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86" r:id="rId5"/>
    <p:sldId id="273" r:id="rId6"/>
    <p:sldId id="334" r:id="rId7"/>
    <p:sldId id="287" r:id="rId8"/>
    <p:sldId id="312" r:id="rId9"/>
    <p:sldId id="291" r:id="rId10"/>
    <p:sldId id="290" r:id="rId11"/>
    <p:sldId id="322" r:id="rId12"/>
    <p:sldId id="289" r:id="rId13"/>
    <p:sldId id="292" r:id="rId14"/>
    <p:sldId id="288" r:id="rId15"/>
    <p:sldId id="323" r:id="rId16"/>
    <p:sldId id="293" r:id="rId17"/>
    <p:sldId id="325" r:id="rId18"/>
    <p:sldId id="326" r:id="rId19"/>
    <p:sldId id="298" r:id="rId20"/>
    <p:sldId id="317" r:id="rId21"/>
    <p:sldId id="318" r:id="rId22"/>
    <p:sldId id="300" r:id="rId23"/>
    <p:sldId id="313" r:id="rId24"/>
    <p:sldId id="332" r:id="rId25"/>
    <p:sldId id="316" r:id="rId26"/>
    <p:sldId id="328" r:id="rId27"/>
    <p:sldId id="294" r:id="rId28"/>
    <p:sldId id="295" r:id="rId29"/>
    <p:sldId id="296" r:id="rId30"/>
    <p:sldId id="329" r:id="rId31"/>
    <p:sldId id="297" r:id="rId32"/>
    <p:sldId id="319" r:id="rId33"/>
    <p:sldId id="320" r:id="rId34"/>
    <p:sldId id="314" r:id="rId35"/>
    <p:sldId id="315" r:id="rId36"/>
    <p:sldId id="333" r:id="rId37"/>
    <p:sldId id="304" r:id="rId38"/>
    <p:sldId id="306" r:id="rId39"/>
    <p:sldId id="308" r:id="rId40"/>
    <p:sldId id="309" r:id="rId41"/>
    <p:sldId id="305" r:id="rId42"/>
    <p:sldId id="311"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86"/>
            <p14:sldId id="273"/>
            <p14:sldId id="334"/>
            <p14:sldId id="287"/>
            <p14:sldId id="312"/>
            <p14:sldId id="291"/>
            <p14:sldId id="290"/>
            <p14:sldId id="322"/>
            <p14:sldId id="289"/>
            <p14:sldId id="292"/>
            <p14:sldId id="288"/>
            <p14:sldId id="323"/>
            <p14:sldId id="293"/>
            <p14:sldId id="325"/>
            <p14:sldId id="326"/>
            <p14:sldId id="298"/>
            <p14:sldId id="317"/>
            <p14:sldId id="318"/>
            <p14:sldId id="300"/>
            <p14:sldId id="313"/>
            <p14:sldId id="332"/>
            <p14:sldId id="316"/>
            <p14:sldId id="328"/>
            <p14:sldId id="294"/>
            <p14:sldId id="295"/>
            <p14:sldId id="296"/>
            <p14:sldId id="329"/>
            <p14:sldId id="297"/>
            <p14:sldId id="319"/>
            <p14:sldId id="320"/>
            <p14:sldId id="314"/>
            <p14:sldId id="315"/>
            <p14:sldId id="333"/>
            <p14:sldId id="304"/>
            <p14:sldId id="306"/>
            <p14:sldId id="308"/>
            <p14:sldId id="309"/>
            <p14:sldId id="305"/>
            <p14:sldId id="311"/>
          </p14:sldIdLst>
        </p14:section>
        <p14:section name="Untitled Section" id="{9C5F44EC-C021-494C-9E0B-7CCC8E5B114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Sylvester" initials="C" lastIdx="8" clrIdx="0"/>
  <p:cmAuthor id="1" name="PKnighto" initials="P" lastIdx="0" clrIdx="1"/>
  <p:cmAuthor id="2" name="Young Bob" initials="YB" lastIdx="1" clrIdx="2"/>
  <p:cmAuthor id="3" name="Cartwright, Cher" initials="CC" lastIdx="2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710" autoAdjust="0"/>
  </p:normalViewPr>
  <p:slideViewPr>
    <p:cSldViewPr>
      <p:cViewPr>
        <p:scale>
          <a:sx n="90" d="100"/>
          <a:sy n="90" d="100"/>
        </p:scale>
        <p:origin x="-2244"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http://teams2/DataandInformationServices/ClinicalAuditSupportUnit/Audit%20Analysis%20Team/National%20Diabetes%20Audit/NDA_2014_15/Report%201%20-%20National/Presentation%20table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oleObject" Target="http://teams2/DataandInformationServices/ClinicalAuditSupportUnit/Audit%20Analysis%20Team/National%20Diabetes%20Audit/NDA_2014_15/Report%201%20-%20National/Presentation%20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teams2/DataandInformationServices/ClinicalAuditSupportUnit/Audit%20Analysis%20Team/National%20Diabetes%20Audit/NDA_2014_15/Report%201%20-%20National/Presentation%20tabl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http://teams2/DataandInformationServices/ClinicalAuditSupportUnit/Audit%20Analysis%20Team/National%20Diabetes%20Audit/NDA_2014_15/Report%201%20-%20National/Presentation%20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teams2/DataandInformationServices/ClinicalAuditSupportUnit/Audit%20Analysis%20Team/National%20Diabetes%20Audit/NDA_2014_15/Report%201%20-%20National/Presentation%20table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http://teams2/DataandInformationServices/ClinicalAuditSupportUnit/Audit%20Analysis%20Team/National%20Diabetes%20Audit/NDA_2014_15/Report%201%20-%20National/Presentation%20table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Tables!$O$29</c:f>
              <c:strCache>
                <c:ptCount val="1"/>
                <c:pt idx="0">
                  <c:v>Eight care processes</c:v>
                </c:pt>
              </c:strCache>
            </c:strRef>
          </c:tx>
          <c:invertIfNegative val="0"/>
          <c:dPt>
            <c:idx val="6"/>
            <c:invertIfNegative val="0"/>
            <c:bubble3D val="0"/>
            <c:spPr>
              <a:solidFill>
                <a:schemeClr val="tx2"/>
              </a:solidFill>
            </c:spPr>
          </c:dPt>
          <c:dPt>
            <c:idx val="7"/>
            <c:invertIfNegative val="0"/>
            <c:bubble3D val="0"/>
            <c:spPr>
              <a:solidFill>
                <a:schemeClr val="tx2"/>
              </a:solidFill>
            </c:spPr>
          </c:dPt>
          <c:dPt>
            <c:idx val="8"/>
            <c:invertIfNegative val="0"/>
            <c:bubble3D val="0"/>
            <c:spPr>
              <a:solidFill>
                <a:schemeClr val="tx2"/>
              </a:solidFill>
            </c:spPr>
          </c:dPt>
          <c:dPt>
            <c:idx val="9"/>
            <c:invertIfNegative val="0"/>
            <c:bubble3D val="0"/>
            <c:spPr>
              <a:solidFill>
                <a:schemeClr val="tx2"/>
              </a:solidFill>
            </c:spPr>
          </c:dPt>
          <c:dPt>
            <c:idx val="10"/>
            <c:invertIfNegative val="0"/>
            <c:bubble3D val="0"/>
            <c:spPr>
              <a:solidFill>
                <a:schemeClr val="tx2"/>
              </a:solidFill>
            </c:spPr>
          </c:dPt>
          <c:dPt>
            <c:idx val="11"/>
            <c:invertIfNegative val="0"/>
            <c:bubble3D val="0"/>
            <c:spPr>
              <a:solidFill>
                <a:schemeClr val="tx2"/>
              </a:solidFill>
            </c:spPr>
          </c:dPt>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multiLvlStrRef>
              <c:f>Tables!$P$19:$AA$20</c:f>
              <c:multiLvlStrCache>
                <c:ptCount val="12"/>
                <c:lvl>
                  <c:pt idx="0">
                    <c:v>2009-10</c:v>
                  </c:pt>
                  <c:pt idx="1">
                    <c:v>2010-11</c:v>
                  </c:pt>
                  <c:pt idx="2">
                    <c:v>2011-12</c:v>
                  </c:pt>
                  <c:pt idx="3">
                    <c:v>2012-13</c:v>
                  </c:pt>
                  <c:pt idx="4">
                    <c:v>2013-14</c:v>
                  </c:pt>
                  <c:pt idx="5">
                    <c:v>2014-15</c:v>
                  </c:pt>
                  <c:pt idx="6">
                    <c:v>2009-10</c:v>
                  </c:pt>
                  <c:pt idx="7">
                    <c:v>2010-11</c:v>
                  </c:pt>
                  <c:pt idx="8">
                    <c:v>2011-12</c:v>
                  </c:pt>
                  <c:pt idx="9">
                    <c:v>2012-13</c:v>
                  </c:pt>
                  <c:pt idx="10">
                    <c:v>2013-14</c:v>
                  </c:pt>
                  <c:pt idx="11">
                    <c:v>2014-15</c:v>
                  </c:pt>
                </c:lvl>
                <c:lvl>
                  <c:pt idx="0">
                    <c:v>Type 1</c:v>
                  </c:pt>
                  <c:pt idx="6">
                    <c:v>Type 2 and other³</c:v>
                  </c:pt>
                </c:lvl>
              </c:multiLvlStrCache>
            </c:multiLvlStrRef>
          </c:cat>
          <c:val>
            <c:numRef>
              <c:f>Tables!$P$29:$AA$29</c:f>
              <c:numCache>
                <c:formatCode>0.0</c:formatCode>
                <c:ptCount val="12"/>
                <c:pt idx="0">
                  <c:v>42.436070212325703</c:v>
                </c:pt>
                <c:pt idx="1">
                  <c:v>43.300489551744498</c:v>
                </c:pt>
                <c:pt idx="2">
                  <c:v>43.245521906285198</c:v>
                </c:pt>
                <c:pt idx="3">
                  <c:v>40.782505313974902</c:v>
                </c:pt>
                <c:pt idx="4">
                  <c:v>44.491151402897003</c:v>
                </c:pt>
                <c:pt idx="5">
                  <c:v>38.712490311150496</c:v>
                </c:pt>
                <c:pt idx="6">
                  <c:v>61.082159327530704</c:v>
                </c:pt>
                <c:pt idx="7">
                  <c:v>62.2815158546017</c:v>
                </c:pt>
                <c:pt idx="8">
                  <c:v>62.088263280388098</c:v>
                </c:pt>
                <c:pt idx="9">
                  <c:v>61.228395483157406</c:v>
                </c:pt>
                <c:pt idx="10">
                  <c:v>67.580687347695601</c:v>
                </c:pt>
                <c:pt idx="11">
                  <c:v>58.688542291541701</c:v>
                </c:pt>
              </c:numCache>
            </c:numRef>
          </c:val>
        </c:ser>
        <c:dLbls>
          <c:showLegendKey val="0"/>
          <c:showVal val="0"/>
          <c:showCatName val="0"/>
          <c:showSerName val="0"/>
          <c:showPercent val="0"/>
          <c:showBubbleSize val="0"/>
        </c:dLbls>
        <c:gapWidth val="40"/>
        <c:axId val="42475904"/>
        <c:axId val="42477440"/>
      </c:barChart>
      <c:catAx>
        <c:axId val="42475904"/>
        <c:scaling>
          <c:orientation val="minMax"/>
        </c:scaling>
        <c:delete val="0"/>
        <c:axPos val="b"/>
        <c:majorTickMark val="out"/>
        <c:minorTickMark val="none"/>
        <c:tickLblPos val="nextTo"/>
        <c:crossAx val="42477440"/>
        <c:crosses val="autoZero"/>
        <c:auto val="1"/>
        <c:lblAlgn val="ctr"/>
        <c:lblOffset val="100"/>
        <c:noMultiLvlLbl val="0"/>
      </c:catAx>
      <c:valAx>
        <c:axId val="42477440"/>
        <c:scaling>
          <c:orientation val="minMax"/>
          <c:max val="100"/>
        </c:scaling>
        <c:delete val="0"/>
        <c:axPos val="l"/>
        <c:majorGridlines/>
        <c:title>
          <c:tx>
            <c:rich>
              <a:bodyPr rot="0" vert="horz"/>
              <a:lstStyle/>
              <a:p>
                <a:pPr>
                  <a:defRPr/>
                </a:pPr>
                <a:r>
                  <a:rPr lang="en-US"/>
                  <a:t>Percentage</a:t>
                </a:r>
              </a:p>
            </c:rich>
          </c:tx>
          <c:layout>
            <c:manualLayout>
              <c:xMode val="edge"/>
              <c:yMode val="edge"/>
              <c:x val="8.3333333333333332E-3"/>
              <c:y val="4.8655584718576811E-2"/>
            </c:manualLayout>
          </c:layout>
          <c:overlay val="0"/>
        </c:title>
        <c:numFmt formatCode="0.0" sourceLinked="1"/>
        <c:majorTickMark val="out"/>
        <c:minorTickMark val="none"/>
        <c:tickLblPos val="nextTo"/>
        <c:crossAx val="4247590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Figures!$A$323</c:f>
              <c:strCache>
                <c:ptCount val="1"/>
                <c:pt idx="0">
                  <c:v>Q1</c:v>
                </c:pt>
              </c:strCache>
            </c:strRef>
          </c:tx>
          <c:spPr>
            <a:noFill/>
            <a:ln>
              <a:noFill/>
            </a:ln>
          </c:spPr>
          <c:invertIfNegative val="0"/>
          <c:errBars>
            <c:errBarType val="minus"/>
            <c:errValType val="cust"/>
            <c:noEndCap val="0"/>
            <c:plus>
              <c:numRef>
                <c:f>(Figures!$B$322,Figures!$C$322,Figures!$E$322,Figures!$G$322)</c:f>
                <c:numCache>
                  <c:formatCode>General</c:formatCode>
                  <c:ptCount val="4"/>
                  <c:pt idx="0">
                    <c:v>7.3878419932193115E-2</c:v>
                  </c:pt>
                  <c:pt idx="1">
                    <c:v>0.11822660098522209</c:v>
                  </c:pt>
                  <c:pt idx="2">
                    <c:v>0.15502645502645507</c:v>
                  </c:pt>
                  <c:pt idx="3">
                    <c:v>0.17967914438502713</c:v>
                  </c:pt>
                </c:numCache>
              </c:numRef>
            </c:plus>
            <c:minus>
              <c:numRef>
                <c:f>(Figures!$B$322,Figures!$C$322,Figures!$E$322,Figures!$G$322)</c:f>
                <c:numCache>
                  <c:formatCode>General</c:formatCode>
                  <c:ptCount val="4"/>
                  <c:pt idx="0">
                    <c:v>7.3878419932193115E-2</c:v>
                  </c:pt>
                  <c:pt idx="1">
                    <c:v>0.11822660098522209</c:v>
                  </c:pt>
                  <c:pt idx="2">
                    <c:v>0.15502645502645507</c:v>
                  </c:pt>
                  <c:pt idx="3">
                    <c:v>0.17967914438502713</c:v>
                  </c:pt>
                </c:numCache>
              </c:numRef>
            </c:minus>
          </c:errBars>
          <c:cat>
            <c:strRef>
              <c:f>(Figures!$B$321,Figures!$C$321,Figures!$E$321,Figures!$G$321)</c:f>
              <c:strCache>
                <c:ptCount val="4"/>
                <c:pt idx="0">
                  <c:v>Meet all treatment targetsᶜ</c:v>
                </c:pt>
                <c:pt idx="1">
                  <c:v>Cholesterol &lt;5mmol/L</c:v>
                </c:pt>
                <c:pt idx="2">
                  <c:v>BP &lt;=140/80ᵇ</c:v>
                </c:pt>
                <c:pt idx="3">
                  <c:v>HbA1c ≤58mmol/mol (7.5%)</c:v>
                </c:pt>
              </c:strCache>
            </c:strRef>
          </c:cat>
          <c:val>
            <c:numRef>
              <c:f>(Figures!$B$323,Figures!$C$323,Figures!$E$323,Figures!$G$323)</c:f>
              <c:numCache>
                <c:formatCode>0.0%</c:formatCode>
                <c:ptCount val="4"/>
                <c:pt idx="0">
                  <c:v>0.16478751084128401</c:v>
                </c:pt>
                <c:pt idx="1">
                  <c:v>0.68965517241379304</c:v>
                </c:pt>
                <c:pt idx="2">
                  <c:v>0.74074074074074103</c:v>
                </c:pt>
                <c:pt idx="3">
                  <c:v>0.27058823529411802</c:v>
                </c:pt>
              </c:numCache>
            </c:numRef>
          </c:val>
        </c:ser>
        <c:ser>
          <c:idx val="1"/>
          <c:order val="1"/>
          <c:tx>
            <c:strRef>
              <c:f>Figures!$A$324</c:f>
              <c:strCache>
                <c:ptCount val="1"/>
                <c:pt idx="0">
                  <c:v>Med - Q1</c:v>
                </c:pt>
              </c:strCache>
            </c:strRef>
          </c:tx>
          <c:invertIfNegative val="0"/>
          <c:cat>
            <c:strRef>
              <c:f>(Figures!$B$321,Figures!$C$321,Figures!$E$321,Figures!$G$321)</c:f>
              <c:strCache>
                <c:ptCount val="4"/>
                <c:pt idx="0">
                  <c:v>Meet all treatment targetsᶜ</c:v>
                </c:pt>
                <c:pt idx="1">
                  <c:v>Cholesterol &lt;5mmol/L</c:v>
                </c:pt>
                <c:pt idx="2">
                  <c:v>BP &lt;=140/80ᵇ</c:v>
                </c:pt>
                <c:pt idx="3">
                  <c:v>HbA1c ≤58mmol/mol (7.5%)</c:v>
                </c:pt>
              </c:strCache>
            </c:strRef>
          </c:cat>
          <c:val>
            <c:numRef>
              <c:f>(Figures!$B$324,Figures!$C$324,Figures!$E$324,Figures!$G$324)</c:f>
              <c:numCache>
                <c:formatCode>0.0%</c:formatCode>
                <c:ptCount val="4"/>
                <c:pt idx="0">
                  <c:v>3.0942026525263983E-2</c:v>
                </c:pt>
                <c:pt idx="1">
                  <c:v>2.5188577586206962E-2</c:v>
                </c:pt>
                <c:pt idx="2">
                  <c:v>3.1368102796674013E-2</c:v>
                </c:pt>
                <c:pt idx="3">
                  <c:v>3.3333333333332993E-2</c:v>
                </c:pt>
              </c:numCache>
            </c:numRef>
          </c:val>
        </c:ser>
        <c:ser>
          <c:idx val="2"/>
          <c:order val="2"/>
          <c:tx>
            <c:strRef>
              <c:f>Figures!$A$325</c:f>
              <c:strCache>
                <c:ptCount val="1"/>
                <c:pt idx="0">
                  <c:v>Q3 - Med</c:v>
                </c:pt>
              </c:strCache>
            </c:strRef>
          </c:tx>
          <c:invertIfNegative val="0"/>
          <c:errBars>
            <c:errBarType val="plus"/>
            <c:errValType val="cust"/>
            <c:noEndCap val="0"/>
            <c:plus>
              <c:numRef>
                <c:f>(Figures!$B$326,Figures!$C$326,Figures!$E$326,Figures!$G$326)</c:f>
                <c:numCache>
                  <c:formatCode>General</c:formatCode>
                  <c:ptCount val="4"/>
                  <c:pt idx="0">
                    <c:v>0.44514767932489496</c:v>
                  </c:pt>
                  <c:pt idx="1">
                    <c:v>0.14823468328141198</c:v>
                  </c:pt>
                  <c:pt idx="2">
                    <c:v>0.14417263770712008</c:v>
                  </c:pt>
                  <c:pt idx="3">
                    <c:v>0.49290780141843904</c:v>
                  </c:pt>
                </c:numCache>
              </c:numRef>
            </c:plus>
            <c:minus>
              <c:numRef>
                <c:f>(Figures!$B$326,Figures!$C$326,Figures!$E$326,Figures!$G$326)</c:f>
                <c:numCache>
                  <c:formatCode>General</c:formatCode>
                  <c:ptCount val="4"/>
                  <c:pt idx="0">
                    <c:v>0.44514767932489496</c:v>
                  </c:pt>
                  <c:pt idx="1">
                    <c:v>0.14823468328141198</c:v>
                  </c:pt>
                  <c:pt idx="2">
                    <c:v>0.14417263770712008</c:v>
                  </c:pt>
                  <c:pt idx="3">
                    <c:v>0.49290780141843904</c:v>
                  </c:pt>
                </c:numCache>
              </c:numRef>
            </c:minus>
          </c:errBars>
          <c:cat>
            <c:strRef>
              <c:f>(Figures!$B$321,Figures!$C$321,Figures!$E$321,Figures!$G$321)</c:f>
              <c:strCache>
                <c:ptCount val="4"/>
                <c:pt idx="0">
                  <c:v>Meet all treatment targetsᶜ</c:v>
                </c:pt>
                <c:pt idx="1">
                  <c:v>Cholesterol &lt;5mmol/L</c:v>
                </c:pt>
                <c:pt idx="2">
                  <c:v>BP &lt;=140/80ᵇ</c:v>
                </c:pt>
                <c:pt idx="3">
                  <c:v>HbA1c ≤58mmol/mol (7.5%)</c:v>
                </c:pt>
              </c:strCache>
            </c:strRef>
          </c:cat>
          <c:val>
            <c:numRef>
              <c:f>(Figures!$B$325,Figures!$C$325,Figures!$E$325,Figures!$G$325)</c:f>
              <c:numCache>
                <c:formatCode>0.0%</c:formatCode>
                <c:ptCount val="4"/>
                <c:pt idx="0">
                  <c:v>2.5789449975224005E-2</c:v>
                </c:pt>
                <c:pt idx="1">
                  <c:v>2.5810455607476968E-2</c:v>
                </c:pt>
                <c:pt idx="2">
                  <c:v>3.1770466807412912E-2</c:v>
                </c:pt>
                <c:pt idx="3">
                  <c:v>3.6503963287442986E-2</c:v>
                </c:pt>
              </c:numCache>
            </c:numRef>
          </c:val>
        </c:ser>
        <c:dLbls>
          <c:showLegendKey val="0"/>
          <c:showVal val="0"/>
          <c:showCatName val="0"/>
          <c:showSerName val="0"/>
          <c:showPercent val="0"/>
          <c:showBubbleSize val="0"/>
        </c:dLbls>
        <c:gapWidth val="150"/>
        <c:overlap val="100"/>
        <c:axId val="80951936"/>
        <c:axId val="80958208"/>
      </c:barChart>
      <c:catAx>
        <c:axId val="80951936"/>
        <c:scaling>
          <c:orientation val="minMax"/>
        </c:scaling>
        <c:delete val="0"/>
        <c:axPos val="l"/>
        <c:title>
          <c:tx>
            <c:rich>
              <a:bodyPr rot="0" vert="horz"/>
              <a:lstStyle/>
              <a:p>
                <a:pPr algn="l">
                  <a:defRPr/>
                </a:pPr>
                <a:r>
                  <a:rPr lang="en-GB" dirty="0"/>
                  <a:t>Treatment</a:t>
                </a:r>
                <a:r>
                  <a:rPr lang="en-GB" baseline="0" dirty="0"/>
                  <a:t> </a:t>
                </a:r>
                <a:r>
                  <a:rPr lang="en-GB" dirty="0"/>
                  <a:t>target</a:t>
                </a:r>
              </a:p>
            </c:rich>
          </c:tx>
          <c:layout>
            <c:manualLayout>
              <c:xMode val="edge"/>
              <c:yMode val="edge"/>
              <c:x val="9.3023255813953487E-3"/>
              <c:y val="3.2935371714899297E-2"/>
            </c:manualLayout>
          </c:layout>
          <c:overlay val="0"/>
        </c:title>
        <c:majorTickMark val="out"/>
        <c:minorTickMark val="none"/>
        <c:tickLblPos val="nextTo"/>
        <c:crossAx val="80958208"/>
        <c:crosses val="autoZero"/>
        <c:auto val="1"/>
        <c:lblAlgn val="ctr"/>
        <c:lblOffset val="100"/>
        <c:noMultiLvlLbl val="0"/>
      </c:catAx>
      <c:valAx>
        <c:axId val="80958208"/>
        <c:scaling>
          <c:orientation val="minMax"/>
          <c:max val="1"/>
        </c:scaling>
        <c:delete val="0"/>
        <c:axPos val="b"/>
        <c:majorGridlines/>
        <c:title>
          <c:tx>
            <c:rich>
              <a:bodyPr/>
              <a:lstStyle/>
              <a:p>
                <a:pPr>
                  <a:defRPr/>
                </a:pPr>
                <a:r>
                  <a:rPr lang="en-GB" dirty="0"/>
                  <a:t>Percentage of </a:t>
                </a:r>
                <a:r>
                  <a:rPr lang="en-GB" dirty="0" smtClean="0"/>
                  <a:t>patients achieving target</a:t>
                </a:r>
                <a:endParaRPr lang="en-GB" dirty="0"/>
              </a:p>
            </c:rich>
          </c:tx>
          <c:layout>
            <c:manualLayout>
              <c:xMode val="edge"/>
              <c:yMode val="edge"/>
              <c:x val="0.55344817798937929"/>
              <c:y val="0.94318181818181823"/>
            </c:manualLayout>
          </c:layout>
          <c:overlay val="0"/>
        </c:title>
        <c:numFmt formatCode="0%" sourceLinked="0"/>
        <c:majorTickMark val="out"/>
        <c:minorTickMark val="none"/>
        <c:tickLblPos val="nextTo"/>
        <c:crossAx val="80951936"/>
        <c:crosses val="autoZero"/>
        <c:crossBetween val="between"/>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Figures!$A$359</c:f>
              <c:strCache>
                <c:ptCount val="1"/>
                <c:pt idx="0">
                  <c:v>Q1</c:v>
                </c:pt>
              </c:strCache>
            </c:strRef>
          </c:tx>
          <c:spPr>
            <a:noFill/>
            <a:ln>
              <a:noFill/>
            </a:ln>
          </c:spPr>
          <c:invertIfNegative val="0"/>
          <c:errBars>
            <c:errBarType val="minus"/>
            <c:errValType val="cust"/>
            <c:noEndCap val="0"/>
            <c:plus>
              <c:numRef>
                <c:f>(Figures!$B$358:$C$358,Figures!$E$358,Figures!$G$358)</c:f>
                <c:numCache>
                  <c:formatCode>General</c:formatCode>
                  <c:ptCount val="4"/>
                  <c:pt idx="0">
                    <c:v>5.5095602354675977E-2</c:v>
                  </c:pt>
                  <c:pt idx="1">
                    <c:v>6.2384213816168987E-2</c:v>
                  </c:pt>
                  <c:pt idx="2">
                    <c:v>8.4463313802872975E-2</c:v>
                  </c:pt>
                  <c:pt idx="3">
                    <c:v>9.2852613643769066E-2</c:v>
                  </c:pt>
                </c:numCache>
              </c:numRef>
            </c:plus>
            <c:minus>
              <c:numRef>
                <c:f>(Figures!$B$358:$C$358,Figures!$E$358,Figures!$G$358)</c:f>
                <c:numCache>
                  <c:formatCode>General</c:formatCode>
                  <c:ptCount val="4"/>
                  <c:pt idx="0">
                    <c:v>5.5095602354675977E-2</c:v>
                  </c:pt>
                  <c:pt idx="1">
                    <c:v>6.2384213816168987E-2</c:v>
                  </c:pt>
                  <c:pt idx="2">
                    <c:v>8.4463313802872975E-2</c:v>
                  </c:pt>
                  <c:pt idx="3">
                    <c:v>9.2852613643769066E-2</c:v>
                  </c:pt>
                </c:numCache>
              </c:numRef>
            </c:minus>
          </c:errBars>
          <c:cat>
            <c:strRef>
              <c:f>(Figures!$B$357:$C$357,Figures!$E$357,Figures!$G$357)</c:f>
              <c:strCache>
                <c:ptCount val="4"/>
                <c:pt idx="0">
                  <c:v>Meet all treatment targetsᶜ</c:v>
                </c:pt>
                <c:pt idx="1">
                  <c:v>Cholesterol &lt;5mmol/L</c:v>
                </c:pt>
                <c:pt idx="2">
                  <c:v>BP &lt;=140/80ᵇ</c:v>
                </c:pt>
                <c:pt idx="3">
                  <c:v>HbA1c ≤58mmol/mol (7.5%)</c:v>
                </c:pt>
              </c:strCache>
            </c:strRef>
          </c:cat>
          <c:val>
            <c:numRef>
              <c:f>(Figures!$B$359:$C$359,Figures!$E$359,Figures!$G$359)</c:f>
              <c:numCache>
                <c:formatCode>0.0%</c:formatCode>
                <c:ptCount val="4"/>
                <c:pt idx="0">
                  <c:v>0.39107969778211099</c:v>
                </c:pt>
                <c:pt idx="1">
                  <c:v>0.76529071230807999</c:v>
                </c:pt>
                <c:pt idx="2">
                  <c:v>0.72231889367158197</c:v>
                </c:pt>
                <c:pt idx="3">
                  <c:v>0.64184758851814105</c:v>
                </c:pt>
              </c:numCache>
            </c:numRef>
          </c:val>
        </c:ser>
        <c:ser>
          <c:idx val="1"/>
          <c:order val="1"/>
          <c:tx>
            <c:strRef>
              <c:f>Figures!$A$360</c:f>
              <c:strCache>
                <c:ptCount val="1"/>
                <c:pt idx="0">
                  <c:v>Med - Q1</c:v>
                </c:pt>
              </c:strCache>
            </c:strRef>
          </c:tx>
          <c:invertIfNegative val="0"/>
          <c:cat>
            <c:strRef>
              <c:f>(Figures!$B$357:$C$357,Figures!$E$357,Figures!$G$357)</c:f>
              <c:strCache>
                <c:ptCount val="4"/>
                <c:pt idx="0">
                  <c:v>Meet all treatment targetsᶜ</c:v>
                </c:pt>
                <c:pt idx="1">
                  <c:v>Cholesterol &lt;5mmol/L</c:v>
                </c:pt>
                <c:pt idx="2">
                  <c:v>BP &lt;=140/80ᵇ</c:v>
                </c:pt>
                <c:pt idx="3">
                  <c:v>HbA1c ≤58mmol/mol (7.5%)</c:v>
                </c:pt>
              </c:strCache>
            </c:strRef>
          </c:cat>
          <c:val>
            <c:numRef>
              <c:f>(Figures!$B$360:$C$360,Figures!$E$360,Figures!$G$360)</c:f>
              <c:numCache>
                <c:formatCode>0.0%</c:formatCode>
                <c:ptCount val="4"/>
                <c:pt idx="0">
                  <c:v>2.5004218301804992E-2</c:v>
                </c:pt>
                <c:pt idx="1">
                  <c:v>1.284159996590406E-2</c:v>
                </c:pt>
                <c:pt idx="2">
                  <c:v>2.1603476093484009E-2</c:v>
                </c:pt>
                <c:pt idx="3">
                  <c:v>2.5241585356001961E-2</c:v>
                </c:pt>
              </c:numCache>
            </c:numRef>
          </c:val>
        </c:ser>
        <c:ser>
          <c:idx val="2"/>
          <c:order val="2"/>
          <c:tx>
            <c:strRef>
              <c:f>Figures!$A$361</c:f>
              <c:strCache>
                <c:ptCount val="1"/>
                <c:pt idx="0">
                  <c:v>Q3 - Med</c:v>
                </c:pt>
              </c:strCache>
            </c:strRef>
          </c:tx>
          <c:invertIfNegative val="0"/>
          <c:errBars>
            <c:errBarType val="plus"/>
            <c:errValType val="cust"/>
            <c:noEndCap val="0"/>
            <c:plus>
              <c:numRef>
                <c:f>(Figures!$B$362:$C$362,Figures!$E$362,Figures!$G$362)</c:f>
                <c:numCache>
                  <c:formatCode>General</c:formatCode>
                  <c:ptCount val="4"/>
                  <c:pt idx="0">
                    <c:v>8.8512565239809049E-2</c:v>
                  </c:pt>
                  <c:pt idx="1">
                    <c:v>6.8585411197687018E-2</c:v>
                  </c:pt>
                  <c:pt idx="2">
                    <c:v>0.10288333468144195</c:v>
                  </c:pt>
                  <c:pt idx="3">
                    <c:v>6.2267093508454052E-2</c:v>
                  </c:pt>
                </c:numCache>
              </c:numRef>
            </c:plus>
            <c:minus>
              <c:numRef>
                <c:f>(Figures!$B$362:$C$362,Figures!$E$362,Figures!$G$362)</c:f>
                <c:numCache>
                  <c:formatCode>General</c:formatCode>
                  <c:ptCount val="4"/>
                  <c:pt idx="0">
                    <c:v>8.8512565239809049E-2</c:v>
                  </c:pt>
                  <c:pt idx="1">
                    <c:v>6.8585411197687018E-2</c:v>
                  </c:pt>
                  <c:pt idx="2">
                    <c:v>0.10288333468144195</c:v>
                  </c:pt>
                  <c:pt idx="3">
                    <c:v>6.2267093508454052E-2</c:v>
                  </c:pt>
                </c:numCache>
              </c:numRef>
            </c:minus>
          </c:errBars>
          <c:cat>
            <c:strRef>
              <c:f>(Figures!$B$357:$C$357,Figures!$E$357,Figures!$G$357)</c:f>
              <c:strCache>
                <c:ptCount val="4"/>
                <c:pt idx="0">
                  <c:v>Meet all treatment targetsᶜ</c:v>
                </c:pt>
                <c:pt idx="1">
                  <c:v>Cholesterol &lt;5mmol/L</c:v>
                </c:pt>
                <c:pt idx="2">
                  <c:v>BP &lt;=140/80ᵇ</c:v>
                </c:pt>
                <c:pt idx="3">
                  <c:v>HbA1c ≤58mmol/mol (7.5%)</c:v>
                </c:pt>
              </c:strCache>
            </c:strRef>
          </c:cat>
          <c:val>
            <c:numRef>
              <c:f>(Figures!$B$361:$C$361,Figures!$E$361,Figures!$G$361)</c:f>
              <c:numCache>
                <c:formatCode>0.0%</c:formatCode>
                <c:ptCount val="4"/>
                <c:pt idx="0">
                  <c:v>2.5571669022466992E-2</c:v>
                </c:pt>
                <c:pt idx="1">
                  <c:v>1.7036953606578975E-2</c:v>
                </c:pt>
                <c:pt idx="2">
                  <c:v>2.0886603245800051E-2</c:v>
                </c:pt>
                <c:pt idx="3">
                  <c:v>2.4030517245547944E-2</c:v>
                </c:pt>
              </c:numCache>
            </c:numRef>
          </c:val>
        </c:ser>
        <c:dLbls>
          <c:showLegendKey val="0"/>
          <c:showVal val="0"/>
          <c:showCatName val="0"/>
          <c:showSerName val="0"/>
          <c:showPercent val="0"/>
          <c:showBubbleSize val="0"/>
        </c:dLbls>
        <c:gapWidth val="150"/>
        <c:overlap val="100"/>
        <c:axId val="81540224"/>
        <c:axId val="81542144"/>
      </c:barChart>
      <c:catAx>
        <c:axId val="81540224"/>
        <c:scaling>
          <c:orientation val="minMax"/>
        </c:scaling>
        <c:delete val="0"/>
        <c:axPos val="l"/>
        <c:title>
          <c:tx>
            <c:rich>
              <a:bodyPr rot="0" vert="horz"/>
              <a:lstStyle/>
              <a:p>
                <a:pPr algn="l">
                  <a:defRPr/>
                </a:pPr>
                <a:r>
                  <a:rPr lang="en-GB" dirty="0" smtClean="0"/>
                  <a:t>Treatment</a:t>
                </a:r>
                <a:r>
                  <a:rPr lang="en-GB" baseline="0" dirty="0" smtClean="0"/>
                  <a:t> </a:t>
                </a:r>
                <a:r>
                  <a:rPr lang="en-GB" dirty="0" smtClean="0"/>
                  <a:t>target</a:t>
                </a:r>
                <a:endParaRPr lang="en-GB" dirty="0"/>
              </a:p>
            </c:rich>
          </c:tx>
          <c:layout>
            <c:manualLayout>
              <c:xMode val="edge"/>
              <c:yMode val="edge"/>
              <c:x val="7.5857760129400195E-3"/>
              <c:y val="3.0142959396511716E-2"/>
            </c:manualLayout>
          </c:layout>
          <c:overlay val="0"/>
        </c:title>
        <c:majorTickMark val="out"/>
        <c:minorTickMark val="none"/>
        <c:tickLblPos val="nextTo"/>
        <c:crossAx val="81542144"/>
        <c:crosses val="autoZero"/>
        <c:auto val="1"/>
        <c:lblAlgn val="ctr"/>
        <c:lblOffset val="100"/>
        <c:noMultiLvlLbl val="0"/>
      </c:catAx>
      <c:valAx>
        <c:axId val="81542144"/>
        <c:scaling>
          <c:orientation val="minMax"/>
          <c:max val="1"/>
        </c:scaling>
        <c:delete val="0"/>
        <c:axPos val="b"/>
        <c:majorGridlines/>
        <c:title>
          <c:tx>
            <c:rich>
              <a:bodyPr/>
              <a:lstStyle/>
              <a:p>
                <a:pPr>
                  <a:defRPr/>
                </a:pPr>
                <a:r>
                  <a:rPr lang="en-GB" dirty="0"/>
                  <a:t>Percentage of </a:t>
                </a:r>
                <a:r>
                  <a:rPr lang="en-GB" dirty="0" smtClean="0"/>
                  <a:t>patients achieving target</a:t>
                </a:r>
                <a:endParaRPr lang="en-GB" dirty="0"/>
              </a:p>
            </c:rich>
          </c:tx>
          <c:overlay val="0"/>
        </c:title>
        <c:numFmt formatCode="0%" sourceLinked="0"/>
        <c:majorTickMark val="out"/>
        <c:minorTickMark val="none"/>
        <c:tickLblPos val="nextTo"/>
        <c:crossAx val="81540224"/>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37909176447283"/>
          <c:y val="4.3667727374786115E-2"/>
          <c:w val="0.61696809125274443"/>
          <c:h val="0.82240246517857829"/>
        </c:manualLayout>
      </c:layout>
      <c:lineChart>
        <c:grouping val="standard"/>
        <c:varyColors val="0"/>
        <c:ser>
          <c:idx val="0"/>
          <c:order val="0"/>
          <c:tx>
            <c:strRef>
              <c:f>Tables!$P$47</c:f>
              <c:strCache>
                <c:ptCount val="1"/>
                <c:pt idx="0">
                  <c:v>Blood pressure</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Tables!$Q$47:$V$47</c:f>
              <c:numCache>
                <c:formatCode>0.0</c:formatCode>
                <c:ptCount val="6"/>
                <c:pt idx="0">
                  <c:v>88.936714007725598</c:v>
                </c:pt>
                <c:pt idx="1">
                  <c:v>88.656155147868603</c:v>
                </c:pt>
                <c:pt idx="2">
                  <c:v>88.351895217703103</c:v>
                </c:pt>
                <c:pt idx="3">
                  <c:v>87.741991926311997</c:v>
                </c:pt>
                <c:pt idx="4">
                  <c:v>86.952593897508905</c:v>
                </c:pt>
                <c:pt idx="5">
                  <c:v>89.009620092744598</c:v>
                </c:pt>
              </c:numCache>
            </c:numRef>
          </c:val>
          <c:smooth val="0"/>
        </c:ser>
        <c:ser>
          <c:idx val="1"/>
          <c:order val="1"/>
          <c:tx>
            <c:strRef>
              <c:f>Tables!$P$48</c:f>
              <c:strCache>
                <c:ptCount val="1"/>
                <c:pt idx="0">
                  <c:v>HbA1c</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Tables!$Q$48:$V$48</c:f>
              <c:numCache>
                <c:formatCode>0.0</c:formatCode>
                <c:ptCount val="6"/>
                <c:pt idx="0">
                  <c:v>85.7232328089963</c:v>
                </c:pt>
                <c:pt idx="1">
                  <c:v>85.951003425827196</c:v>
                </c:pt>
                <c:pt idx="2">
                  <c:v>83.025158262914005</c:v>
                </c:pt>
                <c:pt idx="3">
                  <c:v>79.777473550215603</c:v>
                </c:pt>
                <c:pt idx="4">
                  <c:v>80.86590359876709</c:v>
                </c:pt>
                <c:pt idx="5">
                  <c:v>83.166316022588902</c:v>
                </c:pt>
              </c:numCache>
            </c:numRef>
          </c:val>
          <c:smooth val="0"/>
        </c:ser>
        <c:ser>
          <c:idx val="3"/>
          <c:order val="2"/>
          <c:tx>
            <c:strRef>
              <c:f>Tables!$P$49</c:f>
              <c:strCache>
                <c:ptCount val="1"/>
                <c:pt idx="0">
                  <c:v>BMI</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Tables!$Q$49:$V$49</c:f>
              <c:numCache>
                <c:formatCode>0.0</c:formatCode>
                <c:ptCount val="6"/>
                <c:pt idx="0">
                  <c:v>83.613023147744798</c:v>
                </c:pt>
                <c:pt idx="1">
                  <c:v>83.378011765021895</c:v>
                </c:pt>
                <c:pt idx="2">
                  <c:v>83.700977319566903</c:v>
                </c:pt>
                <c:pt idx="3">
                  <c:v>83.322710059615304</c:v>
                </c:pt>
                <c:pt idx="4">
                  <c:v>76.829956862479392</c:v>
                </c:pt>
                <c:pt idx="5">
                  <c:v>74.898470578069592</c:v>
                </c:pt>
              </c:numCache>
            </c:numRef>
          </c:val>
          <c:smooth val="0"/>
        </c:ser>
        <c:ser>
          <c:idx val="2"/>
          <c:order val="3"/>
          <c:tx>
            <c:strRef>
              <c:f>Tables!$P$50</c:f>
              <c:strCache>
                <c:ptCount val="1"/>
                <c:pt idx="0">
                  <c:v>Urine albumin</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Tables!$Q$50:$V$50</c:f>
              <c:numCache>
                <c:formatCode>0.0</c:formatCode>
                <c:ptCount val="6"/>
                <c:pt idx="0">
                  <c:v>56.217362260753404</c:v>
                </c:pt>
                <c:pt idx="1">
                  <c:v>58.449595745252402</c:v>
                </c:pt>
                <c:pt idx="2">
                  <c:v>59.229376751929294</c:v>
                </c:pt>
                <c:pt idx="3">
                  <c:v>56.510816992238802</c:v>
                </c:pt>
                <c:pt idx="4">
                  <c:v>63.914297114378407</c:v>
                </c:pt>
                <c:pt idx="5">
                  <c:v>55.890146605604997</c:v>
                </c:pt>
              </c:numCache>
            </c:numRef>
          </c:val>
          <c:smooth val="0"/>
        </c:ser>
        <c:dLbls>
          <c:showLegendKey val="0"/>
          <c:showVal val="0"/>
          <c:showCatName val="0"/>
          <c:showSerName val="0"/>
          <c:showPercent val="0"/>
          <c:showBubbleSize val="0"/>
        </c:dLbls>
        <c:marker val="1"/>
        <c:smooth val="0"/>
        <c:axId val="69101824"/>
        <c:axId val="69116288"/>
      </c:lineChart>
      <c:catAx>
        <c:axId val="69101824"/>
        <c:scaling>
          <c:orientation val="minMax"/>
        </c:scaling>
        <c:delete val="0"/>
        <c:axPos val="b"/>
        <c:title>
          <c:tx>
            <c:rich>
              <a:bodyPr/>
              <a:lstStyle/>
              <a:p>
                <a:pPr>
                  <a:defRPr/>
                </a:pPr>
                <a:r>
                  <a:rPr lang="en-US"/>
                  <a:t>Audit year</a:t>
                </a:r>
              </a:p>
            </c:rich>
          </c:tx>
          <c:overlay val="0"/>
        </c:title>
        <c:majorTickMark val="out"/>
        <c:minorTickMark val="none"/>
        <c:tickLblPos val="nextTo"/>
        <c:crossAx val="69116288"/>
        <c:crosses val="autoZero"/>
        <c:auto val="1"/>
        <c:lblAlgn val="ctr"/>
        <c:lblOffset val="100"/>
        <c:noMultiLvlLbl val="0"/>
      </c:catAx>
      <c:valAx>
        <c:axId val="69116288"/>
        <c:scaling>
          <c:orientation val="minMax"/>
          <c:max val="100"/>
        </c:scaling>
        <c:delete val="0"/>
        <c:axPos val="l"/>
        <c:majorGridlines/>
        <c:title>
          <c:tx>
            <c:rich>
              <a:bodyPr rot="0" vert="horz"/>
              <a:lstStyle/>
              <a:p>
                <a:pPr>
                  <a:defRPr/>
                </a:pPr>
                <a:r>
                  <a:rPr lang="en-US"/>
                  <a:t>Percentage</a:t>
                </a:r>
              </a:p>
            </c:rich>
          </c:tx>
          <c:layout>
            <c:manualLayout>
              <c:xMode val="edge"/>
              <c:yMode val="edge"/>
              <c:x val="0"/>
              <c:y val="7.4025983520862107E-3"/>
            </c:manualLayout>
          </c:layout>
          <c:overlay val="0"/>
        </c:title>
        <c:numFmt formatCode="0.0" sourceLinked="1"/>
        <c:majorTickMark val="out"/>
        <c:minorTickMark val="none"/>
        <c:tickLblPos val="nextTo"/>
        <c:crossAx val="69101824"/>
        <c:crosses val="autoZero"/>
        <c:crossBetween val="between"/>
      </c:valAx>
    </c:plotArea>
    <c:legend>
      <c:legendPos val="r"/>
      <c:layout>
        <c:manualLayout>
          <c:xMode val="edge"/>
          <c:yMode val="edge"/>
          <c:x val="0.79874213836477992"/>
          <c:y val="9.5431316210821834E-2"/>
          <c:w val="0.19088132851318113"/>
          <c:h val="0.26864123878665586"/>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37909176447283"/>
          <c:y val="4.3667727374786115E-2"/>
          <c:w val="0.61696809125274443"/>
          <c:h val="0.82240246517857829"/>
        </c:manualLayout>
      </c:layout>
      <c:lineChart>
        <c:grouping val="standard"/>
        <c:varyColors val="0"/>
        <c:ser>
          <c:idx val="0"/>
          <c:order val="0"/>
          <c:tx>
            <c:strRef>
              <c:f>Tables!$P$102</c:f>
              <c:strCache>
                <c:ptCount val="1"/>
                <c:pt idx="0">
                  <c:v>Blood pressure</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Tables!$Q$102:$V$102</c:f>
              <c:numCache>
                <c:formatCode>0.0</c:formatCode>
                <c:ptCount val="6"/>
                <c:pt idx="0">
                  <c:v>95.836251022132302</c:v>
                </c:pt>
                <c:pt idx="1">
                  <c:v>95.650356049556194</c:v>
                </c:pt>
                <c:pt idx="2">
                  <c:v>95.623787784114498</c:v>
                </c:pt>
                <c:pt idx="3">
                  <c:v>95.384501925650795</c:v>
                </c:pt>
                <c:pt idx="4">
                  <c:v>94.879204656339795</c:v>
                </c:pt>
                <c:pt idx="5">
                  <c:v>96.145151110076498</c:v>
                </c:pt>
              </c:numCache>
            </c:numRef>
          </c:val>
          <c:smooth val="0"/>
        </c:ser>
        <c:ser>
          <c:idx val="1"/>
          <c:order val="1"/>
          <c:tx>
            <c:strRef>
              <c:f>Tables!$P$103</c:f>
              <c:strCache>
                <c:ptCount val="1"/>
                <c:pt idx="0">
                  <c:v>HbA1c</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Tables!$Q$103:$V$103</c:f>
              <c:numCache>
                <c:formatCode>0.0</c:formatCode>
                <c:ptCount val="6"/>
                <c:pt idx="0">
                  <c:v>92.721145203326202</c:v>
                </c:pt>
                <c:pt idx="1">
                  <c:v>93.089132533652801</c:v>
                </c:pt>
                <c:pt idx="2">
                  <c:v>90.9375490888212</c:v>
                </c:pt>
                <c:pt idx="3">
                  <c:v>93.101792809645403</c:v>
                </c:pt>
                <c:pt idx="4">
                  <c:v>93.502865459366902</c:v>
                </c:pt>
                <c:pt idx="5">
                  <c:v>94.784283143371297</c:v>
                </c:pt>
              </c:numCache>
            </c:numRef>
          </c:val>
          <c:smooth val="0"/>
        </c:ser>
        <c:ser>
          <c:idx val="3"/>
          <c:order val="2"/>
          <c:tx>
            <c:strRef>
              <c:f>Tables!$P$104</c:f>
              <c:strCache>
                <c:ptCount val="1"/>
                <c:pt idx="0">
                  <c:v>BMI</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Tables!$Q$104:$V$104</c:f>
              <c:numCache>
                <c:formatCode>0.0</c:formatCode>
                <c:ptCount val="6"/>
                <c:pt idx="0">
                  <c:v>90.774380960555902</c:v>
                </c:pt>
                <c:pt idx="1">
                  <c:v>90.483656099355102</c:v>
                </c:pt>
                <c:pt idx="2">
                  <c:v>90.940932354290311</c:v>
                </c:pt>
                <c:pt idx="3">
                  <c:v>90.857665728879297</c:v>
                </c:pt>
                <c:pt idx="4">
                  <c:v>85.7404449267639</c:v>
                </c:pt>
                <c:pt idx="5">
                  <c:v>83.107602181994494</c:v>
                </c:pt>
              </c:numCache>
            </c:numRef>
          </c:val>
          <c:smooth val="0"/>
        </c:ser>
        <c:ser>
          <c:idx val="2"/>
          <c:order val="3"/>
          <c:tx>
            <c:strRef>
              <c:f>Tables!$P$105</c:f>
              <c:strCache>
                <c:ptCount val="1"/>
                <c:pt idx="0">
                  <c:v>Urine albumin</c:v>
                </c:pt>
              </c:strCache>
            </c:strRef>
          </c:tx>
          <c:marker>
            <c:symbol val="none"/>
          </c:marker>
          <c:cat>
            <c:strRef>
              <c:f>Tables!$Q$46:$V$46</c:f>
              <c:strCache>
                <c:ptCount val="6"/>
                <c:pt idx="0">
                  <c:v>2009-10</c:v>
                </c:pt>
                <c:pt idx="1">
                  <c:v>2010-11</c:v>
                </c:pt>
                <c:pt idx="2">
                  <c:v>2011-12</c:v>
                </c:pt>
                <c:pt idx="3">
                  <c:v>2012-13</c:v>
                </c:pt>
                <c:pt idx="4">
                  <c:v>2013-14</c:v>
                </c:pt>
                <c:pt idx="5">
                  <c:v>2014-15</c:v>
                </c:pt>
              </c:strCache>
            </c:strRef>
          </c:cat>
          <c:val>
            <c:numRef>
              <c:f>Tables!$Q$105:$V$105</c:f>
              <c:numCache>
                <c:formatCode>0.0</c:formatCode>
                <c:ptCount val="6"/>
                <c:pt idx="0">
                  <c:v>73.887061725494789</c:v>
                </c:pt>
                <c:pt idx="1">
                  <c:v>76.658063504983701</c:v>
                </c:pt>
                <c:pt idx="2">
                  <c:v>77.461498036977801</c:v>
                </c:pt>
                <c:pt idx="3">
                  <c:v>74.708038567643598</c:v>
                </c:pt>
                <c:pt idx="4">
                  <c:v>84.382302645253205</c:v>
                </c:pt>
                <c:pt idx="5">
                  <c:v>74.617155007523692</c:v>
                </c:pt>
              </c:numCache>
            </c:numRef>
          </c:val>
          <c:smooth val="0"/>
        </c:ser>
        <c:dLbls>
          <c:showLegendKey val="0"/>
          <c:showVal val="0"/>
          <c:showCatName val="0"/>
          <c:showSerName val="0"/>
          <c:showPercent val="0"/>
          <c:showBubbleSize val="0"/>
        </c:dLbls>
        <c:marker val="1"/>
        <c:smooth val="0"/>
        <c:axId val="69150976"/>
        <c:axId val="69161344"/>
      </c:lineChart>
      <c:catAx>
        <c:axId val="69150976"/>
        <c:scaling>
          <c:orientation val="minMax"/>
        </c:scaling>
        <c:delete val="0"/>
        <c:axPos val="b"/>
        <c:title>
          <c:tx>
            <c:rich>
              <a:bodyPr/>
              <a:lstStyle/>
              <a:p>
                <a:pPr>
                  <a:defRPr/>
                </a:pPr>
                <a:r>
                  <a:rPr lang="en-US"/>
                  <a:t>Audit year</a:t>
                </a:r>
              </a:p>
            </c:rich>
          </c:tx>
          <c:overlay val="0"/>
        </c:title>
        <c:majorTickMark val="out"/>
        <c:minorTickMark val="none"/>
        <c:tickLblPos val="nextTo"/>
        <c:crossAx val="69161344"/>
        <c:crosses val="autoZero"/>
        <c:auto val="1"/>
        <c:lblAlgn val="ctr"/>
        <c:lblOffset val="100"/>
        <c:noMultiLvlLbl val="0"/>
      </c:catAx>
      <c:valAx>
        <c:axId val="69161344"/>
        <c:scaling>
          <c:orientation val="minMax"/>
          <c:max val="100"/>
        </c:scaling>
        <c:delete val="0"/>
        <c:axPos val="l"/>
        <c:majorGridlines/>
        <c:title>
          <c:tx>
            <c:rich>
              <a:bodyPr rot="0" vert="horz"/>
              <a:lstStyle/>
              <a:p>
                <a:pPr>
                  <a:defRPr/>
                </a:pPr>
                <a:r>
                  <a:rPr lang="en-US"/>
                  <a:t>Percentage</a:t>
                </a:r>
              </a:p>
            </c:rich>
          </c:tx>
          <c:layout>
            <c:manualLayout>
              <c:xMode val="edge"/>
              <c:yMode val="edge"/>
              <c:x val="0"/>
              <c:y val="7.4025983520862107E-3"/>
            </c:manualLayout>
          </c:layout>
          <c:overlay val="0"/>
        </c:title>
        <c:numFmt formatCode="0.0" sourceLinked="1"/>
        <c:majorTickMark val="out"/>
        <c:minorTickMark val="none"/>
        <c:tickLblPos val="nextTo"/>
        <c:crossAx val="69150976"/>
        <c:crosses val="autoZero"/>
        <c:crossBetween val="between"/>
      </c:valAx>
    </c:plotArea>
    <c:legend>
      <c:legendPos val="r"/>
      <c:layout>
        <c:manualLayout>
          <c:xMode val="edge"/>
          <c:yMode val="edge"/>
          <c:x val="0.80083857442348005"/>
          <c:y val="4.7149050658361287E-2"/>
          <c:w val="0.19088132851318113"/>
          <c:h val="0.26864123878665586"/>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81001912485914"/>
          <c:y val="6.309136853491798E-2"/>
          <c:w val="0.8018679968098783"/>
          <c:h val="0.64503014243243184"/>
        </c:manualLayout>
      </c:layout>
      <c:barChart>
        <c:barDir val="col"/>
        <c:grouping val="clustered"/>
        <c:varyColors val="0"/>
        <c:ser>
          <c:idx val="0"/>
          <c:order val="0"/>
          <c:tx>
            <c:strRef>
              <c:f>Figures!$A$92</c:f>
              <c:strCache>
                <c:ptCount val="1"/>
                <c:pt idx="0">
                  <c:v>Eight care processes
excluding eye screening</c:v>
                </c:pt>
              </c:strCache>
            </c:strRef>
          </c:tx>
          <c:invertIfNegative val="0"/>
          <c:dPt>
            <c:idx val="0"/>
            <c:invertIfNegative val="0"/>
            <c:bubble3D val="0"/>
            <c:spPr>
              <a:solidFill>
                <a:srgbClr val="003360"/>
              </a:solidFill>
            </c:spPr>
          </c:dPt>
          <c:dPt>
            <c:idx val="1"/>
            <c:invertIfNegative val="0"/>
            <c:bubble3D val="0"/>
            <c:spPr>
              <a:solidFill>
                <a:srgbClr val="003360"/>
              </a:solidFill>
              <a:ln>
                <a:solidFill>
                  <a:srgbClr val="4F81BD"/>
                </a:solidFill>
              </a:ln>
            </c:spPr>
          </c:dPt>
          <c:dPt>
            <c:idx val="2"/>
            <c:invertIfNegative val="0"/>
            <c:bubble3D val="0"/>
            <c:spPr>
              <a:solidFill>
                <a:srgbClr val="003360"/>
              </a:solidFill>
            </c:spPr>
          </c:dPt>
          <c:dPt>
            <c:idx val="3"/>
            <c:invertIfNegative val="0"/>
            <c:bubble3D val="0"/>
            <c:spPr>
              <a:solidFill>
                <a:srgbClr val="003360"/>
              </a:solidFill>
            </c:spPr>
          </c:dPt>
          <c:dPt>
            <c:idx val="4"/>
            <c:invertIfNegative val="0"/>
            <c:bubble3D val="0"/>
            <c:spPr>
              <a:solidFill>
                <a:srgbClr val="000000"/>
              </a:solidFill>
            </c:spPr>
          </c:dPt>
          <c:dPt>
            <c:idx val="5"/>
            <c:invertIfNegative val="0"/>
            <c:bubble3D val="0"/>
            <c:spPr>
              <a:solidFill>
                <a:srgbClr val="000000"/>
              </a:solidFill>
            </c:spPr>
          </c:dPt>
          <c:dPt>
            <c:idx val="6"/>
            <c:invertIfNegative val="0"/>
            <c:bubble3D val="0"/>
            <c:spPr>
              <a:solidFill>
                <a:srgbClr val="000000"/>
              </a:solidFill>
            </c:spPr>
          </c:dPt>
          <c:dPt>
            <c:idx val="7"/>
            <c:invertIfNegative val="0"/>
            <c:bubble3D val="0"/>
            <c:spPr>
              <a:solidFill>
                <a:srgbClr val="000000"/>
              </a:solidFill>
            </c:spPr>
          </c:dPt>
          <c:dLbls>
            <c:numFmt formatCode="#,##0.0" sourceLinked="0"/>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dLbls>
          <c:cat>
            <c:multiLvlStrRef>
              <c:f>Figures!$B$90:$I$91</c:f>
              <c:multiLvlStrCache>
                <c:ptCount val="8"/>
                <c:lvl>
                  <c:pt idx="0">
                    <c:v>Under 40</c:v>
                  </c:pt>
                  <c:pt idx="1">
                    <c:v>40 to 64</c:v>
                  </c:pt>
                  <c:pt idx="2">
                    <c:v>65 to 79</c:v>
                  </c:pt>
                  <c:pt idx="3">
                    <c:v>80 and over</c:v>
                  </c:pt>
                  <c:pt idx="4">
                    <c:v>Under 40</c:v>
                  </c:pt>
                  <c:pt idx="5">
                    <c:v>40 to 64</c:v>
                  </c:pt>
                  <c:pt idx="6">
                    <c:v>65 to 79</c:v>
                  </c:pt>
                  <c:pt idx="7">
                    <c:v>80 and over</c:v>
                  </c:pt>
                </c:lvl>
                <c:lvl>
                  <c:pt idx="0">
                    <c:v>Type 1</c:v>
                  </c:pt>
                  <c:pt idx="4">
                    <c:v>Type 2 and other³</c:v>
                  </c:pt>
                </c:lvl>
              </c:multiLvlStrCache>
            </c:multiLvlStrRef>
          </c:cat>
          <c:val>
            <c:numRef>
              <c:f>Figures!$B$92:$I$92</c:f>
              <c:numCache>
                <c:formatCode>0.00</c:formatCode>
                <c:ptCount val="8"/>
                <c:pt idx="0">
                  <c:v>27.3055422456477</c:v>
                </c:pt>
                <c:pt idx="1">
                  <c:v>44.352818711167501</c:v>
                </c:pt>
                <c:pt idx="2">
                  <c:v>57.980573210217102</c:v>
                </c:pt>
                <c:pt idx="3">
                  <c:v>51.087248322147602</c:v>
                </c:pt>
                <c:pt idx="4">
                  <c:v>40.7894986437013</c:v>
                </c:pt>
                <c:pt idx="5">
                  <c:v>54.825348306642695</c:v>
                </c:pt>
                <c:pt idx="6">
                  <c:v>64.689359110523498</c:v>
                </c:pt>
                <c:pt idx="7">
                  <c:v>56.870049645658803</c:v>
                </c:pt>
              </c:numCache>
            </c:numRef>
          </c:val>
        </c:ser>
        <c:dLbls>
          <c:showLegendKey val="0"/>
          <c:showVal val="0"/>
          <c:showCatName val="0"/>
          <c:showSerName val="0"/>
          <c:showPercent val="0"/>
          <c:showBubbleSize val="0"/>
        </c:dLbls>
        <c:gapWidth val="150"/>
        <c:axId val="69287296"/>
        <c:axId val="69293568"/>
      </c:barChart>
      <c:catAx>
        <c:axId val="69287296"/>
        <c:scaling>
          <c:orientation val="minMax"/>
        </c:scaling>
        <c:delete val="0"/>
        <c:axPos val="b"/>
        <c:title>
          <c:tx>
            <c:rich>
              <a:bodyPr/>
              <a:lstStyle/>
              <a:p>
                <a:pPr>
                  <a:defRPr sz="1200"/>
                </a:pPr>
                <a:r>
                  <a:rPr lang="en-GB" sz="1200"/>
                  <a:t>Diabetes type</a:t>
                </a:r>
              </a:p>
            </c:rich>
          </c:tx>
          <c:layout/>
          <c:overlay val="0"/>
        </c:title>
        <c:majorTickMark val="out"/>
        <c:minorTickMark val="none"/>
        <c:tickLblPos val="nextTo"/>
        <c:txPr>
          <a:bodyPr/>
          <a:lstStyle/>
          <a:p>
            <a:pPr>
              <a:defRPr sz="1050"/>
            </a:pPr>
            <a:endParaRPr lang="en-US"/>
          </a:p>
        </c:txPr>
        <c:crossAx val="69293568"/>
        <c:crosses val="autoZero"/>
        <c:auto val="1"/>
        <c:lblAlgn val="ctr"/>
        <c:lblOffset val="100"/>
        <c:noMultiLvlLbl val="0"/>
      </c:catAx>
      <c:valAx>
        <c:axId val="69293568"/>
        <c:scaling>
          <c:orientation val="minMax"/>
          <c:max val="100"/>
        </c:scaling>
        <c:delete val="0"/>
        <c:axPos val="l"/>
        <c:majorGridlines/>
        <c:title>
          <c:tx>
            <c:rich>
              <a:bodyPr rot="0" vert="horz"/>
              <a:lstStyle/>
              <a:p>
                <a:pPr>
                  <a:defRPr sz="1100"/>
                </a:pPr>
                <a:r>
                  <a:rPr lang="en-US" sz="1100"/>
                  <a:t>Percentage</a:t>
                </a:r>
              </a:p>
            </c:rich>
          </c:tx>
          <c:layout>
            <c:manualLayout>
              <c:xMode val="edge"/>
              <c:yMode val="edge"/>
              <c:x val="2.4022204082620874E-3"/>
              <c:y val="1.5600747241032543E-2"/>
            </c:manualLayout>
          </c:layout>
          <c:overlay val="0"/>
        </c:title>
        <c:numFmt formatCode="#,##0.0" sourceLinked="0"/>
        <c:majorTickMark val="out"/>
        <c:minorTickMark val="none"/>
        <c:tickLblPos val="nextTo"/>
        <c:txPr>
          <a:bodyPr/>
          <a:lstStyle/>
          <a:p>
            <a:pPr>
              <a:defRPr sz="1100"/>
            </a:pPr>
            <a:endParaRPr lang="en-US"/>
          </a:p>
        </c:txPr>
        <c:crossAx val="69287296"/>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00556623892235"/>
          <c:y val="2.6381318791518841E-2"/>
          <c:w val="0.77506093076596183"/>
          <c:h val="0.83493997349863058"/>
        </c:manualLayout>
      </c:layout>
      <c:barChart>
        <c:barDir val="bar"/>
        <c:grouping val="stacked"/>
        <c:varyColors val="0"/>
        <c:ser>
          <c:idx val="0"/>
          <c:order val="0"/>
          <c:tx>
            <c:strRef>
              <c:f>Figures!$A$141</c:f>
              <c:strCache>
                <c:ptCount val="1"/>
                <c:pt idx="0">
                  <c:v>Q1</c:v>
                </c:pt>
              </c:strCache>
            </c:strRef>
          </c:tx>
          <c:spPr>
            <a:noFill/>
            <a:ln>
              <a:noFill/>
            </a:ln>
          </c:spPr>
          <c:invertIfNegative val="0"/>
          <c:errBars>
            <c:errBarType val="minus"/>
            <c:errValType val="cust"/>
            <c:noEndCap val="0"/>
            <c:plus>
              <c:numRef>
                <c:f>Figures!$B$140:$J$140</c:f>
                <c:numCache>
                  <c:formatCode>General</c:formatCode>
                  <c:ptCount val="9"/>
                  <c:pt idx="0">
                    <c:v>0.163018234388845</c:v>
                  </c:pt>
                  <c:pt idx="1">
                    <c:v>0.15542048390885599</c:v>
                  </c:pt>
                  <c:pt idx="2">
                    <c:v>0.18526322830958597</c:v>
                  </c:pt>
                  <c:pt idx="3">
                    <c:v>0.16158192090395496</c:v>
                  </c:pt>
                  <c:pt idx="4">
                    <c:v>0.13141821126190301</c:v>
                  </c:pt>
                  <c:pt idx="5">
                    <c:v>0.175281619461364</c:v>
                  </c:pt>
                  <c:pt idx="6">
                    <c:v>0.158474576271186</c:v>
                  </c:pt>
                  <c:pt idx="7">
                    <c:v>9.7419694576092009E-2</c:v>
                  </c:pt>
                  <c:pt idx="8">
                    <c:v>0.33604488078541295</c:v>
                  </c:pt>
                </c:numCache>
              </c:numRef>
            </c:plus>
            <c:minus>
              <c:numRef>
                <c:f>Figures!$B$140:$J$140</c:f>
                <c:numCache>
                  <c:formatCode>General</c:formatCode>
                  <c:ptCount val="9"/>
                  <c:pt idx="0">
                    <c:v>0.163018234388845</c:v>
                  </c:pt>
                  <c:pt idx="1">
                    <c:v>0.15542048390885599</c:v>
                  </c:pt>
                  <c:pt idx="2">
                    <c:v>0.18526322830958597</c:v>
                  </c:pt>
                  <c:pt idx="3">
                    <c:v>0.16158192090395496</c:v>
                  </c:pt>
                  <c:pt idx="4">
                    <c:v>0.13141821126190301</c:v>
                  </c:pt>
                  <c:pt idx="5">
                    <c:v>0.175281619461364</c:v>
                  </c:pt>
                  <c:pt idx="6">
                    <c:v>0.158474576271186</c:v>
                  </c:pt>
                  <c:pt idx="7">
                    <c:v>9.7419694576092009E-2</c:v>
                  </c:pt>
                  <c:pt idx="8">
                    <c:v>0.33604488078541295</c:v>
                  </c:pt>
                </c:numCache>
              </c:numRef>
            </c:minus>
          </c:errBars>
          <c:cat>
            <c:strRef>
              <c:f>Figures!$B$139:$J$139</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Figures!$B$141:$J$141</c:f>
              <c:numCache>
                <c:formatCode>0.0%</c:formatCode>
                <c:ptCount val="9"/>
                <c:pt idx="0">
                  <c:v>0.32887189292543001</c:v>
                </c:pt>
                <c:pt idx="1">
                  <c:v>0.74127906976744196</c:v>
                </c:pt>
                <c:pt idx="2">
                  <c:v>0.69536423841059603</c:v>
                </c:pt>
                <c:pt idx="3">
                  <c:v>0.69491525423728795</c:v>
                </c:pt>
                <c:pt idx="4">
                  <c:v>0.49923430321592599</c:v>
                </c:pt>
                <c:pt idx="5">
                  <c:v>0.76974416017797598</c:v>
                </c:pt>
                <c:pt idx="6">
                  <c:v>0.75847457627118597</c:v>
                </c:pt>
                <c:pt idx="7">
                  <c:v>0.87519747235387002</c:v>
                </c:pt>
                <c:pt idx="8">
                  <c:v>0.80271154745207995</c:v>
                </c:pt>
              </c:numCache>
            </c:numRef>
          </c:val>
        </c:ser>
        <c:ser>
          <c:idx val="1"/>
          <c:order val="1"/>
          <c:tx>
            <c:strRef>
              <c:f>Figures!$A$142</c:f>
              <c:strCache>
                <c:ptCount val="1"/>
                <c:pt idx="0">
                  <c:v>Med - Q1</c:v>
                </c:pt>
              </c:strCache>
            </c:strRef>
          </c:tx>
          <c:invertIfNegative val="0"/>
          <c:cat>
            <c:strRef>
              <c:f>Figures!$B$139:$J$139</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Figures!$B$142:$J$142</c:f>
              <c:numCache>
                <c:formatCode>0.0%</c:formatCode>
                <c:ptCount val="9"/>
                <c:pt idx="0">
                  <c:v>5.7822493768956984E-2</c:v>
                </c:pt>
                <c:pt idx="1">
                  <c:v>4.4435215946844075E-2</c:v>
                </c:pt>
                <c:pt idx="2">
                  <c:v>5.1064333017974972E-2</c:v>
                </c:pt>
                <c:pt idx="3">
                  <c:v>3.9127298954201084E-2</c:v>
                </c:pt>
                <c:pt idx="4">
                  <c:v>5.8830212913105973E-2</c:v>
                </c:pt>
                <c:pt idx="5">
                  <c:v>4.1488289119996025E-2</c:v>
                </c:pt>
                <c:pt idx="6">
                  <c:v>3.6874260938116077E-2</c:v>
                </c:pt>
                <c:pt idx="7">
                  <c:v>1.8741921585524013E-2</c:v>
                </c:pt>
                <c:pt idx="8">
                  <c:v>2.9405240869088023E-2</c:v>
                </c:pt>
              </c:numCache>
            </c:numRef>
          </c:val>
        </c:ser>
        <c:ser>
          <c:idx val="2"/>
          <c:order val="2"/>
          <c:tx>
            <c:strRef>
              <c:f>Figures!$A$143</c:f>
              <c:strCache>
                <c:ptCount val="1"/>
                <c:pt idx="0">
                  <c:v>Q3 - Med</c:v>
                </c:pt>
              </c:strCache>
            </c:strRef>
          </c:tx>
          <c:invertIfNegative val="0"/>
          <c:errBars>
            <c:errBarType val="plus"/>
            <c:errValType val="cust"/>
            <c:noEndCap val="0"/>
            <c:plus>
              <c:numRef>
                <c:f>Figures!$B$144:$J$144</c:f>
                <c:numCache>
                  <c:formatCode>General</c:formatCode>
                  <c:ptCount val="9"/>
                  <c:pt idx="0">
                    <c:v>0.17556430510381199</c:v>
                  </c:pt>
                  <c:pt idx="1">
                    <c:v>0.10770918519995998</c:v>
                  </c:pt>
                  <c:pt idx="2">
                    <c:v>0.11687217842463404</c:v>
                  </c:pt>
                  <c:pt idx="3">
                    <c:v>9.3284955969439087E-2</c:v>
                  </c:pt>
                  <c:pt idx="4">
                    <c:v>0.13705017176404</c:v>
                  </c:pt>
                  <c:pt idx="5">
                    <c:v>8.6406619385342998E-2</c:v>
                  </c:pt>
                  <c:pt idx="6">
                    <c:v>0.11092318534179002</c:v>
                  </c:pt>
                  <c:pt idx="7">
                    <c:v>8.9974293059125965E-2</c:v>
                  </c:pt>
                  <c:pt idx="8">
                    <c:v>7.3779983457401999E-2</c:v>
                  </c:pt>
                </c:numCache>
              </c:numRef>
            </c:plus>
            <c:minus>
              <c:numRef>
                <c:f>Figures!$B$144:$J$144</c:f>
                <c:numCache>
                  <c:formatCode>General</c:formatCode>
                  <c:ptCount val="9"/>
                  <c:pt idx="0">
                    <c:v>0.17556430510381199</c:v>
                  </c:pt>
                  <c:pt idx="1">
                    <c:v>0.10770918519995998</c:v>
                  </c:pt>
                  <c:pt idx="2">
                    <c:v>0.11687217842463404</c:v>
                  </c:pt>
                  <c:pt idx="3">
                    <c:v>9.3284955969439087E-2</c:v>
                  </c:pt>
                  <c:pt idx="4">
                    <c:v>0.13705017176404</c:v>
                  </c:pt>
                  <c:pt idx="5">
                    <c:v>8.6406619385342998E-2</c:v>
                  </c:pt>
                  <c:pt idx="6">
                    <c:v>0.11092318534179002</c:v>
                  </c:pt>
                  <c:pt idx="7">
                    <c:v>8.9974293059125965E-2</c:v>
                  </c:pt>
                  <c:pt idx="8">
                    <c:v>7.3779983457401999E-2</c:v>
                  </c:pt>
                </c:numCache>
              </c:numRef>
            </c:minus>
          </c:errBars>
          <c:cat>
            <c:strRef>
              <c:f>Figures!$B$139:$J$139</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Figures!$B$143:$J$143</c:f>
              <c:numCache>
                <c:formatCode>0.0%</c:formatCode>
                <c:ptCount val="9"/>
                <c:pt idx="0">
                  <c:v>5.9907555053186012E-2</c:v>
                </c:pt>
                <c:pt idx="1">
                  <c:v>3.9008961518186003E-2</c:v>
                </c:pt>
                <c:pt idx="2">
                  <c:v>5.8267877597774964E-2</c:v>
                </c:pt>
                <c:pt idx="3">
                  <c:v>3.8893226625024924E-2</c:v>
                </c:pt>
                <c:pt idx="4">
                  <c:v>4.6850417708397041E-2</c:v>
                </c:pt>
                <c:pt idx="5">
                  <c:v>3.3211995146471995E-2</c:v>
                </c:pt>
                <c:pt idx="6">
                  <c:v>2.7061310782240944E-2</c:v>
                </c:pt>
                <c:pt idx="7">
                  <c:v>1.6086313001480002E-2</c:v>
                </c:pt>
                <c:pt idx="8">
                  <c:v>3.4549878345499052E-2</c:v>
                </c:pt>
              </c:numCache>
            </c:numRef>
          </c:val>
        </c:ser>
        <c:dLbls>
          <c:showLegendKey val="0"/>
          <c:showVal val="0"/>
          <c:showCatName val="0"/>
          <c:showSerName val="0"/>
          <c:showPercent val="0"/>
          <c:showBubbleSize val="0"/>
        </c:dLbls>
        <c:gapWidth val="150"/>
        <c:overlap val="100"/>
        <c:axId val="18750080"/>
        <c:axId val="18760448"/>
      </c:barChart>
      <c:catAx>
        <c:axId val="18750080"/>
        <c:scaling>
          <c:orientation val="minMax"/>
        </c:scaling>
        <c:delete val="0"/>
        <c:axPos val="l"/>
        <c:title>
          <c:tx>
            <c:rich>
              <a:bodyPr rot="0" vert="horz"/>
              <a:lstStyle/>
              <a:p>
                <a:pPr algn="l">
                  <a:defRPr/>
                </a:pPr>
                <a:r>
                  <a:rPr lang="en-GB"/>
                  <a:t>Care</a:t>
                </a:r>
              </a:p>
              <a:p>
                <a:pPr algn="l">
                  <a:defRPr/>
                </a:pPr>
                <a:r>
                  <a:rPr lang="en-GB"/>
                  <a:t>process</a:t>
                </a:r>
              </a:p>
            </c:rich>
          </c:tx>
          <c:layout/>
          <c:overlay val="0"/>
        </c:title>
        <c:majorTickMark val="out"/>
        <c:minorTickMark val="none"/>
        <c:tickLblPos val="nextTo"/>
        <c:crossAx val="18760448"/>
        <c:crosses val="autoZero"/>
        <c:auto val="1"/>
        <c:lblAlgn val="ctr"/>
        <c:lblOffset val="100"/>
        <c:noMultiLvlLbl val="0"/>
      </c:catAx>
      <c:valAx>
        <c:axId val="18760448"/>
        <c:scaling>
          <c:orientation val="minMax"/>
          <c:max val="1"/>
        </c:scaling>
        <c:delete val="0"/>
        <c:axPos val="b"/>
        <c:majorGridlines>
          <c:spPr>
            <a:ln>
              <a:solidFill>
                <a:sysClr val="window" lastClr="FFFFFF">
                  <a:lumMod val="85000"/>
                </a:sysClr>
              </a:solidFill>
            </a:ln>
          </c:spPr>
        </c:majorGridlines>
        <c:title>
          <c:tx>
            <c:rich>
              <a:bodyPr/>
              <a:lstStyle/>
              <a:p>
                <a:pPr>
                  <a:defRPr/>
                </a:pPr>
                <a:r>
                  <a:rPr lang="en-GB"/>
                  <a:t>Percentage</a:t>
                </a:r>
                <a:r>
                  <a:rPr lang="en-GB" baseline="0"/>
                  <a:t> of patients</a:t>
                </a:r>
                <a:endParaRPr lang="en-GB"/>
              </a:p>
            </c:rich>
          </c:tx>
          <c:layout/>
          <c:overlay val="0"/>
        </c:title>
        <c:numFmt formatCode="0%" sourceLinked="0"/>
        <c:majorTickMark val="out"/>
        <c:minorTickMark val="none"/>
        <c:tickLblPos val="nextTo"/>
        <c:crossAx val="18750080"/>
        <c:crosses val="autoZero"/>
        <c:crossBetween val="between"/>
        <c:majorUnit val="0.1"/>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017122416311222"/>
          <c:y val="5.0041050138481528E-2"/>
          <c:w val="0.70200516988185702"/>
          <c:h val="0.74883153968824823"/>
        </c:manualLayout>
      </c:layout>
      <c:barChart>
        <c:barDir val="bar"/>
        <c:grouping val="stacked"/>
        <c:varyColors val="0"/>
        <c:ser>
          <c:idx val="0"/>
          <c:order val="0"/>
          <c:tx>
            <c:strRef>
              <c:f>Figures!$A$168</c:f>
              <c:strCache>
                <c:ptCount val="1"/>
                <c:pt idx="0">
                  <c:v>Q1</c:v>
                </c:pt>
              </c:strCache>
            </c:strRef>
          </c:tx>
          <c:spPr>
            <a:noFill/>
            <a:ln>
              <a:noFill/>
            </a:ln>
          </c:spPr>
          <c:invertIfNegative val="0"/>
          <c:errBars>
            <c:errBarType val="minus"/>
            <c:errValType val="cust"/>
            <c:noEndCap val="0"/>
            <c:plus>
              <c:numRef>
                <c:f>Figures!$B$167:$J$167</c:f>
                <c:numCache>
                  <c:formatCode>General</c:formatCode>
                  <c:ptCount val="9"/>
                  <c:pt idx="0">
                    <c:v>0.27426327225522495</c:v>
                  </c:pt>
                  <c:pt idx="1">
                    <c:v>0.19058295888474408</c:v>
                  </c:pt>
                  <c:pt idx="2">
                    <c:v>0.17192486188336498</c:v>
                  </c:pt>
                  <c:pt idx="3">
                    <c:v>7.5509010530694032E-2</c:v>
                  </c:pt>
                  <c:pt idx="4">
                    <c:v>0.28211395632413205</c:v>
                  </c:pt>
                  <c:pt idx="5">
                    <c:v>7.3557994309574104E-2</c:v>
                  </c:pt>
                  <c:pt idx="6">
                    <c:v>5.4062711072628056E-2</c:v>
                  </c:pt>
                  <c:pt idx="7">
                    <c:v>6.210592562768491E-2</c:v>
                  </c:pt>
                  <c:pt idx="8">
                    <c:v>5.4227238060523986E-2</c:v>
                  </c:pt>
                </c:numCache>
              </c:numRef>
            </c:plus>
            <c:minus>
              <c:numRef>
                <c:f>Figures!$B$167:$J$167</c:f>
                <c:numCache>
                  <c:formatCode>General</c:formatCode>
                  <c:ptCount val="9"/>
                  <c:pt idx="0">
                    <c:v>0.27426327225522495</c:v>
                  </c:pt>
                  <c:pt idx="1">
                    <c:v>0.19058295888474408</c:v>
                  </c:pt>
                  <c:pt idx="2">
                    <c:v>0.17192486188336498</c:v>
                  </c:pt>
                  <c:pt idx="3">
                    <c:v>7.5509010530694032E-2</c:v>
                  </c:pt>
                  <c:pt idx="4">
                    <c:v>0.28211395632413205</c:v>
                  </c:pt>
                  <c:pt idx="5">
                    <c:v>7.3557994309574104E-2</c:v>
                  </c:pt>
                  <c:pt idx="6">
                    <c:v>5.4062711072628056E-2</c:v>
                  </c:pt>
                  <c:pt idx="7">
                    <c:v>6.210592562768491E-2</c:v>
                  </c:pt>
                  <c:pt idx="8">
                    <c:v>5.4227238060523986E-2</c:v>
                  </c:pt>
                </c:numCache>
              </c:numRef>
            </c:minus>
          </c:errBars>
          <c:cat>
            <c:strRef>
              <c:f>Figures!$B$166:$J$166</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Figures!$B$168:$J$168</c:f>
              <c:numCache>
                <c:formatCode>0.0%</c:formatCode>
                <c:ptCount val="9"/>
                <c:pt idx="0">
                  <c:v>0.52157510021221398</c:v>
                </c:pt>
                <c:pt idx="1">
                  <c:v>0.81141253507951405</c:v>
                </c:pt>
                <c:pt idx="2">
                  <c:v>0.79566053282065397</c:v>
                </c:pt>
                <c:pt idx="3">
                  <c:v>0.85427333595903898</c:v>
                </c:pt>
                <c:pt idx="4">
                  <c:v>0.69501718213058405</c:v>
                </c:pt>
                <c:pt idx="5">
                  <c:v>0.93699885452462806</c:v>
                </c:pt>
                <c:pt idx="6">
                  <c:v>0.921264367816092</c:v>
                </c:pt>
                <c:pt idx="7">
                  <c:v>0.95572294690428095</c:v>
                </c:pt>
                <c:pt idx="8">
                  <c:v>0.93721973094170397</c:v>
                </c:pt>
              </c:numCache>
            </c:numRef>
          </c:val>
        </c:ser>
        <c:ser>
          <c:idx val="1"/>
          <c:order val="1"/>
          <c:tx>
            <c:strRef>
              <c:f>Figures!$A$169</c:f>
              <c:strCache>
                <c:ptCount val="1"/>
                <c:pt idx="0">
                  <c:v>Med - Q1</c:v>
                </c:pt>
              </c:strCache>
            </c:strRef>
          </c:tx>
          <c:invertIfNegative val="0"/>
          <c:cat>
            <c:strRef>
              <c:f>Figures!$B$166:$J$166</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Figures!$B$169:$J$169</c:f>
              <c:numCache>
                <c:formatCode>0.0%</c:formatCode>
                <c:ptCount val="9"/>
                <c:pt idx="0">
                  <c:v>7.9443035327079969E-2</c:v>
                </c:pt>
                <c:pt idx="1">
                  <c:v>4.6893269545308924E-2</c:v>
                </c:pt>
                <c:pt idx="2">
                  <c:v>4.3146792743142037E-2</c:v>
                </c:pt>
                <c:pt idx="3">
                  <c:v>1.9733474483640046E-2</c:v>
                </c:pt>
                <c:pt idx="4">
                  <c:v>6.2162974527378956E-2</c:v>
                </c:pt>
                <c:pt idx="5">
                  <c:v>1.0710829641863984E-2</c:v>
                </c:pt>
                <c:pt idx="6">
                  <c:v>1.0429216418609055E-2</c:v>
                </c:pt>
                <c:pt idx="7">
                  <c:v>6.683068133313097E-3</c:v>
                </c:pt>
                <c:pt idx="8">
                  <c:v>1.2912131920919001E-2</c:v>
                </c:pt>
              </c:numCache>
            </c:numRef>
          </c:val>
        </c:ser>
        <c:ser>
          <c:idx val="2"/>
          <c:order val="2"/>
          <c:tx>
            <c:strRef>
              <c:f>Figures!$A$170</c:f>
              <c:strCache>
                <c:ptCount val="1"/>
                <c:pt idx="0">
                  <c:v>Q3 - Med</c:v>
                </c:pt>
              </c:strCache>
            </c:strRef>
          </c:tx>
          <c:invertIfNegative val="0"/>
          <c:errBars>
            <c:errBarType val="plus"/>
            <c:errValType val="cust"/>
            <c:noEndCap val="0"/>
            <c:plus>
              <c:numRef>
                <c:f>Figures!$B$171:$J$171</c:f>
                <c:numCache>
                  <c:formatCode>General</c:formatCode>
                  <c:ptCount val="9"/>
                  <c:pt idx="0">
                    <c:v>0.17466923868547202</c:v>
                  </c:pt>
                  <c:pt idx="1">
                    <c:v>6.671677224563799E-2</c:v>
                  </c:pt>
                  <c:pt idx="2">
                    <c:v>7.5304308529344999E-2</c:v>
                  </c:pt>
                  <c:pt idx="3">
                    <c:v>4.7056238368440972E-2</c:v>
                  </c:pt>
                  <c:pt idx="4">
                    <c:v>8.2244737685449931E-2</c:v>
                  </c:pt>
                  <c:pt idx="5">
                    <c:v>1.6989233536592985E-2</c:v>
                  </c:pt>
                  <c:pt idx="6">
                    <c:v>2.3368346059582046E-2</c:v>
                  </c:pt>
                  <c:pt idx="7">
                    <c:v>1.6179324637036085E-2</c:v>
                  </c:pt>
                  <c:pt idx="8">
                    <c:v>1.4426597486706938E-2</c:v>
                  </c:pt>
                </c:numCache>
              </c:numRef>
            </c:plus>
            <c:minus>
              <c:numRef>
                <c:f>Figures!$B$171:$J$171</c:f>
                <c:numCache>
                  <c:formatCode>General</c:formatCode>
                  <c:ptCount val="9"/>
                  <c:pt idx="0">
                    <c:v>0.17466923868547202</c:v>
                  </c:pt>
                  <c:pt idx="1">
                    <c:v>6.671677224563799E-2</c:v>
                  </c:pt>
                  <c:pt idx="2">
                    <c:v>7.5304308529344999E-2</c:v>
                  </c:pt>
                  <c:pt idx="3">
                    <c:v>4.7056238368440972E-2</c:v>
                  </c:pt>
                  <c:pt idx="4">
                    <c:v>8.2244737685449931E-2</c:v>
                  </c:pt>
                  <c:pt idx="5">
                    <c:v>1.6989233536592985E-2</c:v>
                  </c:pt>
                  <c:pt idx="6">
                    <c:v>2.3368346059582046E-2</c:v>
                  </c:pt>
                  <c:pt idx="7">
                    <c:v>1.6179324637036085E-2</c:v>
                  </c:pt>
                  <c:pt idx="8">
                    <c:v>1.4426597486706938E-2</c:v>
                  </c:pt>
                </c:numCache>
              </c:numRef>
            </c:minus>
          </c:errBars>
          <c:cat>
            <c:strRef>
              <c:f>Figures!$B$166:$J$166</c:f>
              <c:strCache>
                <c:ptCount val="9"/>
                <c:pt idx="0">
                  <c:v>All eight care processes</c:v>
                </c:pt>
                <c:pt idx="1">
                  <c:v>Smoking</c:v>
                </c:pt>
                <c:pt idx="2">
                  <c:v>BMI</c:v>
                </c:pt>
                <c:pt idx="3">
                  <c:v>Foot surveillance</c:v>
                </c:pt>
                <c:pt idx="4">
                  <c:v>Urine albumin</c:v>
                </c:pt>
                <c:pt idx="5">
                  <c:v>Serum creatinine</c:v>
                </c:pt>
                <c:pt idx="6">
                  <c:v>Cholesterol</c:v>
                </c:pt>
                <c:pt idx="7">
                  <c:v>Blood pressure</c:v>
                </c:pt>
                <c:pt idx="8">
                  <c:v>HbA1c</c:v>
                </c:pt>
              </c:strCache>
            </c:strRef>
          </c:cat>
          <c:val>
            <c:numRef>
              <c:f>Figures!$B$170:$J$170</c:f>
              <c:numCache>
                <c:formatCode>0.0%</c:formatCode>
                <c:ptCount val="9"/>
                <c:pt idx="0">
                  <c:v>4.8643341885347025E-2</c:v>
                </c:pt>
                <c:pt idx="1">
                  <c:v>4.1047364844776002E-2</c:v>
                </c:pt>
                <c:pt idx="2">
                  <c:v>3.3281685993906018E-2</c:v>
                </c:pt>
                <c:pt idx="3">
                  <c:v>1.4124764605475959E-2</c:v>
                </c:pt>
                <c:pt idx="4">
                  <c:v>3.7195410321172018E-2</c:v>
                </c:pt>
                <c:pt idx="5">
                  <c:v>1.0390050268444972E-2</c:v>
                </c:pt>
                <c:pt idx="6">
                  <c:v>1.0660871494092894E-2</c:v>
                </c:pt>
                <c:pt idx="7">
                  <c:v>6.4892871910419148E-3</c:v>
                </c:pt>
                <c:pt idx="8">
                  <c:v>1.1596532199105059E-2</c:v>
                </c:pt>
              </c:numCache>
            </c:numRef>
          </c:val>
        </c:ser>
        <c:dLbls>
          <c:showLegendKey val="0"/>
          <c:showVal val="0"/>
          <c:showCatName val="0"/>
          <c:showSerName val="0"/>
          <c:showPercent val="0"/>
          <c:showBubbleSize val="0"/>
        </c:dLbls>
        <c:gapWidth val="150"/>
        <c:overlap val="100"/>
        <c:axId val="18798080"/>
        <c:axId val="18800000"/>
      </c:barChart>
      <c:catAx>
        <c:axId val="18798080"/>
        <c:scaling>
          <c:orientation val="minMax"/>
        </c:scaling>
        <c:delete val="0"/>
        <c:axPos val="l"/>
        <c:title>
          <c:tx>
            <c:rich>
              <a:bodyPr rot="0" vert="horz"/>
              <a:lstStyle/>
              <a:p>
                <a:pPr algn="l">
                  <a:defRPr/>
                </a:pPr>
                <a:r>
                  <a:rPr lang="en-GB"/>
                  <a:t>Care</a:t>
                </a:r>
              </a:p>
              <a:p>
                <a:pPr algn="l">
                  <a:defRPr/>
                </a:pPr>
                <a:r>
                  <a:rPr lang="en-GB"/>
                  <a:t>process</a:t>
                </a:r>
              </a:p>
            </c:rich>
          </c:tx>
          <c:layout/>
          <c:overlay val="0"/>
        </c:title>
        <c:majorTickMark val="out"/>
        <c:minorTickMark val="none"/>
        <c:tickLblPos val="nextTo"/>
        <c:crossAx val="18800000"/>
        <c:crosses val="autoZero"/>
        <c:auto val="1"/>
        <c:lblAlgn val="ctr"/>
        <c:lblOffset val="100"/>
        <c:noMultiLvlLbl val="0"/>
      </c:catAx>
      <c:valAx>
        <c:axId val="18800000"/>
        <c:scaling>
          <c:orientation val="minMax"/>
          <c:max val="1"/>
        </c:scaling>
        <c:delete val="0"/>
        <c:axPos val="b"/>
        <c:majorGridlines>
          <c:spPr>
            <a:ln>
              <a:solidFill>
                <a:sysClr val="window" lastClr="FFFFFF">
                  <a:lumMod val="85000"/>
                </a:sysClr>
              </a:solidFill>
            </a:ln>
          </c:spPr>
        </c:majorGridlines>
        <c:title>
          <c:tx>
            <c:rich>
              <a:bodyPr/>
              <a:lstStyle/>
              <a:p>
                <a:pPr>
                  <a:defRPr/>
                </a:pPr>
                <a:r>
                  <a:rPr lang="en-GB"/>
                  <a:t>Percentage</a:t>
                </a:r>
                <a:r>
                  <a:rPr lang="en-GB" baseline="0"/>
                  <a:t> of patients</a:t>
                </a:r>
                <a:endParaRPr lang="en-GB"/>
              </a:p>
            </c:rich>
          </c:tx>
          <c:layout/>
          <c:overlay val="0"/>
        </c:title>
        <c:numFmt formatCode="0%" sourceLinked="0"/>
        <c:majorTickMark val="out"/>
        <c:minorTickMark val="none"/>
        <c:tickLblPos val="nextTo"/>
        <c:crossAx val="18798080"/>
        <c:crosses val="autoZero"/>
        <c:crossBetween val="between"/>
        <c:majorUnit val="0.1"/>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13750097175793"/>
          <c:y val="7.4548702245552628E-2"/>
          <c:w val="0.82617608624027783"/>
          <c:h val="0.68319845435987181"/>
        </c:manualLayout>
      </c:layout>
      <c:barChart>
        <c:barDir val="col"/>
        <c:grouping val="clustered"/>
        <c:varyColors val="0"/>
        <c:ser>
          <c:idx val="0"/>
          <c:order val="0"/>
          <c:spPr>
            <a:solidFill>
              <a:schemeClr val="accent2">
                <a:lumMod val="50000"/>
              </a:schemeClr>
            </a:solidFill>
          </c:spPr>
          <c:invertIfNegative val="0"/>
          <c:dLbls>
            <c:dLbl>
              <c:idx val="0"/>
              <c:layout>
                <c:manualLayout>
                  <c:x val="0"/>
                  <c:y val="7.8533100029162931E-2"/>
                </c:manualLayout>
              </c:layout>
              <c:dLblPos val="outEnd"/>
              <c:showLegendKey val="0"/>
              <c:showVal val="1"/>
              <c:showCatName val="0"/>
              <c:showSerName val="0"/>
              <c:showPercent val="0"/>
              <c:showBubbleSize val="0"/>
            </c:dLbl>
            <c:txPr>
              <a:bodyPr/>
              <a:lstStyle/>
              <a:p>
                <a:pPr>
                  <a:defRPr sz="1050" b="1">
                    <a:solidFill>
                      <a:schemeClr val="bg1"/>
                    </a:solidFill>
                  </a:defRPr>
                </a:pPr>
                <a:endParaRPr lang="en-US"/>
              </a:p>
            </c:txPr>
            <c:dLblPos val="inEnd"/>
            <c:showLegendKey val="0"/>
            <c:showVal val="1"/>
            <c:showCatName val="0"/>
            <c:showSerName val="0"/>
            <c:showPercent val="0"/>
            <c:showBubbleSize val="0"/>
            <c:showLeaderLines val="0"/>
          </c:dLbls>
          <c:cat>
            <c:strRef>
              <c:f>'Raw data_Tables'!$B$335:$B$340</c:f>
              <c:strCache>
                <c:ptCount val="6"/>
                <c:pt idx="0">
                  <c:v>2009-10</c:v>
                </c:pt>
                <c:pt idx="1">
                  <c:v>2010-11</c:v>
                </c:pt>
                <c:pt idx="2">
                  <c:v>2011-12</c:v>
                </c:pt>
                <c:pt idx="3">
                  <c:v>2012-13</c:v>
                </c:pt>
                <c:pt idx="4">
                  <c:v>2013-14</c:v>
                </c:pt>
                <c:pt idx="5">
                  <c:v>2014-15</c:v>
                </c:pt>
              </c:strCache>
            </c:strRef>
          </c:cat>
          <c:val>
            <c:numRef>
              <c:f>'Raw data_Tables'!$E$335:$E$340</c:f>
              <c:numCache>
                <c:formatCode>0.0</c:formatCode>
                <c:ptCount val="6"/>
                <c:pt idx="0">
                  <c:v>7.5696162794992059</c:v>
                </c:pt>
                <c:pt idx="1">
                  <c:v>10.296118028670085</c:v>
                </c:pt>
                <c:pt idx="2">
                  <c:v>11.464528883891813</c:v>
                </c:pt>
                <c:pt idx="3">
                  <c:v>15.894257027909726</c:v>
                </c:pt>
                <c:pt idx="4">
                  <c:v>66.505848397387211</c:v>
                </c:pt>
                <c:pt idx="5">
                  <c:v>75.817797328079024</c:v>
                </c:pt>
              </c:numCache>
            </c:numRef>
          </c:val>
        </c:ser>
        <c:dLbls>
          <c:showLegendKey val="0"/>
          <c:showVal val="0"/>
          <c:showCatName val="0"/>
          <c:showSerName val="0"/>
          <c:showPercent val="0"/>
          <c:showBubbleSize val="0"/>
        </c:dLbls>
        <c:gapWidth val="150"/>
        <c:axId val="69373952"/>
        <c:axId val="69375872"/>
      </c:barChart>
      <c:catAx>
        <c:axId val="69373952"/>
        <c:scaling>
          <c:orientation val="minMax"/>
        </c:scaling>
        <c:delete val="0"/>
        <c:axPos val="b"/>
        <c:title>
          <c:tx>
            <c:rich>
              <a:bodyPr/>
              <a:lstStyle/>
              <a:p>
                <a:pPr>
                  <a:defRPr/>
                </a:pPr>
                <a:r>
                  <a:rPr lang="en-US"/>
                  <a:t>Audit Year</a:t>
                </a:r>
              </a:p>
            </c:rich>
          </c:tx>
          <c:layout/>
          <c:overlay val="0"/>
        </c:title>
        <c:majorTickMark val="out"/>
        <c:minorTickMark val="none"/>
        <c:tickLblPos val="nextTo"/>
        <c:txPr>
          <a:bodyPr rot="0" vert="horz"/>
          <a:lstStyle/>
          <a:p>
            <a:pPr>
              <a:defRPr/>
            </a:pPr>
            <a:endParaRPr lang="en-US"/>
          </a:p>
        </c:txPr>
        <c:crossAx val="69375872"/>
        <c:crosses val="autoZero"/>
        <c:auto val="1"/>
        <c:lblAlgn val="ctr"/>
        <c:lblOffset val="100"/>
        <c:noMultiLvlLbl val="0"/>
      </c:catAx>
      <c:valAx>
        <c:axId val="69375872"/>
        <c:scaling>
          <c:orientation val="minMax"/>
        </c:scaling>
        <c:delete val="0"/>
        <c:axPos val="l"/>
        <c:majorGridlines/>
        <c:title>
          <c:tx>
            <c:rich>
              <a:bodyPr rot="-5400000" vert="horz"/>
              <a:lstStyle/>
              <a:p>
                <a:pPr>
                  <a:defRPr/>
                </a:pPr>
                <a:r>
                  <a:rPr lang="en-GB"/>
                  <a:t>Percentage</a:t>
                </a:r>
                <a:r>
                  <a:rPr lang="en-GB" baseline="0"/>
                  <a:t> of newly diagnosed diabetics</a:t>
                </a:r>
                <a:endParaRPr lang="en-GB"/>
              </a:p>
            </c:rich>
          </c:tx>
          <c:layout>
            <c:manualLayout>
              <c:xMode val="edge"/>
              <c:yMode val="edge"/>
              <c:x val="2.4447578749412318E-2"/>
              <c:y val="0.10501348789734616"/>
            </c:manualLayout>
          </c:layout>
          <c:overlay val="0"/>
        </c:title>
        <c:numFmt formatCode="0.0" sourceLinked="1"/>
        <c:majorTickMark val="out"/>
        <c:minorTickMark val="none"/>
        <c:tickLblPos val="nextTo"/>
        <c:crossAx val="6937395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chemeClr val="tx2"/>
              </a:solidFill>
            </c:spPr>
          </c:dPt>
          <c:dPt>
            <c:idx val="7"/>
            <c:invertIfNegative val="0"/>
            <c:bubble3D val="0"/>
            <c:spPr>
              <a:solidFill>
                <a:schemeClr val="tx2"/>
              </a:solidFill>
            </c:spPr>
          </c:dPt>
          <c:dPt>
            <c:idx val="8"/>
            <c:invertIfNegative val="0"/>
            <c:bubble3D val="0"/>
            <c:spPr>
              <a:solidFill>
                <a:schemeClr val="tx2"/>
              </a:solidFill>
            </c:spPr>
          </c:dPt>
          <c:dPt>
            <c:idx val="9"/>
            <c:invertIfNegative val="0"/>
            <c:bubble3D val="0"/>
            <c:spPr>
              <a:solidFill>
                <a:schemeClr val="tx2"/>
              </a:solidFill>
            </c:spPr>
          </c:dPt>
          <c:dPt>
            <c:idx val="10"/>
            <c:invertIfNegative val="0"/>
            <c:bubble3D val="0"/>
            <c:spPr>
              <a:solidFill>
                <a:schemeClr val="tx2"/>
              </a:solidFill>
            </c:spPr>
          </c:dPt>
          <c:dPt>
            <c:idx val="11"/>
            <c:invertIfNegative val="0"/>
            <c:bubble3D val="0"/>
            <c:spPr>
              <a:solidFill>
                <a:schemeClr val="tx2"/>
              </a:solidFill>
              <a:ln>
                <a:solidFill>
                  <a:schemeClr val="tx2">
                    <a:lumMod val="40000"/>
                    <a:lumOff val="60000"/>
                  </a:schemeClr>
                </a:solidFill>
              </a:ln>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multiLvlStrRef>
              <c:f>Tables!$B$45:$M$46</c:f>
              <c:multiLvlStrCache>
                <c:ptCount val="12"/>
                <c:lvl>
                  <c:pt idx="0">
                    <c:v>2009-10</c:v>
                  </c:pt>
                  <c:pt idx="1">
                    <c:v>2010-11</c:v>
                  </c:pt>
                  <c:pt idx="2">
                    <c:v>2011-12</c:v>
                  </c:pt>
                  <c:pt idx="3">
                    <c:v>2012-13</c:v>
                  </c:pt>
                  <c:pt idx="4">
                    <c:v>2013-14</c:v>
                  </c:pt>
                  <c:pt idx="5">
                    <c:v>2014-15</c:v>
                  </c:pt>
                  <c:pt idx="6">
                    <c:v>2009-10</c:v>
                  </c:pt>
                  <c:pt idx="7">
                    <c:v>2010-11</c:v>
                  </c:pt>
                  <c:pt idx="8">
                    <c:v>2011-12</c:v>
                  </c:pt>
                  <c:pt idx="9">
                    <c:v>2012-13</c:v>
                  </c:pt>
                  <c:pt idx="10">
                    <c:v>2013-14</c:v>
                  </c:pt>
                  <c:pt idx="11">
                    <c:v>2014-15</c:v>
                  </c:pt>
                </c:lvl>
                <c:lvl>
                  <c:pt idx="0">
                    <c:v>Type 1</c:v>
                  </c:pt>
                  <c:pt idx="6">
                    <c:v>Type 2 and other³</c:v>
                  </c:pt>
                </c:lvl>
              </c:multiLvlStrCache>
            </c:multiLvlStrRef>
          </c:cat>
          <c:val>
            <c:numRef>
              <c:f>Tables!$B$50:$M$50</c:f>
              <c:numCache>
                <c:formatCode>0.0</c:formatCode>
                <c:ptCount val="12"/>
                <c:pt idx="0">
                  <c:v>68.470119939244697</c:v>
                </c:pt>
                <c:pt idx="1">
                  <c:v>68.765825667182796</c:v>
                </c:pt>
                <c:pt idx="2">
                  <c:v>72.168657524873808</c:v>
                </c:pt>
                <c:pt idx="3">
                  <c:v>73.361350574712603</c:v>
                </c:pt>
                <c:pt idx="4">
                  <c:v>76.436316133246194</c:v>
                </c:pt>
                <c:pt idx="5">
                  <c:v>76.416124667872893</c:v>
                </c:pt>
                <c:pt idx="6">
                  <c:v>60.7837093877204</c:v>
                </c:pt>
                <c:pt idx="7">
                  <c:v>61.381752873335003</c:v>
                </c:pt>
                <c:pt idx="8">
                  <c:v>66.64081220355979</c:v>
                </c:pt>
                <c:pt idx="9">
                  <c:v>68.617156298408304</c:v>
                </c:pt>
                <c:pt idx="10">
                  <c:v>73.642887508748004</c:v>
                </c:pt>
                <c:pt idx="11">
                  <c:v>74.176506190305304</c:v>
                </c:pt>
              </c:numCache>
            </c:numRef>
          </c:val>
        </c:ser>
        <c:dLbls>
          <c:showLegendKey val="0"/>
          <c:showVal val="0"/>
          <c:showCatName val="0"/>
          <c:showSerName val="0"/>
          <c:showPercent val="0"/>
          <c:showBubbleSize val="0"/>
        </c:dLbls>
        <c:gapWidth val="39"/>
        <c:axId val="78862208"/>
        <c:axId val="78863744"/>
      </c:barChart>
      <c:catAx>
        <c:axId val="78862208"/>
        <c:scaling>
          <c:orientation val="minMax"/>
        </c:scaling>
        <c:delete val="0"/>
        <c:axPos val="b"/>
        <c:majorTickMark val="out"/>
        <c:minorTickMark val="none"/>
        <c:tickLblPos val="nextTo"/>
        <c:crossAx val="78863744"/>
        <c:crosses val="autoZero"/>
        <c:auto val="1"/>
        <c:lblAlgn val="ctr"/>
        <c:lblOffset val="100"/>
        <c:noMultiLvlLbl val="0"/>
      </c:catAx>
      <c:valAx>
        <c:axId val="78863744"/>
        <c:scaling>
          <c:orientation val="minMax"/>
          <c:max val="100"/>
        </c:scaling>
        <c:delete val="0"/>
        <c:axPos val="l"/>
        <c:majorGridlines/>
        <c:title>
          <c:tx>
            <c:rich>
              <a:bodyPr rot="0" vert="horz"/>
              <a:lstStyle/>
              <a:p>
                <a:pPr>
                  <a:defRPr/>
                </a:pPr>
                <a:r>
                  <a:rPr lang="en-US"/>
                  <a:t>Percentage</a:t>
                </a:r>
              </a:p>
            </c:rich>
          </c:tx>
          <c:layout>
            <c:manualLayout>
              <c:xMode val="edge"/>
              <c:yMode val="edge"/>
              <c:x val="1.3888888888888888E-2"/>
              <c:y val="3.01370662000583E-2"/>
            </c:manualLayout>
          </c:layout>
          <c:overlay val="0"/>
        </c:title>
        <c:numFmt formatCode="0.0" sourceLinked="1"/>
        <c:majorTickMark val="out"/>
        <c:minorTickMark val="none"/>
        <c:tickLblPos val="nextTo"/>
        <c:crossAx val="7886220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Figures!$A$196</c:f>
              <c:strCache>
                <c:ptCount val="1"/>
                <c:pt idx="0">
                  <c:v>Meet all treatment targets 
excluding eye screening</c:v>
                </c:pt>
              </c:strCache>
            </c:strRef>
          </c:tx>
          <c:invertIfNegative val="0"/>
          <c:dPt>
            <c:idx val="4"/>
            <c:invertIfNegative val="0"/>
            <c:bubble3D val="0"/>
            <c:spPr>
              <a:solidFill>
                <a:srgbClr val="000000"/>
              </a:solidFill>
            </c:spPr>
          </c:dPt>
          <c:dPt>
            <c:idx val="5"/>
            <c:invertIfNegative val="0"/>
            <c:bubble3D val="0"/>
            <c:spPr>
              <a:solidFill>
                <a:srgbClr val="000000"/>
              </a:solidFill>
            </c:spPr>
          </c:dPt>
          <c:dPt>
            <c:idx val="6"/>
            <c:invertIfNegative val="0"/>
            <c:bubble3D val="0"/>
            <c:spPr>
              <a:solidFill>
                <a:srgbClr val="000000"/>
              </a:solidFill>
            </c:spPr>
          </c:dPt>
          <c:dPt>
            <c:idx val="7"/>
            <c:invertIfNegative val="0"/>
            <c:bubble3D val="0"/>
            <c:spPr>
              <a:solidFill>
                <a:srgbClr val="000000"/>
              </a:solidFill>
            </c:spPr>
          </c:dPt>
          <c:dLbls>
            <c:txPr>
              <a:bodyPr/>
              <a:lstStyle/>
              <a:p>
                <a:pPr>
                  <a:defRPr sz="1100">
                    <a:solidFill>
                      <a:schemeClr val="bg1"/>
                    </a:solidFill>
                  </a:defRPr>
                </a:pPr>
                <a:endParaRPr lang="en-US"/>
              </a:p>
            </c:txPr>
            <c:dLblPos val="inEnd"/>
            <c:showLegendKey val="0"/>
            <c:showVal val="1"/>
            <c:showCatName val="0"/>
            <c:showSerName val="0"/>
            <c:showPercent val="0"/>
            <c:showBubbleSize val="0"/>
            <c:showLeaderLines val="0"/>
          </c:dLbls>
          <c:cat>
            <c:multiLvlStrRef>
              <c:f>Figures!$B$194:$I$195</c:f>
              <c:multiLvlStrCache>
                <c:ptCount val="8"/>
                <c:lvl>
                  <c:pt idx="0">
                    <c:v>Under 40</c:v>
                  </c:pt>
                  <c:pt idx="1">
                    <c:v>40 to 64</c:v>
                  </c:pt>
                  <c:pt idx="2">
                    <c:v>65 to 79</c:v>
                  </c:pt>
                  <c:pt idx="3">
                    <c:v>80 and over</c:v>
                  </c:pt>
                  <c:pt idx="4">
                    <c:v>Under 40</c:v>
                  </c:pt>
                  <c:pt idx="5">
                    <c:v>40 to 64</c:v>
                  </c:pt>
                  <c:pt idx="6">
                    <c:v>65 to 79</c:v>
                  </c:pt>
                  <c:pt idx="7">
                    <c:v>80 and over</c:v>
                  </c:pt>
                </c:lvl>
                <c:lvl>
                  <c:pt idx="0">
                    <c:v>Type 1</c:v>
                  </c:pt>
                  <c:pt idx="4">
                    <c:v>Type 2 and other³</c:v>
                  </c:pt>
                </c:lvl>
              </c:multiLvlStrCache>
            </c:multiLvlStrRef>
          </c:cat>
          <c:val>
            <c:numRef>
              <c:f>Figures!$B$196:$I$196</c:f>
              <c:numCache>
                <c:formatCode>0.0</c:formatCode>
                <c:ptCount val="8"/>
                <c:pt idx="0">
                  <c:v>18.094042137575002</c:v>
                </c:pt>
                <c:pt idx="1">
                  <c:v>17.031337661296799</c:v>
                </c:pt>
                <c:pt idx="2">
                  <c:v>25.542818610923803</c:v>
                </c:pt>
                <c:pt idx="3">
                  <c:v>26.877346683354197</c:v>
                </c:pt>
                <c:pt idx="4">
                  <c:v>27.214131076559699</c:v>
                </c:pt>
                <c:pt idx="5">
                  <c:v>32.812875168957198</c:v>
                </c:pt>
                <c:pt idx="6">
                  <c:v>46.70064844985</c:v>
                </c:pt>
                <c:pt idx="7">
                  <c:v>49.037700577080201</c:v>
                </c:pt>
              </c:numCache>
            </c:numRef>
          </c:val>
        </c:ser>
        <c:dLbls>
          <c:showLegendKey val="0"/>
          <c:showVal val="0"/>
          <c:showCatName val="0"/>
          <c:showSerName val="0"/>
          <c:showPercent val="0"/>
          <c:showBubbleSize val="0"/>
        </c:dLbls>
        <c:gapWidth val="40"/>
        <c:axId val="80879616"/>
        <c:axId val="80881536"/>
      </c:barChart>
      <c:catAx>
        <c:axId val="80879616"/>
        <c:scaling>
          <c:orientation val="minMax"/>
        </c:scaling>
        <c:delete val="0"/>
        <c:axPos val="b"/>
        <c:title>
          <c:tx>
            <c:rich>
              <a:bodyPr/>
              <a:lstStyle/>
              <a:p>
                <a:pPr>
                  <a:defRPr/>
                </a:pPr>
                <a:r>
                  <a:rPr lang="en-GB"/>
                  <a:t>Diabetes type</a:t>
                </a:r>
              </a:p>
            </c:rich>
          </c:tx>
          <c:overlay val="0"/>
        </c:title>
        <c:majorTickMark val="out"/>
        <c:minorTickMark val="none"/>
        <c:tickLblPos val="nextTo"/>
        <c:crossAx val="80881536"/>
        <c:crosses val="autoZero"/>
        <c:auto val="1"/>
        <c:lblAlgn val="ctr"/>
        <c:lblOffset val="100"/>
        <c:noMultiLvlLbl val="0"/>
      </c:catAx>
      <c:valAx>
        <c:axId val="80881536"/>
        <c:scaling>
          <c:orientation val="minMax"/>
          <c:max val="100"/>
        </c:scaling>
        <c:delete val="0"/>
        <c:axPos val="l"/>
        <c:majorGridlines/>
        <c:title>
          <c:tx>
            <c:rich>
              <a:bodyPr rot="0" vert="horz"/>
              <a:lstStyle/>
              <a:p>
                <a:pPr>
                  <a:defRPr/>
                </a:pPr>
                <a:r>
                  <a:rPr lang="en-US"/>
                  <a:t>Percentage</a:t>
                </a:r>
              </a:p>
            </c:rich>
          </c:tx>
          <c:layout>
            <c:manualLayout>
              <c:xMode val="edge"/>
              <c:yMode val="edge"/>
              <c:x val="6.0055510206552176E-3"/>
              <c:y val="2.4049022593355486E-2"/>
            </c:manualLayout>
          </c:layout>
          <c:overlay val="0"/>
        </c:title>
        <c:numFmt formatCode="#,##0.0" sourceLinked="0"/>
        <c:majorTickMark val="out"/>
        <c:minorTickMark val="none"/>
        <c:tickLblPos val="nextTo"/>
        <c:crossAx val="80879616"/>
        <c:crosses val="autoZero"/>
        <c:crossBetween val="between"/>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8146BE-EB28-4D3C-958D-32F991632C20}" type="datetimeFigureOut">
              <a:rPr lang="en-GB" smtClean="0"/>
              <a:t>25/01/2016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E9F1F05-0BE9-4E2F-A715-040781A735EB}" type="slidenum">
              <a:rPr lang="en-GB" smtClean="0"/>
              <a:t>‹#›</a:t>
            </a:fld>
            <a:endParaRPr lang="en-GB" dirty="0"/>
          </a:p>
        </p:txBody>
      </p:sp>
    </p:spTree>
    <p:extLst>
      <p:ext uri="{BB962C8B-B14F-4D97-AF65-F5344CB8AC3E}">
        <p14:creationId xmlns:p14="http://schemas.microsoft.com/office/powerpoint/2010/main" val="44002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25/01/2016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23206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dirty="0"/>
          </a:p>
        </p:txBody>
      </p:sp>
    </p:spTree>
    <p:extLst>
      <p:ext uri="{BB962C8B-B14F-4D97-AF65-F5344CB8AC3E}">
        <p14:creationId xmlns:p14="http://schemas.microsoft.com/office/powerpoint/2010/main" val="423206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24</a:t>
            </a:fld>
            <a:endParaRPr lang="en-GB" dirty="0"/>
          </a:p>
        </p:txBody>
      </p:sp>
    </p:spTree>
    <p:extLst>
      <p:ext uri="{BB962C8B-B14F-4D97-AF65-F5344CB8AC3E}">
        <p14:creationId xmlns:p14="http://schemas.microsoft.com/office/powerpoint/2010/main" val="423206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34</a:t>
            </a:fld>
            <a:endParaRPr lang="en-GB" dirty="0"/>
          </a:p>
        </p:txBody>
      </p:sp>
    </p:spTree>
    <p:extLst>
      <p:ext uri="{BB962C8B-B14F-4D97-AF65-F5344CB8AC3E}">
        <p14:creationId xmlns:p14="http://schemas.microsoft.com/office/powerpoint/2010/main" val="4216488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www.hscic.gov.uk/" TargetMode="External"/><Relationship Id="rId3" Type="http://schemas.openxmlformats.org/officeDocument/2006/relationships/image" Target="../media/image2.jpeg"/><Relationship Id="rId7" Type="http://schemas.openxmlformats.org/officeDocument/2006/relationships/hyperlink" Target="http://www.slideshare.net/hscic" TargetMode="External"/><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twitter.com/hscic" TargetMode="External"/><Relationship Id="rId5" Type="http://schemas.openxmlformats.org/officeDocument/2006/relationships/hyperlink" Target="mailto:enquiries@hscic.gov.uk" TargetMode="Externa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331464"/>
            <a:ext cx="9144000" cy="3526536"/>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00A05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20009184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6275784"/>
            <a:ext cx="9144000" cy="609600"/>
          </a:xfrm>
          <a:prstGeom prst="rect">
            <a:avLst/>
          </a:prstGeom>
          <a:solidFill>
            <a:srgbClr val="003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274638"/>
            <a:ext cx="8229600" cy="706090"/>
          </a:xfrm>
        </p:spPr>
        <p:txBody>
          <a:bodyPr anchor="t">
            <a:normAutofit/>
          </a:bodyPr>
          <a:lstStyle>
            <a:lvl1pPr>
              <a:defRPr sz="3300"/>
            </a:lvl1pPr>
          </a:lstStyle>
          <a:p>
            <a:r>
              <a:rPr lang="en-US" dirty="0" smtClean="0"/>
              <a:t>Main Heading</a:t>
            </a:r>
            <a:endParaRPr lang="en-GB" dirty="0"/>
          </a:p>
        </p:txBody>
      </p:sp>
      <p:cxnSp>
        <p:nvCxnSpPr>
          <p:cNvPr id="8" name="Straight Connector 7"/>
          <p:cNvCxnSpPr/>
          <p:nvPr userDrawn="1"/>
        </p:nvCxnSpPr>
        <p:spPr>
          <a:xfrm>
            <a:off x="396000" y="980728"/>
            <a:ext cx="8424936" cy="0"/>
          </a:xfrm>
          <a:prstGeom prst="line">
            <a:avLst/>
          </a:prstGeom>
          <a:ln w="44450" cap="rnd">
            <a:solidFill>
              <a:srgbClr val="7020A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600200"/>
            <a:ext cx="8229600" cy="4525963"/>
          </a:xfrm>
        </p:spPr>
        <p:txBody>
          <a:bodyPr/>
          <a:lstStyle>
            <a:lvl1pPr>
              <a:defRPr sz="3000"/>
            </a:lvl1pPr>
            <a:lvl2pPr>
              <a:defRPr sz="2600"/>
            </a:lvl2pPr>
            <a:lvl3pPr marL="1143000" indent="-228600">
              <a:buFont typeface="Wingdings" panose="05000000000000000000" pitchFamily="2" charset="2"/>
              <a:buChar char="§"/>
              <a:defRPr sz="2200"/>
            </a:lvl3pPr>
            <a:lvl4pPr>
              <a:defRPr sz="2100"/>
            </a:lvl4pPr>
            <a:lvl5pPr>
              <a:defRPr sz="1750"/>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rgbClr val="FFFFFF"/>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4739997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657" y="1810512"/>
            <a:ext cx="6480048" cy="323697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31115" b="27031"/>
          <a:stretch/>
        </p:blipFill>
        <p:spPr>
          <a:xfrm>
            <a:off x="0" y="5409384"/>
            <a:ext cx="9144000" cy="1476000"/>
          </a:xfrm>
          <a:prstGeom prst="rect">
            <a:avLst/>
          </a:prstGeom>
        </p:spPr>
      </p:pic>
      <p:sp>
        <p:nvSpPr>
          <p:cNvPr id="2" name="Rectangle 1"/>
          <p:cNvSpPr/>
          <p:nvPr userDrawn="1"/>
        </p:nvSpPr>
        <p:spPr>
          <a:xfrm>
            <a:off x="1115616" y="2564904"/>
            <a:ext cx="29523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hlinkClick r:id="rId5"/>
          </p:cNvPr>
          <p:cNvSpPr txBox="1"/>
          <p:nvPr userDrawn="1"/>
        </p:nvSpPr>
        <p:spPr>
          <a:xfrm>
            <a:off x="431657" y="2942620"/>
            <a:ext cx="4356367" cy="369332"/>
          </a:xfrm>
          <a:prstGeom prst="rect">
            <a:avLst/>
          </a:prstGeom>
          <a:noFill/>
        </p:spPr>
        <p:txBody>
          <a:bodyPr wrap="square" rtlCol="0">
            <a:spAutoFit/>
          </a:bodyPr>
          <a:lstStyle/>
          <a:p>
            <a:endParaRPr lang="en-GB" dirty="0"/>
          </a:p>
        </p:txBody>
      </p:sp>
      <p:sp>
        <p:nvSpPr>
          <p:cNvPr id="14" name="TextBox 13">
            <a:hlinkClick r:id="rId6"/>
          </p:cNvPr>
          <p:cNvSpPr txBox="1"/>
          <p:nvPr userDrawn="1"/>
        </p:nvSpPr>
        <p:spPr>
          <a:xfrm>
            <a:off x="478397" y="3933056"/>
            <a:ext cx="1771404" cy="369332"/>
          </a:xfrm>
          <a:prstGeom prst="rect">
            <a:avLst/>
          </a:prstGeom>
          <a:noFill/>
        </p:spPr>
        <p:txBody>
          <a:bodyPr wrap="square" rtlCol="0">
            <a:spAutoFit/>
          </a:bodyPr>
          <a:lstStyle/>
          <a:p>
            <a:endParaRPr lang="en-GB" dirty="0"/>
          </a:p>
        </p:txBody>
      </p:sp>
      <p:sp>
        <p:nvSpPr>
          <p:cNvPr id="15" name="TextBox 14">
            <a:hlinkClick r:id="rId7"/>
          </p:cNvPr>
          <p:cNvSpPr txBox="1"/>
          <p:nvPr userDrawn="1"/>
        </p:nvSpPr>
        <p:spPr>
          <a:xfrm>
            <a:off x="478396" y="4454788"/>
            <a:ext cx="4669667" cy="369332"/>
          </a:xfrm>
          <a:prstGeom prst="rect">
            <a:avLst/>
          </a:prstGeom>
          <a:noFill/>
        </p:spPr>
        <p:txBody>
          <a:bodyPr wrap="square" rtlCol="0">
            <a:spAutoFit/>
          </a:bodyPr>
          <a:lstStyle/>
          <a:p>
            <a:endParaRPr lang="en-GB" dirty="0"/>
          </a:p>
        </p:txBody>
      </p:sp>
      <p:sp>
        <p:nvSpPr>
          <p:cNvPr id="4" name="TextBox 3">
            <a:hlinkClick r:id="rId8"/>
          </p:cNvPr>
          <p:cNvSpPr txBox="1"/>
          <p:nvPr userDrawn="1"/>
        </p:nvSpPr>
        <p:spPr>
          <a:xfrm>
            <a:off x="431657" y="2420888"/>
            <a:ext cx="3636287" cy="369332"/>
          </a:xfrm>
          <a:prstGeom prst="rect">
            <a:avLst/>
          </a:prstGeom>
          <a:noFill/>
        </p:spPr>
        <p:txBody>
          <a:bodyPr wrap="square" rtlCol="0">
            <a:spAutoFit/>
          </a:bodyPr>
          <a:lstStyle/>
          <a:p>
            <a:endParaRPr lang="en-GB" dirty="0">
              <a:solidFill>
                <a:srgbClr val="FFFFFF"/>
              </a:solidFill>
            </a:endParaRPr>
          </a:p>
        </p:txBody>
      </p:sp>
    </p:spTree>
    <p:extLst>
      <p:ext uri="{BB962C8B-B14F-4D97-AF65-F5344CB8AC3E}">
        <p14:creationId xmlns:p14="http://schemas.microsoft.com/office/powerpoint/2010/main" val="207431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C0205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3901746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7030A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6800222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7020A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34410454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C0205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34455835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chemeClr val="accent6"/>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20430860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0000"/>
            <a:ext cx="9144000" cy="3566160"/>
          </a:xfrm>
          <a:prstGeom prst="rect">
            <a:avLst/>
          </a:prstGeom>
        </p:spPr>
      </p:pic>
      <p:sp>
        <p:nvSpPr>
          <p:cNvPr id="12" name="Round Same Side Corner Rectangle 11"/>
          <p:cNvSpPr/>
          <p:nvPr userDrawn="1"/>
        </p:nvSpPr>
        <p:spPr>
          <a:xfrm flipV="1">
            <a:off x="0" y="3330000"/>
            <a:ext cx="9144000" cy="475200"/>
          </a:xfrm>
          <a:prstGeom prst="round2SameRect">
            <a:avLst>
              <a:gd name="adj1" fmla="val 0"/>
              <a:gd name="adj2" fmla="val 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3426"/>
            <a:ext cx="3420161" cy="1075334"/>
          </a:xfrm>
          <a:prstGeom prst="rect">
            <a:avLst/>
          </a:prstGeom>
        </p:spPr>
      </p:pic>
      <p:sp>
        <p:nvSpPr>
          <p:cNvPr id="13" name="Text Placeholder 5"/>
          <p:cNvSpPr>
            <a:spLocks noGrp="1"/>
          </p:cNvSpPr>
          <p:nvPr>
            <p:ph type="body" sz="quarter" idx="12" hasCustomPrompt="1"/>
          </p:nvPr>
        </p:nvSpPr>
        <p:spPr>
          <a:xfrm>
            <a:off x="396000" y="2160000"/>
            <a:ext cx="7848600" cy="720725"/>
          </a:xfrm>
        </p:spPr>
        <p:txBody>
          <a:bodyPr>
            <a:normAutofit/>
          </a:bodyPr>
          <a:lstStyle>
            <a:lvl1pPr marL="0" indent="0">
              <a:buNone/>
              <a:defRPr sz="3500" b="1" spc="-40" baseline="0"/>
            </a:lvl1pPr>
          </a:lstStyle>
          <a:p>
            <a:pPr lvl="0"/>
            <a:r>
              <a:rPr lang="en-US" dirty="0" smtClean="0"/>
              <a:t>Title heading in 35pt Arial Bold</a:t>
            </a:r>
            <a:endParaRPr lang="en-GB" dirty="0"/>
          </a:p>
        </p:txBody>
      </p:sp>
      <p:sp>
        <p:nvSpPr>
          <p:cNvPr id="15" name="Text Placeholder 9"/>
          <p:cNvSpPr>
            <a:spLocks noGrp="1"/>
          </p:cNvSpPr>
          <p:nvPr>
            <p:ph type="body" sz="quarter" idx="13" hasCustomPrompt="1"/>
          </p:nvPr>
        </p:nvSpPr>
        <p:spPr>
          <a:xfrm>
            <a:off x="396000" y="2772000"/>
            <a:ext cx="7848600" cy="622300"/>
          </a:xfrm>
        </p:spPr>
        <p:txBody>
          <a:bodyPr>
            <a:normAutofit/>
          </a:bodyPr>
          <a:lstStyle>
            <a:lvl1pPr marL="0" indent="0">
              <a:buNone/>
              <a:defRPr sz="2100" b="1">
                <a:solidFill>
                  <a:srgbClr val="C02050"/>
                </a:solidFill>
              </a:defRPr>
            </a:lvl1pPr>
          </a:lstStyle>
          <a:p>
            <a:r>
              <a:rPr lang="en-US" dirty="0" smtClean="0"/>
              <a:t>Subheading in 21pt Arial Bold</a:t>
            </a:r>
            <a:endParaRPr lang="en-GB" dirty="0"/>
          </a:p>
        </p:txBody>
      </p:sp>
      <p:sp>
        <p:nvSpPr>
          <p:cNvPr id="14" name="Text Placeholder 13"/>
          <p:cNvSpPr>
            <a:spLocks noGrp="1"/>
          </p:cNvSpPr>
          <p:nvPr>
            <p:ph type="body" sz="quarter" idx="14" hasCustomPrompt="1"/>
          </p:nvPr>
        </p:nvSpPr>
        <p:spPr>
          <a:xfrm>
            <a:off x="432000" y="3456000"/>
            <a:ext cx="8064500" cy="358775"/>
          </a:xfrm>
        </p:spPr>
        <p:txBody>
          <a:bodyPr tIns="0" bIns="0">
            <a:normAutofit/>
          </a:bodyPr>
          <a:lstStyle>
            <a:lvl1pPr marL="0" indent="0">
              <a:buNone/>
              <a:defRPr sz="1750" b="1" baseline="0">
                <a:solidFill>
                  <a:srgbClr val="FFFFFF"/>
                </a:solidFill>
              </a:defRPr>
            </a:lvl1pPr>
          </a:lstStyle>
          <a:p>
            <a:pPr lvl="0"/>
            <a:r>
              <a:rPr lang="en-US" dirty="0" smtClean="0"/>
              <a:t>Presented by… footer in 17.5pt Arial Bold</a:t>
            </a:r>
            <a:endParaRPr lang="en-GB" dirty="0"/>
          </a:p>
        </p:txBody>
      </p:sp>
    </p:spTree>
    <p:extLst>
      <p:ext uri="{BB962C8B-B14F-4D97-AF65-F5344CB8AC3E}">
        <p14:creationId xmlns:p14="http://schemas.microsoft.com/office/powerpoint/2010/main" val="42550234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275784"/>
            <a:ext cx="9144000" cy="609600"/>
          </a:xfrm>
          <a:prstGeom prst="rect">
            <a:avLst/>
          </a:prstGeom>
          <a:solidFill>
            <a:srgbClr val="003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274638"/>
            <a:ext cx="8229600" cy="706090"/>
          </a:xfrm>
        </p:spPr>
        <p:txBody>
          <a:bodyPr anchor="t">
            <a:normAutofit/>
          </a:bodyPr>
          <a:lstStyle>
            <a:lvl1pPr>
              <a:defRPr sz="3300"/>
            </a:lvl1pPr>
          </a:lstStyle>
          <a:p>
            <a:r>
              <a:rPr lang="en-US" dirty="0" smtClean="0"/>
              <a:t>Main Heading</a:t>
            </a:r>
            <a:endParaRPr lang="en-GB" dirty="0"/>
          </a:p>
        </p:txBody>
      </p:sp>
      <p:sp>
        <p:nvSpPr>
          <p:cNvPr id="3" name="Content Placeholder 2"/>
          <p:cNvSpPr>
            <a:spLocks noGrp="1"/>
          </p:cNvSpPr>
          <p:nvPr>
            <p:ph idx="1"/>
          </p:nvPr>
        </p:nvSpPr>
        <p:spPr/>
        <p:txBody>
          <a:bodyPr/>
          <a:lstStyle>
            <a:lvl1pPr>
              <a:defRPr sz="3000"/>
            </a:lvl1pPr>
            <a:lvl2pPr>
              <a:defRPr sz="2600"/>
            </a:lvl2pPr>
            <a:lvl3pPr marL="1143000" indent="-228600">
              <a:buFont typeface="Wingdings" panose="05000000000000000000" pitchFamily="2" charset="2"/>
              <a:buChar char="§"/>
              <a:defRPr sz="2200"/>
            </a:lvl3pPr>
            <a:lvl4pPr>
              <a:defRPr sz="2100"/>
            </a:lvl4pPr>
            <a:lvl5pPr>
              <a:defRPr sz="1750"/>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defRPr sz="1000">
                <a:solidFill>
                  <a:srgbClr val="FFFFFF"/>
                </a:solidFill>
              </a:defRPr>
            </a:lvl1pPr>
          </a:lstStyle>
          <a:p>
            <a:fld id="{4F2E129E-16B7-480B-972E-C025DBFD1D53}" type="slidenum">
              <a:rPr lang="en-GB" smtClean="0"/>
              <a:pPr/>
              <a:t>‹#›</a:t>
            </a:fld>
            <a:endParaRPr lang="en-GB" dirty="0"/>
          </a:p>
        </p:txBody>
      </p:sp>
      <p:cxnSp>
        <p:nvCxnSpPr>
          <p:cNvPr id="8" name="Straight Connector 7"/>
          <p:cNvCxnSpPr/>
          <p:nvPr userDrawn="1"/>
        </p:nvCxnSpPr>
        <p:spPr>
          <a:xfrm>
            <a:off x="396000" y="980728"/>
            <a:ext cx="8424936" cy="0"/>
          </a:xfrm>
          <a:prstGeom prst="line">
            <a:avLst/>
          </a:prstGeom>
          <a:ln w="44450" cap="rnd">
            <a:solidFill>
              <a:srgbClr val="00A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40604"/>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275784"/>
            <a:ext cx="9144000" cy="609600"/>
          </a:xfrm>
          <a:prstGeom prst="rect">
            <a:avLst/>
          </a:prstGeom>
          <a:solidFill>
            <a:srgbClr val="003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274638"/>
            <a:ext cx="8229600" cy="706090"/>
          </a:xfrm>
        </p:spPr>
        <p:txBody>
          <a:bodyPr anchor="t">
            <a:normAutofit/>
          </a:bodyPr>
          <a:lstStyle>
            <a:lvl1pPr>
              <a:defRPr sz="3300" baseline="0"/>
            </a:lvl1pPr>
          </a:lstStyle>
          <a:p>
            <a:r>
              <a:rPr lang="en-US" dirty="0" smtClean="0"/>
              <a:t>Main Heading</a:t>
            </a:r>
            <a:endParaRPr lang="en-GB" dirty="0"/>
          </a:p>
        </p:txBody>
      </p:sp>
      <p:cxnSp>
        <p:nvCxnSpPr>
          <p:cNvPr id="8" name="Straight Connector 7"/>
          <p:cNvCxnSpPr/>
          <p:nvPr userDrawn="1"/>
        </p:nvCxnSpPr>
        <p:spPr>
          <a:xfrm>
            <a:off x="396000" y="980728"/>
            <a:ext cx="8424936" cy="0"/>
          </a:xfrm>
          <a:prstGeom prst="line">
            <a:avLst/>
          </a:prstGeom>
          <a:ln w="44450" cap="rnd">
            <a:solidFill>
              <a:srgbClr val="C0205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600200"/>
            <a:ext cx="8229600" cy="4525963"/>
          </a:xfrm>
        </p:spPr>
        <p:txBody>
          <a:bodyPr/>
          <a:lstStyle>
            <a:lvl1pPr>
              <a:defRPr sz="3000"/>
            </a:lvl1pPr>
            <a:lvl2pPr>
              <a:defRPr sz="2600"/>
            </a:lvl2pPr>
            <a:lvl3pPr marL="1143000" indent="-228600">
              <a:buFont typeface="Wingdings" panose="05000000000000000000" pitchFamily="2" charset="2"/>
              <a:buChar char="§"/>
              <a:defRPr sz="2200"/>
            </a:lvl3pPr>
            <a:lvl4pPr>
              <a:defRPr sz="2100"/>
            </a:lvl4pPr>
            <a:lvl5pPr>
              <a:defRPr sz="1750"/>
            </a:lvl5pPr>
          </a:lstStyle>
          <a:p>
            <a:pPr lvl="0"/>
            <a:r>
              <a:rPr lang="en-US" smtClean="0"/>
              <a:t>Click to edit Master text styles</a:t>
            </a:r>
          </a:p>
          <a:p>
            <a:pPr lvl="1"/>
            <a:r>
              <a:rPr lang="en-US" smtClean="0"/>
              <a:t>Second level</a:t>
            </a:r>
          </a:p>
          <a:p>
            <a:pPr lvl="2"/>
            <a:r>
              <a:rPr lang="en-US" smtClean="0"/>
              <a:t>Third level</a:t>
            </a:r>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rgbClr val="FFFFFF"/>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22164040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25/01/2016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Click to edit master footer style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2" r:id="rId1"/>
    <p:sldLayoutId id="2147483691" r:id="rId2"/>
    <p:sldLayoutId id="2147483692" r:id="rId3"/>
    <p:sldLayoutId id="2147483686" r:id="rId4"/>
    <p:sldLayoutId id="2147483688" r:id="rId5"/>
    <p:sldLayoutId id="2147483689" r:id="rId6"/>
    <p:sldLayoutId id="2147483690" r:id="rId7"/>
    <p:sldLayoutId id="2147483662" r:id="rId8"/>
    <p:sldLayoutId id="2147483677" r:id="rId9"/>
    <p:sldLayoutId id="2147483678" r:id="rId10"/>
    <p:sldLayoutId id="2147483681" r:id="rId11"/>
  </p:sldLayoutIdLst>
  <p:hf sldNum="0" hd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hscic.gov.uk/pubs/ndauditcorerep1415" TargetMode="Externa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hscic.gov.uk/pubs/ndauditcorerep1415" TargetMode="Externa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www.hscic.gov.uk/media/14985/Methodological-change-2014-NDA-Report-Care-Processes-and-Treatment-TargetsMethodology-Paper1-0/pdf/Methodological_change_-_NDA_Report_Care_Processes_and_Treatment_Targets_Methodology_Paper1_0_2014.pdf"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national-service-framework-diabetes" TargetMode="External"/><Relationship Id="rId2" Type="http://schemas.openxmlformats.org/officeDocument/2006/relationships/hyperlink" Target="http://www.nice.org.uk/guidance/conditions-and-diseases/diabetes-and-other-endocrinal--nutritional-and-metabolic-conditions/diabetes" TargetMode="External"/><Relationship Id="rId1" Type="http://schemas.openxmlformats.org/officeDocument/2006/relationships/slideLayout" Target="../slideLayouts/slideLayout8.xml"/><Relationship Id="rId6" Type="http://schemas.openxmlformats.org/officeDocument/2006/relationships/hyperlink" Target="http://guidance.nice.org.uk/QS6" TargetMode="External"/><Relationship Id="rId5" Type="http://schemas.openxmlformats.org/officeDocument/2006/relationships/hyperlink" Target="http://www.nice.org.uk/guidance/ng28" TargetMode="External"/><Relationship Id="rId4" Type="http://schemas.openxmlformats.org/officeDocument/2006/relationships/hyperlink" Target="http://www.nice.org.uk/guidance/ng17"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hscic.gov.uk/pubs/ndauditcorerep1415"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96752"/>
            <a:ext cx="8229600" cy="706090"/>
          </a:xfrm>
        </p:spPr>
        <p:txBody>
          <a:bodyPr>
            <a:normAutofit fontScale="90000"/>
          </a:bodyPr>
          <a:lstStyle/>
          <a:p>
            <a:r>
              <a:rPr lang="en-GB" sz="3200" b="1" dirty="0"/>
              <a:t>National Diabetes Audit </a:t>
            </a:r>
            <a:r>
              <a:rPr lang="en-GB" sz="3200" b="1" dirty="0" smtClean="0"/>
              <a:t/>
            </a:r>
            <a:br>
              <a:rPr lang="en-GB" sz="3200" b="1" dirty="0" smtClean="0"/>
            </a:br>
            <a:r>
              <a:rPr lang="en-GB" sz="3200" b="1" dirty="0" smtClean="0"/>
              <a:t>2013-2014 and 2014-2015 </a:t>
            </a:r>
            <a:r>
              <a:rPr lang="en-GB" sz="3200" b="1" dirty="0"/>
              <a:t/>
            </a:r>
            <a:br>
              <a:rPr lang="en-GB" sz="3200" b="1" dirty="0"/>
            </a:br>
            <a:r>
              <a:rPr lang="en-GB" sz="3200" dirty="0"/>
              <a:t>Report 1: Care Processes and Treatment Targets</a:t>
            </a:r>
            <a:r>
              <a:rPr lang="en-GB" sz="3200" dirty="0">
                <a:solidFill>
                  <a:srgbClr val="001830"/>
                </a:solidFill>
              </a:rPr>
              <a:t/>
            </a:r>
            <a:br>
              <a:rPr lang="en-GB" sz="3200" dirty="0">
                <a:solidFill>
                  <a:srgbClr val="001830"/>
                </a:solidFill>
              </a:rPr>
            </a:br>
            <a:endParaRPr lang="en-GB" dirty="0"/>
          </a:p>
        </p:txBody>
      </p:sp>
      <p:sp>
        <p:nvSpPr>
          <p:cNvPr id="6" name="Subtitle 1"/>
          <p:cNvSpPr txBox="1">
            <a:spLocks/>
          </p:cNvSpPr>
          <p:nvPr/>
        </p:nvSpPr>
        <p:spPr>
          <a:xfrm>
            <a:off x="0" y="5589240"/>
            <a:ext cx="9144000" cy="1340768"/>
          </a:xfrm>
          <a:prstGeom prst="rect">
            <a:avLst/>
          </a:prstGeom>
          <a:solidFill>
            <a:schemeClr val="tx1">
              <a:lumMod val="90000"/>
              <a:lumOff val="1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solidFill>
                  <a:schemeClr val="bg1"/>
                </a:solidFill>
              </a:rPr>
              <a:t>Version 1.0</a:t>
            </a:r>
          </a:p>
          <a:p>
            <a:r>
              <a:rPr lang="en-GB" sz="2400" dirty="0" smtClean="0">
                <a:solidFill>
                  <a:schemeClr val="bg1"/>
                </a:solidFill>
              </a:rPr>
              <a:t>Published: 28 January 2016</a:t>
            </a:r>
            <a:endParaRPr lang="en-GB" sz="2400" dirty="0">
              <a:solidFill>
                <a:schemeClr val="bg1"/>
              </a:solidFill>
            </a:endParaRPr>
          </a:p>
        </p:txBody>
      </p:sp>
      <p:pic>
        <p:nvPicPr>
          <p:cNvPr id="7" name="Picture 19" descr="HSCIC_logo_RGB_MSOff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22002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QIP_Logo"/>
          <p:cNvPicPr>
            <a:picLocks noChangeAspect="1" noChangeArrowheads="1"/>
          </p:cNvPicPr>
          <p:nvPr/>
        </p:nvPicPr>
        <p:blipFill>
          <a:blip r:embed="rId3" cstate="print">
            <a:extLst>
              <a:ext uri="{28A0092B-C50C-407E-A947-70E740481C1C}">
                <a14:useLocalDpi xmlns:a14="http://schemas.microsoft.com/office/drawing/2010/main" val="0"/>
              </a:ext>
            </a:extLst>
          </a:blip>
          <a:srcRect l="5630" t="7567" r="8426" b="11337"/>
          <a:stretch>
            <a:fillRect/>
          </a:stretch>
        </p:blipFill>
        <p:spPr bwMode="auto">
          <a:xfrm>
            <a:off x="3419872" y="74340"/>
            <a:ext cx="16859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abetes_UK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60090"/>
            <a:ext cx="2047875"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204864"/>
            <a:ext cx="8229600" cy="3921299"/>
          </a:xfrm>
        </p:spPr>
        <p:txBody>
          <a:bodyPr/>
          <a:lstStyle/>
          <a:p>
            <a:pPr marL="0" indent="0">
              <a:buNone/>
            </a:pPr>
            <a:endParaRPr lang="en-GB" dirty="0" smtClean="0"/>
          </a:p>
          <a:p>
            <a:pPr marL="0" indent="0">
              <a:buNone/>
            </a:pPr>
            <a:endParaRPr lang="en-GB"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98" y="3068959"/>
            <a:ext cx="3280976" cy="218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7" y="3061393"/>
            <a:ext cx="3280977" cy="218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pcurnow\AppData\Local\Temp\Rar$DIa0.063\DIAB028-59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9659" y="3058923"/>
            <a:ext cx="3284682" cy="21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418654"/>
            <a:ext cx="8229600" cy="706090"/>
          </a:xfrm>
        </p:spPr>
        <p:txBody>
          <a:bodyPr/>
          <a:lstStyle/>
          <a:p>
            <a:r>
              <a:rPr lang="en-GB" b="1" dirty="0" smtClean="0"/>
              <a:t>National Diabetes Audit 2014-15</a:t>
            </a:r>
            <a:endParaRPr lang="en-GB" b="1" dirty="0"/>
          </a:p>
        </p:txBody>
      </p:sp>
      <p:sp>
        <p:nvSpPr>
          <p:cNvPr id="4" name="Slide Number Placeholder 3"/>
          <p:cNvSpPr>
            <a:spLocks noGrp="1"/>
          </p:cNvSpPr>
          <p:nvPr>
            <p:ph type="sldNum" sz="quarter" idx="12"/>
          </p:nvPr>
        </p:nvSpPr>
        <p:spPr/>
        <p:txBody>
          <a:bodyPr/>
          <a:lstStyle/>
          <a:p>
            <a:fld id="{4F2E129E-16B7-480B-972E-C025DBFD1D53}" type="slidenum">
              <a:rPr lang="en-GB" smtClean="0"/>
              <a:t>10</a:t>
            </a:fld>
            <a:endParaRPr lang="en-GB" dirty="0"/>
          </a:p>
        </p:txBody>
      </p:sp>
      <p:pic>
        <p:nvPicPr>
          <p:cNvPr id="5" name="Picture 4"/>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180000"/>
                    </a14:imgEffect>
                  </a14:imgLayer>
                </a14:imgProps>
              </a:ext>
              <a:ext uri="{28A0092B-C50C-407E-A947-70E740481C1C}">
                <a14:useLocalDpi xmlns:a14="http://schemas.microsoft.com/office/drawing/2010/main" val="0"/>
              </a:ext>
            </a:extLst>
          </a:blip>
          <a:stretch>
            <a:fillRect/>
          </a:stretch>
        </p:blipFill>
        <p:spPr>
          <a:xfrm>
            <a:off x="451444" y="1484784"/>
            <a:ext cx="8241111" cy="4608195"/>
          </a:xfrm>
          <a:prstGeom prst="rect">
            <a:avLst/>
          </a:prstGeom>
        </p:spPr>
      </p:pic>
      <p:sp>
        <p:nvSpPr>
          <p:cNvPr id="8" name="Title 3"/>
          <p:cNvSpPr txBox="1">
            <a:spLocks/>
          </p:cNvSpPr>
          <p:nvPr/>
        </p:nvSpPr>
        <p:spPr>
          <a:xfrm>
            <a:off x="1835696" y="2708920"/>
            <a:ext cx="6480720" cy="2376264"/>
          </a:xfrm>
          <a:prstGeom prst="rect">
            <a:avLst/>
          </a:prstGeom>
        </p:spPr>
        <p:txBody>
          <a:bodyPr vert="horz" lIns="91440" tIns="45720" rIns="91440" bIns="45720" rtlCol="0" anchor="t">
            <a:normAutofit/>
          </a:bodyPr>
          <a:lstStyle>
            <a:lvl1pPr algn="l" defTabSz="914400" rtl="0" eaLnBrk="1" latinLnBrk="0" hangingPunct="1">
              <a:spcBef>
                <a:spcPct val="0"/>
              </a:spcBef>
              <a:buNone/>
              <a:defRPr sz="3500" kern="1200">
                <a:solidFill>
                  <a:schemeClr val="accent1"/>
                </a:solidFill>
                <a:latin typeface="+mj-lt"/>
                <a:ea typeface="+mj-ea"/>
                <a:cs typeface="+mj-cs"/>
              </a:defRPr>
            </a:lvl1pPr>
          </a:lstStyle>
          <a:p>
            <a:r>
              <a:rPr lang="en-GB" sz="3600" b="1" dirty="0"/>
              <a:t>What percentage of people registered with diabetes received the </a:t>
            </a:r>
            <a:r>
              <a:rPr lang="en-GB" sz="3600" b="1" dirty="0" smtClean="0"/>
              <a:t>NICE </a:t>
            </a:r>
            <a:r>
              <a:rPr lang="en-GB" sz="3600" b="1" dirty="0"/>
              <a:t>key processes of diabetes care? </a:t>
            </a:r>
            <a:endParaRPr lang="en-GB" sz="3600" b="1" dirty="0">
              <a:effectLst/>
            </a:endParaRPr>
          </a:p>
        </p:txBody>
      </p:sp>
    </p:spTree>
    <p:extLst>
      <p:ext uri="{BB962C8B-B14F-4D97-AF65-F5344CB8AC3E}">
        <p14:creationId xmlns:p14="http://schemas.microsoft.com/office/powerpoint/2010/main" val="28020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Processes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11</a:t>
            </a:fld>
            <a:endParaRPr lang="en-GB" dirty="0"/>
          </a:p>
        </p:txBody>
      </p:sp>
      <p:sp>
        <p:nvSpPr>
          <p:cNvPr id="5" name="Content Placeholder 2"/>
          <p:cNvSpPr>
            <a:spLocks noGrp="1"/>
          </p:cNvSpPr>
          <p:nvPr>
            <p:ph idx="1"/>
          </p:nvPr>
        </p:nvSpPr>
        <p:spPr>
          <a:xfrm>
            <a:off x="323528" y="1124744"/>
            <a:ext cx="8363272" cy="5001419"/>
          </a:xfrm>
        </p:spPr>
        <p:txBody>
          <a:bodyPr>
            <a:normAutofit/>
          </a:bodyPr>
          <a:lstStyle/>
          <a:p>
            <a:pPr marL="0" indent="0">
              <a:buNone/>
            </a:pPr>
            <a:r>
              <a:rPr lang="en-GB" sz="1900" dirty="0" smtClean="0"/>
              <a:t>All people with diabetes aged 12 years and over should receive all of the nine, NICE recommended care processes</a:t>
            </a:r>
            <a:r>
              <a:rPr lang="en-GB" sz="1900" baseline="30000" dirty="0" smtClean="0"/>
              <a:t>1,2 </a:t>
            </a:r>
            <a:r>
              <a:rPr lang="en-GB" sz="1900" dirty="0" smtClean="0"/>
              <a:t>and attend a structured education program when diagnosed. </a:t>
            </a:r>
          </a:p>
          <a:p>
            <a:pPr marL="0" indent="0">
              <a:buNone/>
            </a:pPr>
            <a:endParaRPr lang="en-GB" sz="1000" dirty="0"/>
          </a:p>
        </p:txBody>
      </p:sp>
      <p:graphicFrame>
        <p:nvGraphicFramePr>
          <p:cNvPr id="6" name="Table 5"/>
          <p:cNvGraphicFramePr>
            <a:graphicFrameLocks noGrp="1"/>
          </p:cNvGraphicFramePr>
          <p:nvPr>
            <p:extLst>
              <p:ext uri="{D42A27DB-BD31-4B8C-83A1-F6EECF244321}">
                <p14:modId xmlns:p14="http://schemas.microsoft.com/office/powerpoint/2010/main" val="4245184283"/>
              </p:ext>
            </p:extLst>
          </p:nvPr>
        </p:nvGraphicFramePr>
        <p:xfrm>
          <a:off x="395536" y="2132853"/>
          <a:ext cx="8496944" cy="3888435"/>
        </p:xfrm>
        <a:graphic>
          <a:graphicData uri="http://schemas.openxmlformats.org/drawingml/2006/table">
            <a:tbl>
              <a:tblPr firstRow="1" bandRow="1">
                <a:tableStyleId>{5C22544A-7EE6-4342-B048-85BDC9FD1C3A}</a:tableStyleId>
              </a:tblPr>
              <a:tblGrid>
                <a:gridCol w="4248472"/>
                <a:gridCol w="4248472"/>
              </a:tblGrid>
              <a:tr h="458660">
                <a:tc gridSpan="2">
                  <a:txBody>
                    <a:bodyPr/>
                    <a:lstStyle/>
                    <a:p>
                      <a:pPr algn="ctr">
                        <a:spcAft>
                          <a:spcPts val="0"/>
                        </a:spcAft>
                      </a:pPr>
                      <a:r>
                        <a:rPr lang="en-GB" sz="1800" dirty="0">
                          <a:effectLst/>
                        </a:rPr>
                        <a:t>Nine Annual Care Processes for all people with diabetes age 12 and over</a:t>
                      </a:r>
                      <a:endParaRPr lang="en-GB" sz="1800" dirty="0">
                        <a:effectLst/>
                        <a:latin typeface="Calibri"/>
                        <a:ea typeface="Calibri"/>
                      </a:endParaRPr>
                    </a:p>
                  </a:txBody>
                  <a:tcPr marL="68580" marR="68580" marT="0" marB="0"/>
                </a:tc>
                <a:tc hMerge="1">
                  <a:txBody>
                    <a:bodyPr/>
                    <a:lstStyle/>
                    <a:p>
                      <a:endParaRPr lang="en-GB"/>
                    </a:p>
                  </a:txBody>
                  <a:tcPr/>
                </a:tc>
              </a:tr>
              <a:tr h="458660">
                <a:tc gridSpan="2">
                  <a:txBody>
                    <a:bodyPr/>
                    <a:lstStyle/>
                    <a:p>
                      <a:pPr algn="ctr">
                        <a:spcAft>
                          <a:spcPts val="0"/>
                        </a:spcAft>
                      </a:pPr>
                      <a:endParaRPr lang="en-GB" sz="1400" b="1" dirty="0" smtClean="0">
                        <a:effectLst/>
                      </a:endParaRPr>
                    </a:p>
                    <a:p>
                      <a:pPr algn="ctr">
                        <a:spcAft>
                          <a:spcPts val="0"/>
                        </a:spcAft>
                      </a:pPr>
                      <a:r>
                        <a:rPr lang="en-GB" sz="1400" b="1" dirty="0" smtClean="0">
                          <a:effectLst/>
                        </a:rPr>
                        <a:t>Responsibility </a:t>
                      </a:r>
                      <a:r>
                        <a:rPr lang="en-GB" sz="1400" b="1" dirty="0">
                          <a:effectLst/>
                        </a:rPr>
                        <a:t>of Diabetes Care Providers (included in </a:t>
                      </a:r>
                      <a:r>
                        <a:rPr lang="en-GB" sz="1400" b="1" dirty="0" smtClean="0">
                          <a:effectLst/>
                        </a:rPr>
                        <a:t>the NDA </a:t>
                      </a:r>
                      <a:r>
                        <a:rPr lang="en-GB" sz="1400" b="1" dirty="0">
                          <a:effectLst/>
                        </a:rPr>
                        <a:t>8 Care Processes)</a:t>
                      </a:r>
                      <a:endParaRPr lang="en-GB" sz="1400" b="1" dirty="0">
                        <a:effectLst/>
                        <a:latin typeface="Calibri"/>
                        <a:ea typeface="Calibri"/>
                      </a:endParaRPr>
                    </a:p>
                  </a:txBody>
                  <a:tcPr marL="68580" marR="68580" marT="0" marB="0"/>
                </a:tc>
                <a:tc hMerge="1">
                  <a:txBody>
                    <a:bodyPr/>
                    <a:lstStyle/>
                    <a:p>
                      <a:endParaRPr lang="en-GB"/>
                    </a:p>
                  </a:txBody>
                  <a:tcPr/>
                </a:tc>
              </a:tr>
              <a:tr h="502491">
                <a:tc>
                  <a:txBody>
                    <a:bodyPr/>
                    <a:lstStyle/>
                    <a:p>
                      <a:pPr>
                        <a:spcAft>
                          <a:spcPts val="0"/>
                        </a:spcAft>
                      </a:pPr>
                      <a:r>
                        <a:rPr lang="en-GB" sz="1400" b="1" dirty="0" smtClean="0">
                          <a:effectLst/>
                        </a:rPr>
                        <a:t>1</a:t>
                      </a:r>
                      <a:r>
                        <a:rPr lang="en-GB" sz="1400" b="1" baseline="0" dirty="0" smtClean="0">
                          <a:effectLst/>
                        </a:rPr>
                        <a:t> - </a:t>
                      </a:r>
                      <a:r>
                        <a:rPr lang="en-GB" sz="1400" b="1" dirty="0" smtClean="0">
                          <a:effectLst/>
                        </a:rPr>
                        <a:t>HbA1c</a:t>
                      </a:r>
                      <a:r>
                        <a:rPr lang="en-GB" sz="1400" b="1" baseline="0" dirty="0" smtClean="0">
                          <a:effectLst/>
                        </a:rPr>
                        <a:t> </a:t>
                      </a:r>
                    </a:p>
                    <a:p>
                      <a:pPr>
                        <a:spcAft>
                          <a:spcPts val="0"/>
                        </a:spcAft>
                      </a:pPr>
                      <a:r>
                        <a:rPr lang="en-GB" sz="1400" baseline="0" dirty="0" smtClean="0">
                          <a:effectLst/>
                        </a:rPr>
                        <a:t>(blood test for glucose control)</a:t>
                      </a:r>
                      <a:endParaRPr lang="en-GB" sz="1400" dirty="0">
                        <a:effectLst/>
                        <a:latin typeface="Calibri"/>
                        <a:ea typeface="Calibri"/>
                      </a:endParaRPr>
                    </a:p>
                  </a:txBody>
                  <a:tcPr marL="68580" marR="68580" marT="0" marB="0"/>
                </a:tc>
                <a:tc>
                  <a:txBody>
                    <a:bodyPr/>
                    <a:lstStyle/>
                    <a:p>
                      <a:pPr>
                        <a:spcAft>
                          <a:spcPts val="0"/>
                        </a:spcAft>
                      </a:pPr>
                      <a:r>
                        <a:rPr lang="en-GB" sz="1400" b="1" dirty="0">
                          <a:effectLst/>
                        </a:rPr>
                        <a:t>5 </a:t>
                      </a:r>
                      <a:r>
                        <a:rPr lang="en-GB" sz="1400" b="1" dirty="0" smtClean="0">
                          <a:effectLst/>
                        </a:rPr>
                        <a:t>- Urine </a:t>
                      </a:r>
                      <a:r>
                        <a:rPr lang="en-GB" sz="1400" b="1" dirty="0">
                          <a:effectLst/>
                        </a:rPr>
                        <a:t>Albumin/Creatinine </a:t>
                      </a:r>
                      <a:r>
                        <a:rPr lang="en-GB" sz="1400" b="1" dirty="0" smtClean="0">
                          <a:effectLst/>
                        </a:rPr>
                        <a:t>Ratio </a:t>
                      </a:r>
                    </a:p>
                    <a:p>
                      <a:pPr>
                        <a:spcAft>
                          <a:spcPts val="0"/>
                        </a:spcAft>
                      </a:pPr>
                      <a:r>
                        <a:rPr lang="en-GB" sz="1400" dirty="0" smtClean="0">
                          <a:effectLst/>
                        </a:rPr>
                        <a:t>(urine test for</a:t>
                      </a:r>
                      <a:r>
                        <a:rPr lang="en-GB" sz="1400" baseline="0" dirty="0" smtClean="0">
                          <a:effectLst/>
                        </a:rPr>
                        <a:t> kidney function)</a:t>
                      </a:r>
                      <a:endParaRPr lang="en-GB" sz="1400" dirty="0">
                        <a:effectLst/>
                        <a:latin typeface="Calibri"/>
                        <a:ea typeface="Calibri"/>
                      </a:endParaRPr>
                    </a:p>
                  </a:txBody>
                  <a:tcPr marL="68580" marR="68580" marT="0" marB="0"/>
                </a:tc>
              </a:tr>
              <a:tr h="502491">
                <a:tc>
                  <a:txBody>
                    <a:bodyPr/>
                    <a:lstStyle/>
                    <a:p>
                      <a:pPr>
                        <a:spcAft>
                          <a:spcPts val="0"/>
                        </a:spcAft>
                      </a:pPr>
                      <a:r>
                        <a:rPr lang="en-GB" sz="1400" b="1" dirty="0" smtClean="0">
                          <a:effectLst/>
                        </a:rPr>
                        <a:t>2</a:t>
                      </a:r>
                      <a:r>
                        <a:rPr lang="en-GB" sz="1400" b="1" baseline="0" dirty="0" smtClean="0">
                          <a:effectLst/>
                        </a:rPr>
                        <a:t> - </a:t>
                      </a:r>
                      <a:r>
                        <a:rPr lang="en-GB" sz="1400" b="1" dirty="0" smtClean="0">
                          <a:effectLst/>
                        </a:rPr>
                        <a:t>Blood Pressure </a:t>
                      </a:r>
                    </a:p>
                    <a:p>
                      <a:pPr>
                        <a:spcAft>
                          <a:spcPts val="0"/>
                        </a:spcAft>
                      </a:pPr>
                      <a:r>
                        <a:rPr lang="en-GB" sz="1400" dirty="0" smtClean="0">
                          <a:effectLst/>
                        </a:rPr>
                        <a:t>(measurement</a:t>
                      </a:r>
                      <a:r>
                        <a:rPr lang="en-GB" sz="1400" baseline="0" dirty="0" smtClean="0">
                          <a:effectLst/>
                        </a:rPr>
                        <a:t> for cardiovascular risk)</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6 - </a:t>
                      </a:r>
                      <a:r>
                        <a:rPr lang="en-GB" sz="1400" b="1" dirty="0">
                          <a:effectLst/>
                        </a:rPr>
                        <a:t>Foot Risk </a:t>
                      </a:r>
                      <a:r>
                        <a:rPr lang="en-GB" sz="1400" b="1" dirty="0" smtClean="0">
                          <a:effectLst/>
                        </a:rPr>
                        <a:t>Surveillance </a:t>
                      </a:r>
                    </a:p>
                    <a:p>
                      <a:pPr>
                        <a:spcAft>
                          <a:spcPts val="0"/>
                        </a:spcAft>
                      </a:pPr>
                      <a:r>
                        <a:rPr lang="en-GB" sz="1400" dirty="0" smtClean="0">
                          <a:effectLst/>
                        </a:rPr>
                        <a:t>(foot</a:t>
                      </a:r>
                      <a:r>
                        <a:rPr lang="en-GB" sz="1400" baseline="0" dirty="0" smtClean="0">
                          <a:effectLst/>
                        </a:rPr>
                        <a:t> examination for foot ulcer risk)</a:t>
                      </a:r>
                      <a:endParaRPr lang="en-GB" sz="1400" dirty="0">
                        <a:effectLst/>
                        <a:latin typeface="Calibri"/>
                        <a:ea typeface="Calibri"/>
                      </a:endParaRPr>
                    </a:p>
                  </a:txBody>
                  <a:tcPr marL="68580" marR="68580" marT="0" marB="0"/>
                </a:tc>
              </a:tr>
              <a:tr h="502491">
                <a:tc>
                  <a:txBody>
                    <a:bodyPr/>
                    <a:lstStyle/>
                    <a:p>
                      <a:pPr>
                        <a:spcAft>
                          <a:spcPts val="0"/>
                        </a:spcAft>
                      </a:pPr>
                      <a:r>
                        <a:rPr lang="en-GB" sz="1400" b="1" dirty="0" smtClean="0">
                          <a:effectLst/>
                        </a:rPr>
                        <a:t>3</a:t>
                      </a:r>
                      <a:r>
                        <a:rPr lang="en-GB" sz="1400" b="1" baseline="0" dirty="0" smtClean="0">
                          <a:effectLst/>
                        </a:rPr>
                        <a:t> - </a:t>
                      </a:r>
                      <a:r>
                        <a:rPr lang="en-GB" sz="1400" b="1" dirty="0" smtClean="0">
                          <a:effectLst/>
                        </a:rPr>
                        <a:t>Serum Cholesterol </a:t>
                      </a:r>
                    </a:p>
                    <a:p>
                      <a:pPr>
                        <a:spcAft>
                          <a:spcPts val="0"/>
                        </a:spcAft>
                      </a:pPr>
                      <a:r>
                        <a:rPr lang="en-GB" sz="1400" dirty="0" smtClean="0">
                          <a:effectLst/>
                        </a:rPr>
                        <a:t>(blood</a:t>
                      </a:r>
                      <a:r>
                        <a:rPr lang="en-GB" sz="1400" baseline="0" dirty="0" smtClean="0">
                          <a:effectLst/>
                        </a:rPr>
                        <a:t> test for cardiovascular risk)</a:t>
                      </a:r>
                      <a:endParaRPr lang="en-GB" sz="1400" dirty="0">
                        <a:effectLst/>
                        <a:latin typeface="Calibri"/>
                        <a:ea typeface="Calibri"/>
                      </a:endParaRPr>
                    </a:p>
                  </a:txBody>
                  <a:tcPr marL="68580" marR="68580" marT="0" marB="0"/>
                </a:tc>
                <a:tc>
                  <a:txBody>
                    <a:bodyPr/>
                    <a:lstStyle/>
                    <a:p>
                      <a:pPr>
                        <a:spcAft>
                          <a:spcPts val="0"/>
                        </a:spcAft>
                      </a:pPr>
                      <a:r>
                        <a:rPr lang="en-GB" sz="1400" b="1" dirty="0" smtClean="0">
                          <a:effectLst/>
                        </a:rPr>
                        <a:t>7 - </a:t>
                      </a:r>
                      <a:r>
                        <a:rPr lang="en-GB" sz="1400" b="1" dirty="0">
                          <a:effectLst/>
                        </a:rPr>
                        <a:t>Body Mass </a:t>
                      </a:r>
                      <a:r>
                        <a:rPr lang="en-GB" sz="1400" b="1" dirty="0" smtClean="0">
                          <a:effectLst/>
                        </a:rPr>
                        <a:t>Index</a:t>
                      </a:r>
                    </a:p>
                    <a:p>
                      <a:pPr>
                        <a:spcAft>
                          <a:spcPts val="0"/>
                        </a:spcAft>
                      </a:pPr>
                      <a:r>
                        <a:rPr lang="en-GB" sz="1400" dirty="0" smtClean="0">
                          <a:effectLst/>
                          <a:latin typeface="+mn-lt"/>
                          <a:ea typeface="Calibri"/>
                        </a:rPr>
                        <a:t>(measurement for cardiovascular risk)</a:t>
                      </a:r>
                      <a:endParaRPr lang="en-GB" sz="1400" dirty="0">
                        <a:effectLst/>
                        <a:latin typeface="+mn-lt"/>
                        <a:ea typeface="Calibri"/>
                      </a:endParaRPr>
                    </a:p>
                  </a:txBody>
                  <a:tcPr marL="68580" marR="68580" marT="0" marB="0"/>
                </a:tc>
              </a:tr>
              <a:tr h="502491">
                <a:tc>
                  <a:txBody>
                    <a:bodyPr/>
                    <a:lstStyle/>
                    <a:p>
                      <a:pPr>
                        <a:spcAft>
                          <a:spcPts val="0"/>
                        </a:spcAft>
                      </a:pPr>
                      <a:r>
                        <a:rPr lang="en-GB" sz="1400" b="1" dirty="0">
                          <a:effectLst/>
                        </a:rPr>
                        <a:t>4 </a:t>
                      </a:r>
                      <a:r>
                        <a:rPr lang="en-GB" sz="1400" b="1" dirty="0" smtClean="0">
                          <a:effectLst/>
                        </a:rPr>
                        <a:t>- Serum Creatinine </a:t>
                      </a:r>
                    </a:p>
                    <a:p>
                      <a:pPr>
                        <a:spcAft>
                          <a:spcPts val="0"/>
                        </a:spcAft>
                      </a:pPr>
                      <a:r>
                        <a:rPr lang="en-GB" sz="1400" dirty="0" smtClean="0">
                          <a:effectLst/>
                        </a:rPr>
                        <a:t>(blood</a:t>
                      </a:r>
                      <a:r>
                        <a:rPr lang="en-GB" sz="1400" baseline="0" dirty="0" smtClean="0">
                          <a:effectLst/>
                        </a:rPr>
                        <a:t> test for kidney function)</a:t>
                      </a:r>
                      <a:endParaRPr lang="en-GB" sz="1400" dirty="0">
                        <a:effectLst/>
                        <a:latin typeface="Calibri"/>
                        <a:ea typeface="Calibri"/>
                      </a:endParaRPr>
                    </a:p>
                  </a:txBody>
                  <a:tcPr marL="68580" marR="68580" marT="0" marB="0"/>
                </a:tc>
                <a:tc>
                  <a:txBody>
                    <a:bodyPr/>
                    <a:lstStyle/>
                    <a:p>
                      <a:pPr>
                        <a:spcAft>
                          <a:spcPts val="0"/>
                        </a:spcAft>
                      </a:pPr>
                      <a:r>
                        <a:rPr lang="en-GB" sz="1400" b="1" dirty="0">
                          <a:effectLst/>
                        </a:rPr>
                        <a:t>8 </a:t>
                      </a:r>
                      <a:r>
                        <a:rPr lang="en-GB" sz="1400" b="1" dirty="0" smtClean="0">
                          <a:effectLst/>
                        </a:rPr>
                        <a:t>-</a:t>
                      </a:r>
                      <a:r>
                        <a:rPr lang="en-GB" sz="1400" b="1" baseline="0" dirty="0" smtClean="0">
                          <a:effectLst/>
                        </a:rPr>
                        <a:t> </a:t>
                      </a:r>
                      <a:r>
                        <a:rPr lang="en-GB" sz="1400" b="1" dirty="0" smtClean="0">
                          <a:effectLst/>
                        </a:rPr>
                        <a:t>Smoking History</a:t>
                      </a:r>
                    </a:p>
                    <a:p>
                      <a:pPr>
                        <a:spcAft>
                          <a:spcPts val="0"/>
                        </a:spcAft>
                      </a:pPr>
                      <a:r>
                        <a:rPr lang="en-GB" sz="1400" dirty="0" smtClean="0">
                          <a:effectLst/>
                          <a:latin typeface="+mn-lt"/>
                          <a:ea typeface="Calibri"/>
                        </a:rPr>
                        <a:t>(question for cardiovascular risk)</a:t>
                      </a:r>
                      <a:endParaRPr lang="en-GB" sz="1400" dirty="0">
                        <a:effectLst/>
                        <a:latin typeface="+mn-lt"/>
                        <a:ea typeface="Calibri"/>
                      </a:endParaRPr>
                    </a:p>
                  </a:txBody>
                  <a:tcPr marL="68580" marR="68580" marT="0" marB="0"/>
                </a:tc>
              </a:tr>
              <a:tr h="458660">
                <a:tc gridSpan="2">
                  <a:txBody>
                    <a:bodyPr/>
                    <a:lstStyle/>
                    <a:p>
                      <a:pPr algn="ctr">
                        <a:spcAft>
                          <a:spcPts val="0"/>
                        </a:spcAft>
                      </a:pPr>
                      <a:endParaRPr lang="en-GB" sz="1400" b="1" dirty="0" smtClean="0">
                        <a:effectLst/>
                      </a:endParaRPr>
                    </a:p>
                    <a:p>
                      <a:pPr algn="ctr">
                        <a:spcAft>
                          <a:spcPts val="0"/>
                        </a:spcAft>
                      </a:pPr>
                      <a:r>
                        <a:rPr lang="en-GB" sz="1400" b="1" dirty="0" smtClean="0">
                          <a:effectLst/>
                        </a:rPr>
                        <a:t>Responsibility of </a:t>
                      </a:r>
                      <a:r>
                        <a:rPr lang="en-GB" sz="1400" b="1" dirty="0">
                          <a:effectLst/>
                        </a:rPr>
                        <a:t>NHS Diabetes Eye Screening (screening register drawn from </a:t>
                      </a:r>
                      <a:r>
                        <a:rPr lang="en-GB" sz="1400" b="1" dirty="0" smtClean="0">
                          <a:effectLst/>
                        </a:rPr>
                        <a:t>practices</a:t>
                      </a:r>
                      <a:r>
                        <a:rPr lang="en-GB" sz="1400" b="1" dirty="0">
                          <a:effectLst/>
                        </a:rPr>
                        <a:t>)</a:t>
                      </a:r>
                      <a:endParaRPr lang="en-GB" sz="1400" b="1" dirty="0">
                        <a:effectLst/>
                        <a:latin typeface="Calibri"/>
                        <a:ea typeface="Calibri"/>
                      </a:endParaRPr>
                    </a:p>
                  </a:txBody>
                  <a:tcPr marL="68580" marR="68580" marT="0" marB="0"/>
                </a:tc>
                <a:tc hMerge="1">
                  <a:txBody>
                    <a:bodyPr/>
                    <a:lstStyle/>
                    <a:p>
                      <a:endParaRPr lang="en-GB"/>
                    </a:p>
                  </a:txBody>
                  <a:tcPr/>
                </a:tc>
              </a:tr>
              <a:tr h="502491">
                <a:tc gridSpan="2">
                  <a:txBody>
                    <a:bodyPr/>
                    <a:lstStyle/>
                    <a:p>
                      <a:pPr algn="ctr">
                        <a:spcAft>
                          <a:spcPts val="0"/>
                        </a:spcAft>
                      </a:pPr>
                      <a:r>
                        <a:rPr lang="en-GB" sz="1400" b="1" dirty="0" smtClean="0">
                          <a:effectLst/>
                        </a:rPr>
                        <a:t>9 - </a:t>
                      </a:r>
                      <a:r>
                        <a:rPr lang="en-GB" sz="1400" b="1" dirty="0">
                          <a:effectLst/>
                        </a:rPr>
                        <a:t>Digital Retinal </a:t>
                      </a:r>
                      <a:r>
                        <a:rPr lang="en-GB" sz="1400" b="1" dirty="0" smtClean="0">
                          <a:effectLst/>
                        </a:rPr>
                        <a:t>Screening</a:t>
                      </a:r>
                    </a:p>
                    <a:p>
                      <a:pPr algn="ctr">
                        <a:spcAft>
                          <a:spcPts val="0"/>
                        </a:spcAft>
                      </a:pPr>
                      <a:r>
                        <a:rPr lang="en-GB" sz="1400" dirty="0" smtClean="0">
                          <a:effectLst/>
                          <a:latin typeface="+mn-lt"/>
                          <a:ea typeface="Calibri"/>
                        </a:rPr>
                        <a:t>Photographic eye test for eye risk</a:t>
                      </a:r>
                      <a:endParaRPr lang="en-GB" sz="1400" dirty="0">
                        <a:effectLst/>
                        <a:latin typeface="+mn-lt"/>
                        <a:ea typeface="Calibri"/>
                      </a:endParaRPr>
                    </a:p>
                  </a:txBody>
                  <a:tcPr marL="68580" marR="68580" marT="0" marB="0"/>
                </a:tc>
                <a:tc hMerge="1">
                  <a:txBody>
                    <a:bodyPr/>
                    <a:lstStyle/>
                    <a:p>
                      <a:endParaRPr lang="en-GB"/>
                    </a:p>
                  </a:txBody>
                  <a:tcPr/>
                </a:tc>
              </a:tr>
            </a:tbl>
          </a:graphicData>
        </a:graphic>
      </p:graphicFrame>
      <p:sp>
        <p:nvSpPr>
          <p:cNvPr id="3" name="TextBox 2"/>
          <p:cNvSpPr txBox="1"/>
          <p:nvPr/>
        </p:nvSpPr>
        <p:spPr>
          <a:xfrm>
            <a:off x="179512" y="6453336"/>
            <a:ext cx="6264696" cy="215444"/>
          </a:xfrm>
          <a:prstGeom prst="rect">
            <a:avLst/>
          </a:prstGeom>
          <a:noFill/>
        </p:spPr>
        <p:txBody>
          <a:bodyPr wrap="square" rtlCol="0">
            <a:spAutoFit/>
          </a:bodyPr>
          <a:lstStyle/>
          <a:p>
            <a:r>
              <a:rPr lang="en-GB" sz="800" dirty="0" smtClean="0">
                <a:solidFill>
                  <a:schemeClr val="bg1"/>
                </a:solidFill>
              </a:rPr>
              <a:t>1,2 .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87114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Eight Care Processes</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12</a:t>
            </a:fld>
            <a:endParaRPr lang="en-GB" dirty="0"/>
          </a:p>
        </p:txBody>
      </p:sp>
      <p:sp>
        <p:nvSpPr>
          <p:cNvPr id="6" name="Content Placeholder 4"/>
          <p:cNvSpPr txBox="1">
            <a:spLocks/>
          </p:cNvSpPr>
          <p:nvPr/>
        </p:nvSpPr>
        <p:spPr>
          <a:xfrm>
            <a:off x="421901" y="1012042"/>
            <a:ext cx="8229600" cy="129881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Key Findings </a:t>
            </a:r>
          </a:p>
          <a:p>
            <a:pPr marL="0" indent="0">
              <a:buNone/>
            </a:pPr>
            <a:r>
              <a:rPr lang="en-GB" sz="2200" dirty="0" smtClean="0"/>
              <a:t>People with Type 1 diabetes are less likely than people with Type 2 diabetes to receive all of the eight care processes. </a:t>
            </a:r>
          </a:p>
        </p:txBody>
      </p:sp>
      <p:sp>
        <p:nvSpPr>
          <p:cNvPr id="9" name="Rectangle 8"/>
          <p:cNvSpPr>
            <a:spLocks noChangeArrowheads="1"/>
          </p:cNvSpPr>
          <p:nvPr/>
        </p:nvSpPr>
        <p:spPr bwMode="auto">
          <a:xfrm>
            <a:off x="421901" y="2445058"/>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Figure 1: Percentage of people with diabetes in England and Wales receiving </a:t>
            </a:r>
            <a:r>
              <a:rPr lang="en-GB" altLang="en-US" sz="1600" b="1" dirty="0">
                <a:solidFill>
                  <a:schemeClr val="accent1"/>
                </a:solidFill>
                <a:latin typeface="Arial" pitchFamily="34" charset="0"/>
                <a:ea typeface="Times New Roman" pitchFamily="18" charset="0"/>
                <a:cs typeface="Times New Roman" pitchFamily="18" charset="0"/>
              </a:rPr>
              <a:t>a</a:t>
            </a:r>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ll eight NICE recommended care processes by diabetes type and audit year</a:t>
            </a:r>
            <a:endParaRPr kumimoji="0" lang="en-GB" altLang="en-US" sz="1600" b="0" i="0" u="none" strike="noStrike" cap="none" normalizeH="0" baseline="0" dirty="0" smtClean="0">
              <a:ln>
                <a:noFill/>
              </a:ln>
              <a:solidFill>
                <a:schemeClr val="accent1"/>
              </a:solidFill>
              <a:effectLst/>
              <a:latin typeface="Arial"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67657336"/>
              </p:ext>
            </p:extLst>
          </p:nvPr>
        </p:nvGraphicFramePr>
        <p:xfrm>
          <a:off x="421901" y="3140968"/>
          <a:ext cx="7931224" cy="29851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153203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Processes – </a:t>
            </a:r>
            <a:r>
              <a:rPr lang="en-GB" dirty="0" smtClean="0"/>
              <a:t>Time Series</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13</a:t>
            </a:fld>
            <a:endParaRPr lang="en-GB" dirty="0"/>
          </a:p>
        </p:txBody>
      </p:sp>
      <p:sp>
        <p:nvSpPr>
          <p:cNvPr id="5" name="Content Placeholder 4"/>
          <p:cNvSpPr txBox="1">
            <a:spLocks noGrp="1"/>
          </p:cNvSpPr>
          <p:nvPr>
            <p:ph idx="1"/>
          </p:nvPr>
        </p:nvSpPr>
        <p:spPr>
          <a:xfrm>
            <a:off x="278139" y="980728"/>
            <a:ext cx="8229600" cy="1298817"/>
          </a:xfrm>
          <a:prstGeom prst="rect">
            <a:avLst/>
          </a:prstGeom>
          <a:noFill/>
        </p:spPr>
        <p:txBody>
          <a:bodyPr wrap="square" rtlCol="0">
            <a:spAutoFit/>
          </a:bodyPr>
          <a:lstStyle/>
          <a:p>
            <a:pPr marL="0" indent="0">
              <a:buNone/>
            </a:pPr>
            <a:r>
              <a:rPr lang="en-GB" b="1" dirty="0" smtClean="0">
                <a:solidFill>
                  <a:schemeClr val="accent1"/>
                </a:solidFill>
              </a:rPr>
              <a:t>Key Finding </a:t>
            </a:r>
          </a:p>
          <a:p>
            <a:pPr marL="0" indent="0">
              <a:buNone/>
            </a:pPr>
            <a:r>
              <a:rPr lang="en-GB" sz="2200" dirty="0" smtClean="0"/>
              <a:t>Blood tests (Hba1c, serum creatinine, cholesterol) and blood pressure are more reliably performed than other care processes.</a:t>
            </a:r>
          </a:p>
        </p:txBody>
      </p:sp>
      <p:sp>
        <p:nvSpPr>
          <p:cNvPr id="6" name="Rectangle 1"/>
          <p:cNvSpPr>
            <a:spLocks noChangeArrowheads="1"/>
          </p:cNvSpPr>
          <p:nvPr/>
        </p:nvSpPr>
        <p:spPr bwMode="auto">
          <a:xfrm>
            <a:off x="263181" y="2420888"/>
            <a:ext cx="857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476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lvl="1"/>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Table 3: Percentage of people with diabetes in England and Wales receiving NICE recommended care processes by care process, diabetes type and audit year</a:t>
            </a:r>
          </a:p>
        </p:txBody>
      </p:sp>
      <p:graphicFrame>
        <p:nvGraphicFramePr>
          <p:cNvPr id="7" name="Table 6"/>
          <p:cNvGraphicFramePr>
            <a:graphicFrameLocks noGrp="1"/>
          </p:cNvGraphicFramePr>
          <p:nvPr>
            <p:extLst>
              <p:ext uri="{D42A27DB-BD31-4B8C-83A1-F6EECF244321}">
                <p14:modId xmlns:p14="http://schemas.microsoft.com/office/powerpoint/2010/main" val="629469939"/>
              </p:ext>
            </p:extLst>
          </p:nvPr>
        </p:nvGraphicFramePr>
        <p:xfrm>
          <a:off x="391579" y="3097995"/>
          <a:ext cx="8448651" cy="2754038"/>
        </p:xfrm>
        <a:graphic>
          <a:graphicData uri="http://schemas.openxmlformats.org/drawingml/2006/table">
            <a:tbl>
              <a:tblPr firstRow="1" firstCol="1" bandRow="1">
                <a:tableStyleId>{5C22544A-7EE6-4342-B048-85BDC9FD1C3A}</a:tableStyleId>
              </a:tblPr>
              <a:tblGrid>
                <a:gridCol w="1260435"/>
                <a:gridCol w="599018"/>
                <a:gridCol w="599018"/>
                <a:gridCol w="599018"/>
                <a:gridCol w="599018"/>
                <a:gridCol w="599018"/>
                <a:gridCol w="599018"/>
                <a:gridCol w="599018"/>
                <a:gridCol w="599018"/>
                <a:gridCol w="599018"/>
                <a:gridCol w="599018"/>
                <a:gridCol w="599018"/>
                <a:gridCol w="599018"/>
              </a:tblGrid>
              <a:tr h="207328">
                <a:tc rowSpan="2">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5642" marR="65642" marT="0" marB="0"/>
                </a:tc>
                <a:tc gridSpan="6">
                  <a:txBody>
                    <a:bodyPr/>
                    <a:lstStyle/>
                    <a:p>
                      <a:pPr algn="ctr">
                        <a:spcAft>
                          <a:spcPts val="0"/>
                        </a:spcAft>
                      </a:pPr>
                      <a:r>
                        <a:rPr lang="en-GB" sz="1100" dirty="0">
                          <a:effectLst/>
                        </a:rPr>
                        <a:t>Type 1</a:t>
                      </a:r>
                      <a:endParaRPr lang="en-GB" sz="11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spcAft>
                          <a:spcPts val="0"/>
                        </a:spcAft>
                      </a:pPr>
                      <a:r>
                        <a:rPr lang="en-GB" sz="1100" dirty="0">
                          <a:effectLst/>
                        </a:rPr>
                        <a:t>Type 2 and </a:t>
                      </a:r>
                      <a:r>
                        <a:rPr lang="en-GB" sz="1100" dirty="0" smtClean="0">
                          <a:effectLst/>
                        </a:rPr>
                        <a:t>other</a:t>
                      </a:r>
                      <a:r>
                        <a:rPr lang="en-GB" sz="1100" baseline="30000" dirty="0" smtClean="0">
                          <a:effectLst/>
                        </a:rPr>
                        <a:t>3</a:t>
                      </a:r>
                      <a:endParaRPr lang="en-GB" sz="1100" baseline="30000" dirty="0">
                        <a:effectLst/>
                        <a:latin typeface="Arial"/>
                        <a:ea typeface="Times New Roman"/>
                        <a:cs typeface="Times New Roman"/>
                      </a:endParaRPr>
                    </a:p>
                  </a:txBody>
                  <a:tcPr marL="65642" marR="656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6683">
                <a:tc vMerge="1">
                  <a:txBody>
                    <a:bodyPr/>
                    <a:lstStyle/>
                    <a:p>
                      <a:endParaRPr lang="en-GB"/>
                    </a:p>
                  </a:txBody>
                  <a:tcPr/>
                </a:tc>
                <a:tc>
                  <a:txBody>
                    <a:bodyPr/>
                    <a:lstStyle/>
                    <a:p>
                      <a:pPr algn="r">
                        <a:spcAft>
                          <a:spcPts val="0"/>
                        </a:spcAft>
                      </a:pPr>
                      <a:r>
                        <a:rPr lang="en-GB" sz="1000" b="1" dirty="0">
                          <a:solidFill>
                            <a:schemeClr val="accent1"/>
                          </a:solidFill>
                          <a:effectLst/>
                        </a:rPr>
                        <a:t>2009-10</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2010-11</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2011-12</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2012-13</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2013-14</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2014-15</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2009-10</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2010-11</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2011-12</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2012-13</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2013-14</a:t>
                      </a:r>
                      <a:endParaRPr lang="en-GB" sz="1000" b="1" dirty="0">
                        <a:solidFill>
                          <a:schemeClr val="accent1"/>
                        </a:solidFill>
                        <a:effectLst/>
                        <a:latin typeface="Arial"/>
                        <a:ea typeface="Times New Roman"/>
                        <a:cs typeface="Times New Roman"/>
                      </a:endParaRPr>
                    </a:p>
                  </a:txBody>
                  <a:tcPr marL="65642" marR="65642" marT="0" marB="0" anchor="ctr"/>
                </a:tc>
                <a:tc>
                  <a:txBody>
                    <a:bodyPr/>
                    <a:lstStyle/>
                    <a:p>
                      <a:pPr algn="r">
                        <a:spcAft>
                          <a:spcPts val="0"/>
                        </a:spcAft>
                      </a:pPr>
                      <a:r>
                        <a:rPr lang="en-GB" sz="1000" b="1" dirty="0">
                          <a:solidFill>
                            <a:schemeClr val="accent1"/>
                          </a:solidFill>
                          <a:effectLst/>
                        </a:rPr>
                        <a:t>2014-15</a:t>
                      </a:r>
                      <a:endParaRPr lang="en-GB" sz="1000" b="1" dirty="0">
                        <a:solidFill>
                          <a:schemeClr val="accent1"/>
                        </a:solidFill>
                        <a:effectLst/>
                        <a:latin typeface="Arial"/>
                        <a:ea typeface="Times New Roman"/>
                        <a:cs typeface="Times New Roman"/>
                      </a:endParaRPr>
                    </a:p>
                  </a:txBody>
                  <a:tcPr marL="65642" marR="65642" marT="0" marB="0" anchor="ctr"/>
                </a:tc>
              </a:tr>
              <a:tr h="236683">
                <a:tc>
                  <a:txBody>
                    <a:bodyPr/>
                    <a:lstStyle/>
                    <a:p>
                      <a:pPr>
                        <a:spcAft>
                          <a:spcPts val="0"/>
                        </a:spcAft>
                      </a:pPr>
                      <a:r>
                        <a:rPr lang="en-GB" sz="1000" dirty="0">
                          <a:effectLst/>
                        </a:rPr>
                        <a:t>HbA1c</a:t>
                      </a:r>
                      <a:endParaRPr lang="en-GB" sz="1000" dirty="0">
                        <a:effectLst/>
                        <a:latin typeface="Arial"/>
                        <a:ea typeface="Times New Roman"/>
                        <a:cs typeface="Times New Roman"/>
                      </a:endParaRPr>
                    </a:p>
                  </a:txBody>
                  <a:tcPr marL="65642" marR="65642" marT="0" marB="0" anchor="ctr"/>
                </a:tc>
                <a:tc>
                  <a:txBody>
                    <a:bodyPr/>
                    <a:lstStyle/>
                    <a:p>
                      <a:pPr algn="r" fontAlgn="t"/>
                      <a:r>
                        <a:rPr lang="en-GB" sz="1400" b="1" i="0" u="none" strike="noStrike" dirty="0">
                          <a:solidFill>
                            <a:schemeClr val="tx2"/>
                          </a:solidFill>
                          <a:effectLst/>
                          <a:latin typeface="Calibri"/>
                        </a:rPr>
                        <a:t>85.7</a:t>
                      </a:r>
                    </a:p>
                  </a:txBody>
                  <a:tcPr marL="9525" marR="9525" marT="9525" marB="0" anchor="ctr"/>
                </a:tc>
                <a:tc>
                  <a:txBody>
                    <a:bodyPr/>
                    <a:lstStyle/>
                    <a:p>
                      <a:pPr algn="r" fontAlgn="t"/>
                      <a:r>
                        <a:rPr lang="en-GB" sz="1400" b="1" i="0" u="none" strike="noStrike" dirty="0">
                          <a:solidFill>
                            <a:schemeClr val="tx2"/>
                          </a:solidFill>
                          <a:effectLst/>
                          <a:latin typeface="Calibri"/>
                        </a:rPr>
                        <a:t>86.0</a:t>
                      </a:r>
                    </a:p>
                  </a:txBody>
                  <a:tcPr marL="9525" marR="9525" marT="9525" marB="0" anchor="ctr"/>
                </a:tc>
                <a:tc>
                  <a:txBody>
                    <a:bodyPr/>
                    <a:lstStyle/>
                    <a:p>
                      <a:pPr algn="r" fontAlgn="t"/>
                      <a:r>
                        <a:rPr lang="en-GB" sz="1400" b="1" i="0" u="none" strike="noStrike" dirty="0">
                          <a:solidFill>
                            <a:schemeClr val="tx2"/>
                          </a:solidFill>
                          <a:effectLst/>
                          <a:latin typeface="Calibri"/>
                        </a:rPr>
                        <a:t>83.0</a:t>
                      </a:r>
                    </a:p>
                  </a:txBody>
                  <a:tcPr marL="9525" marR="9525" marT="9525" marB="0" anchor="ctr"/>
                </a:tc>
                <a:tc>
                  <a:txBody>
                    <a:bodyPr/>
                    <a:lstStyle/>
                    <a:p>
                      <a:pPr algn="r" fontAlgn="t"/>
                      <a:r>
                        <a:rPr lang="en-GB" sz="1400" b="1" i="0" u="none" strike="noStrike" dirty="0">
                          <a:solidFill>
                            <a:schemeClr val="tx2"/>
                          </a:solidFill>
                          <a:effectLst/>
                          <a:latin typeface="Calibri"/>
                        </a:rPr>
                        <a:t>79.8</a:t>
                      </a:r>
                    </a:p>
                  </a:txBody>
                  <a:tcPr marL="9525" marR="9525" marT="9525" marB="0" anchor="ctr"/>
                </a:tc>
                <a:tc>
                  <a:txBody>
                    <a:bodyPr/>
                    <a:lstStyle/>
                    <a:p>
                      <a:pPr algn="r" fontAlgn="t"/>
                      <a:r>
                        <a:rPr lang="en-GB" sz="1400" b="1" i="0" u="none" strike="noStrike" dirty="0">
                          <a:solidFill>
                            <a:schemeClr val="tx2"/>
                          </a:solidFill>
                          <a:effectLst/>
                          <a:latin typeface="Calibri"/>
                        </a:rPr>
                        <a:t>80.9</a:t>
                      </a:r>
                    </a:p>
                  </a:txBody>
                  <a:tcPr marL="9525" marR="9525" marT="9525" marB="0" anchor="ctr"/>
                </a:tc>
                <a:tc>
                  <a:txBody>
                    <a:bodyPr/>
                    <a:lstStyle/>
                    <a:p>
                      <a:pPr algn="r" fontAlgn="t"/>
                      <a:r>
                        <a:rPr lang="en-GB" sz="1400" b="1" i="0" u="none" strike="noStrike" dirty="0">
                          <a:solidFill>
                            <a:schemeClr val="tx2"/>
                          </a:solidFill>
                          <a:effectLst/>
                          <a:latin typeface="Calibri"/>
                        </a:rPr>
                        <a:t>83.2</a:t>
                      </a:r>
                    </a:p>
                  </a:txBody>
                  <a:tcPr marL="9525" marR="9525" marT="9525" marB="0" anchor="ctr"/>
                </a:tc>
                <a:tc>
                  <a:txBody>
                    <a:bodyPr/>
                    <a:lstStyle/>
                    <a:p>
                      <a:pPr algn="r" fontAlgn="t"/>
                      <a:r>
                        <a:rPr lang="en-GB" sz="1400" b="1" i="0" u="none" strike="noStrike" dirty="0">
                          <a:solidFill>
                            <a:schemeClr val="tx2"/>
                          </a:solidFill>
                          <a:effectLst/>
                          <a:latin typeface="Calibri"/>
                        </a:rPr>
                        <a:t>92.7</a:t>
                      </a:r>
                    </a:p>
                  </a:txBody>
                  <a:tcPr marL="9525" marR="9525" marT="9525" marB="0" anchor="ctr"/>
                </a:tc>
                <a:tc>
                  <a:txBody>
                    <a:bodyPr/>
                    <a:lstStyle/>
                    <a:p>
                      <a:pPr algn="r" fontAlgn="t"/>
                      <a:r>
                        <a:rPr lang="en-GB" sz="1400" b="1" i="0" u="none" strike="noStrike" dirty="0">
                          <a:solidFill>
                            <a:schemeClr val="tx2"/>
                          </a:solidFill>
                          <a:effectLst/>
                          <a:latin typeface="Calibri"/>
                        </a:rPr>
                        <a:t>93.1</a:t>
                      </a:r>
                    </a:p>
                  </a:txBody>
                  <a:tcPr marL="9525" marR="9525" marT="9525" marB="0" anchor="ctr"/>
                </a:tc>
                <a:tc>
                  <a:txBody>
                    <a:bodyPr/>
                    <a:lstStyle/>
                    <a:p>
                      <a:pPr algn="r" fontAlgn="t"/>
                      <a:r>
                        <a:rPr lang="en-GB" sz="1400" b="1" i="0" u="none" strike="noStrike" dirty="0">
                          <a:solidFill>
                            <a:schemeClr val="tx2"/>
                          </a:solidFill>
                          <a:effectLst/>
                          <a:latin typeface="Calibri"/>
                        </a:rPr>
                        <a:t>90.9</a:t>
                      </a:r>
                    </a:p>
                  </a:txBody>
                  <a:tcPr marL="9525" marR="9525" marT="9525" marB="0" anchor="ctr"/>
                </a:tc>
                <a:tc>
                  <a:txBody>
                    <a:bodyPr/>
                    <a:lstStyle/>
                    <a:p>
                      <a:pPr algn="r" fontAlgn="t"/>
                      <a:r>
                        <a:rPr lang="en-GB" sz="1400" b="1" i="0" u="none" strike="noStrike" dirty="0">
                          <a:solidFill>
                            <a:schemeClr val="tx2"/>
                          </a:solidFill>
                          <a:effectLst/>
                          <a:latin typeface="Calibri"/>
                        </a:rPr>
                        <a:t>93.1</a:t>
                      </a:r>
                    </a:p>
                  </a:txBody>
                  <a:tcPr marL="9525" marR="9525" marT="9525" marB="0" anchor="ctr"/>
                </a:tc>
                <a:tc>
                  <a:txBody>
                    <a:bodyPr/>
                    <a:lstStyle/>
                    <a:p>
                      <a:pPr algn="r" fontAlgn="t"/>
                      <a:r>
                        <a:rPr lang="en-GB" sz="1400" b="1" i="0" u="none" strike="noStrike" dirty="0">
                          <a:solidFill>
                            <a:schemeClr val="tx2"/>
                          </a:solidFill>
                          <a:effectLst/>
                          <a:latin typeface="Calibri"/>
                        </a:rPr>
                        <a:t>93.5</a:t>
                      </a:r>
                    </a:p>
                  </a:txBody>
                  <a:tcPr marL="9525" marR="9525" marT="9525" marB="0" anchor="ctr"/>
                </a:tc>
                <a:tc>
                  <a:txBody>
                    <a:bodyPr/>
                    <a:lstStyle/>
                    <a:p>
                      <a:pPr algn="r" fontAlgn="t"/>
                      <a:r>
                        <a:rPr lang="en-GB" sz="1400" b="1" i="0" u="none" strike="noStrike">
                          <a:solidFill>
                            <a:schemeClr val="tx2"/>
                          </a:solidFill>
                          <a:effectLst/>
                          <a:latin typeface="Calibri"/>
                        </a:rPr>
                        <a:t>94.8</a:t>
                      </a:r>
                    </a:p>
                  </a:txBody>
                  <a:tcPr marL="9525" marR="9525" marT="9525" marB="0" anchor="ctr"/>
                </a:tc>
              </a:tr>
              <a:tr h="236683">
                <a:tc>
                  <a:txBody>
                    <a:bodyPr/>
                    <a:lstStyle/>
                    <a:p>
                      <a:pPr>
                        <a:spcAft>
                          <a:spcPts val="0"/>
                        </a:spcAft>
                      </a:pPr>
                      <a:r>
                        <a:rPr lang="en-GB" sz="1000" dirty="0">
                          <a:effectLst/>
                        </a:rPr>
                        <a:t>Blood pressure</a:t>
                      </a:r>
                      <a:endParaRPr lang="en-GB" sz="1000" dirty="0">
                        <a:effectLst/>
                        <a:latin typeface="Arial"/>
                        <a:ea typeface="Times New Roman"/>
                        <a:cs typeface="Times New Roman"/>
                      </a:endParaRPr>
                    </a:p>
                  </a:txBody>
                  <a:tcPr marL="65642" marR="65642" marT="0" marB="0" anchor="ctr"/>
                </a:tc>
                <a:tc>
                  <a:txBody>
                    <a:bodyPr/>
                    <a:lstStyle/>
                    <a:p>
                      <a:pPr algn="r" fontAlgn="t"/>
                      <a:r>
                        <a:rPr lang="en-GB" sz="1400" b="1" i="0" u="none" strike="noStrike" dirty="0">
                          <a:solidFill>
                            <a:schemeClr val="tx2"/>
                          </a:solidFill>
                          <a:effectLst/>
                          <a:latin typeface="Calibri"/>
                        </a:rPr>
                        <a:t>88.9</a:t>
                      </a:r>
                    </a:p>
                  </a:txBody>
                  <a:tcPr marL="9525" marR="9525" marT="9525" marB="0" anchor="ctr"/>
                </a:tc>
                <a:tc>
                  <a:txBody>
                    <a:bodyPr/>
                    <a:lstStyle/>
                    <a:p>
                      <a:pPr algn="r" fontAlgn="t"/>
                      <a:r>
                        <a:rPr lang="en-GB" sz="1400" b="1" i="0" u="none" strike="noStrike" dirty="0">
                          <a:solidFill>
                            <a:schemeClr val="tx2"/>
                          </a:solidFill>
                          <a:effectLst/>
                          <a:latin typeface="Calibri"/>
                        </a:rPr>
                        <a:t>88.7</a:t>
                      </a:r>
                    </a:p>
                  </a:txBody>
                  <a:tcPr marL="9525" marR="9525" marT="9525" marB="0" anchor="ctr"/>
                </a:tc>
                <a:tc>
                  <a:txBody>
                    <a:bodyPr/>
                    <a:lstStyle/>
                    <a:p>
                      <a:pPr algn="r" fontAlgn="t"/>
                      <a:r>
                        <a:rPr lang="en-GB" sz="1400" b="1" i="0" u="none" strike="noStrike" dirty="0">
                          <a:solidFill>
                            <a:schemeClr val="tx2"/>
                          </a:solidFill>
                          <a:effectLst/>
                          <a:latin typeface="Calibri"/>
                        </a:rPr>
                        <a:t>88.4</a:t>
                      </a:r>
                    </a:p>
                  </a:txBody>
                  <a:tcPr marL="9525" marR="9525" marT="9525" marB="0" anchor="ctr"/>
                </a:tc>
                <a:tc>
                  <a:txBody>
                    <a:bodyPr/>
                    <a:lstStyle/>
                    <a:p>
                      <a:pPr algn="r" fontAlgn="t"/>
                      <a:r>
                        <a:rPr lang="en-GB" sz="1400" b="1" i="0" u="none" strike="noStrike" dirty="0">
                          <a:solidFill>
                            <a:schemeClr val="tx2"/>
                          </a:solidFill>
                          <a:effectLst/>
                          <a:latin typeface="Calibri"/>
                        </a:rPr>
                        <a:t>87.7</a:t>
                      </a:r>
                    </a:p>
                  </a:txBody>
                  <a:tcPr marL="9525" marR="9525" marT="9525" marB="0" anchor="ctr"/>
                </a:tc>
                <a:tc>
                  <a:txBody>
                    <a:bodyPr/>
                    <a:lstStyle/>
                    <a:p>
                      <a:pPr algn="r" fontAlgn="t"/>
                      <a:r>
                        <a:rPr lang="en-GB" sz="1400" b="1" i="0" u="none" strike="noStrike" dirty="0">
                          <a:solidFill>
                            <a:schemeClr val="tx2"/>
                          </a:solidFill>
                          <a:effectLst/>
                          <a:latin typeface="Calibri"/>
                        </a:rPr>
                        <a:t>87.0</a:t>
                      </a:r>
                    </a:p>
                  </a:txBody>
                  <a:tcPr marL="9525" marR="9525" marT="9525" marB="0" anchor="ctr"/>
                </a:tc>
                <a:tc>
                  <a:txBody>
                    <a:bodyPr/>
                    <a:lstStyle/>
                    <a:p>
                      <a:pPr algn="r" fontAlgn="t"/>
                      <a:r>
                        <a:rPr lang="en-GB" sz="1400" b="1" i="0" u="none" strike="noStrike" dirty="0">
                          <a:solidFill>
                            <a:schemeClr val="tx2"/>
                          </a:solidFill>
                          <a:effectLst/>
                          <a:latin typeface="Calibri"/>
                        </a:rPr>
                        <a:t>89.0</a:t>
                      </a:r>
                    </a:p>
                  </a:txBody>
                  <a:tcPr marL="9525" marR="9525" marT="9525" marB="0" anchor="ctr"/>
                </a:tc>
                <a:tc>
                  <a:txBody>
                    <a:bodyPr/>
                    <a:lstStyle/>
                    <a:p>
                      <a:pPr algn="r" fontAlgn="t"/>
                      <a:r>
                        <a:rPr lang="en-GB" sz="1400" b="1" i="0" u="none" strike="noStrike" dirty="0">
                          <a:solidFill>
                            <a:schemeClr val="tx2"/>
                          </a:solidFill>
                          <a:effectLst/>
                          <a:latin typeface="Calibri"/>
                        </a:rPr>
                        <a:t>95.8</a:t>
                      </a:r>
                    </a:p>
                  </a:txBody>
                  <a:tcPr marL="9525" marR="9525" marT="9525" marB="0" anchor="ctr"/>
                </a:tc>
                <a:tc>
                  <a:txBody>
                    <a:bodyPr/>
                    <a:lstStyle/>
                    <a:p>
                      <a:pPr algn="r" fontAlgn="t"/>
                      <a:r>
                        <a:rPr lang="en-GB" sz="1400" b="1" i="0" u="none" strike="noStrike" dirty="0">
                          <a:solidFill>
                            <a:schemeClr val="tx2"/>
                          </a:solidFill>
                          <a:effectLst/>
                          <a:latin typeface="Calibri"/>
                        </a:rPr>
                        <a:t>95.7</a:t>
                      </a:r>
                    </a:p>
                  </a:txBody>
                  <a:tcPr marL="9525" marR="9525" marT="9525" marB="0" anchor="ctr"/>
                </a:tc>
                <a:tc>
                  <a:txBody>
                    <a:bodyPr/>
                    <a:lstStyle/>
                    <a:p>
                      <a:pPr algn="r" fontAlgn="t"/>
                      <a:r>
                        <a:rPr lang="en-GB" sz="1400" b="1" i="0" u="none" strike="noStrike" dirty="0">
                          <a:solidFill>
                            <a:schemeClr val="tx2"/>
                          </a:solidFill>
                          <a:effectLst/>
                          <a:latin typeface="Calibri"/>
                        </a:rPr>
                        <a:t>95.6</a:t>
                      </a:r>
                    </a:p>
                  </a:txBody>
                  <a:tcPr marL="9525" marR="9525" marT="9525" marB="0" anchor="ctr"/>
                </a:tc>
                <a:tc>
                  <a:txBody>
                    <a:bodyPr/>
                    <a:lstStyle/>
                    <a:p>
                      <a:pPr algn="r" fontAlgn="t"/>
                      <a:r>
                        <a:rPr lang="en-GB" sz="1400" b="1" i="0" u="none" strike="noStrike" dirty="0">
                          <a:solidFill>
                            <a:schemeClr val="tx2"/>
                          </a:solidFill>
                          <a:effectLst/>
                          <a:latin typeface="Calibri"/>
                        </a:rPr>
                        <a:t>95.4</a:t>
                      </a:r>
                    </a:p>
                  </a:txBody>
                  <a:tcPr marL="9525" marR="9525" marT="9525" marB="0" anchor="ctr"/>
                </a:tc>
                <a:tc>
                  <a:txBody>
                    <a:bodyPr/>
                    <a:lstStyle/>
                    <a:p>
                      <a:pPr algn="r" fontAlgn="t"/>
                      <a:r>
                        <a:rPr lang="en-GB" sz="1400" b="1" i="0" u="none" strike="noStrike" dirty="0">
                          <a:solidFill>
                            <a:schemeClr val="tx2"/>
                          </a:solidFill>
                          <a:effectLst/>
                          <a:latin typeface="Calibri"/>
                        </a:rPr>
                        <a:t>94.9</a:t>
                      </a:r>
                    </a:p>
                  </a:txBody>
                  <a:tcPr marL="9525" marR="9525" marT="9525" marB="0" anchor="ctr"/>
                </a:tc>
                <a:tc>
                  <a:txBody>
                    <a:bodyPr/>
                    <a:lstStyle/>
                    <a:p>
                      <a:pPr algn="r" fontAlgn="t"/>
                      <a:r>
                        <a:rPr lang="en-GB" sz="1400" b="1" i="0" u="none" strike="noStrike" dirty="0">
                          <a:solidFill>
                            <a:schemeClr val="tx2"/>
                          </a:solidFill>
                          <a:effectLst/>
                          <a:latin typeface="Calibri"/>
                        </a:rPr>
                        <a:t>96.1</a:t>
                      </a:r>
                    </a:p>
                  </a:txBody>
                  <a:tcPr marL="9525" marR="9525" marT="9525" marB="0" anchor="ctr"/>
                </a:tc>
              </a:tr>
              <a:tr h="236683">
                <a:tc>
                  <a:txBody>
                    <a:bodyPr/>
                    <a:lstStyle/>
                    <a:p>
                      <a:pPr>
                        <a:spcAft>
                          <a:spcPts val="0"/>
                        </a:spcAft>
                      </a:pPr>
                      <a:r>
                        <a:rPr lang="en-GB" sz="1000" dirty="0">
                          <a:effectLst/>
                        </a:rPr>
                        <a:t>Cholesterol</a:t>
                      </a:r>
                      <a:endParaRPr lang="en-GB" sz="1000" dirty="0">
                        <a:effectLst/>
                        <a:latin typeface="Arial"/>
                        <a:ea typeface="Times New Roman"/>
                        <a:cs typeface="Times New Roman"/>
                      </a:endParaRPr>
                    </a:p>
                  </a:txBody>
                  <a:tcPr marL="65642" marR="65642" marT="0" marB="0" anchor="ctr"/>
                </a:tc>
                <a:tc>
                  <a:txBody>
                    <a:bodyPr/>
                    <a:lstStyle/>
                    <a:p>
                      <a:pPr algn="r" fontAlgn="t"/>
                      <a:r>
                        <a:rPr lang="en-GB" sz="1400" b="1" i="0" u="none" strike="noStrike">
                          <a:solidFill>
                            <a:schemeClr val="tx2"/>
                          </a:solidFill>
                          <a:effectLst/>
                          <a:latin typeface="Calibri"/>
                        </a:rPr>
                        <a:t>79.1</a:t>
                      </a:r>
                    </a:p>
                  </a:txBody>
                  <a:tcPr marL="9525" marR="9525" marT="9525" marB="0" anchor="ctr"/>
                </a:tc>
                <a:tc>
                  <a:txBody>
                    <a:bodyPr/>
                    <a:lstStyle/>
                    <a:p>
                      <a:pPr algn="r" fontAlgn="t"/>
                      <a:r>
                        <a:rPr lang="en-GB" sz="1400" b="1" i="0" u="none" strike="noStrike" dirty="0">
                          <a:solidFill>
                            <a:schemeClr val="tx2"/>
                          </a:solidFill>
                          <a:effectLst/>
                          <a:latin typeface="Calibri"/>
                        </a:rPr>
                        <a:t>78.8</a:t>
                      </a:r>
                    </a:p>
                  </a:txBody>
                  <a:tcPr marL="9525" marR="9525" marT="9525" marB="0" anchor="ctr"/>
                </a:tc>
                <a:tc>
                  <a:txBody>
                    <a:bodyPr/>
                    <a:lstStyle/>
                    <a:p>
                      <a:pPr algn="r" fontAlgn="t"/>
                      <a:r>
                        <a:rPr lang="en-GB" sz="1400" b="1" i="0" u="none" strike="noStrike" dirty="0">
                          <a:solidFill>
                            <a:schemeClr val="tx2"/>
                          </a:solidFill>
                          <a:effectLst/>
                          <a:latin typeface="Calibri"/>
                        </a:rPr>
                        <a:t>77.8</a:t>
                      </a:r>
                    </a:p>
                  </a:txBody>
                  <a:tcPr marL="9525" marR="9525" marT="9525" marB="0" anchor="ctr"/>
                </a:tc>
                <a:tc>
                  <a:txBody>
                    <a:bodyPr/>
                    <a:lstStyle/>
                    <a:p>
                      <a:pPr algn="r" fontAlgn="t"/>
                      <a:r>
                        <a:rPr lang="en-GB" sz="1400" b="1" i="0" u="none" strike="noStrike" dirty="0">
                          <a:solidFill>
                            <a:schemeClr val="tx2"/>
                          </a:solidFill>
                          <a:effectLst/>
                          <a:latin typeface="Calibri"/>
                        </a:rPr>
                        <a:t>77.3</a:t>
                      </a:r>
                    </a:p>
                  </a:txBody>
                  <a:tcPr marL="9525" marR="9525" marT="9525" marB="0" anchor="ctr"/>
                </a:tc>
                <a:tc>
                  <a:txBody>
                    <a:bodyPr/>
                    <a:lstStyle/>
                    <a:p>
                      <a:pPr algn="r" fontAlgn="t"/>
                      <a:r>
                        <a:rPr lang="en-GB" sz="1400" b="1" i="0" u="none" strike="noStrike">
                          <a:solidFill>
                            <a:schemeClr val="tx2"/>
                          </a:solidFill>
                          <a:effectLst/>
                          <a:latin typeface="Calibri"/>
                        </a:rPr>
                        <a:t>77.4</a:t>
                      </a:r>
                    </a:p>
                  </a:txBody>
                  <a:tcPr marL="9525" marR="9525" marT="9525" marB="0" anchor="ctr"/>
                </a:tc>
                <a:tc>
                  <a:txBody>
                    <a:bodyPr/>
                    <a:lstStyle/>
                    <a:p>
                      <a:pPr algn="r" fontAlgn="t"/>
                      <a:r>
                        <a:rPr lang="en-GB" sz="1400" b="1" i="0" u="none" strike="noStrike">
                          <a:solidFill>
                            <a:schemeClr val="tx2"/>
                          </a:solidFill>
                          <a:effectLst/>
                          <a:latin typeface="Calibri"/>
                        </a:rPr>
                        <a:t>78.7</a:t>
                      </a:r>
                    </a:p>
                  </a:txBody>
                  <a:tcPr marL="9525" marR="9525" marT="9525" marB="0" anchor="ctr"/>
                </a:tc>
                <a:tc>
                  <a:txBody>
                    <a:bodyPr/>
                    <a:lstStyle/>
                    <a:p>
                      <a:pPr algn="r" fontAlgn="t"/>
                      <a:r>
                        <a:rPr lang="en-GB" sz="1400" b="1" i="0" u="none" strike="noStrike" dirty="0">
                          <a:solidFill>
                            <a:schemeClr val="tx2"/>
                          </a:solidFill>
                          <a:effectLst/>
                          <a:latin typeface="Calibri"/>
                        </a:rPr>
                        <a:t>92.9</a:t>
                      </a:r>
                    </a:p>
                  </a:txBody>
                  <a:tcPr marL="9525" marR="9525" marT="9525" marB="0" anchor="ctr"/>
                </a:tc>
                <a:tc>
                  <a:txBody>
                    <a:bodyPr/>
                    <a:lstStyle/>
                    <a:p>
                      <a:pPr algn="r" fontAlgn="t"/>
                      <a:r>
                        <a:rPr lang="en-GB" sz="1400" b="1" i="0" u="none" strike="noStrike" dirty="0">
                          <a:solidFill>
                            <a:schemeClr val="tx2"/>
                          </a:solidFill>
                          <a:effectLst/>
                          <a:latin typeface="Calibri"/>
                        </a:rPr>
                        <a:t>92.8</a:t>
                      </a:r>
                    </a:p>
                  </a:txBody>
                  <a:tcPr marL="9525" marR="9525" marT="9525" marB="0" anchor="ctr"/>
                </a:tc>
                <a:tc>
                  <a:txBody>
                    <a:bodyPr/>
                    <a:lstStyle/>
                    <a:p>
                      <a:pPr algn="r" fontAlgn="t"/>
                      <a:r>
                        <a:rPr lang="en-GB" sz="1400" b="1" i="0" u="none" strike="noStrike" dirty="0">
                          <a:solidFill>
                            <a:schemeClr val="tx2"/>
                          </a:solidFill>
                          <a:effectLst/>
                          <a:latin typeface="Calibri"/>
                        </a:rPr>
                        <a:t>92.1</a:t>
                      </a:r>
                    </a:p>
                  </a:txBody>
                  <a:tcPr marL="9525" marR="9525" marT="9525" marB="0" anchor="ctr"/>
                </a:tc>
                <a:tc>
                  <a:txBody>
                    <a:bodyPr/>
                    <a:lstStyle/>
                    <a:p>
                      <a:pPr algn="r" fontAlgn="t"/>
                      <a:r>
                        <a:rPr lang="en-GB" sz="1400" b="1" i="0" u="none" strike="noStrike" dirty="0">
                          <a:solidFill>
                            <a:schemeClr val="tx2"/>
                          </a:solidFill>
                          <a:effectLst/>
                          <a:latin typeface="Calibri"/>
                        </a:rPr>
                        <a:t>91.9</a:t>
                      </a:r>
                    </a:p>
                  </a:txBody>
                  <a:tcPr marL="9525" marR="9525" marT="9525" marB="0" anchor="ctr"/>
                </a:tc>
                <a:tc>
                  <a:txBody>
                    <a:bodyPr/>
                    <a:lstStyle/>
                    <a:p>
                      <a:pPr algn="r" fontAlgn="t"/>
                      <a:r>
                        <a:rPr lang="en-GB" sz="1400" b="1" i="0" u="none" strike="noStrike" dirty="0">
                          <a:solidFill>
                            <a:schemeClr val="tx2"/>
                          </a:solidFill>
                          <a:effectLst/>
                          <a:latin typeface="Calibri"/>
                        </a:rPr>
                        <a:t>92.4</a:t>
                      </a:r>
                    </a:p>
                  </a:txBody>
                  <a:tcPr marL="9525" marR="9525" marT="9525" marB="0" anchor="ctr"/>
                </a:tc>
                <a:tc>
                  <a:txBody>
                    <a:bodyPr/>
                    <a:lstStyle/>
                    <a:p>
                      <a:pPr algn="r" fontAlgn="t"/>
                      <a:r>
                        <a:rPr lang="en-GB" sz="1400" b="1" i="0" u="none" strike="noStrike" dirty="0">
                          <a:solidFill>
                            <a:schemeClr val="tx2"/>
                          </a:solidFill>
                          <a:effectLst/>
                          <a:latin typeface="Calibri"/>
                        </a:rPr>
                        <a:t>92.8</a:t>
                      </a:r>
                    </a:p>
                  </a:txBody>
                  <a:tcPr marL="9525" marR="9525" marT="9525" marB="0" anchor="ctr"/>
                </a:tc>
              </a:tr>
              <a:tr h="236683">
                <a:tc>
                  <a:txBody>
                    <a:bodyPr/>
                    <a:lstStyle/>
                    <a:p>
                      <a:pPr>
                        <a:spcAft>
                          <a:spcPts val="0"/>
                        </a:spcAft>
                      </a:pPr>
                      <a:r>
                        <a:rPr lang="en-GB" sz="1000" dirty="0">
                          <a:effectLst/>
                        </a:rPr>
                        <a:t>Serum creatinine</a:t>
                      </a:r>
                      <a:endParaRPr lang="en-GB" sz="1000" dirty="0">
                        <a:effectLst/>
                        <a:latin typeface="Arial"/>
                        <a:ea typeface="Times New Roman"/>
                        <a:cs typeface="Times New Roman"/>
                      </a:endParaRPr>
                    </a:p>
                  </a:txBody>
                  <a:tcPr marL="65642" marR="65642" marT="0" marB="0" anchor="ctr"/>
                </a:tc>
                <a:tc>
                  <a:txBody>
                    <a:bodyPr/>
                    <a:lstStyle/>
                    <a:p>
                      <a:pPr algn="r" fontAlgn="t"/>
                      <a:r>
                        <a:rPr lang="en-GB" sz="1400" b="1" i="0" u="none" strike="noStrike" dirty="0">
                          <a:solidFill>
                            <a:schemeClr val="tx1"/>
                          </a:solidFill>
                          <a:effectLst/>
                          <a:latin typeface="Calibri"/>
                        </a:rPr>
                        <a:t>81.0</a:t>
                      </a:r>
                    </a:p>
                  </a:txBody>
                  <a:tcPr marL="9525" marR="9525" marT="9525" marB="0" anchor="ctr"/>
                </a:tc>
                <a:tc>
                  <a:txBody>
                    <a:bodyPr/>
                    <a:lstStyle/>
                    <a:p>
                      <a:pPr algn="r" fontAlgn="t"/>
                      <a:r>
                        <a:rPr lang="en-GB" sz="1400" b="1" i="0" u="none" strike="noStrike" dirty="0">
                          <a:solidFill>
                            <a:schemeClr val="tx1"/>
                          </a:solidFill>
                          <a:effectLst/>
                          <a:latin typeface="Calibri"/>
                        </a:rPr>
                        <a:t>81.2</a:t>
                      </a:r>
                    </a:p>
                  </a:txBody>
                  <a:tcPr marL="9525" marR="9525" marT="9525" marB="0" anchor="ctr"/>
                </a:tc>
                <a:tc>
                  <a:txBody>
                    <a:bodyPr/>
                    <a:lstStyle/>
                    <a:p>
                      <a:pPr algn="r" fontAlgn="t"/>
                      <a:r>
                        <a:rPr lang="en-GB" sz="1400" b="1" i="0" u="none" strike="noStrike" dirty="0">
                          <a:solidFill>
                            <a:schemeClr val="tx1"/>
                          </a:solidFill>
                          <a:effectLst/>
                          <a:latin typeface="Calibri"/>
                        </a:rPr>
                        <a:t>81.1</a:t>
                      </a:r>
                    </a:p>
                  </a:txBody>
                  <a:tcPr marL="9525" marR="9525" marT="9525" marB="0" anchor="ctr"/>
                </a:tc>
                <a:tc>
                  <a:txBody>
                    <a:bodyPr/>
                    <a:lstStyle/>
                    <a:p>
                      <a:pPr algn="r" fontAlgn="t"/>
                      <a:r>
                        <a:rPr lang="en-GB" sz="1400" b="1" i="0" u="none" strike="noStrike" dirty="0">
                          <a:solidFill>
                            <a:schemeClr val="tx1"/>
                          </a:solidFill>
                          <a:effectLst/>
                          <a:latin typeface="Calibri"/>
                        </a:rPr>
                        <a:t>80.3</a:t>
                      </a:r>
                    </a:p>
                  </a:txBody>
                  <a:tcPr marL="9525" marR="9525" marT="9525" marB="0" anchor="ctr"/>
                </a:tc>
                <a:tc>
                  <a:txBody>
                    <a:bodyPr/>
                    <a:lstStyle/>
                    <a:p>
                      <a:pPr algn="r" fontAlgn="t"/>
                      <a:r>
                        <a:rPr lang="en-GB" sz="1400" b="1" i="0" u="none" strike="noStrike" dirty="0">
                          <a:solidFill>
                            <a:schemeClr val="tx1"/>
                          </a:solidFill>
                          <a:effectLst/>
                          <a:latin typeface="Calibri"/>
                        </a:rPr>
                        <a:t>78.8</a:t>
                      </a:r>
                    </a:p>
                  </a:txBody>
                  <a:tcPr marL="9525" marR="9525" marT="9525" marB="0" anchor="ctr"/>
                </a:tc>
                <a:tc>
                  <a:txBody>
                    <a:bodyPr/>
                    <a:lstStyle/>
                    <a:p>
                      <a:pPr algn="r" fontAlgn="t"/>
                      <a:r>
                        <a:rPr lang="en-GB" sz="1400" b="1" i="0" u="none" strike="noStrike" dirty="0">
                          <a:solidFill>
                            <a:schemeClr val="tx1"/>
                          </a:solidFill>
                          <a:effectLst/>
                          <a:latin typeface="Calibri"/>
                        </a:rPr>
                        <a:t>80.5</a:t>
                      </a:r>
                    </a:p>
                  </a:txBody>
                  <a:tcPr marL="9525" marR="9525" marT="9525" marB="0" anchor="ctr"/>
                </a:tc>
                <a:tc>
                  <a:txBody>
                    <a:bodyPr/>
                    <a:lstStyle/>
                    <a:p>
                      <a:pPr algn="r" fontAlgn="t"/>
                      <a:r>
                        <a:rPr lang="en-GB" sz="1400" b="1" i="0" u="none" strike="noStrike" dirty="0">
                          <a:solidFill>
                            <a:schemeClr val="tx1"/>
                          </a:solidFill>
                          <a:effectLst/>
                          <a:latin typeface="Calibri"/>
                        </a:rPr>
                        <a:t>93.6</a:t>
                      </a:r>
                    </a:p>
                  </a:txBody>
                  <a:tcPr marL="9525" marR="9525" marT="9525" marB="0" anchor="ctr"/>
                </a:tc>
                <a:tc>
                  <a:txBody>
                    <a:bodyPr/>
                    <a:lstStyle/>
                    <a:p>
                      <a:pPr algn="r" fontAlgn="t"/>
                      <a:r>
                        <a:rPr lang="en-GB" sz="1400" b="1" i="0" u="none" strike="noStrike" dirty="0">
                          <a:solidFill>
                            <a:schemeClr val="tx1"/>
                          </a:solidFill>
                          <a:effectLst/>
                          <a:latin typeface="Calibri"/>
                        </a:rPr>
                        <a:t>93.5</a:t>
                      </a:r>
                    </a:p>
                  </a:txBody>
                  <a:tcPr marL="9525" marR="9525" marT="9525" marB="0" anchor="ctr"/>
                </a:tc>
                <a:tc>
                  <a:txBody>
                    <a:bodyPr/>
                    <a:lstStyle/>
                    <a:p>
                      <a:pPr algn="r" fontAlgn="t"/>
                      <a:r>
                        <a:rPr lang="en-GB" sz="1400" b="1" i="0" u="none" strike="noStrike" dirty="0">
                          <a:solidFill>
                            <a:schemeClr val="tx1"/>
                          </a:solidFill>
                          <a:effectLst/>
                          <a:latin typeface="Calibri"/>
                        </a:rPr>
                        <a:t>93.5</a:t>
                      </a:r>
                    </a:p>
                  </a:txBody>
                  <a:tcPr marL="9525" marR="9525" marT="9525" marB="0" anchor="ctr"/>
                </a:tc>
                <a:tc>
                  <a:txBody>
                    <a:bodyPr/>
                    <a:lstStyle/>
                    <a:p>
                      <a:pPr algn="r" fontAlgn="t"/>
                      <a:r>
                        <a:rPr lang="en-GB" sz="1400" b="1" i="0" u="none" strike="noStrike" dirty="0">
                          <a:solidFill>
                            <a:schemeClr val="tx1"/>
                          </a:solidFill>
                          <a:effectLst/>
                          <a:latin typeface="Calibri"/>
                        </a:rPr>
                        <a:t>93.2</a:t>
                      </a:r>
                    </a:p>
                  </a:txBody>
                  <a:tcPr marL="9525" marR="9525" marT="9525" marB="0" anchor="ctr"/>
                </a:tc>
                <a:tc>
                  <a:txBody>
                    <a:bodyPr/>
                    <a:lstStyle/>
                    <a:p>
                      <a:pPr algn="r" fontAlgn="t"/>
                      <a:r>
                        <a:rPr lang="en-GB" sz="1400" b="1" i="0" u="none" strike="noStrike" dirty="0">
                          <a:solidFill>
                            <a:schemeClr val="tx1"/>
                          </a:solidFill>
                          <a:effectLst/>
                          <a:latin typeface="Calibri"/>
                        </a:rPr>
                        <a:t>93.4</a:t>
                      </a:r>
                    </a:p>
                  </a:txBody>
                  <a:tcPr marL="9525" marR="9525" marT="9525" marB="0" anchor="ctr"/>
                </a:tc>
                <a:tc>
                  <a:txBody>
                    <a:bodyPr/>
                    <a:lstStyle/>
                    <a:p>
                      <a:pPr algn="r" fontAlgn="t"/>
                      <a:r>
                        <a:rPr lang="en-GB" sz="1400" b="1" i="0" u="none" strike="noStrike" dirty="0">
                          <a:solidFill>
                            <a:schemeClr val="tx1"/>
                          </a:solidFill>
                          <a:effectLst/>
                          <a:latin typeface="Calibri"/>
                        </a:rPr>
                        <a:t>94.5</a:t>
                      </a:r>
                    </a:p>
                  </a:txBody>
                  <a:tcPr marL="9525" marR="9525" marT="9525" marB="0" anchor="ctr"/>
                </a:tc>
              </a:tr>
              <a:tr h="236683">
                <a:tc>
                  <a:txBody>
                    <a:bodyPr/>
                    <a:lstStyle/>
                    <a:p>
                      <a:pPr>
                        <a:spcAft>
                          <a:spcPts val="0"/>
                        </a:spcAft>
                      </a:pPr>
                      <a:r>
                        <a:rPr lang="en-GB" sz="1000" dirty="0">
                          <a:effectLst/>
                        </a:rPr>
                        <a:t>Urine </a:t>
                      </a:r>
                      <a:r>
                        <a:rPr lang="en-GB" sz="1000" dirty="0" smtClean="0">
                          <a:effectLst/>
                        </a:rPr>
                        <a:t>albumin</a:t>
                      </a:r>
                      <a:r>
                        <a:rPr lang="en-GB" sz="1000" baseline="30000" dirty="0" smtClean="0">
                          <a:effectLst/>
                        </a:rPr>
                        <a:t>*</a:t>
                      </a:r>
                      <a:endParaRPr lang="en-GB" sz="1000" baseline="30000" dirty="0">
                        <a:effectLst/>
                        <a:latin typeface="Arial"/>
                        <a:ea typeface="Times New Roman"/>
                        <a:cs typeface="Times New Roman"/>
                      </a:endParaRPr>
                    </a:p>
                  </a:txBody>
                  <a:tcPr marL="65642" marR="65642" marT="0" marB="0" anchor="ctr"/>
                </a:tc>
                <a:tc>
                  <a:txBody>
                    <a:bodyPr/>
                    <a:lstStyle/>
                    <a:p>
                      <a:pPr algn="r" fontAlgn="t"/>
                      <a:r>
                        <a:rPr lang="en-GB" sz="1200" b="0" i="0" u="none" strike="noStrike">
                          <a:solidFill>
                            <a:schemeClr val="accent1"/>
                          </a:solidFill>
                          <a:effectLst/>
                          <a:latin typeface="Calibri"/>
                        </a:rPr>
                        <a:t>56.2</a:t>
                      </a:r>
                    </a:p>
                  </a:txBody>
                  <a:tcPr marL="9525" marR="9525" marT="9525" marB="0" anchor="ctr"/>
                </a:tc>
                <a:tc>
                  <a:txBody>
                    <a:bodyPr/>
                    <a:lstStyle/>
                    <a:p>
                      <a:pPr algn="r" fontAlgn="t"/>
                      <a:r>
                        <a:rPr lang="en-GB" sz="1200" b="0" i="0" u="none" strike="noStrike" dirty="0">
                          <a:solidFill>
                            <a:schemeClr val="accent1"/>
                          </a:solidFill>
                          <a:effectLst/>
                          <a:latin typeface="Calibri"/>
                        </a:rPr>
                        <a:t>58.4</a:t>
                      </a:r>
                    </a:p>
                  </a:txBody>
                  <a:tcPr marL="9525" marR="9525" marT="9525" marB="0" anchor="ctr"/>
                </a:tc>
                <a:tc>
                  <a:txBody>
                    <a:bodyPr/>
                    <a:lstStyle/>
                    <a:p>
                      <a:pPr algn="r" fontAlgn="t"/>
                      <a:r>
                        <a:rPr lang="en-GB" sz="1200" b="0" i="0" u="none" strike="noStrike" dirty="0">
                          <a:solidFill>
                            <a:schemeClr val="accent1"/>
                          </a:solidFill>
                          <a:effectLst/>
                          <a:latin typeface="Calibri"/>
                        </a:rPr>
                        <a:t>59.2</a:t>
                      </a:r>
                    </a:p>
                  </a:txBody>
                  <a:tcPr marL="9525" marR="9525" marT="9525" marB="0" anchor="ctr"/>
                </a:tc>
                <a:tc>
                  <a:txBody>
                    <a:bodyPr/>
                    <a:lstStyle/>
                    <a:p>
                      <a:pPr algn="r" fontAlgn="t"/>
                      <a:r>
                        <a:rPr lang="en-GB" sz="1200" b="0" i="0" u="none" strike="noStrike" dirty="0">
                          <a:solidFill>
                            <a:schemeClr val="accent1"/>
                          </a:solidFill>
                          <a:effectLst/>
                          <a:latin typeface="Calibri"/>
                        </a:rPr>
                        <a:t>56.5</a:t>
                      </a:r>
                    </a:p>
                  </a:txBody>
                  <a:tcPr marL="9525" marR="9525" marT="9525" marB="0" anchor="ctr"/>
                </a:tc>
                <a:tc>
                  <a:txBody>
                    <a:bodyPr/>
                    <a:lstStyle/>
                    <a:p>
                      <a:pPr algn="r" fontAlgn="t"/>
                      <a:r>
                        <a:rPr lang="en-GB" sz="1200" b="0" i="0" u="none" strike="noStrike" dirty="0">
                          <a:solidFill>
                            <a:schemeClr val="accent1"/>
                          </a:solidFill>
                          <a:effectLst/>
                          <a:latin typeface="Calibri"/>
                        </a:rPr>
                        <a:t>63.9</a:t>
                      </a:r>
                    </a:p>
                  </a:txBody>
                  <a:tcPr marL="9525" marR="9525" marT="9525" marB="0" anchor="ctr"/>
                </a:tc>
                <a:tc>
                  <a:txBody>
                    <a:bodyPr/>
                    <a:lstStyle/>
                    <a:p>
                      <a:pPr algn="r" fontAlgn="t"/>
                      <a:r>
                        <a:rPr lang="en-GB" sz="1200" b="0" i="0" u="none" strike="noStrike">
                          <a:solidFill>
                            <a:schemeClr val="accent1"/>
                          </a:solidFill>
                          <a:effectLst/>
                          <a:latin typeface="Calibri"/>
                        </a:rPr>
                        <a:t>55.9</a:t>
                      </a:r>
                    </a:p>
                  </a:txBody>
                  <a:tcPr marL="9525" marR="9525" marT="9525" marB="0" anchor="ctr"/>
                </a:tc>
                <a:tc>
                  <a:txBody>
                    <a:bodyPr/>
                    <a:lstStyle/>
                    <a:p>
                      <a:pPr algn="r" fontAlgn="t"/>
                      <a:r>
                        <a:rPr lang="en-GB" sz="1200" b="0" i="0" u="none" strike="noStrike">
                          <a:solidFill>
                            <a:schemeClr val="accent1"/>
                          </a:solidFill>
                          <a:effectLst/>
                          <a:latin typeface="Calibri"/>
                        </a:rPr>
                        <a:t>73.9</a:t>
                      </a:r>
                    </a:p>
                  </a:txBody>
                  <a:tcPr marL="9525" marR="9525" marT="9525" marB="0" anchor="ctr"/>
                </a:tc>
                <a:tc>
                  <a:txBody>
                    <a:bodyPr/>
                    <a:lstStyle/>
                    <a:p>
                      <a:pPr algn="r" fontAlgn="t"/>
                      <a:r>
                        <a:rPr lang="en-GB" sz="1200" b="0" i="0" u="none" strike="noStrike" dirty="0">
                          <a:solidFill>
                            <a:schemeClr val="accent1"/>
                          </a:solidFill>
                          <a:effectLst/>
                          <a:latin typeface="Calibri"/>
                        </a:rPr>
                        <a:t>76.7</a:t>
                      </a:r>
                    </a:p>
                  </a:txBody>
                  <a:tcPr marL="9525" marR="9525" marT="9525" marB="0" anchor="ctr"/>
                </a:tc>
                <a:tc>
                  <a:txBody>
                    <a:bodyPr/>
                    <a:lstStyle/>
                    <a:p>
                      <a:pPr algn="r" fontAlgn="t"/>
                      <a:r>
                        <a:rPr lang="en-GB" sz="1200" b="0" i="0" u="none" strike="noStrike" dirty="0">
                          <a:solidFill>
                            <a:schemeClr val="accent1"/>
                          </a:solidFill>
                          <a:effectLst/>
                          <a:latin typeface="Calibri"/>
                        </a:rPr>
                        <a:t>77.5</a:t>
                      </a:r>
                    </a:p>
                  </a:txBody>
                  <a:tcPr marL="9525" marR="9525" marT="9525" marB="0" anchor="ctr"/>
                </a:tc>
                <a:tc>
                  <a:txBody>
                    <a:bodyPr/>
                    <a:lstStyle/>
                    <a:p>
                      <a:pPr algn="r" fontAlgn="t"/>
                      <a:r>
                        <a:rPr lang="en-GB" sz="1200" b="0" i="0" u="none" strike="noStrike">
                          <a:solidFill>
                            <a:schemeClr val="accent1"/>
                          </a:solidFill>
                          <a:effectLst/>
                          <a:latin typeface="Calibri"/>
                        </a:rPr>
                        <a:t>74.7</a:t>
                      </a:r>
                    </a:p>
                  </a:txBody>
                  <a:tcPr marL="9525" marR="9525" marT="9525" marB="0" anchor="ctr"/>
                </a:tc>
                <a:tc>
                  <a:txBody>
                    <a:bodyPr/>
                    <a:lstStyle/>
                    <a:p>
                      <a:pPr algn="r" fontAlgn="t"/>
                      <a:r>
                        <a:rPr lang="en-GB" sz="1200" b="0" i="0" u="none" strike="noStrike">
                          <a:solidFill>
                            <a:schemeClr val="accent1"/>
                          </a:solidFill>
                          <a:effectLst/>
                          <a:latin typeface="Calibri"/>
                        </a:rPr>
                        <a:t>84.4</a:t>
                      </a:r>
                    </a:p>
                  </a:txBody>
                  <a:tcPr marL="9525" marR="9525" marT="9525" marB="0" anchor="ctr"/>
                </a:tc>
                <a:tc>
                  <a:txBody>
                    <a:bodyPr/>
                    <a:lstStyle/>
                    <a:p>
                      <a:pPr algn="r" fontAlgn="t"/>
                      <a:r>
                        <a:rPr lang="en-GB" sz="1200" b="0" i="0" u="none" strike="noStrike">
                          <a:solidFill>
                            <a:schemeClr val="accent1"/>
                          </a:solidFill>
                          <a:effectLst/>
                          <a:latin typeface="Calibri"/>
                        </a:rPr>
                        <a:t>74.6</a:t>
                      </a:r>
                    </a:p>
                  </a:txBody>
                  <a:tcPr marL="9525" marR="9525" marT="9525" marB="0" anchor="ctr"/>
                </a:tc>
              </a:tr>
              <a:tr h="236683">
                <a:tc>
                  <a:txBody>
                    <a:bodyPr/>
                    <a:lstStyle/>
                    <a:p>
                      <a:pPr>
                        <a:spcAft>
                          <a:spcPts val="0"/>
                        </a:spcAft>
                      </a:pPr>
                      <a:r>
                        <a:rPr lang="en-GB" sz="1000" dirty="0">
                          <a:effectLst/>
                        </a:rPr>
                        <a:t>Foot surveillance</a:t>
                      </a:r>
                      <a:endParaRPr lang="en-GB" sz="1000" dirty="0">
                        <a:effectLst/>
                        <a:latin typeface="Arial"/>
                        <a:ea typeface="Times New Roman"/>
                        <a:cs typeface="Times New Roman"/>
                      </a:endParaRPr>
                    </a:p>
                  </a:txBody>
                  <a:tcPr marL="65642" marR="65642" marT="0" marB="0" anchor="ctr"/>
                </a:tc>
                <a:tc>
                  <a:txBody>
                    <a:bodyPr/>
                    <a:lstStyle/>
                    <a:p>
                      <a:pPr algn="r" fontAlgn="t"/>
                      <a:r>
                        <a:rPr lang="en-GB" sz="1200" b="0" i="0" u="none" strike="noStrike">
                          <a:solidFill>
                            <a:schemeClr val="accent1"/>
                          </a:solidFill>
                          <a:effectLst/>
                          <a:latin typeface="Calibri"/>
                        </a:rPr>
                        <a:t>71.7</a:t>
                      </a:r>
                    </a:p>
                  </a:txBody>
                  <a:tcPr marL="9525" marR="9525" marT="9525" marB="0" anchor="ctr"/>
                </a:tc>
                <a:tc>
                  <a:txBody>
                    <a:bodyPr/>
                    <a:lstStyle/>
                    <a:p>
                      <a:pPr algn="r" fontAlgn="t"/>
                      <a:r>
                        <a:rPr lang="en-GB" sz="1200" b="0" i="0" u="none" strike="noStrike">
                          <a:solidFill>
                            <a:schemeClr val="accent1"/>
                          </a:solidFill>
                          <a:effectLst/>
                          <a:latin typeface="Calibri"/>
                        </a:rPr>
                        <a:t>71.5</a:t>
                      </a:r>
                    </a:p>
                  </a:txBody>
                  <a:tcPr marL="9525" marR="9525" marT="9525" marB="0" anchor="ctr"/>
                </a:tc>
                <a:tc>
                  <a:txBody>
                    <a:bodyPr/>
                    <a:lstStyle/>
                    <a:p>
                      <a:pPr algn="r" fontAlgn="t"/>
                      <a:r>
                        <a:rPr lang="en-GB" sz="1200" b="0" i="0" u="none" strike="noStrike" dirty="0">
                          <a:solidFill>
                            <a:schemeClr val="accent1"/>
                          </a:solidFill>
                          <a:effectLst/>
                          <a:latin typeface="Calibri"/>
                        </a:rPr>
                        <a:t>72.8</a:t>
                      </a:r>
                    </a:p>
                  </a:txBody>
                  <a:tcPr marL="9525" marR="9525" marT="9525" marB="0" anchor="ctr"/>
                </a:tc>
                <a:tc>
                  <a:txBody>
                    <a:bodyPr/>
                    <a:lstStyle/>
                    <a:p>
                      <a:pPr algn="r" fontAlgn="t"/>
                      <a:r>
                        <a:rPr lang="en-GB" sz="1200" b="0" i="0" u="none" strike="noStrike">
                          <a:solidFill>
                            <a:schemeClr val="accent1"/>
                          </a:solidFill>
                          <a:effectLst/>
                          <a:latin typeface="Calibri"/>
                        </a:rPr>
                        <a:t>71.5</a:t>
                      </a:r>
                    </a:p>
                  </a:txBody>
                  <a:tcPr marL="9525" marR="9525" marT="9525" marB="0" anchor="ctr"/>
                </a:tc>
                <a:tc>
                  <a:txBody>
                    <a:bodyPr/>
                    <a:lstStyle/>
                    <a:p>
                      <a:pPr algn="r" fontAlgn="t"/>
                      <a:r>
                        <a:rPr lang="en-GB" sz="1200" b="0" i="0" u="none" strike="noStrike" dirty="0">
                          <a:solidFill>
                            <a:schemeClr val="accent1"/>
                          </a:solidFill>
                          <a:effectLst/>
                          <a:latin typeface="Calibri"/>
                        </a:rPr>
                        <a:t>70.7</a:t>
                      </a:r>
                    </a:p>
                  </a:txBody>
                  <a:tcPr marL="9525" marR="9525" marT="9525" marB="0" anchor="ctr"/>
                </a:tc>
                <a:tc>
                  <a:txBody>
                    <a:bodyPr/>
                    <a:lstStyle/>
                    <a:p>
                      <a:pPr algn="r" fontAlgn="t"/>
                      <a:r>
                        <a:rPr lang="en-GB" sz="1200" b="0" i="0" u="none" strike="noStrike" dirty="0">
                          <a:solidFill>
                            <a:schemeClr val="accent1"/>
                          </a:solidFill>
                          <a:effectLst/>
                          <a:latin typeface="Calibri"/>
                        </a:rPr>
                        <a:t>72.4</a:t>
                      </a:r>
                    </a:p>
                  </a:txBody>
                  <a:tcPr marL="9525" marR="9525" marT="9525" marB="0" anchor="ctr"/>
                </a:tc>
                <a:tc>
                  <a:txBody>
                    <a:bodyPr/>
                    <a:lstStyle/>
                    <a:p>
                      <a:pPr algn="r" fontAlgn="t"/>
                      <a:r>
                        <a:rPr lang="en-GB" sz="1200" b="0" i="0" u="none" strike="noStrike" dirty="0">
                          <a:solidFill>
                            <a:schemeClr val="accent1"/>
                          </a:solidFill>
                          <a:effectLst/>
                          <a:latin typeface="Calibri"/>
                        </a:rPr>
                        <a:t>85.3</a:t>
                      </a:r>
                    </a:p>
                  </a:txBody>
                  <a:tcPr marL="9525" marR="9525" marT="9525" marB="0" anchor="ctr"/>
                </a:tc>
                <a:tc>
                  <a:txBody>
                    <a:bodyPr/>
                    <a:lstStyle/>
                    <a:p>
                      <a:pPr algn="r" fontAlgn="t"/>
                      <a:r>
                        <a:rPr lang="en-GB" sz="1200" b="0" i="0" u="none" strike="noStrike">
                          <a:solidFill>
                            <a:schemeClr val="accent1"/>
                          </a:solidFill>
                          <a:effectLst/>
                          <a:latin typeface="Calibri"/>
                        </a:rPr>
                        <a:t>85.5</a:t>
                      </a:r>
                    </a:p>
                  </a:txBody>
                  <a:tcPr marL="9525" marR="9525" marT="9525" marB="0" anchor="ctr"/>
                </a:tc>
                <a:tc>
                  <a:txBody>
                    <a:bodyPr/>
                    <a:lstStyle/>
                    <a:p>
                      <a:pPr algn="r" fontAlgn="t"/>
                      <a:r>
                        <a:rPr lang="en-GB" sz="1200" b="0" i="0" u="none" strike="noStrike" dirty="0">
                          <a:solidFill>
                            <a:schemeClr val="accent1"/>
                          </a:solidFill>
                          <a:effectLst/>
                          <a:latin typeface="Calibri"/>
                        </a:rPr>
                        <a:t>86.4</a:t>
                      </a:r>
                    </a:p>
                  </a:txBody>
                  <a:tcPr marL="9525" marR="9525" marT="9525" marB="0" anchor="ctr"/>
                </a:tc>
                <a:tc>
                  <a:txBody>
                    <a:bodyPr/>
                    <a:lstStyle/>
                    <a:p>
                      <a:pPr algn="r" fontAlgn="t"/>
                      <a:r>
                        <a:rPr lang="en-GB" sz="1200" b="0" i="0" u="none" strike="noStrike">
                          <a:solidFill>
                            <a:schemeClr val="accent1"/>
                          </a:solidFill>
                          <a:effectLst/>
                          <a:latin typeface="Calibri"/>
                        </a:rPr>
                        <a:t>85.8</a:t>
                      </a:r>
                    </a:p>
                  </a:txBody>
                  <a:tcPr marL="9525" marR="9525" marT="9525" marB="0" anchor="ctr"/>
                </a:tc>
                <a:tc>
                  <a:txBody>
                    <a:bodyPr/>
                    <a:lstStyle/>
                    <a:p>
                      <a:pPr algn="r" fontAlgn="t"/>
                      <a:r>
                        <a:rPr lang="en-GB" sz="1200" b="0" i="0" u="none" strike="noStrike">
                          <a:solidFill>
                            <a:schemeClr val="accent1"/>
                          </a:solidFill>
                          <a:effectLst/>
                          <a:latin typeface="Calibri"/>
                        </a:rPr>
                        <a:t>86.2</a:t>
                      </a:r>
                    </a:p>
                  </a:txBody>
                  <a:tcPr marL="9525" marR="9525" marT="9525" marB="0" anchor="ctr"/>
                </a:tc>
                <a:tc>
                  <a:txBody>
                    <a:bodyPr/>
                    <a:lstStyle/>
                    <a:p>
                      <a:pPr algn="r" fontAlgn="t"/>
                      <a:r>
                        <a:rPr lang="en-GB" sz="1200" b="0" i="0" u="none" strike="noStrike">
                          <a:solidFill>
                            <a:schemeClr val="accent1"/>
                          </a:solidFill>
                          <a:effectLst/>
                          <a:latin typeface="Calibri"/>
                        </a:rPr>
                        <a:t>86.7</a:t>
                      </a:r>
                    </a:p>
                  </a:txBody>
                  <a:tcPr marL="9525" marR="9525" marT="9525" marB="0" anchor="ctr"/>
                </a:tc>
              </a:tr>
              <a:tr h="236683">
                <a:tc>
                  <a:txBody>
                    <a:bodyPr/>
                    <a:lstStyle/>
                    <a:p>
                      <a:pPr>
                        <a:spcAft>
                          <a:spcPts val="0"/>
                        </a:spcAft>
                      </a:pPr>
                      <a:r>
                        <a:rPr lang="en-GB" sz="1000" dirty="0">
                          <a:effectLst/>
                        </a:rPr>
                        <a:t>BMI</a:t>
                      </a:r>
                      <a:endParaRPr lang="en-GB" sz="1000" dirty="0">
                        <a:effectLst/>
                        <a:latin typeface="Arial"/>
                        <a:ea typeface="Times New Roman"/>
                        <a:cs typeface="Times New Roman"/>
                      </a:endParaRPr>
                    </a:p>
                  </a:txBody>
                  <a:tcPr marL="65642" marR="65642" marT="0" marB="0" anchor="ctr"/>
                </a:tc>
                <a:tc>
                  <a:txBody>
                    <a:bodyPr/>
                    <a:lstStyle/>
                    <a:p>
                      <a:pPr algn="r" fontAlgn="t"/>
                      <a:r>
                        <a:rPr lang="en-GB" sz="1200" b="0" i="0" u="none" strike="noStrike">
                          <a:solidFill>
                            <a:schemeClr val="accent1"/>
                          </a:solidFill>
                          <a:effectLst/>
                          <a:latin typeface="Calibri"/>
                        </a:rPr>
                        <a:t>83.6</a:t>
                      </a:r>
                    </a:p>
                  </a:txBody>
                  <a:tcPr marL="9525" marR="9525" marT="9525" marB="0" anchor="ctr"/>
                </a:tc>
                <a:tc>
                  <a:txBody>
                    <a:bodyPr/>
                    <a:lstStyle/>
                    <a:p>
                      <a:pPr algn="r" fontAlgn="t"/>
                      <a:r>
                        <a:rPr lang="en-GB" sz="1200" b="0" i="0" u="none" strike="noStrike">
                          <a:solidFill>
                            <a:schemeClr val="accent1"/>
                          </a:solidFill>
                          <a:effectLst/>
                          <a:latin typeface="Calibri"/>
                        </a:rPr>
                        <a:t>83.4</a:t>
                      </a:r>
                    </a:p>
                  </a:txBody>
                  <a:tcPr marL="9525" marR="9525" marT="9525" marB="0" anchor="ctr"/>
                </a:tc>
                <a:tc>
                  <a:txBody>
                    <a:bodyPr/>
                    <a:lstStyle/>
                    <a:p>
                      <a:pPr algn="r" fontAlgn="t"/>
                      <a:r>
                        <a:rPr lang="en-GB" sz="1200" b="0" i="0" u="none" strike="noStrike" dirty="0">
                          <a:solidFill>
                            <a:schemeClr val="accent1"/>
                          </a:solidFill>
                          <a:effectLst/>
                          <a:latin typeface="Calibri"/>
                        </a:rPr>
                        <a:t>83.7</a:t>
                      </a:r>
                    </a:p>
                  </a:txBody>
                  <a:tcPr marL="9525" marR="9525" marT="9525" marB="0" anchor="ctr"/>
                </a:tc>
                <a:tc>
                  <a:txBody>
                    <a:bodyPr/>
                    <a:lstStyle/>
                    <a:p>
                      <a:pPr algn="r" fontAlgn="t"/>
                      <a:r>
                        <a:rPr lang="en-GB" sz="1200" b="0" i="0" u="none" strike="noStrike">
                          <a:solidFill>
                            <a:schemeClr val="accent1"/>
                          </a:solidFill>
                          <a:effectLst/>
                          <a:latin typeface="Calibri"/>
                        </a:rPr>
                        <a:t>83.3</a:t>
                      </a:r>
                    </a:p>
                  </a:txBody>
                  <a:tcPr marL="9525" marR="9525" marT="9525" marB="0" anchor="ctr"/>
                </a:tc>
                <a:tc>
                  <a:txBody>
                    <a:bodyPr/>
                    <a:lstStyle/>
                    <a:p>
                      <a:pPr algn="r" fontAlgn="t"/>
                      <a:r>
                        <a:rPr lang="en-GB" sz="1200" b="0" i="0" u="none" strike="noStrike">
                          <a:solidFill>
                            <a:schemeClr val="accent1"/>
                          </a:solidFill>
                          <a:effectLst/>
                          <a:latin typeface="Calibri"/>
                        </a:rPr>
                        <a:t>76.8</a:t>
                      </a:r>
                    </a:p>
                  </a:txBody>
                  <a:tcPr marL="9525" marR="9525" marT="9525" marB="0" anchor="ctr"/>
                </a:tc>
                <a:tc>
                  <a:txBody>
                    <a:bodyPr/>
                    <a:lstStyle/>
                    <a:p>
                      <a:pPr algn="r" fontAlgn="t"/>
                      <a:r>
                        <a:rPr lang="en-GB" sz="1200" b="0" i="0" u="none" strike="noStrike" dirty="0">
                          <a:solidFill>
                            <a:schemeClr val="accent1"/>
                          </a:solidFill>
                          <a:effectLst/>
                          <a:latin typeface="Calibri"/>
                        </a:rPr>
                        <a:t>74.9</a:t>
                      </a:r>
                    </a:p>
                  </a:txBody>
                  <a:tcPr marL="9525" marR="9525" marT="9525" marB="0" anchor="ctr"/>
                </a:tc>
                <a:tc>
                  <a:txBody>
                    <a:bodyPr/>
                    <a:lstStyle/>
                    <a:p>
                      <a:pPr algn="r" fontAlgn="t"/>
                      <a:r>
                        <a:rPr lang="en-GB" sz="1200" b="0" i="0" u="none" strike="noStrike" dirty="0">
                          <a:solidFill>
                            <a:schemeClr val="accent1"/>
                          </a:solidFill>
                          <a:effectLst/>
                          <a:latin typeface="Calibri"/>
                        </a:rPr>
                        <a:t>90.8</a:t>
                      </a:r>
                    </a:p>
                  </a:txBody>
                  <a:tcPr marL="9525" marR="9525" marT="9525" marB="0" anchor="ctr"/>
                </a:tc>
                <a:tc>
                  <a:txBody>
                    <a:bodyPr/>
                    <a:lstStyle/>
                    <a:p>
                      <a:pPr algn="r" fontAlgn="t"/>
                      <a:r>
                        <a:rPr lang="en-GB" sz="1200" b="0" i="0" u="none" strike="noStrike" dirty="0">
                          <a:solidFill>
                            <a:schemeClr val="accent1"/>
                          </a:solidFill>
                          <a:effectLst/>
                          <a:latin typeface="Calibri"/>
                        </a:rPr>
                        <a:t>90.5</a:t>
                      </a:r>
                    </a:p>
                  </a:txBody>
                  <a:tcPr marL="9525" marR="9525" marT="9525" marB="0" anchor="ctr"/>
                </a:tc>
                <a:tc>
                  <a:txBody>
                    <a:bodyPr/>
                    <a:lstStyle/>
                    <a:p>
                      <a:pPr algn="r" fontAlgn="t"/>
                      <a:r>
                        <a:rPr lang="en-GB" sz="1200" b="0" i="0" u="none" strike="noStrike" dirty="0">
                          <a:solidFill>
                            <a:schemeClr val="accent1"/>
                          </a:solidFill>
                          <a:effectLst/>
                          <a:latin typeface="Calibri"/>
                        </a:rPr>
                        <a:t>90.9</a:t>
                      </a:r>
                    </a:p>
                  </a:txBody>
                  <a:tcPr marL="9525" marR="9525" marT="9525" marB="0" anchor="ctr"/>
                </a:tc>
                <a:tc>
                  <a:txBody>
                    <a:bodyPr/>
                    <a:lstStyle/>
                    <a:p>
                      <a:pPr algn="r" fontAlgn="t"/>
                      <a:r>
                        <a:rPr lang="en-GB" sz="1200" b="0" i="0" u="none" strike="noStrike" dirty="0">
                          <a:solidFill>
                            <a:schemeClr val="accent1"/>
                          </a:solidFill>
                          <a:effectLst/>
                          <a:latin typeface="Calibri"/>
                        </a:rPr>
                        <a:t>90.9</a:t>
                      </a:r>
                    </a:p>
                  </a:txBody>
                  <a:tcPr marL="9525" marR="9525" marT="9525" marB="0" anchor="ctr"/>
                </a:tc>
                <a:tc>
                  <a:txBody>
                    <a:bodyPr/>
                    <a:lstStyle/>
                    <a:p>
                      <a:pPr algn="r" fontAlgn="t"/>
                      <a:r>
                        <a:rPr lang="en-GB" sz="1200" b="0" i="0" u="none" strike="noStrike" dirty="0">
                          <a:solidFill>
                            <a:schemeClr val="accent1"/>
                          </a:solidFill>
                          <a:effectLst/>
                          <a:latin typeface="Calibri"/>
                        </a:rPr>
                        <a:t>85.7</a:t>
                      </a:r>
                    </a:p>
                  </a:txBody>
                  <a:tcPr marL="9525" marR="9525" marT="9525" marB="0" anchor="ctr"/>
                </a:tc>
                <a:tc>
                  <a:txBody>
                    <a:bodyPr/>
                    <a:lstStyle/>
                    <a:p>
                      <a:pPr algn="r" fontAlgn="t"/>
                      <a:r>
                        <a:rPr lang="en-GB" sz="1200" b="0" i="0" u="none" strike="noStrike">
                          <a:solidFill>
                            <a:schemeClr val="accent1"/>
                          </a:solidFill>
                          <a:effectLst/>
                          <a:latin typeface="Calibri"/>
                        </a:rPr>
                        <a:t>83.1</a:t>
                      </a:r>
                    </a:p>
                  </a:txBody>
                  <a:tcPr marL="9525" marR="9525" marT="9525" marB="0" anchor="ctr"/>
                </a:tc>
              </a:tr>
              <a:tr h="236683">
                <a:tc>
                  <a:txBody>
                    <a:bodyPr/>
                    <a:lstStyle/>
                    <a:p>
                      <a:pPr>
                        <a:spcAft>
                          <a:spcPts val="0"/>
                        </a:spcAft>
                      </a:pPr>
                      <a:r>
                        <a:rPr lang="en-GB" sz="1000" dirty="0">
                          <a:effectLst/>
                        </a:rPr>
                        <a:t>Smoking</a:t>
                      </a:r>
                      <a:endParaRPr lang="en-GB" sz="1000" dirty="0">
                        <a:effectLst/>
                        <a:latin typeface="Arial"/>
                        <a:ea typeface="Times New Roman"/>
                        <a:cs typeface="Times New Roman"/>
                      </a:endParaRPr>
                    </a:p>
                  </a:txBody>
                  <a:tcPr marL="65642" marR="65642" marT="0" marB="0" anchor="ctr"/>
                </a:tc>
                <a:tc>
                  <a:txBody>
                    <a:bodyPr/>
                    <a:lstStyle/>
                    <a:p>
                      <a:pPr algn="r" fontAlgn="t"/>
                      <a:r>
                        <a:rPr lang="en-GB" sz="1200" b="0" i="0" u="none" strike="noStrike">
                          <a:solidFill>
                            <a:schemeClr val="accent1"/>
                          </a:solidFill>
                          <a:effectLst/>
                          <a:latin typeface="Calibri"/>
                        </a:rPr>
                        <a:t>80.8</a:t>
                      </a:r>
                    </a:p>
                  </a:txBody>
                  <a:tcPr marL="9525" marR="9525" marT="9525" marB="0" anchor="ctr"/>
                </a:tc>
                <a:tc>
                  <a:txBody>
                    <a:bodyPr/>
                    <a:lstStyle/>
                    <a:p>
                      <a:pPr algn="r" fontAlgn="t"/>
                      <a:r>
                        <a:rPr lang="en-GB" sz="1200" b="0" i="0" u="none" strike="noStrike">
                          <a:solidFill>
                            <a:schemeClr val="accent1"/>
                          </a:solidFill>
                          <a:effectLst/>
                          <a:latin typeface="Calibri"/>
                        </a:rPr>
                        <a:t>78.6</a:t>
                      </a:r>
                    </a:p>
                  </a:txBody>
                  <a:tcPr marL="9525" marR="9525" marT="9525" marB="0" anchor="ctr"/>
                </a:tc>
                <a:tc>
                  <a:txBody>
                    <a:bodyPr/>
                    <a:lstStyle/>
                    <a:p>
                      <a:pPr algn="r" fontAlgn="t"/>
                      <a:r>
                        <a:rPr lang="en-GB" sz="1200" b="0" i="0" u="none" strike="noStrike">
                          <a:solidFill>
                            <a:schemeClr val="accent1"/>
                          </a:solidFill>
                          <a:effectLst/>
                          <a:latin typeface="Calibri"/>
                        </a:rPr>
                        <a:t>79.0</a:t>
                      </a:r>
                    </a:p>
                  </a:txBody>
                  <a:tcPr marL="9525" marR="9525" marT="9525" marB="0" anchor="ctr"/>
                </a:tc>
                <a:tc>
                  <a:txBody>
                    <a:bodyPr/>
                    <a:lstStyle/>
                    <a:p>
                      <a:pPr algn="r" fontAlgn="t"/>
                      <a:r>
                        <a:rPr lang="en-GB" sz="1200" b="0" i="0" u="none" strike="noStrike">
                          <a:solidFill>
                            <a:schemeClr val="accent1"/>
                          </a:solidFill>
                          <a:effectLst/>
                          <a:latin typeface="Calibri"/>
                        </a:rPr>
                        <a:t>79.2</a:t>
                      </a:r>
                    </a:p>
                  </a:txBody>
                  <a:tcPr marL="9525" marR="9525" marT="9525" marB="0" anchor="ctr"/>
                </a:tc>
                <a:tc>
                  <a:txBody>
                    <a:bodyPr/>
                    <a:lstStyle/>
                    <a:p>
                      <a:pPr algn="r" fontAlgn="t"/>
                      <a:r>
                        <a:rPr lang="en-GB" sz="1200" b="0" i="0" u="none" strike="noStrike">
                          <a:solidFill>
                            <a:schemeClr val="accent1"/>
                          </a:solidFill>
                          <a:effectLst/>
                          <a:latin typeface="Calibri"/>
                        </a:rPr>
                        <a:t>77.4</a:t>
                      </a:r>
                    </a:p>
                  </a:txBody>
                  <a:tcPr marL="9525" marR="9525" marT="9525" marB="0" anchor="ctr"/>
                </a:tc>
                <a:tc>
                  <a:txBody>
                    <a:bodyPr/>
                    <a:lstStyle/>
                    <a:p>
                      <a:pPr algn="r" fontAlgn="t"/>
                      <a:r>
                        <a:rPr lang="en-GB" sz="1200" b="0" i="0" u="none" strike="noStrike">
                          <a:solidFill>
                            <a:schemeClr val="accent1"/>
                          </a:solidFill>
                          <a:effectLst/>
                          <a:latin typeface="Calibri"/>
                        </a:rPr>
                        <a:t>77.9</a:t>
                      </a:r>
                    </a:p>
                  </a:txBody>
                  <a:tcPr marL="9525" marR="9525" marT="9525" marB="0" anchor="ctr"/>
                </a:tc>
                <a:tc>
                  <a:txBody>
                    <a:bodyPr/>
                    <a:lstStyle/>
                    <a:p>
                      <a:pPr algn="r" fontAlgn="t"/>
                      <a:r>
                        <a:rPr lang="en-GB" sz="1200" b="0" i="0" u="none" strike="noStrike" dirty="0">
                          <a:solidFill>
                            <a:schemeClr val="accent1"/>
                          </a:solidFill>
                          <a:effectLst/>
                          <a:latin typeface="Calibri"/>
                        </a:rPr>
                        <a:t>87.5</a:t>
                      </a:r>
                    </a:p>
                  </a:txBody>
                  <a:tcPr marL="9525" marR="9525" marT="9525" marB="0" anchor="ctr"/>
                </a:tc>
                <a:tc>
                  <a:txBody>
                    <a:bodyPr/>
                    <a:lstStyle/>
                    <a:p>
                      <a:pPr algn="r" fontAlgn="t"/>
                      <a:r>
                        <a:rPr lang="en-GB" sz="1200" b="0" i="0" u="none" strike="noStrike" dirty="0">
                          <a:solidFill>
                            <a:schemeClr val="accent1"/>
                          </a:solidFill>
                          <a:effectLst/>
                          <a:latin typeface="Calibri"/>
                        </a:rPr>
                        <a:t>85.4</a:t>
                      </a:r>
                    </a:p>
                  </a:txBody>
                  <a:tcPr marL="9525" marR="9525" marT="9525" marB="0" anchor="ctr"/>
                </a:tc>
                <a:tc>
                  <a:txBody>
                    <a:bodyPr/>
                    <a:lstStyle/>
                    <a:p>
                      <a:pPr algn="r" fontAlgn="t"/>
                      <a:r>
                        <a:rPr lang="en-GB" sz="1200" b="0" i="0" u="none" strike="noStrike">
                          <a:solidFill>
                            <a:schemeClr val="accent1"/>
                          </a:solidFill>
                          <a:effectLst/>
                          <a:latin typeface="Calibri"/>
                        </a:rPr>
                        <a:t>85.7</a:t>
                      </a:r>
                    </a:p>
                  </a:txBody>
                  <a:tcPr marL="9525" marR="9525" marT="9525" marB="0" anchor="ctr"/>
                </a:tc>
                <a:tc>
                  <a:txBody>
                    <a:bodyPr/>
                    <a:lstStyle/>
                    <a:p>
                      <a:pPr algn="r" fontAlgn="t"/>
                      <a:r>
                        <a:rPr lang="en-GB" sz="1200" b="0" i="0" u="none" strike="noStrike" dirty="0">
                          <a:solidFill>
                            <a:schemeClr val="accent1"/>
                          </a:solidFill>
                          <a:effectLst/>
                          <a:latin typeface="Calibri"/>
                        </a:rPr>
                        <a:t>86.3</a:t>
                      </a:r>
                    </a:p>
                  </a:txBody>
                  <a:tcPr marL="9525" marR="9525" marT="9525" marB="0" anchor="ctr"/>
                </a:tc>
                <a:tc>
                  <a:txBody>
                    <a:bodyPr/>
                    <a:lstStyle/>
                    <a:p>
                      <a:pPr algn="r" fontAlgn="t"/>
                      <a:r>
                        <a:rPr lang="en-GB" sz="1200" b="0" i="0" u="none" strike="noStrike" dirty="0">
                          <a:solidFill>
                            <a:schemeClr val="accent1"/>
                          </a:solidFill>
                          <a:effectLst/>
                          <a:latin typeface="Calibri"/>
                        </a:rPr>
                        <a:t>85.5</a:t>
                      </a:r>
                    </a:p>
                  </a:txBody>
                  <a:tcPr marL="9525" marR="9525" marT="9525" marB="0" anchor="ctr"/>
                </a:tc>
                <a:tc>
                  <a:txBody>
                    <a:bodyPr/>
                    <a:lstStyle/>
                    <a:p>
                      <a:pPr algn="r" fontAlgn="t"/>
                      <a:r>
                        <a:rPr lang="en-GB" sz="1200" b="0" i="0" u="none" strike="noStrike" dirty="0">
                          <a:solidFill>
                            <a:schemeClr val="accent1"/>
                          </a:solidFill>
                          <a:effectLst/>
                          <a:latin typeface="Calibri"/>
                        </a:rPr>
                        <a:t>85.2</a:t>
                      </a:r>
                    </a:p>
                  </a:txBody>
                  <a:tcPr marL="9525" marR="9525" marT="9525" marB="0" anchor="ctr"/>
                </a:tc>
              </a:tr>
              <a:tr h="416563">
                <a:tc>
                  <a:txBody>
                    <a:bodyPr/>
                    <a:lstStyle/>
                    <a:p>
                      <a:pPr>
                        <a:spcAft>
                          <a:spcPts val="0"/>
                        </a:spcAft>
                      </a:pPr>
                      <a:r>
                        <a:rPr lang="en-GB" sz="1000" dirty="0">
                          <a:effectLst/>
                        </a:rPr>
                        <a:t>Eight care </a:t>
                      </a:r>
                      <a:r>
                        <a:rPr lang="en-GB" sz="1000" dirty="0" smtClean="0">
                          <a:effectLst/>
                        </a:rPr>
                        <a:t>processes </a:t>
                      </a:r>
                      <a:r>
                        <a:rPr lang="en-GB" sz="1000" baseline="30000" dirty="0" smtClean="0">
                          <a:effectLst/>
                        </a:rPr>
                        <a:t>4 </a:t>
                      </a:r>
                      <a:r>
                        <a:rPr lang="en-GB" sz="1000" dirty="0" smtClean="0">
                          <a:effectLst/>
                        </a:rPr>
                        <a:t>  </a:t>
                      </a:r>
                      <a:endParaRPr lang="en-GB" sz="1000" dirty="0">
                        <a:effectLst/>
                        <a:latin typeface="Arial"/>
                        <a:ea typeface="Times New Roman"/>
                        <a:cs typeface="Times New Roman"/>
                      </a:endParaRPr>
                    </a:p>
                  </a:txBody>
                  <a:tcPr marL="65642" marR="65642" marT="0" marB="0" anchor="ctr"/>
                </a:tc>
                <a:tc>
                  <a:txBody>
                    <a:bodyPr/>
                    <a:lstStyle/>
                    <a:p>
                      <a:pPr algn="r" fontAlgn="t"/>
                      <a:r>
                        <a:rPr lang="en-GB" sz="1200" b="1" i="0" u="none" strike="noStrike" dirty="0">
                          <a:solidFill>
                            <a:srgbClr val="000000"/>
                          </a:solidFill>
                          <a:effectLst/>
                          <a:latin typeface="Calibri"/>
                        </a:rPr>
                        <a:t>42.4</a:t>
                      </a:r>
                    </a:p>
                  </a:txBody>
                  <a:tcPr marL="9525" marR="9525" marT="9525" marB="0" anchor="ctr"/>
                </a:tc>
                <a:tc>
                  <a:txBody>
                    <a:bodyPr/>
                    <a:lstStyle/>
                    <a:p>
                      <a:pPr algn="r" fontAlgn="t"/>
                      <a:r>
                        <a:rPr lang="en-GB" sz="1200" b="1" i="0" u="none" strike="noStrike" dirty="0">
                          <a:solidFill>
                            <a:srgbClr val="000000"/>
                          </a:solidFill>
                          <a:effectLst/>
                          <a:latin typeface="Calibri"/>
                        </a:rPr>
                        <a:t>43.3</a:t>
                      </a:r>
                    </a:p>
                  </a:txBody>
                  <a:tcPr marL="9525" marR="9525" marT="9525" marB="0" anchor="ctr"/>
                </a:tc>
                <a:tc>
                  <a:txBody>
                    <a:bodyPr/>
                    <a:lstStyle/>
                    <a:p>
                      <a:pPr algn="r" fontAlgn="t"/>
                      <a:r>
                        <a:rPr lang="en-GB" sz="1200" b="1" i="0" u="none" strike="noStrike" dirty="0">
                          <a:solidFill>
                            <a:srgbClr val="000000"/>
                          </a:solidFill>
                          <a:effectLst/>
                          <a:latin typeface="Calibri"/>
                        </a:rPr>
                        <a:t>43.2</a:t>
                      </a:r>
                    </a:p>
                  </a:txBody>
                  <a:tcPr marL="9525" marR="9525" marT="9525" marB="0" anchor="ctr"/>
                </a:tc>
                <a:tc>
                  <a:txBody>
                    <a:bodyPr/>
                    <a:lstStyle/>
                    <a:p>
                      <a:pPr algn="r" fontAlgn="t"/>
                      <a:r>
                        <a:rPr lang="en-GB" sz="1200" b="1" i="0" u="none" strike="noStrike" dirty="0">
                          <a:solidFill>
                            <a:srgbClr val="000000"/>
                          </a:solidFill>
                          <a:effectLst/>
                          <a:latin typeface="Calibri"/>
                        </a:rPr>
                        <a:t>40.8</a:t>
                      </a:r>
                    </a:p>
                  </a:txBody>
                  <a:tcPr marL="9525" marR="9525" marT="9525" marB="0" anchor="ctr"/>
                </a:tc>
                <a:tc>
                  <a:txBody>
                    <a:bodyPr/>
                    <a:lstStyle/>
                    <a:p>
                      <a:pPr algn="r" fontAlgn="t"/>
                      <a:r>
                        <a:rPr lang="en-GB" sz="1200" b="1" i="0" u="none" strike="noStrike" dirty="0">
                          <a:solidFill>
                            <a:srgbClr val="000000"/>
                          </a:solidFill>
                          <a:effectLst/>
                          <a:latin typeface="Calibri"/>
                        </a:rPr>
                        <a:t>44.5</a:t>
                      </a:r>
                    </a:p>
                  </a:txBody>
                  <a:tcPr marL="9525" marR="9525" marT="9525" marB="0" anchor="ctr"/>
                </a:tc>
                <a:tc>
                  <a:txBody>
                    <a:bodyPr/>
                    <a:lstStyle/>
                    <a:p>
                      <a:pPr algn="r" fontAlgn="t"/>
                      <a:r>
                        <a:rPr lang="en-GB" sz="1200" b="1" i="0" u="none" strike="noStrike" dirty="0">
                          <a:solidFill>
                            <a:srgbClr val="000000"/>
                          </a:solidFill>
                          <a:effectLst/>
                          <a:latin typeface="Calibri"/>
                        </a:rPr>
                        <a:t>38.7</a:t>
                      </a:r>
                    </a:p>
                  </a:txBody>
                  <a:tcPr marL="9525" marR="9525" marT="9525" marB="0" anchor="ctr"/>
                </a:tc>
                <a:tc>
                  <a:txBody>
                    <a:bodyPr/>
                    <a:lstStyle/>
                    <a:p>
                      <a:pPr algn="r" fontAlgn="t"/>
                      <a:r>
                        <a:rPr lang="en-GB" sz="1200" b="1" i="0" u="none" strike="noStrike" dirty="0">
                          <a:solidFill>
                            <a:srgbClr val="000000"/>
                          </a:solidFill>
                          <a:effectLst/>
                          <a:latin typeface="Calibri"/>
                        </a:rPr>
                        <a:t>61.1</a:t>
                      </a:r>
                    </a:p>
                  </a:txBody>
                  <a:tcPr marL="9525" marR="9525" marT="9525" marB="0" anchor="ctr"/>
                </a:tc>
                <a:tc>
                  <a:txBody>
                    <a:bodyPr/>
                    <a:lstStyle/>
                    <a:p>
                      <a:pPr algn="r" fontAlgn="t"/>
                      <a:r>
                        <a:rPr lang="en-GB" sz="1200" b="1" i="0" u="none" strike="noStrike" dirty="0">
                          <a:solidFill>
                            <a:srgbClr val="000000"/>
                          </a:solidFill>
                          <a:effectLst/>
                          <a:latin typeface="Calibri"/>
                        </a:rPr>
                        <a:t>62.3</a:t>
                      </a:r>
                    </a:p>
                  </a:txBody>
                  <a:tcPr marL="9525" marR="9525" marT="9525" marB="0" anchor="ctr"/>
                </a:tc>
                <a:tc>
                  <a:txBody>
                    <a:bodyPr/>
                    <a:lstStyle/>
                    <a:p>
                      <a:pPr algn="r" fontAlgn="t"/>
                      <a:r>
                        <a:rPr lang="en-GB" sz="1200" b="1" i="0" u="none" strike="noStrike" dirty="0">
                          <a:solidFill>
                            <a:srgbClr val="000000"/>
                          </a:solidFill>
                          <a:effectLst/>
                          <a:latin typeface="Calibri"/>
                        </a:rPr>
                        <a:t>62.1</a:t>
                      </a:r>
                    </a:p>
                  </a:txBody>
                  <a:tcPr marL="9525" marR="9525" marT="9525" marB="0" anchor="ctr"/>
                </a:tc>
                <a:tc>
                  <a:txBody>
                    <a:bodyPr/>
                    <a:lstStyle/>
                    <a:p>
                      <a:pPr algn="r" fontAlgn="t"/>
                      <a:r>
                        <a:rPr lang="en-GB" sz="1200" b="1" i="0" u="none" strike="noStrike" dirty="0">
                          <a:solidFill>
                            <a:srgbClr val="000000"/>
                          </a:solidFill>
                          <a:effectLst/>
                          <a:latin typeface="Calibri"/>
                        </a:rPr>
                        <a:t>61.2</a:t>
                      </a:r>
                    </a:p>
                  </a:txBody>
                  <a:tcPr marL="9525" marR="9525" marT="9525" marB="0" anchor="ctr"/>
                </a:tc>
                <a:tc>
                  <a:txBody>
                    <a:bodyPr/>
                    <a:lstStyle/>
                    <a:p>
                      <a:pPr algn="r" fontAlgn="t"/>
                      <a:r>
                        <a:rPr lang="en-GB" sz="1200" b="1" i="0" u="none" strike="noStrike" dirty="0">
                          <a:solidFill>
                            <a:srgbClr val="000000"/>
                          </a:solidFill>
                          <a:effectLst/>
                          <a:latin typeface="Calibri"/>
                        </a:rPr>
                        <a:t>67.6</a:t>
                      </a:r>
                    </a:p>
                  </a:txBody>
                  <a:tcPr marL="9525" marR="9525" marT="9525" marB="0" anchor="ctr"/>
                </a:tc>
                <a:tc>
                  <a:txBody>
                    <a:bodyPr/>
                    <a:lstStyle/>
                    <a:p>
                      <a:pPr algn="r" fontAlgn="t"/>
                      <a:r>
                        <a:rPr lang="en-GB" sz="1200" b="1" i="0" u="none" strike="noStrike" dirty="0">
                          <a:solidFill>
                            <a:srgbClr val="000000"/>
                          </a:solidFill>
                          <a:effectLst/>
                          <a:latin typeface="Calibri"/>
                        </a:rPr>
                        <a:t>58.7</a:t>
                      </a:r>
                    </a:p>
                  </a:txBody>
                  <a:tcPr marL="9525" marR="9525" marT="9525" marB="0" anchor="ctr"/>
                </a:tc>
              </a:tr>
            </a:tbl>
          </a:graphicData>
        </a:graphic>
      </p:graphicFrame>
      <p:sp>
        <p:nvSpPr>
          <p:cNvPr id="8" name="TextBox 7"/>
          <p:cNvSpPr txBox="1"/>
          <p:nvPr/>
        </p:nvSpPr>
        <p:spPr>
          <a:xfrm>
            <a:off x="432980" y="5934498"/>
            <a:ext cx="8395589" cy="338554"/>
          </a:xfrm>
          <a:prstGeom prst="rect">
            <a:avLst/>
          </a:prstGeom>
          <a:noFill/>
        </p:spPr>
        <p:txBody>
          <a:bodyPr wrap="square" rtlCol="0">
            <a:spAutoFit/>
          </a:bodyPr>
          <a:lstStyle/>
          <a:p>
            <a:r>
              <a:rPr lang="en-GB" sz="800" dirty="0" smtClean="0"/>
              <a:t>* There </a:t>
            </a:r>
            <a:r>
              <a:rPr lang="en-GB" sz="800" dirty="0"/>
              <a:t>is a ‘health warning’ regarding the screening test for early kidney disease (Urine Albumin Creatinine Ratio, </a:t>
            </a:r>
            <a:r>
              <a:rPr lang="en-GB" sz="800" dirty="0" smtClean="0"/>
              <a:t>UACR) prior to 2013-14; please see the </a:t>
            </a:r>
            <a:r>
              <a:rPr lang="en-GB" sz="800" dirty="0" smtClean="0">
                <a:hlinkClick r:id="rId2"/>
              </a:rPr>
              <a:t>NDA Data Quality statement </a:t>
            </a:r>
            <a:endParaRPr lang="en-GB" sz="800" dirty="0"/>
          </a:p>
        </p:txBody>
      </p:sp>
      <p:sp>
        <p:nvSpPr>
          <p:cNvPr id="10" name="TextBox 9"/>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3,4.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390164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Care Processes – People with Type 1 Diabetes</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14</a:t>
            </a:fld>
            <a:endParaRPr lang="en-GB" dirty="0"/>
          </a:p>
        </p:txBody>
      </p:sp>
      <p:sp>
        <p:nvSpPr>
          <p:cNvPr id="10" name="Rectangle 9"/>
          <p:cNvSpPr>
            <a:spLocks noChangeArrowheads="1"/>
          </p:cNvSpPr>
          <p:nvPr/>
        </p:nvSpPr>
        <p:spPr bwMode="auto">
          <a:xfrm>
            <a:off x="395536" y="2780928"/>
            <a:ext cx="8352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r>
              <a:rPr lang="en-GB" altLang="en-US" sz="1600" b="1" dirty="0" smtClean="0">
                <a:solidFill>
                  <a:schemeClr val="accent1"/>
                </a:solidFill>
                <a:latin typeface="Arial" pitchFamily="34" charset="0"/>
                <a:ea typeface="Times New Roman" pitchFamily="18" charset="0"/>
                <a:cs typeface="Times New Roman" pitchFamily="18" charset="0"/>
              </a:rPr>
              <a:t>Figure 2: </a:t>
            </a:r>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Percentage of people</a:t>
            </a:r>
            <a:r>
              <a:rPr kumimoji="0" lang="en-GB" altLang="en-US" sz="1600" b="1" i="0" u="none" strike="noStrike" cap="none" normalizeH="0" dirty="0" smtClean="0">
                <a:ln>
                  <a:noFill/>
                </a:ln>
                <a:solidFill>
                  <a:schemeClr val="accent1"/>
                </a:solidFill>
                <a:effectLst/>
                <a:latin typeface="Arial" pitchFamily="34" charset="0"/>
                <a:ea typeface="Times New Roman" pitchFamily="18" charset="0"/>
                <a:cs typeface="Times New Roman" pitchFamily="18" charset="0"/>
              </a:rPr>
              <a:t> </a:t>
            </a:r>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with Type 1 diabetes in England and Wales receiving</a:t>
            </a:r>
            <a:r>
              <a:rPr kumimoji="0" lang="en-GB" altLang="en-US" sz="1600" b="1" i="0" u="none" strike="noStrike" cap="none" normalizeH="0" dirty="0" smtClean="0">
                <a:ln>
                  <a:noFill/>
                </a:ln>
                <a:solidFill>
                  <a:schemeClr val="accent1"/>
                </a:solidFill>
                <a:effectLst/>
                <a:latin typeface="Arial" pitchFamily="34" charset="0"/>
                <a:ea typeface="Times New Roman" pitchFamily="18" charset="0"/>
                <a:cs typeface="Times New Roman" pitchFamily="18" charset="0"/>
              </a:rPr>
              <a:t>  c</a:t>
            </a:r>
            <a:r>
              <a:rPr kumimoji="0" lang="en-GB" altLang="en-US" sz="1600" b="1" i="0" u="none" strike="noStrike" cap="none" normalizeH="0" baseline="0" dirty="0" smtClean="0">
                <a:ln>
                  <a:noFill/>
                </a:ln>
                <a:solidFill>
                  <a:schemeClr val="accent1"/>
                </a:solidFill>
                <a:effectLst/>
                <a:latin typeface="Arial" pitchFamily="34" charset="0"/>
                <a:ea typeface="Times New Roman" pitchFamily="18" charset="0"/>
                <a:cs typeface="Times New Roman" pitchFamily="18" charset="0"/>
              </a:rPr>
              <a:t>ertain care processes by audit year</a:t>
            </a:r>
            <a:endParaRPr kumimoji="0" lang="en-GB" altLang="en-US" sz="1600" b="0" i="0" u="none" strike="noStrike" cap="none" normalizeH="0" baseline="0" dirty="0" smtClean="0">
              <a:ln>
                <a:noFill/>
              </a:ln>
              <a:solidFill>
                <a:schemeClr val="accent1"/>
              </a:solidFill>
              <a:effectLst/>
              <a:latin typeface="Arial" pitchFamily="34" charset="0"/>
            </a:endParaRPr>
          </a:p>
        </p:txBody>
      </p:sp>
      <p:sp>
        <p:nvSpPr>
          <p:cNvPr id="12" name="Rectangle 11"/>
          <p:cNvSpPr/>
          <p:nvPr/>
        </p:nvSpPr>
        <p:spPr>
          <a:xfrm>
            <a:off x="395536" y="1052736"/>
            <a:ext cx="8157592" cy="1569660"/>
          </a:xfrm>
          <a:prstGeom prst="rect">
            <a:avLst/>
          </a:prstGeom>
        </p:spPr>
        <p:txBody>
          <a:bodyPr wrap="square">
            <a:spAutoFit/>
          </a:bodyPr>
          <a:lstStyle/>
          <a:p>
            <a:r>
              <a:rPr lang="en-GB" sz="3000" b="1" dirty="0">
                <a:solidFill>
                  <a:schemeClr val="accent1"/>
                </a:solidFill>
              </a:rPr>
              <a:t>Key </a:t>
            </a:r>
            <a:r>
              <a:rPr lang="en-GB" sz="3000" b="1" dirty="0" smtClean="0">
                <a:solidFill>
                  <a:schemeClr val="accent1"/>
                </a:solidFill>
              </a:rPr>
              <a:t>Findings </a:t>
            </a:r>
          </a:p>
          <a:p>
            <a:r>
              <a:rPr lang="en-GB" sz="2200" dirty="0" smtClean="0">
                <a:solidFill>
                  <a:schemeClr val="accent1"/>
                </a:solidFill>
              </a:rPr>
              <a:t>Care process completion for blood </a:t>
            </a:r>
            <a:r>
              <a:rPr lang="en-GB" sz="2200" dirty="0">
                <a:solidFill>
                  <a:schemeClr val="accent1"/>
                </a:solidFill>
              </a:rPr>
              <a:t>p</a:t>
            </a:r>
            <a:r>
              <a:rPr lang="en-GB" sz="2200" dirty="0" smtClean="0">
                <a:solidFill>
                  <a:schemeClr val="accent1"/>
                </a:solidFill>
              </a:rPr>
              <a:t>ressure and HbA1c are stable. BMI measurement was stable but has declined. Urine albumin declined between 2013-14 and 2014-15.</a:t>
            </a:r>
            <a:endParaRPr lang="en-GB" sz="2200" dirty="0">
              <a:solidFill>
                <a:schemeClr val="accent1"/>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94368150"/>
              </p:ext>
            </p:extLst>
          </p:nvPr>
        </p:nvGraphicFramePr>
        <p:xfrm>
          <a:off x="432980" y="3307881"/>
          <a:ext cx="7931224" cy="26749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32980" y="5934498"/>
            <a:ext cx="8395589" cy="338554"/>
          </a:xfrm>
          <a:prstGeom prst="rect">
            <a:avLst/>
          </a:prstGeom>
          <a:noFill/>
        </p:spPr>
        <p:txBody>
          <a:bodyPr wrap="square" rtlCol="0">
            <a:spAutoFit/>
          </a:bodyPr>
          <a:lstStyle/>
          <a:p>
            <a:r>
              <a:rPr lang="en-GB" sz="800" dirty="0" smtClean="0"/>
              <a:t>* There </a:t>
            </a:r>
            <a:r>
              <a:rPr lang="en-GB" sz="800" dirty="0"/>
              <a:t>is a ‘health warning’ regarding the screening test for early kidney disease (Urine Albumin Creatinine Ratio, </a:t>
            </a:r>
            <a:r>
              <a:rPr lang="en-GB" sz="800" dirty="0" smtClean="0"/>
              <a:t>UACR) prior to 2013-14; please see the </a:t>
            </a:r>
            <a:r>
              <a:rPr lang="en-GB" sz="800" dirty="0" smtClean="0">
                <a:hlinkClick r:id="rId3"/>
              </a:rPr>
              <a:t>NDA Data Quality statement </a:t>
            </a:r>
            <a:endParaRPr lang="en-GB" sz="800" dirty="0"/>
          </a:p>
        </p:txBody>
      </p:sp>
    </p:spTree>
    <p:extLst>
      <p:ext uri="{BB962C8B-B14F-4D97-AF65-F5344CB8AC3E}">
        <p14:creationId xmlns:p14="http://schemas.microsoft.com/office/powerpoint/2010/main" val="85909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Care Processes – People with Type 2 Diabetes</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15</a:t>
            </a:fld>
            <a:endParaRPr lang="en-GB" dirty="0"/>
          </a:p>
        </p:txBody>
      </p:sp>
      <p:sp>
        <p:nvSpPr>
          <p:cNvPr id="5" name="Content Placeholder 4"/>
          <p:cNvSpPr>
            <a:spLocks noGrp="1" noChangeArrowheads="1"/>
          </p:cNvSpPr>
          <p:nvPr>
            <p:ph idx="1"/>
          </p:nvPr>
        </p:nvSpPr>
        <p:spPr bwMode="auto">
          <a:xfrm>
            <a:off x="405216" y="2780928"/>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buNone/>
            </a:pPr>
            <a:r>
              <a:rPr lang="en-GB" altLang="en-US" sz="1600" b="1" dirty="0" smtClean="0">
                <a:solidFill>
                  <a:schemeClr val="accent1"/>
                </a:solidFill>
                <a:latin typeface="Arial" pitchFamily="34" charset="0"/>
                <a:ea typeface="Times New Roman" pitchFamily="18" charset="0"/>
                <a:cs typeface="Times New Roman" pitchFamily="18" charset="0"/>
              </a:rPr>
              <a:t>Figure 3: Percentage </a:t>
            </a:r>
            <a:r>
              <a:rPr lang="en-GB" altLang="en-US" sz="1600" b="1" dirty="0">
                <a:solidFill>
                  <a:schemeClr val="accent1"/>
                </a:solidFill>
                <a:latin typeface="Arial" pitchFamily="34" charset="0"/>
                <a:ea typeface="Times New Roman" pitchFamily="18" charset="0"/>
                <a:cs typeface="Times New Roman" pitchFamily="18" charset="0"/>
              </a:rPr>
              <a:t>of </a:t>
            </a:r>
            <a:r>
              <a:rPr lang="en-GB" altLang="en-US" sz="1600" b="1" dirty="0" smtClean="0">
                <a:solidFill>
                  <a:schemeClr val="accent1"/>
                </a:solidFill>
                <a:latin typeface="Arial" pitchFamily="34" charset="0"/>
                <a:ea typeface="Times New Roman" pitchFamily="18" charset="0"/>
                <a:cs typeface="Times New Roman" pitchFamily="18" charset="0"/>
              </a:rPr>
              <a:t>people with </a:t>
            </a:r>
            <a:r>
              <a:rPr lang="en-GB" altLang="en-US" sz="1600" b="1" dirty="0">
                <a:solidFill>
                  <a:schemeClr val="accent1"/>
                </a:solidFill>
                <a:latin typeface="Arial" pitchFamily="34" charset="0"/>
                <a:ea typeface="Times New Roman" pitchFamily="18" charset="0"/>
                <a:cs typeface="Times New Roman" pitchFamily="18" charset="0"/>
              </a:rPr>
              <a:t>Type </a:t>
            </a:r>
            <a:r>
              <a:rPr lang="en-GB" altLang="en-US" sz="1600" b="1" dirty="0" smtClean="0">
                <a:solidFill>
                  <a:schemeClr val="accent1"/>
                </a:solidFill>
                <a:latin typeface="Arial" pitchFamily="34" charset="0"/>
                <a:ea typeface="Times New Roman" pitchFamily="18" charset="0"/>
                <a:cs typeface="Times New Roman" pitchFamily="18" charset="0"/>
              </a:rPr>
              <a:t>2 and other diabetes </a:t>
            </a:r>
            <a:r>
              <a:rPr lang="en-GB" altLang="en-US" sz="1600" b="1" dirty="0">
                <a:solidFill>
                  <a:schemeClr val="accent1"/>
                </a:solidFill>
                <a:latin typeface="Arial" pitchFamily="34" charset="0"/>
                <a:ea typeface="Times New Roman" pitchFamily="18" charset="0"/>
                <a:cs typeface="Times New Roman" pitchFamily="18" charset="0"/>
              </a:rPr>
              <a:t>in England and Wales </a:t>
            </a:r>
            <a:r>
              <a:rPr lang="en-GB" altLang="en-US" sz="1600" b="1" dirty="0" smtClean="0">
                <a:solidFill>
                  <a:schemeClr val="accent1"/>
                </a:solidFill>
                <a:latin typeface="Arial" pitchFamily="34" charset="0"/>
                <a:ea typeface="Times New Roman" pitchFamily="18" charset="0"/>
                <a:cs typeface="Times New Roman" pitchFamily="18" charset="0"/>
              </a:rPr>
              <a:t>receiving certain care </a:t>
            </a:r>
            <a:r>
              <a:rPr lang="en-GB" altLang="en-US" sz="1600" b="1" dirty="0">
                <a:solidFill>
                  <a:schemeClr val="accent1"/>
                </a:solidFill>
                <a:latin typeface="Arial" pitchFamily="34" charset="0"/>
                <a:ea typeface="Times New Roman" pitchFamily="18" charset="0"/>
                <a:cs typeface="Times New Roman" pitchFamily="18" charset="0"/>
              </a:rPr>
              <a:t>processes by audit year</a:t>
            </a:r>
            <a:endParaRPr lang="en-GB" altLang="en-US" sz="1600" dirty="0">
              <a:solidFill>
                <a:schemeClr val="accent1"/>
              </a:solidFill>
              <a:latin typeface="Arial" pitchFamily="34" charset="0"/>
            </a:endParaRPr>
          </a:p>
        </p:txBody>
      </p:sp>
      <p:sp>
        <p:nvSpPr>
          <p:cNvPr id="7" name="Rectangle 6"/>
          <p:cNvSpPr/>
          <p:nvPr/>
        </p:nvSpPr>
        <p:spPr>
          <a:xfrm>
            <a:off x="395536" y="1052736"/>
            <a:ext cx="8157592" cy="1569660"/>
          </a:xfrm>
          <a:prstGeom prst="rect">
            <a:avLst/>
          </a:prstGeom>
        </p:spPr>
        <p:txBody>
          <a:bodyPr wrap="square">
            <a:spAutoFit/>
          </a:bodyPr>
          <a:lstStyle/>
          <a:p>
            <a:r>
              <a:rPr lang="en-GB" sz="3000" b="1" dirty="0">
                <a:solidFill>
                  <a:schemeClr val="accent1"/>
                </a:solidFill>
              </a:rPr>
              <a:t>Key </a:t>
            </a:r>
            <a:r>
              <a:rPr lang="en-GB" sz="3000" b="1" dirty="0" smtClean="0">
                <a:solidFill>
                  <a:schemeClr val="accent1"/>
                </a:solidFill>
              </a:rPr>
              <a:t>Findings </a:t>
            </a:r>
          </a:p>
          <a:p>
            <a:r>
              <a:rPr lang="en-GB" sz="2200" dirty="0">
                <a:solidFill>
                  <a:schemeClr val="accent1"/>
                </a:solidFill>
              </a:rPr>
              <a:t>Care process completion for </a:t>
            </a:r>
            <a:r>
              <a:rPr lang="en-GB" sz="2200" dirty="0" smtClean="0">
                <a:solidFill>
                  <a:schemeClr val="accent1"/>
                </a:solidFill>
              </a:rPr>
              <a:t>blood </a:t>
            </a:r>
            <a:r>
              <a:rPr lang="en-GB" sz="2200" dirty="0">
                <a:solidFill>
                  <a:schemeClr val="accent1"/>
                </a:solidFill>
              </a:rPr>
              <a:t>p</a:t>
            </a:r>
            <a:r>
              <a:rPr lang="en-GB" sz="2200" dirty="0" smtClean="0">
                <a:solidFill>
                  <a:schemeClr val="accent1"/>
                </a:solidFill>
              </a:rPr>
              <a:t>ressure </a:t>
            </a:r>
            <a:r>
              <a:rPr lang="en-GB" sz="2200" dirty="0">
                <a:solidFill>
                  <a:schemeClr val="accent1"/>
                </a:solidFill>
              </a:rPr>
              <a:t>and HbA1c are stable. BMI measurement was stable but has declined. </a:t>
            </a:r>
            <a:r>
              <a:rPr lang="en-GB" sz="2200" dirty="0" smtClean="0">
                <a:solidFill>
                  <a:schemeClr val="accent1"/>
                </a:solidFill>
              </a:rPr>
              <a:t>Urine </a:t>
            </a:r>
            <a:r>
              <a:rPr lang="en-GB" sz="2200" dirty="0">
                <a:solidFill>
                  <a:schemeClr val="accent1"/>
                </a:solidFill>
              </a:rPr>
              <a:t>albumin declined between 2013-14 and 2014-15.</a:t>
            </a:r>
          </a:p>
        </p:txBody>
      </p:sp>
      <p:graphicFrame>
        <p:nvGraphicFramePr>
          <p:cNvPr id="11" name="Chart 10"/>
          <p:cNvGraphicFramePr>
            <a:graphicFrameLocks/>
          </p:cNvGraphicFramePr>
          <p:nvPr>
            <p:extLst>
              <p:ext uri="{D42A27DB-BD31-4B8C-83A1-F6EECF244321}">
                <p14:modId xmlns:p14="http://schemas.microsoft.com/office/powerpoint/2010/main" val="4104257516"/>
              </p:ext>
            </p:extLst>
          </p:nvPr>
        </p:nvGraphicFramePr>
        <p:xfrm>
          <a:off x="508720" y="3356992"/>
          <a:ext cx="7931224" cy="25775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32980" y="5934498"/>
            <a:ext cx="8395589" cy="338554"/>
          </a:xfrm>
          <a:prstGeom prst="rect">
            <a:avLst/>
          </a:prstGeom>
          <a:noFill/>
        </p:spPr>
        <p:txBody>
          <a:bodyPr wrap="square" rtlCol="0">
            <a:spAutoFit/>
          </a:bodyPr>
          <a:lstStyle/>
          <a:p>
            <a:r>
              <a:rPr lang="en-GB" sz="800" dirty="0" smtClean="0"/>
              <a:t>* There </a:t>
            </a:r>
            <a:r>
              <a:rPr lang="en-GB" sz="800" dirty="0"/>
              <a:t>is a ‘health warning’ regarding the screening test for early kidney disease (Urine Albumin Creatinine Ratio, </a:t>
            </a:r>
            <a:r>
              <a:rPr lang="en-GB" sz="800" dirty="0" smtClean="0"/>
              <a:t>UACR) prior to 2013-14; please see the </a:t>
            </a:r>
            <a:r>
              <a:rPr lang="en-GB" sz="800" dirty="0" smtClean="0">
                <a:hlinkClick r:id="rId3"/>
              </a:rPr>
              <a:t>NDA Data Quality statement </a:t>
            </a:r>
            <a:endParaRPr lang="en-GB" sz="800" dirty="0"/>
          </a:p>
        </p:txBody>
      </p:sp>
    </p:spTree>
    <p:extLst>
      <p:ext uri="{BB962C8B-B14F-4D97-AF65-F5344CB8AC3E}">
        <p14:creationId xmlns:p14="http://schemas.microsoft.com/office/powerpoint/2010/main" val="412943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Processes – By Age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16</a:t>
            </a:fld>
            <a:endParaRPr lang="en-GB" dirty="0"/>
          </a:p>
        </p:txBody>
      </p:sp>
      <p:sp>
        <p:nvSpPr>
          <p:cNvPr id="5" name="Content Placeholder 4"/>
          <p:cNvSpPr txBox="1">
            <a:spLocks noGrp="1"/>
          </p:cNvSpPr>
          <p:nvPr>
            <p:ph idx="1"/>
          </p:nvPr>
        </p:nvSpPr>
        <p:spPr>
          <a:xfrm>
            <a:off x="323528" y="1124744"/>
            <a:ext cx="8373616" cy="1298817"/>
          </a:xfrm>
          <a:prstGeom prst="rect">
            <a:avLst/>
          </a:prstGeom>
          <a:noFill/>
        </p:spPr>
        <p:txBody>
          <a:bodyPr wrap="square" rtlCol="0">
            <a:spAutoFit/>
          </a:bodyPr>
          <a:lstStyle/>
          <a:p>
            <a:pPr marL="0" indent="0">
              <a:buNone/>
            </a:pPr>
            <a:r>
              <a:rPr lang="en-GB" b="1" dirty="0" smtClean="0">
                <a:solidFill>
                  <a:schemeClr val="accent1"/>
                </a:solidFill>
              </a:rPr>
              <a:t>Key Finding </a:t>
            </a:r>
          </a:p>
          <a:p>
            <a:pPr marL="0" indent="0">
              <a:buNone/>
            </a:pPr>
            <a:r>
              <a:rPr lang="en-GB" sz="2200" dirty="0" smtClean="0"/>
              <a:t>People </a:t>
            </a:r>
            <a:r>
              <a:rPr lang="en-GB" sz="2200" dirty="0"/>
              <a:t>with </a:t>
            </a:r>
            <a:r>
              <a:rPr lang="en-GB" sz="2200" dirty="0" smtClean="0"/>
              <a:t>Type 1 and Type 2 diabetes aged under 40 are less </a:t>
            </a:r>
            <a:r>
              <a:rPr lang="en-GB" sz="2200" dirty="0"/>
              <a:t>likely to </a:t>
            </a:r>
            <a:r>
              <a:rPr lang="en-GB" sz="2200" dirty="0" smtClean="0"/>
              <a:t>receive </a:t>
            </a:r>
            <a:r>
              <a:rPr lang="en-GB" sz="2200" dirty="0"/>
              <a:t>all their annual care </a:t>
            </a:r>
            <a:r>
              <a:rPr lang="en-GB" sz="2200" dirty="0" smtClean="0"/>
              <a:t>processes. </a:t>
            </a:r>
            <a:endParaRPr lang="en-GB" sz="2200" dirty="0">
              <a:solidFill>
                <a:srgbClr val="FF0000"/>
              </a:solidFill>
            </a:endParaRPr>
          </a:p>
        </p:txBody>
      </p:sp>
      <p:sp>
        <p:nvSpPr>
          <p:cNvPr id="3" name="TextBox 2"/>
          <p:cNvSpPr txBox="1"/>
          <p:nvPr/>
        </p:nvSpPr>
        <p:spPr>
          <a:xfrm>
            <a:off x="395536" y="2805223"/>
            <a:ext cx="8208912" cy="584775"/>
          </a:xfrm>
          <a:prstGeom prst="rect">
            <a:avLst/>
          </a:prstGeom>
          <a:noFill/>
        </p:spPr>
        <p:txBody>
          <a:bodyPr wrap="square" rtlCol="0">
            <a:spAutoFit/>
          </a:bodyPr>
          <a:lstStyle/>
          <a:p>
            <a:r>
              <a:rPr lang="en-GB" sz="1600" b="1" dirty="0" smtClean="0">
                <a:solidFill>
                  <a:schemeClr val="accent1"/>
                </a:solidFill>
              </a:rPr>
              <a:t>Figure 4: Percentage </a:t>
            </a:r>
            <a:r>
              <a:rPr lang="en-GB" sz="1600" b="1" dirty="0">
                <a:solidFill>
                  <a:schemeClr val="accent1"/>
                </a:solidFill>
              </a:rPr>
              <a:t>of all </a:t>
            </a:r>
            <a:r>
              <a:rPr lang="en-GB" sz="1600" b="1" dirty="0" smtClean="0">
                <a:solidFill>
                  <a:schemeClr val="accent1"/>
                </a:solidFill>
              </a:rPr>
              <a:t>people with diabetes in </a:t>
            </a:r>
            <a:r>
              <a:rPr lang="en-GB" sz="1600" b="1" dirty="0">
                <a:solidFill>
                  <a:schemeClr val="accent1"/>
                </a:solidFill>
              </a:rPr>
              <a:t>England and Wales receiving </a:t>
            </a:r>
            <a:r>
              <a:rPr lang="en-GB" sz="1600" b="1" dirty="0" smtClean="0">
                <a:solidFill>
                  <a:schemeClr val="accent1"/>
                </a:solidFill>
              </a:rPr>
              <a:t>all eight </a:t>
            </a:r>
            <a:r>
              <a:rPr lang="en-GB" sz="1600" b="1" dirty="0">
                <a:solidFill>
                  <a:schemeClr val="accent1"/>
                </a:solidFill>
              </a:rPr>
              <a:t>NICE recommended care </a:t>
            </a:r>
            <a:r>
              <a:rPr lang="en-GB" sz="1600" b="1" dirty="0" smtClean="0">
                <a:solidFill>
                  <a:schemeClr val="accent1"/>
                </a:solidFill>
              </a:rPr>
              <a:t>processes</a:t>
            </a:r>
            <a:r>
              <a:rPr lang="en-GB" sz="1600" b="1" baseline="30000" dirty="0" smtClean="0">
                <a:solidFill>
                  <a:schemeClr val="accent1"/>
                </a:solidFill>
              </a:rPr>
              <a:t>4</a:t>
            </a:r>
            <a:r>
              <a:rPr lang="en-GB" sz="1600" b="1" dirty="0" smtClean="0">
                <a:solidFill>
                  <a:schemeClr val="accent1"/>
                </a:solidFill>
              </a:rPr>
              <a:t> </a:t>
            </a:r>
            <a:r>
              <a:rPr lang="en-GB" sz="1600" b="1" dirty="0">
                <a:solidFill>
                  <a:schemeClr val="accent1"/>
                </a:solidFill>
              </a:rPr>
              <a:t>by </a:t>
            </a:r>
            <a:r>
              <a:rPr lang="en-GB" sz="1600" b="1" dirty="0" smtClean="0">
                <a:solidFill>
                  <a:schemeClr val="accent1"/>
                </a:solidFill>
              </a:rPr>
              <a:t>age </a:t>
            </a:r>
            <a:r>
              <a:rPr lang="en-GB" sz="1600" b="1" dirty="0">
                <a:solidFill>
                  <a:schemeClr val="accent1"/>
                </a:solidFill>
              </a:rPr>
              <a:t>and diabetes </a:t>
            </a:r>
            <a:r>
              <a:rPr lang="en-GB" sz="1600" b="1" dirty="0" smtClean="0">
                <a:solidFill>
                  <a:schemeClr val="accent1"/>
                </a:solidFill>
              </a:rPr>
              <a:t>type, in 2014-15</a:t>
            </a:r>
            <a:endParaRPr lang="en-GB" sz="1600" b="1"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3651606883"/>
              </p:ext>
            </p:extLst>
          </p:nvPr>
        </p:nvGraphicFramePr>
        <p:xfrm>
          <a:off x="539552" y="3389997"/>
          <a:ext cx="8064896" cy="28473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3,4. </a:t>
            </a:r>
            <a:r>
              <a:rPr lang="en-GB" sz="800" dirty="0" smtClean="0">
                <a:solidFill>
                  <a:schemeClr val="bg1"/>
                </a:solidFill>
              </a:rPr>
              <a:t>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31296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p:spPr>
        <p:txBody>
          <a:bodyPr>
            <a:noAutofit/>
          </a:bodyPr>
          <a:lstStyle/>
          <a:p>
            <a:r>
              <a:rPr lang="en-GB" sz="2800" dirty="0" smtClean="0"/>
              <a:t>Locality Variation: Care Processes, Type 1 Diabetes</a:t>
            </a:r>
            <a:endParaRPr lang="en-GB" sz="2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17</a:t>
            </a:fld>
            <a:endParaRPr lang="en-GB" dirty="0"/>
          </a:p>
        </p:txBody>
      </p:sp>
      <p:sp>
        <p:nvSpPr>
          <p:cNvPr id="5" name="Content Placeholder 4"/>
          <p:cNvSpPr txBox="1">
            <a:spLocks noGrp="1"/>
          </p:cNvSpPr>
          <p:nvPr>
            <p:ph idx="1"/>
          </p:nvPr>
        </p:nvSpPr>
        <p:spPr>
          <a:xfrm>
            <a:off x="395536" y="1008400"/>
            <a:ext cx="8496944" cy="1501950"/>
          </a:xfrm>
          <a:prstGeom prst="rect">
            <a:avLst/>
          </a:prstGeom>
          <a:noFill/>
        </p:spPr>
        <p:txBody>
          <a:bodyPr wrap="square" rtlCol="0">
            <a:spAutoFit/>
          </a:bodyPr>
          <a:lstStyle/>
          <a:p>
            <a:pPr marL="0" indent="0">
              <a:buNone/>
            </a:pPr>
            <a:r>
              <a:rPr lang="en-GB" b="1" dirty="0" smtClean="0">
                <a:solidFill>
                  <a:schemeClr val="accent1"/>
                </a:solidFill>
              </a:rPr>
              <a:t>Key Finding</a:t>
            </a:r>
          </a:p>
          <a:p>
            <a:pPr marL="0" indent="0">
              <a:buNone/>
            </a:pPr>
            <a:r>
              <a:rPr lang="en-GB" sz="2200" dirty="0" smtClean="0"/>
              <a:t>For people </a:t>
            </a:r>
            <a:r>
              <a:rPr lang="en-GB" sz="2200" dirty="0"/>
              <a:t>with Type 1 </a:t>
            </a:r>
            <a:r>
              <a:rPr lang="en-GB" sz="2200" dirty="0" smtClean="0"/>
              <a:t>diabetes there is a large variation in care process completion performance between CCGs or LHBs. </a:t>
            </a:r>
            <a:endParaRPr lang="en-GB" sz="2200" dirty="0" smtClean="0">
              <a:solidFill>
                <a:schemeClr val="accent1"/>
              </a:solidFill>
            </a:endParaRPr>
          </a:p>
          <a:p>
            <a:endParaRPr lang="en-GB" sz="1100" b="1" dirty="0">
              <a:solidFill>
                <a:schemeClr val="accent1"/>
              </a:solidFill>
            </a:endParaRPr>
          </a:p>
        </p:txBody>
      </p:sp>
      <p:sp>
        <p:nvSpPr>
          <p:cNvPr id="7" name="TextBox 6"/>
          <p:cNvSpPr txBox="1"/>
          <p:nvPr/>
        </p:nvSpPr>
        <p:spPr>
          <a:xfrm>
            <a:off x="539552" y="2492896"/>
            <a:ext cx="6120680" cy="584775"/>
          </a:xfrm>
          <a:prstGeom prst="rect">
            <a:avLst/>
          </a:prstGeom>
          <a:noFill/>
        </p:spPr>
        <p:txBody>
          <a:bodyPr wrap="square" rtlCol="0">
            <a:spAutoFit/>
          </a:bodyPr>
          <a:lstStyle/>
          <a:p>
            <a:r>
              <a:rPr lang="en-GB" sz="1600" b="1" dirty="0" smtClean="0">
                <a:solidFill>
                  <a:schemeClr val="accent1"/>
                </a:solidFill>
              </a:rPr>
              <a:t>Figure 5: The range of CCG/LHB care process completion for people with Type 1 diabetes in England and Wales, 2014-15</a:t>
            </a:r>
            <a:r>
              <a:rPr lang="en-GB" sz="1100" b="1" dirty="0" smtClean="0">
                <a:solidFill>
                  <a:schemeClr val="accent1"/>
                </a:solidFill>
              </a:rPr>
              <a:t> </a:t>
            </a:r>
            <a:endParaRPr lang="en-GB" sz="1100" b="1" dirty="0">
              <a:solidFill>
                <a:schemeClr val="accent1"/>
              </a:solidFill>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423344"/>
            <a:ext cx="141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a:graphicFrameLocks/>
          </p:cNvGraphicFramePr>
          <p:nvPr>
            <p:extLst>
              <p:ext uri="{D42A27DB-BD31-4B8C-83A1-F6EECF244321}">
                <p14:modId xmlns:p14="http://schemas.microsoft.com/office/powerpoint/2010/main" val="2020902493"/>
              </p:ext>
            </p:extLst>
          </p:nvPr>
        </p:nvGraphicFramePr>
        <p:xfrm>
          <a:off x="539552" y="3125020"/>
          <a:ext cx="8245424" cy="31122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8781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96944" cy="706090"/>
          </a:xfrm>
        </p:spPr>
        <p:txBody>
          <a:bodyPr>
            <a:noAutofit/>
          </a:bodyPr>
          <a:lstStyle/>
          <a:p>
            <a:r>
              <a:rPr lang="en-GB" sz="2800" dirty="0" smtClean="0"/>
              <a:t>Locality variation: Care Processes, Type 2 diabetes</a:t>
            </a:r>
            <a:endParaRPr lang="en-GB" sz="2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18</a:t>
            </a:fld>
            <a:endParaRPr lang="en-GB" dirty="0"/>
          </a:p>
        </p:txBody>
      </p:sp>
      <p:sp>
        <p:nvSpPr>
          <p:cNvPr id="5" name="Content Placeholder 4"/>
          <p:cNvSpPr txBox="1">
            <a:spLocks noGrp="1"/>
          </p:cNvSpPr>
          <p:nvPr>
            <p:ph idx="1"/>
          </p:nvPr>
        </p:nvSpPr>
        <p:spPr>
          <a:xfrm>
            <a:off x="467544" y="961571"/>
            <a:ext cx="8424936" cy="1637371"/>
          </a:xfrm>
          <a:prstGeom prst="rect">
            <a:avLst/>
          </a:prstGeom>
          <a:noFill/>
        </p:spPr>
        <p:txBody>
          <a:bodyPr wrap="square" rtlCol="0">
            <a:spAutoFit/>
          </a:bodyPr>
          <a:lstStyle/>
          <a:p>
            <a:pPr marL="0" indent="0">
              <a:buNone/>
            </a:pPr>
            <a:r>
              <a:rPr lang="en-GB" b="1" dirty="0"/>
              <a:t>Key Finding</a:t>
            </a:r>
          </a:p>
          <a:p>
            <a:pPr marL="0" indent="0">
              <a:buNone/>
            </a:pPr>
            <a:r>
              <a:rPr lang="en-GB" sz="2200" dirty="0" smtClean="0"/>
              <a:t>For people with Type 2 diabetes blood </a:t>
            </a:r>
            <a:r>
              <a:rPr lang="en-GB" sz="2200" dirty="0"/>
              <a:t>tests (</a:t>
            </a:r>
            <a:r>
              <a:rPr lang="en-GB" sz="2200" dirty="0" smtClean="0"/>
              <a:t>Hba1c, cholesterol and serum creatinine) </a:t>
            </a:r>
            <a:r>
              <a:rPr lang="en-GB" sz="2200" dirty="0"/>
              <a:t>and </a:t>
            </a:r>
            <a:r>
              <a:rPr lang="en-GB" sz="2200" dirty="0" smtClean="0"/>
              <a:t>blood pressure checks are </a:t>
            </a:r>
            <a:r>
              <a:rPr lang="en-GB" sz="2200" dirty="0"/>
              <a:t>performed much </a:t>
            </a:r>
            <a:r>
              <a:rPr lang="en-GB" sz="2200" dirty="0" smtClean="0"/>
              <a:t>more reliably than other care processes.</a:t>
            </a:r>
            <a:endParaRPr lang="en-GB" sz="2200" dirty="0"/>
          </a:p>
        </p:txBody>
      </p:sp>
      <p:sp>
        <p:nvSpPr>
          <p:cNvPr id="8" name="TextBox 7"/>
          <p:cNvSpPr txBox="1"/>
          <p:nvPr/>
        </p:nvSpPr>
        <p:spPr>
          <a:xfrm>
            <a:off x="467544" y="2665019"/>
            <a:ext cx="6101152" cy="584775"/>
          </a:xfrm>
          <a:prstGeom prst="rect">
            <a:avLst/>
          </a:prstGeom>
          <a:noFill/>
        </p:spPr>
        <p:txBody>
          <a:bodyPr wrap="square" rtlCol="0">
            <a:spAutoFit/>
          </a:bodyPr>
          <a:lstStyle/>
          <a:p>
            <a:r>
              <a:rPr lang="en-GB" sz="1600" b="1" dirty="0" smtClean="0">
                <a:solidFill>
                  <a:schemeClr val="accent1"/>
                </a:solidFill>
              </a:rPr>
              <a:t>Figure 6: The range of CCG/LHB care process completion for people with Type 2 diabetes in England and Wales, 2014-15</a:t>
            </a:r>
            <a:endParaRPr lang="en-GB" sz="1600" b="1" dirty="0">
              <a:solidFill>
                <a:schemeClr val="accent1"/>
              </a:solidFill>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36" y="2606568"/>
            <a:ext cx="141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a:graphicFrameLocks/>
          </p:cNvGraphicFramePr>
          <p:nvPr>
            <p:extLst>
              <p:ext uri="{D42A27DB-BD31-4B8C-83A1-F6EECF244321}">
                <p14:modId xmlns:p14="http://schemas.microsoft.com/office/powerpoint/2010/main" val="2122083594"/>
              </p:ext>
            </p:extLst>
          </p:nvPr>
        </p:nvGraphicFramePr>
        <p:xfrm>
          <a:off x="467544" y="3140968"/>
          <a:ext cx="8064896" cy="29357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87816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Processes </a:t>
            </a:r>
            <a:r>
              <a:rPr lang="en-GB" dirty="0" smtClean="0"/>
              <a:t>– CCG/LHB distribution</a:t>
            </a:r>
            <a:endParaRPr lang="en-GB" dirty="0"/>
          </a:p>
        </p:txBody>
      </p:sp>
      <p:sp>
        <p:nvSpPr>
          <p:cNvPr id="3" name="Content Placeholder 2"/>
          <p:cNvSpPr>
            <a:spLocks noGrp="1"/>
          </p:cNvSpPr>
          <p:nvPr>
            <p:ph idx="1"/>
          </p:nvPr>
        </p:nvSpPr>
        <p:spPr/>
        <p:txBody>
          <a:bodyPr/>
          <a:lstStyle/>
          <a:p>
            <a:pPr marL="0" indent="0">
              <a:buNone/>
            </a:pPr>
            <a:r>
              <a:rPr lang="en-GB" sz="1400" dirty="0" smtClean="0"/>
              <a:t>This slide has been left blank for CCG/LHB or GP Practices to insert CCG/LHB or GP level information from the </a:t>
            </a:r>
            <a:r>
              <a:rPr lang="en-GB" sz="1400" u="sng" dirty="0" smtClean="0">
                <a:solidFill>
                  <a:srgbClr val="0070C0"/>
                </a:solidFill>
                <a:hlinkClick r:id="rId2"/>
              </a:rPr>
              <a:t>GP level excel </a:t>
            </a:r>
            <a:r>
              <a:rPr lang="en-GB" sz="1400" u="sng" dirty="0">
                <a:solidFill>
                  <a:srgbClr val="0070C0"/>
                </a:solidFill>
                <a:hlinkClick r:id="rId2"/>
              </a:rPr>
              <a:t>spreadsheet</a:t>
            </a:r>
            <a:r>
              <a:rPr lang="en-GB" sz="1400" dirty="0" smtClean="0"/>
              <a:t>. </a:t>
            </a:r>
          </a:p>
          <a:p>
            <a:pPr marL="0" indent="0">
              <a:buNone/>
            </a:pPr>
            <a:r>
              <a:rPr lang="en-GB" sz="1400" dirty="0" smtClean="0"/>
              <a:t>For example:</a:t>
            </a:r>
          </a:p>
          <a:p>
            <a:r>
              <a:rPr lang="en-GB" sz="1200" dirty="0" smtClean="0"/>
              <a:t>You may choose to show Chart X from the spreadsheet this will provide you with the spread of performance across a particular CCG/LHB</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19</a:t>
            </a:fld>
            <a:endParaRPr lang="en-GB" dirty="0"/>
          </a:p>
        </p:txBody>
      </p:sp>
    </p:spTree>
    <p:extLst>
      <p:ext uri="{BB962C8B-B14F-4D97-AF65-F5344CB8AC3E}">
        <p14:creationId xmlns:p14="http://schemas.microsoft.com/office/powerpoint/2010/main" val="10756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467544" y="980728"/>
            <a:ext cx="8229600" cy="5256584"/>
          </a:xfrm>
        </p:spPr>
        <p:txBody>
          <a:bodyPr>
            <a:noAutofit/>
          </a:bodyPr>
          <a:lstStyle/>
          <a:p>
            <a:pPr marL="0" indent="0">
              <a:spcBef>
                <a:spcPts val="0"/>
              </a:spcBef>
              <a:buNone/>
            </a:pPr>
            <a:r>
              <a:rPr lang="en-GB" sz="1800" dirty="0"/>
              <a:t>The National Diabetes Audit (NDA) continues to provide a comprehensive view of Diabetes Care in England and </a:t>
            </a:r>
            <a:r>
              <a:rPr lang="en-GB" sz="1800" dirty="0" smtClean="0"/>
              <a:t>Wales</a:t>
            </a:r>
            <a:r>
              <a:rPr lang="en-GB" sz="1800" dirty="0"/>
              <a:t> </a:t>
            </a:r>
            <a:r>
              <a:rPr lang="en-GB" sz="1800" dirty="0" smtClean="0"/>
              <a:t>and measures </a:t>
            </a:r>
            <a:r>
              <a:rPr lang="en-GB" sz="1800" dirty="0"/>
              <a:t>the effectiveness of diabetes healthcare against NICE Clinical Guidelines and NICE Quality </a:t>
            </a:r>
            <a:r>
              <a:rPr lang="en-GB" sz="1800" dirty="0" smtClean="0"/>
              <a:t>Standards</a:t>
            </a:r>
            <a:r>
              <a:rPr lang="en-GB" sz="1800" baseline="30000" dirty="0" smtClean="0"/>
              <a:t>1,2</a:t>
            </a:r>
            <a:r>
              <a:rPr lang="en-GB" sz="1800" dirty="0" smtClean="0"/>
              <a:t> </a:t>
            </a:r>
            <a:r>
              <a:rPr lang="en-GB" sz="1800" dirty="0"/>
              <a:t>in England and </a:t>
            </a:r>
            <a:r>
              <a:rPr lang="en-GB" sz="1800" dirty="0" smtClean="0"/>
              <a:t>Wales. This </a:t>
            </a:r>
            <a:r>
              <a:rPr lang="en-GB" sz="1800" dirty="0"/>
              <a:t>report covers two years </a:t>
            </a:r>
            <a:r>
              <a:rPr lang="en-GB" sz="1800" dirty="0" smtClean="0"/>
              <a:t>because of the acceleration </a:t>
            </a:r>
            <a:r>
              <a:rPr lang="en-GB" sz="1800" dirty="0"/>
              <a:t>programme to bring </a:t>
            </a:r>
            <a:r>
              <a:rPr lang="en-GB" sz="1800" dirty="0" smtClean="0"/>
              <a:t>publication forward</a:t>
            </a:r>
            <a:r>
              <a:rPr lang="en-GB" sz="1800" dirty="0"/>
              <a:t>.  </a:t>
            </a:r>
            <a:endParaRPr lang="en-GB" sz="1800" dirty="0" smtClean="0"/>
          </a:p>
          <a:p>
            <a:pPr marL="0" indent="0">
              <a:spcBef>
                <a:spcPts val="0"/>
              </a:spcBef>
              <a:buNone/>
            </a:pPr>
            <a:endParaRPr lang="en-GB" sz="1800" dirty="0"/>
          </a:p>
          <a:p>
            <a:pPr marL="0" indent="0">
              <a:spcBef>
                <a:spcPts val="0"/>
              </a:spcBef>
              <a:buNone/>
            </a:pPr>
            <a:r>
              <a:rPr lang="en-GB" sz="1800" dirty="0"/>
              <a:t>GP Practice </a:t>
            </a:r>
            <a:r>
              <a:rPr lang="en-GB" sz="1800" dirty="0" smtClean="0"/>
              <a:t>and specialist service level </a:t>
            </a:r>
            <a:r>
              <a:rPr lang="en-GB" sz="1800" dirty="0"/>
              <a:t>information accompanies this report and can be found </a:t>
            </a:r>
            <a:r>
              <a:rPr lang="en-GB" sz="1800" dirty="0" smtClean="0">
                <a:hlinkClick r:id="rId2"/>
              </a:rPr>
              <a:t>here</a:t>
            </a:r>
            <a:r>
              <a:rPr lang="en-GB" sz="1800" dirty="0" smtClean="0"/>
              <a:t>.  This </a:t>
            </a:r>
            <a:r>
              <a:rPr lang="en-GB" sz="1800" dirty="0"/>
              <a:t>provides casemix adjusted bandings for each of the care </a:t>
            </a:r>
            <a:r>
              <a:rPr lang="en-GB" sz="1800" dirty="0" smtClean="0"/>
              <a:t>processes. They </a:t>
            </a:r>
            <a:r>
              <a:rPr lang="en-GB" sz="1800" dirty="0"/>
              <a:t>show whether a </a:t>
            </a:r>
            <a:r>
              <a:rPr lang="en-GB" sz="1800" dirty="0" smtClean="0"/>
              <a:t>service </a:t>
            </a:r>
            <a:r>
              <a:rPr lang="en-GB" sz="1800" dirty="0"/>
              <a:t>is achieving care process delivery and treatment target achievement at levels expected for their </a:t>
            </a:r>
            <a:r>
              <a:rPr lang="en-GB" sz="1800" dirty="0" smtClean="0"/>
              <a:t>patient population. The bandings take </a:t>
            </a:r>
            <a:r>
              <a:rPr lang="en-GB" sz="1800" dirty="0"/>
              <a:t>into account </a:t>
            </a:r>
            <a:r>
              <a:rPr lang="en-GB" sz="1800" dirty="0" smtClean="0"/>
              <a:t>age</a:t>
            </a:r>
            <a:r>
              <a:rPr lang="en-GB" sz="1800" dirty="0"/>
              <a:t>, gender, </a:t>
            </a:r>
            <a:r>
              <a:rPr lang="en-GB" sz="1800" dirty="0" smtClean="0"/>
              <a:t>ethnicity, duration of diabetes </a:t>
            </a:r>
            <a:r>
              <a:rPr lang="en-GB" sz="1800" dirty="0"/>
              <a:t>and </a:t>
            </a:r>
            <a:r>
              <a:rPr lang="en-GB" sz="1800" dirty="0" smtClean="0"/>
              <a:t>social deprivation. </a:t>
            </a:r>
          </a:p>
          <a:p>
            <a:pPr marL="0" indent="0">
              <a:spcBef>
                <a:spcPts val="0"/>
              </a:spcBef>
              <a:buNone/>
            </a:pPr>
            <a:endParaRPr lang="en-GB" sz="1800" dirty="0" smtClean="0"/>
          </a:p>
          <a:p>
            <a:pPr marL="0" indent="0">
              <a:spcBef>
                <a:spcPts val="0"/>
              </a:spcBef>
              <a:buNone/>
            </a:pPr>
            <a:r>
              <a:rPr lang="en-GB" sz="1800" dirty="0" smtClean="0"/>
              <a:t>The banding </a:t>
            </a:r>
            <a:r>
              <a:rPr lang="en-GB" sz="1800" dirty="0"/>
              <a:t>is not a measure of quality of care. A </a:t>
            </a:r>
            <a:r>
              <a:rPr lang="en-GB" sz="1800" dirty="0" smtClean="0"/>
              <a:t>higher or lower </a:t>
            </a:r>
            <a:r>
              <a:rPr lang="en-GB" sz="1800" dirty="0"/>
              <a:t>than expected number of people completing care </a:t>
            </a:r>
            <a:r>
              <a:rPr lang="en-GB" sz="1800" dirty="0" smtClean="0"/>
              <a:t>processes, </a:t>
            </a:r>
            <a:r>
              <a:rPr lang="en-GB" sz="1800" dirty="0"/>
              <a:t>should not immediately be interpreted as indicating </a:t>
            </a:r>
            <a:r>
              <a:rPr lang="en-GB" sz="1800" dirty="0" smtClean="0"/>
              <a:t>good or poor </a:t>
            </a:r>
            <a:r>
              <a:rPr lang="en-GB" sz="1800" dirty="0"/>
              <a:t>performance. Instead it should be viewed as </a:t>
            </a:r>
            <a:r>
              <a:rPr lang="en-GB" sz="1800" dirty="0" smtClean="0"/>
              <a:t>an alert which </a:t>
            </a:r>
            <a:r>
              <a:rPr lang="en-GB" sz="1800" dirty="0"/>
              <a:t>requires further investigation. </a:t>
            </a:r>
          </a:p>
          <a:p>
            <a:pPr marL="0" indent="0">
              <a:spcBef>
                <a:spcPts val="0"/>
              </a:spcBef>
              <a:buNone/>
            </a:pPr>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a:t>
            </a:fld>
            <a:endParaRPr lang="en-GB" dirty="0"/>
          </a:p>
        </p:txBody>
      </p:sp>
      <p:sp>
        <p:nvSpPr>
          <p:cNvPr id="5" name="TextBox 4"/>
          <p:cNvSpPr txBox="1"/>
          <p:nvPr/>
        </p:nvSpPr>
        <p:spPr>
          <a:xfrm>
            <a:off x="179512" y="6453336"/>
            <a:ext cx="6264696" cy="215444"/>
          </a:xfrm>
          <a:prstGeom prst="rect">
            <a:avLst/>
          </a:prstGeom>
          <a:noFill/>
        </p:spPr>
        <p:txBody>
          <a:bodyPr wrap="square" rtlCol="0">
            <a:spAutoFit/>
          </a:bodyPr>
          <a:lstStyle/>
          <a:p>
            <a:r>
              <a:rPr lang="en-GB" sz="800" dirty="0" smtClean="0">
                <a:solidFill>
                  <a:schemeClr val="bg1"/>
                </a:solidFill>
              </a:rPr>
              <a:t>1,2 .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2807726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Care Process – Two Example GP Practices</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a:t>This slide has been left blank for CCG/LHB or GP Practices to insert CCG/LHB or GP level information from the </a:t>
            </a:r>
            <a:r>
              <a:rPr lang="en-GB" sz="1400" u="sng" dirty="0">
                <a:solidFill>
                  <a:srgbClr val="0070C0"/>
                </a:solidFill>
                <a:hlinkClick r:id="rId2"/>
              </a:rPr>
              <a:t>GP level excel spreadsheet</a:t>
            </a:r>
            <a:r>
              <a:rPr lang="en-GB" sz="1400" dirty="0"/>
              <a:t>. </a:t>
            </a:r>
          </a:p>
          <a:p>
            <a:pPr marL="0" indent="0">
              <a:buNone/>
            </a:pPr>
            <a:r>
              <a:rPr lang="en-GB" sz="1400" dirty="0"/>
              <a:t>For example:</a:t>
            </a:r>
          </a:p>
          <a:p>
            <a:r>
              <a:rPr lang="en-GB" sz="1400" dirty="0"/>
              <a:t>You may choose to show </a:t>
            </a:r>
            <a:r>
              <a:rPr lang="en-GB" sz="1400" dirty="0" smtClean="0"/>
              <a:t>two contrasting GP practices in your area </a:t>
            </a:r>
            <a:r>
              <a:rPr lang="en-GB" sz="1400" dirty="0"/>
              <a:t>from the </a:t>
            </a:r>
            <a:r>
              <a:rPr lang="en-GB" sz="1400" dirty="0" smtClean="0"/>
              <a:t>spreadsheet</a:t>
            </a:r>
          </a:p>
          <a:p>
            <a:r>
              <a:rPr lang="en-GB" sz="1400" dirty="0" smtClean="0"/>
              <a:t>You may want to add here the differences in the processes for the two practices and any improvements made.</a:t>
            </a:r>
            <a:endParaRPr lang="en-GB" sz="14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20</a:t>
            </a:fld>
            <a:endParaRPr lang="en-GB" dirty="0"/>
          </a:p>
        </p:txBody>
      </p:sp>
    </p:spTree>
    <p:extLst>
      <p:ext uri="{BB962C8B-B14F-4D97-AF65-F5344CB8AC3E}">
        <p14:creationId xmlns:p14="http://schemas.microsoft.com/office/powerpoint/2010/main" val="263506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 Processes: Comment </a:t>
            </a:r>
            <a:endParaRPr lang="en-GB" dirty="0"/>
          </a:p>
        </p:txBody>
      </p:sp>
      <p:sp>
        <p:nvSpPr>
          <p:cNvPr id="3" name="Content Placeholder 2"/>
          <p:cNvSpPr>
            <a:spLocks noGrp="1"/>
          </p:cNvSpPr>
          <p:nvPr>
            <p:ph idx="1"/>
          </p:nvPr>
        </p:nvSpPr>
        <p:spPr>
          <a:xfrm>
            <a:off x="395536" y="1052736"/>
            <a:ext cx="8229600" cy="4886003"/>
          </a:xfrm>
        </p:spPr>
        <p:txBody>
          <a:bodyPr>
            <a:normAutofit/>
          </a:bodyPr>
          <a:lstStyle/>
          <a:p>
            <a:pPr marL="0" indent="0">
              <a:buNone/>
            </a:pPr>
            <a:r>
              <a:rPr lang="en-GB" sz="2200" dirty="0" smtClean="0"/>
              <a:t>BMI measurement fell in </a:t>
            </a:r>
            <a:r>
              <a:rPr lang="en-GB" sz="2200" dirty="0"/>
              <a:t>2013-14 </a:t>
            </a:r>
            <a:r>
              <a:rPr lang="en-GB" sz="2200" dirty="0" smtClean="0"/>
              <a:t>and urine albumin </a:t>
            </a:r>
            <a:r>
              <a:rPr lang="en-GB" sz="2200" dirty="0"/>
              <a:t>checks </a:t>
            </a:r>
            <a:r>
              <a:rPr lang="en-GB" sz="2200" dirty="0" smtClean="0"/>
              <a:t>dropped in 2014-15. These changes </a:t>
            </a:r>
            <a:r>
              <a:rPr lang="en-GB" sz="2200" dirty="0"/>
              <a:t>may </a:t>
            </a:r>
            <a:r>
              <a:rPr lang="en-GB" sz="2200" dirty="0" smtClean="0"/>
              <a:t>reflect retirement </a:t>
            </a:r>
            <a:r>
              <a:rPr lang="en-GB" sz="2200" dirty="0"/>
              <a:t>of the respective QOF indicators </a:t>
            </a:r>
            <a:r>
              <a:rPr lang="en-GB" sz="2200" dirty="0" smtClean="0"/>
              <a:t>and </a:t>
            </a:r>
            <a:r>
              <a:rPr lang="en-GB" sz="2200" dirty="0"/>
              <a:t>a </a:t>
            </a:r>
            <a:r>
              <a:rPr lang="en-GB" sz="2200" dirty="0" smtClean="0"/>
              <a:t>consequent change </a:t>
            </a:r>
            <a:r>
              <a:rPr lang="en-GB" sz="2200" dirty="0"/>
              <a:t>in focus for GP </a:t>
            </a:r>
            <a:r>
              <a:rPr lang="en-GB" sz="2200" dirty="0" smtClean="0"/>
              <a:t>practices. </a:t>
            </a:r>
            <a:endParaRPr lang="en-GB" sz="2200" dirty="0"/>
          </a:p>
          <a:p>
            <a:pPr marL="0" indent="0">
              <a:buNone/>
            </a:pPr>
            <a:r>
              <a:rPr lang="en-GB" sz="2200" dirty="0" smtClean="0"/>
              <a:t>Care process completion rates still vary appreciably between localities, between practices within localities, between Type 1 and Type 2 diabetes and by age. Encouragingly, however, the range of variation is narrowing.</a:t>
            </a:r>
            <a:endParaRPr lang="en-GB" sz="22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21</a:t>
            </a:fld>
            <a:endParaRPr lang="en-GB" dirty="0"/>
          </a:p>
        </p:txBody>
      </p:sp>
      <p:sp>
        <p:nvSpPr>
          <p:cNvPr id="5" name="TextBox 4"/>
          <p:cNvSpPr txBox="1"/>
          <p:nvPr/>
        </p:nvSpPr>
        <p:spPr>
          <a:xfrm>
            <a:off x="441514" y="4005064"/>
            <a:ext cx="7992888" cy="2139047"/>
          </a:xfrm>
          <a:prstGeom prst="rect">
            <a:avLst/>
          </a:prstGeom>
          <a:solidFill>
            <a:schemeClr val="bg1">
              <a:lumMod val="90000"/>
            </a:schemeClr>
          </a:solidFill>
        </p:spPr>
        <p:txBody>
          <a:bodyPr wrap="square" rtlCol="0">
            <a:spAutoFit/>
          </a:bodyPr>
          <a:lstStyle/>
          <a:p>
            <a:r>
              <a:rPr lang="en-GB" sz="1900" b="1" dirty="0" smtClean="0">
                <a:solidFill>
                  <a:schemeClr val="accent1"/>
                </a:solidFill>
              </a:rPr>
              <a:t>Recommendations: </a:t>
            </a:r>
          </a:p>
          <a:p>
            <a:pPr marL="342900" indent="-342900">
              <a:buFont typeface="Arial" panose="020B0604020202020204" pitchFamily="34" charset="0"/>
              <a:buChar char="•"/>
            </a:pPr>
            <a:r>
              <a:rPr lang="en-GB" sz="1900" b="1" dirty="0" smtClean="0">
                <a:solidFill>
                  <a:schemeClr val="accent1"/>
                </a:solidFill>
              </a:rPr>
              <a:t>CCGs and LHBs should network and learn about which systems best support high levels of care process delivery</a:t>
            </a:r>
          </a:p>
          <a:p>
            <a:pPr marL="342900" indent="-342900">
              <a:buFont typeface="Arial" panose="020B0604020202020204" pitchFamily="34" charset="0"/>
              <a:buChar char="•"/>
            </a:pPr>
            <a:r>
              <a:rPr lang="en-GB" sz="1900" b="1" dirty="0" smtClean="0">
                <a:solidFill>
                  <a:schemeClr val="accent1"/>
                </a:solidFill>
              </a:rPr>
              <a:t>Within localities practices should be encouraged to share successful care process delivery systems</a:t>
            </a:r>
          </a:p>
          <a:p>
            <a:pPr marL="342900" indent="-342900">
              <a:buFont typeface="Arial" panose="020B0604020202020204" pitchFamily="34" charset="0"/>
              <a:buChar char="•"/>
            </a:pPr>
            <a:r>
              <a:rPr lang="en-GB" sz="1900" b="1" dirty="0" smtClean="0">
                <a:solidFill>
                  <a:schemeClr val="accent1"/>
                </a:solidFill>
              </a:rPr>
              <a:t>Commissioners should consider the impact on core diabetes care of changing pay for performance mechanisms such as QOF</a:t>
            </a:r>
            <a:endParaRPr lang="en-GB" sz="1900" b="1" i="1" dirty="0" smtClean="0">
              <a:solidFill>
                <a:schemeClr val="accent1"/>
              </a:solidFill>
            </a:endParaRPr>
          </a:p>
        </p:txBody>
      </p:sp>
    </p:spTree>
    <p:extLst>
      <p:ext uri="{BB962C8B-B14F-4D97-AF65-F5344CB8AC3E}">
        <p14:creationId xmlns:p14="http://schemas.microsoft.com/office/powerpoint/2010/main" val="76025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Structured Education</a:t>
            </a:r>
          </a:p>
        </p:txBody>
      </p:sp>
      <p:sp>
        <p:nvSpPr>
          <p:cNvPr id="3" name="Content Placeholder 2"/>
          <p:cNvSpPr>
            <a:spLocks noGrp="1"/>
          </p:cNvSpPr>
          <p:nvPr>
            <p:ph idx="1"/>
          </p:nvPr>
        </p:nvSpPr>
        <p:spPr>
          <a:xfrm>
            <a:off x="289248" y="940743"/>
            <a:ext cx="8565504" cy="2016223"/>
          </a:xfrm>
        </p:spPr>
        <p:txBody>
          <a:bodyPr>
            <a:normAutofit lnSpcReduction="10000"/>
          </a:bodyPr>
          <a:lstStyle/>
          <a:p>
            <a:pPr marL="0" indent="0">
              <a:buNone/>
            </a:pPr>
            <a:r>
              <a:rPr lang="en-GB" b="1" dirty="0"/>
              <a:t>Key </a:t>
            </a:r>
            <a:r>
              <a:rPr lang="en-GB" b="1" dirty="0" smtClean="0"/>
              <a:t>Findings </a:t>
            </a:r>
            <a:endParaRPr lang="en-GB" b="1" dirty="0"/>
          </a:p>
          <a:p>
            <a:pPr marL="0" indent="0">
              <a:buNone/>
            </a:pPr>
            <a:r>
              <a:rPr lang="en-GB" sz="2200" dirty="0" smtClean="0"/>
              <a:t>There </a:t>
            </a:r>
            <a:r>
              <a:rPr lang="en-GB" sz="2200" dirty="0"/>
              <a:t>has been a large increase in records of structured education being offered within one year of diagnosis.</a:t>
            </a:r>
          </a:p>
          <a:p>
            <a:pPr marL="0" indent="0">
              <a:buNone/>
            </a:pPr>
            <a:r>
              <a:rPr lang="en-GB" sz="2200" dirty="0" smtClean="0"/>
              <a:t>More people </a:t>
            </a:r>
            <a:r>
              <a:rPr lang="en-GB" sz="2200" dirty="0"/>
              <a:t>with Type 2 diabetes are </a:t>
            </a:r>
            <a:r>
              <a:rPr lang="en-GB" sz="2200" dirty="0" smtClean="0"/>
              <a:t>recorded as being offered </a:t>
            </a:r>
            <a:r>
              <a:rPr lang="en-GB" sz="2200" dirty="0"/>
              <a:t>education (78%) than </a:t>
            </a:r>
            <a:r>
              <a:rPr lang="en-GB" sz="2200" dirty="0" smtClean="0"/>
              <a:t>people with </a:t>
            </a:r>
            <a:r>
              <a:rPr lang="en-GB" sz="2200" dirty="0"/>
              <a:t>Type 1 (32</a:t>
            </a:r>
            <a:r>
              <a:rPr lang="en-GB" sz="2200" dirty="0" smtClean="0"/>
              <a:t>%).</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22</a:t>
            </a:fld>
            <a:endParaRPr lang="en-GB" dirty="0"/>
          </a:p>
        </p:txBody>
      </p:sp>
      <p:sp>
        <p:nvSpPr>
          <p:cNvPr id="5" name="TextBox 4"/>
          <p:cNvSpPr txBox="1"/>
          <p:nvPr/>
        </p:nvSpPr>
        <p:spPr>
          <a:xfrm>
            <a:off x="179512" y="2956966"/>
            <a:ext cx="8784976" cy="584775"/>
          </a:xfrm>
          <a:prstGeom prst="rect">
            <a:avLst/>
          </a:prstGeom>
          <a:noFill/>
        </p:spPr>
        <p:txBody>
          <a:bodyPr wrap="square" rtlCol="0">
            <a:spAutoFit/>
          </a:bodyPr>
          <a:lstStyle/>
          <a:p>
            <a:r>
              <a:rPr lang="en-GB" sz="1600" b="1" dirty="0" smtClean="0">
                <a:solidFill>
                  <a:schemeClr val="accent1"/>
                </a:solidFill>
              </a:rPr>
              <a:t>Figure 7: Percentage of people newly diagnosed with diabetes being offered structured </a:t>
            </a:r>
            <a:r>
              <a:rPr lang="en-GB" sz="1600" b="1" dirty="0">
                <a:solidFill>
                  <a:schemeClr val="accent1"/>
                </a:solidFill>
              </a:rPr>
              <a:t>e</a:t>
            </a:r>
            <a:r>
              <a:rPr lang="en-GB" sz="1600" b="1" dirty="0" smtClean="0">
                <a:solidFill>
                  <a:schemeClr val="accent1"/>
                </a:solidFill>
              </a:rPr>
              <a:t>ducation in England and Wales by audit year</a:t>
            </a:r>
            <a:endParaRPr lang="en-GB" sz="1600" b="1"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3007378174"/>
              </p:ext>
            </p:extLst>
          </p:nvPr>
        </p:nvGraphicFramePr>
        <p:xfrm>
          <a:off x="323528" y="3429000"/>
          <a:ext cx="8064896" cy="2855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876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Structured Education – A Patients View</a:t>
            </a:r>
            <a:endParaRPr lang="en-GB" dirty="0"/>
          </a:p>
        </p:txBody>
      </p:sp>
      <p:sp>
        <p:nvSpPr>
          <p:cNvPr id="3" name="Content Placeholder 2"/>
          <p:cNvSpPr>
            <a:spLocks noGrp="1"/>
          </p:cNvSpPr>
          <p:nvPr>
            <p:ph idx="1"/>
          </p:nvPr>
        </p:nvSpPr>
        <p:spPr>
          <a:xfrm>
            <a:off x="280120" y="1052736"/>
            <a:ext cx="8756376" cy="792088"/>
          </a:xfrm>
        </p:spPr>
        <p:txBody>
          <a:bodyPr>
            <a:normAutofit fontScale="77500" lnSpcReduction="20000"/>
          </a:bodyPr>
          <a:lstStyle/>
          <a:p>
            <a:pPr marL="0" indent="0">
              <a:lnSpc>
                <a:spcPct val="120000"/>
              </a:lnSpc>
              <a:spcBef>
                <a:spcPts val="0"/>
              </a:spcBef>
              <a:buNone/>
            </a:pPr>
            <a:r>
              <a:rPr lang="en-GB" sz="1900" dirty="0"/>
              <a:t>Records of </a:t>
            </a:r>
            <a:r>
              <a:rPr lang="en-GB" sz="1900" dirty="0" smtClean="0"/>
              <a:t>attending </a:t>
            </a:r>
            <a:r>
              <a:rPr lang="en-GB" sz="1900" dirty="0"/>
              <a:t>structured education have increased only slightly from 3.4 per cent in 2012-13 to 5.3 per cent in </a:t>
            </a:r>
            <a:r>
              <a:rPr lang="en-GB" sz="1900" dirty="0" smtClean="0"/>
              <a:t>2014-15.  People with diabetes want and need education to manage their condition</a:t>
            </a:r>
            <a:r>
              <a:rPr lang="en-GB" sz="2000" dirty="0" smtClean="0"/>
              <a:t>.</a:t>
            </a:r>
          </a:p>
          <a:p>
            <a:pPr marL="0" indent="0">
              <a:buNone/>
            </a:pPr>
            <a:endParaRPr lang="en-GB" sz="2000"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4F2E129E-16B7-480B-972E-C025DBFD1D53}" type="slidenum">
              <a:rPr lang="en-GB" smtClean="0"/>
              <a:pPr/>
              <a:t>23</a:t>
            </a:fld>
            <a:endParaRPr lang="en-GB" dirty="0"/>
          </a:p>
        </p:txBody>
      </p:sp>
      <p:sp>
        <p:nvSpPr>
          <p:cNvPr id="5" name="TextBox 4"/>
          <p:cNvSpPr txBox="1"/>
          <p:nvPr/>
        </p:nvSpPr>
        <p:spPr>
          <a:xfrm>
            <a:off x="287821" y="4429567"/>
            <a:ext cx="8640960" cy="1754326"/>
          </a:xfrm>
          <a:prstGeom prst="rect">
            <a:avLst/>
          </a:prstGeom>
          <a:solidFill>
            <a:schemeClr val="bg1">
              <a:lumMod val="90000"/>
            </a:schemeClr>
          </a:solidFill>
        </p:spPr>
        <p:txBody>
          <a:bodyPr wrap="square" rtlCol="0">
            <a:spAutoFit/>
          </a:bodyPr>
          <a:lstStyle/>
          <a:p>
            <a:r>
              <a:rPr lang="en-GB" b="1" dirty="0" smtClean="0">
                <a:solidFill>
                  <a:schemeClr val="accent1"/>
                </a:solidFill>
              </a:rPr>
              <a:t>Recommendation</a:t>
            </a:r>
            <a:r>
              <a:rPr lang="en-GB" b="1" dirty="0">
                <a:solidFill>
                  <a:schemeClr val="accent1"/>
                </a:solidFill>
              </a:rPr>
              <a:t>s</a:t>
            </a:r>
            <a:r>
              <a:rPr lang="en-GB" b="1" dirty="0" smtClean="0">
                <a:solidFill>
                  <a:schemeClr val="accent1"/>
                </a:solidFill>
              </a:rPr>
              <a:t> </a:t>
            </a:r>
          </a:p>
          <a:p>
            <a:r>
              <a:rPr lang="en-GB" b="1" dirty="0" smtClean="0">
                <a:solidFill>
                  <a:schemeClr val="accent1"/>
                </a:solidFill>
              </a:rPr>
              <a:t>Commissioners and providers of diabetes care should investigate the reasons for the increased disparity between structured education offers and structured education attendances.</a:t>
            </a:r>
          </a:p>
          <a:p>
            <a:r>
              <a:rPr lang="en-GB" b="1" dirty="0" smtClean="0">
                <a:solidFill>
                  <a:schemeClr val="accent1"/>
                </a:solidFill>
              </a:rPr>
              <a:t>The focus of all should be on how to increase the number of people who attend structured education. The value is evident in the quotes.</a:t>
            </a:r>
            <a:endParaRPr lang="en-GB" b="1" dirty="0">
              <a:solidFill>
                <a:schemeClr val="accent1"/>
              </a:solidFill>
            </a:endParaRPr>
          </a:p>
        </p:txBody>
      </p:sp>
      <p:sp>
        <p:nvSpPr>
          <p:cNvPr id="6" name="TextBox 5"/>
          <p:cNvSpPr txBox="1"/>
          <p:nvPr/>
        </p:nvSpPr>
        <p:spPr>
          <a:xfrm>
            <a:off x="287820" y="1628800"/>
            <a:ext cx="8640961" cy="2800767"/>
          </a:xfrm>
          <a:prstGeom prst="rect">
            <a:avLst/>
          </a:prstGeom>
          <a:noFill/>
        </p:spPr>
        <p:txBody>
          <a:bodyPr wrap="square" rtlCol="0">
            <a:spAutoFit/>
          </a:bodyPr>
          <a:lstStyle/>
          <a:p>
            <a:pPr algn="r"/>
            <a:endParaRPr lang="en-GB" sz="1100" dirty="0" smtClean="0">
              <a:solidFill>
                <a:schemeClr val="accent1"/>
              </a:solidFill>
            </a:endParaRPr>
          </a:p>
          <a:p>
            <a:pPr algn="r"/>
            <a:endParaRPr lang="en-GB" sz="1100" dirty="0">
              <a:solidFill>
                <a:schemeClr val="accent1"/>
              </a:solidFill>
            </a:endParaRPr>
          </a:p>
          <a:p>
            <a:pPr algn="r"/>
            <a:endParaRPr lang="en-GB" sz="1100" dirty="0" smtClean="0">
              <a:solidFill>
                <a:schemeClr val="accent1"/>
              </a:solidFill>
            </a:endParaRPr>
          </a:p>
          <a:p>
            <a:pPr algn="r"/>
            <a:endParaRPr lang="en-GB" sz="1100" dirty="0">
              <a:solidFill>
                <a:schemeClr val="accent1"/>
              </a:solidFill>
            </a:endParaRPr>
          </a:p>
          <a:p>
            <a:pPr algn="r"/>
            <a:endParaRPr lang="en-GB" sz="1100" dirty="0" smtClean="0">
              <a:solidFill>
                <a:schemeClr val="accent1"/>
              </a:solidFill>
            </a:endParaRPr>
          </a:p>
          <a:p>
            <a:pPr algn="r"/>
            <a:endParaRPr lang="en-GB" sz="1100" dirty="0">
              <a:solidFill>
                <a:schemeClr val="accent1"/>
              </a:solidFill>
            </a:endParaRPr>
          </a:p>
          <a:p>
            <a:pPr algn="r"/>
            <a:endParaRPr lang="en-GB" sz="1100" dirty="0" smtClean="0">
              <a:solidFill>
                <a:schemeClr val="accent1"/>
              </a:solidFill>
            </a:endParaRPr>
          </a:p>
          <a:p>
            <a:pPr algn="r"/>
            <a:endParaRPr lang="en-GB" sz="1100" dirty="0">
              <a:solidFill>
                <a:schemeClr val="accent1"/>
              </a:solidFill>
            </a:endParaRPr>
          </a:p>
          <a:p>
            <a:pPr algn="r"/>
            <a:endParaRPr lang="en-GB" sz="1100" dirty="0" smtClean="0">
              <a:solidFill>
                <a:schemeClr val="accent1"/>
              </a:solidFill>
            </a:endParaRPr>
          </a:p>
          <a:p>
            <a:pPr algn="just"/>
            <a:r>
              <a:rPr lang="en-GB" sz="1100" dirty="0" smtClean="0">
                <a:solidFill>
                  <a:schemeClr val="accent1"/>
                </a:solidFill>
              </a:rPr>
              <a:t>Malcolm</a:t>
            </a:r>
            <a:r>
              <a:rPr lang="en-GB" sz="1100" dirty="0">
                <a:solidFill>
                  <a:schemeClr val="accent1"/>
                </a:solidFill>
              </a:rPr>
              <a:t>, 69 years old, </a:t>
            </a:r>
            <a:r>
              <a:rPr lang="en-GB" sz="1100" dirty="0" smtClean="0">
                <a:solidFill>
                  <a:schemeClr val="accent1"/>
                </a:solidFill>
              </a:rPr>
              <a:t>has Type </a:t>
            </a:r>
            <a:r>
              <a:rPr lang="en-GB" sz="1100" dirty="0">
                <a:solidFill>
                  <a:schemeClr val="accent1"/>
                </a:solidFill>
              </a:rPr>
              <a:t>2 – attended a </a:t>
            </a:r>
            <a:r>
              <a:rPr lang="en-GB" sz="1100" dirty="0" smtClean="0">
                <a:solidFill>
                  <a:schemeClr val="accent1"/>
                </a:solidFill>
              </a:rPr>
              <a:t>DESMOND course         Charlotte</a:t>
            </a:r>
            <a:r>
              <a:rPr lang="en-GB" sz="1100" dirty="0">
                <a:solidFill>
                  <a:schemeClr val="accent1"/>
                </a:solidFill>
              </a:rPr>
              <a:t>, 27 years old</a:t>
            </a:r>
            <a:r>
              <a:rPr lang="en-GB" sz="1100" dirty="0" smtClean="0">
                <a:solidFill>
                  <a:schemeClr val="accent1"/>
                </a:solidFill>
              </a:rPr>
              <a:t>, has Type </a:t>
            </a:r>
            <a:r>
              <a:rPr lang="en-GB" sz="1100" dirty="0">
                <a:solidFill>
                  <a:schemeClr val="accent1"/>
                </a:solidFill>
              </a:rPr>
              <a:t>1 – attended a </a:t>
            </a:r>
            <a:r>
              <a:rPr lang="en-GB" sz="1100" dirty="0" smtClean="0">
                <a:solidFill>
                  <a:schemeClr val="accent1"/>
                </a:solidFill>
              </a:rPr>
              <a:t>DAFNE course</a:t>
            </a:r>
          </a:p>
          <a:p>
            <a:endParaRPr lang="en-GB" sz="1100" dirty="0">
              <a:solidFill>
                <a:schemeClr val="accent1"/>
              </a:solidFill>
            </a:endParaRPr>
          </a:p>
          <a:p>
            <a:endParaRPr lang="en-GB" sz="1100" dirty="0" smtClean="0">
              <a:solidFill>
                <a:schemeClr val="accent1"/>
              </a:solidFill>
            </a:endParaRPr>
          </a:p>
          <a:p>
            <a:endParaRPr lang="en-GB" sz="1100" dirty="0">
              <a:solidFill>
                <a:schemeClr val="accent1"/>
              </a:solidFill>
            </a:endParaRPr>
          </a:p>
          <a:p>
            <a:endParaRPr lang="en-GB" sz="1100" dirty="0" smtClean="0">
              <a:solidFill>
                <a:schemeClr val="accent1"/>
              </a:solidFill>
            </a:endParaRPr>
          </a:p>
          <a:p>
            <a:endParaRPr lang="en-GB" sz="1100" dirty="0">
              <a:solidFill>
                <a:schemeClr val="accent1"/>
              </a:solidFill>
            </a:endParaRPr>
          </a:p>
          <a:p>
            <a:r>
              <a:rPr lang="en-GB" sz="1100" dirty="0" smtClean="0">
                <a:solidFill>
                  <a:schemeClr val="accent1"/>
                </a:solidFill>
              </a:rPr>
              <a:t>Grant</a:t>
            </a:r>
            <a:r>
              <a:rPr lang="en-GB" sz="1100" dirty="0">
                <a:solidFill>
                  <a:schemeClr val="accent1"/>
                </a:solidFill>
              </a:rPr>
              <a:t>, </a:t>
            </a:r>
            <a:r>
              <a:rPr lang="en-GB" sz="1100" dirty="0" smtClean="0">
                <a:solidFill>
                  <a:schemeClr val="accent1"/>
                </a:solidFill>
              </a:rPr>
              <a:t>has Type </a:t>
            </a:r>
            <a:r>
              <a:rPr lang="en-GB" sz="1100" dirty="0">
                <a:solidFill>
                  <a:schemeClr val="accent1"/>
                </a:solidFill>
              </a:rPr>
              <a:t>1, 53 years old – attended a </a:t>
            </a:r>
            <a:r>
              <a:rPr lang="en-GB" sz="1100" dirty="0" smtClean="0">
                <a:solidFill>
                  <a:schemeClr val="accent1"/>
                </a:solidFill>
              </a:rPr>
              <a:t>DAFNE course</a:t>
            </a:r>
            <a:endParaRPr lang="en-GB" sz="1100" dirty="0">
              <a:solidFill>
                <a:schemeClr val="accent1"/>
              </a:solidFill>
            </a:endParaRPr>
          </a:p>
        </p:txBody>
      </p:sp>
      <p:sp>
        <p:nvSpPr>
          <p:cNvPr id="7" name="Rounded Rectangular Callout 6"/>
          <p:cNvSpPr/>
          <p:nvPr/>
        </p:nvSpPr>
        <p:spPr>
          <a:xfrm>
            <a:off x="4904032" y="1612926"/>
            <a:ext cx="4032448" cy="1440160"/>
          </a:xfrm>
          <a:prstGeom prst="wedgeRoundRectCallout">
            <a:avLst>
              <a:gd name="adj1" fmla="val -20569"/>
              <a:gd name="adj2" fmla="val 595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smtClean="0">
                <a:solidFill>
                  <a:schemeClr val="accent1"/>
                </a:solidFill>
              </a:rPr>
              <a:t>“Meeting other people with diabetes was a real strong point of DAFNE. Being able to talk to other people who had the same sort of fears made me feel a lot more able to confront them. What I found the course really good for was that dedicated time to reflect on what is actually going on and getting to know my diabetes again. I left feeling more in control of my own life”</a:t>
            </a:r>
            <a:endParaRPr lang="en-GB" sz="1200" i="1" dirty="0">
              <a:solidFill>
                <a:schemeClr val="accent1"/>
              </a:solidFill>
            </a:endParaRPr>
          </a:p>
        </p:txBody>
      </p:sp>
      <p:sp>
        <p:nvSpPr>
          <p:cNvPr id="8" name="Rounded Rectangular Callout 7"/>
          <p:cNvSpPr/>
          <p:nvPr/>
        </p:nvSpPr>
        <p:spPr>
          <a:xfrm>
            <a:off x="295520" y="1871620"/>
            <a:ext cx="4205064" cy="1181466"/>
          </a:xfrm>
          <a:prstGeom prst="wedgeRoundRectCallout">
            <a:avLst>
              <a:gd name="adj1" fmla="val -20833"/>
              <a:gd name="adj2" fmla="val 60701"/>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accent1"/>
                </a:solidFill>
              </a:rPr>
              <a:t>“Going on the </a:t>
            </a:r>
            <a:r>
              <a:rPr lang="en-GB" sz="1200" i="1" dirty="0" smtClean="0">
                <a:solidFill>
                  <a:schemeClr val="accent1"/>
                </a:solidFill>
              </a:rPr>
              <a:t>DESMOND course </a:t>
            </a:r>
            <a:r>
              <a:rPr lang="en-GB" sz="1200" i="1" dirty="0">
                <a:solidFill>
                  <a:schemeClr val="accent1"/>
                </a:solidFill>
              </a:rPr>
              <a:t>made a big difference. It took the worry away. It reduced my HbA1c. It reduced my cholesterol. I lost three stone in weight. My blood pressure came down. I am still scuba diving at the age of 69. Now I understand the condition I don't worry. It doesn't stop me doing anything I want to do.”</a:t>
            </a:r>
          </a:p>
        </p:txBody>
      </p:sp>
      <p:sp>
        <p:nvSpPr>
          <p:cNvPr id="9" name="Rounded Rectangular Callout 8"/>
          <p:cNvSpPr/>
          <p:nvPr/>
        </p:nvSpPr>
        <p:spPr>
          <a:xfrm>
            <a:off x="295520" y="3501008"/>
            <a:ext cx="8640960" cy="588640"/>
          </a:xfrm>
          <a:prstGeom prst="wedgeRoundRectCallout">
            <a:avLst>
              <a:gd name="adj1" fmla="val -20710"/>
              <a:gd name="adj2" fmla="val 6250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accent1"/>
                </a:solidFill>
              </a:rPr>
              <a:t>“I have lived with type 1 diabetes for over 20 years, yet only received education when I was placed on an insulin pump. What I learnt about carb counting was invaluable, and if I had known that 20 years ago it would have changed how I self-managed”. </a:t>
            </a:r>
            <a:endParaRPr lang="en-GB" sz="1200" dirty="0"/>
          </a:p>
        </p:txBody>
      </p:sp>
    </p:spTree>
    <p:extLst>
      <p:ext uri="{BB962C8B-B14F-4D97-AF65-F5344CB8AC3E}">
        <p14:creationId xmlns:p14="http://schemas.microsoft.com/office/powerpoint/2010/main" val="286934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418654"/>
            <a:ext cx="8229600" cy="706090"/>
          </a:xfrm>
        </p:spPr>
        <p:txBody>
          <a:bodyPr/>
          <a:lstStyle/>
          <a:p>
            <a:r>
              <a:rPr lang="en-GB" dirty="0" smtClean="0"/>
              <a:t>National Diabetes Audit</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t>24</a:t>
            </a:fld>
            <a:endParaRPr lang="en-GB" dirty="0"/>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1444" y="1484784"/>
            <a:ext cx="8241111" cy="4608195"/>
          </a:xfrm>
          <a:prstGeom prst="rect">
            <a:avLst/>
          </a:prstGeom>
        </p:spPr>
      </p:pic>
      <p:sp>
        <p:nvSpPr>
          <p:cNvPr id="8" name="Title 3"/>
          <p:cNvSpPr txBox="1">
            <a:spLocks/>
          </p:cNvSpPr>
          <p:nvPr/>
        </p:nvSpPr>
        <p:spPr>
          <a:xfrm>
            <a:off x="1835696" y="2708920"/>
            <a:ext cx="6480720" cy="2592288"/>
          </a:xfrm>
          <a:prstGeom prst="rect">
            <a:avLst/>
          </a:prstGeom>
        </p:spPr>
        <p:txBody>
          <a:bodyPr vert="horz" lIns="91440" tIns="45720" rIns="91440" bIns="45720" rtlCol="0" anchor="t">
            <a:normAutofit fontScale="55000" lnSpcReduction="20000"/>
          </a:bodyPr>
          <a:lstStyle>
            <a:lvl1pPr algn="l" defTabSz="914400" rtl="0" eaLnBrk="1" latinLnBrk="0" hangingPunct="1">
              <a:spcBef>
                <a:spcPct val="0"/>
              </a:spcBef>
              <a:buNone/>
              <a:defRPr sz="3500" kern="1200">
                <a:solidFill>
                  <a:schemeClr val="accent1"/>
                </a:solidFill>
                <a:latin typeface="+mj-lt"/>
                <a:ea typeface="+mj-ea"/>
                <a:cs typeface="+mj-cs"/>
              </a:defRPr>
            </a:lvl1pPr>
          </a:lstStyle>
          <a:p>
            <a:r>
              <a:rPr lang="en-GB" sz="6000" b="1" dirty="0"/>
              <a:t>What percentage of people registered with diabetes achieved NICE defined treatment targets for glucose control, blood pressure and blood cholesterol? </a:t>
            </a:r>
            <a:endParaRPr lang="en-GB" sz="5600" b="1" dirty="0"/>
          </a:p>
        </p:txBody>
      </p:sp>
    </p:spTree>
    <p:extLst>
      <p:ext uri="{BB962C8B-B14F-4D97-AF65-F5344CB8AC3E}">
        <p14:creationId xmlns:p14="http://schemas.microsoft.com/office/powerpoint/2010/main" val="2881198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Targets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25</a:t>
            </a:fld>
            <a:endParaRPr lang="en-GB" dirty="0"/>
          </a:p>
        </p:txBody>
      </p:sp>
      <p:sp>
        <p:nvSpPr>
          <p:cNvPr id="5" name="Content Placeholder 2"/>
          <p:cNvSpPr>
            <a:spLocks noGrp="1"/>
          </p:cNvSpPr>
          <p:nvPr>
            <p:ph idx="1"/>
          </p:nvPr>
        </p:nvSpPr>
        <p:spPr>
          <a:xfrm>
            <a:off x="251520" y="1268760"/>
            <a:ext cx="8435280" cy="4857403"/>
          </a:xfrm>
        </p:spPr>
        <p:txBody>
          <a:bodyPr>
            <a:normAutofit/>
          </a:bodyPr>
          <a:lstStyle/>
          <a:p>
            <a:pPr marL="114300" indent="0">
              <a:buNone/>
            </a:pPr>
            <a:r>
              <a:rPr lang="en-GB" sz="2800" dirty="0"/>
              <a:t>NICE recommends treatment targets for HbA1c (glucose control), </a:t>
            </a:r>
            <a:r>
              <a:rPr lang="en-GB" sz="2800" dirty="0" smtClean="0"/>
              <a:t>blood pressure </a:t>
            </a:r>
            <a:r>
              <a:rPr lang="en-GB" sz="2800" dirty="0"/>
              <a:t>and </a:t>
            </a:r>
            <a:r>
              <a:rPr lang="en-GB" sz="2800" dirty="0" smtClean="0"/>
              <a:t>serum cholesterol</a:t>
            </a:r>
          </a:p>
          <a:p>
            <a:pPr marL="114300" indent="0">
              <a:buNone/>
            </a:pPr>
            <a:endParaRPr lang="en-GB" sz="1600" dirty="0" smtClean="0"/>
          </a:p>
          <a:p>
            <a:pPr marL="457200"/>
            <a:r>
              <a:rPr lang="en-GB" sz="2400" dirty="0" smtClean="0"/>
              <a:t>Target </a:t>
            </a:r>
            <a:r>
              <a:rPr lang="en-GB" sz="2400" dirty="0"/>
              <a:t>HbA1c reduces the risk of all diabetic </a:t>
            </a:r>
            <a:r>
              <a:rPr lang="en-GB" sz="2400" dirty="0" smtClean="0"/>
              <a:t>complications</a:t>
            </a:r>
          </a:p>
          <a:p>
            <a:pPr marL="457200"/>
            <a:r>
              <a:rPr lang="en-GB" sz="2400" dirty="0" smtClean="0"/>
              <a:t>Target blood pressure </a:t>
            </a:r>
            <a:r>
              <a:rPr lang="en-GB" sz="2400" dirty="0"/>
              <a:t>reduces the risk of </a:t>
            </a:r>
            <a:r>
              <a:rPr lang="en-GB" sz="2400" dirty="0" smtClean="0"/>
              <a:t>vascular complications and reduces </a:t>
            </a:r>
            <a:r>
              <a:rPr lang="en-GB" sz="2400" dirty="0"/>
              <a:t>the progression of </a:t>
            </a:r>
            <a:r>
              <a:rPr lang="en-GB" sz="2400" dirty="0" smtClean="0"/>
              <a:t>eye disease and kidney failure.</a:t>
            </a:r>
          </a:p>
          <a:p>
            <a:pPr marL="457200"/>
            <a:r>
              <a:rPr lang="en-GB" sz="2400" dirty="0" smtClean="0"/>
              <a:t>Target cholesterol </a:t>
            </a:r>
            <a:r>
              <a:rPr lang="en-GB" sz="2400" dirty="0"/>
              <a:t>reduces the risk of vascular </a:t>
            </a:r>
            <a:r>
              <a:rPr lang="en-GB" sz="2400" dirty="0" smtClean="0"/>
              <a:t>complications</a:t>
            </a:r>
          </a:p>
          <a:p>
            <a:pPr marL="114300" indent="0">
              <a:buNone/>
            </a:pPr>
            <a:endParaRPr lang="en-GB" sz="2000" dirty="0" smtClean="0"/>
          </a:p>
        </p:txBody>
      </p:sp>
    </p:spTree>
    <p:extLst>
      <p:ext uri="{BB962C8B-B14F-4D97-AF65-F5344CB8AC3E}">
        <p14:creationId xmlns:p14="http://schemas.microsoft.com/office/powerpoint/2010/main" val="193270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Target – </a:t>
            </a:r>
            <a:r>
              <a:rPr lang="en-GB" dirty="0" smtClean="0"/>
              <a:t>Time Series</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26</a:t>
            </a:fld>
            <a:endParaRPr lang="en-GB" dirty="0"/>
          </a:p>
        </p:txBody>
      </p:sp>
      <p:sp>
        <p:nvSpPr>
          <p:cNvPr id="5" name="Content Placeholder 4"/>
          <p:cNvSpPr txBox="1">
            <a:spLocks noGrp="1"/>
          </p:cNvSpPr>
          <p:nvPr>
            <p:ph idx="1"/>
          </p:nvPr>
        </p:nvSpPr>
        <p:spPr>
          <a:xfrm>
            <a:off x="179512" y="940625"/>
            <a:ext cx="8844030" cy="2523768"/>
          </a:xfrm>
          <a:prstGeom prst="rect">
            <a:avLst/>
          </a:prstGeom>
          <a:noFill/>
        </p:spPr>
        <p:txBody>
          <a:bodyPr wrap="square" rtlCol="0">
            <a:spAutoFit/>
          </a:bodyPr>
          <a:lstStyle/>
          <a:p>
            <a:pPr marL="0" indent="0">
              <a:buNone/>
            </a:pPr>
            <a:r>
              <a:rPr lang="en-GB" b="1" dirty="0" smtClean="0">
                <a:solidFill>
                  <a:schemeClr val="accent1"/>
                </a:solidFill>
              </a:rPr>
              <a:t>Key Findings: </a:t>
            </a:r>
            <a:endParaRPr lang="en-GB" b="1" dirty="0">
              <a:solidFill>
                <a:schemeClr val="accent1"/>
              </a:solidFill>
            </a:endParaRPr>
          </a:p>
          <a:p>
            <a:pPr marL="0" indent="0">
              <a:buNone/>
            </a:pPr>
            <a:r>
              <a:rPr lang="en-GB" sz="2000" dirty="0" smtClean="0"/>
              <a:t>For people with Type </a:t>
            </a:r>
            <a:r>
              <a:rPr lang="en-GB" sz="2000" dirty="0"/>
              <a:t>2 </a:t>
            </a:r>
            <a:r>
              <a:rPr lang="en-GB" sz="2000" dirty="0" smtClean="0"/>
              <a:t>diabetes,</a:t>
            </a:r>
            <a:r>
              <a:rPr lang="en-GB" sz="2000" b="1" dirty="0" smtClean="0"/>
              <a:t> </a:t>
            </a:r>
            <a:r>
              <a:rPr lang="en-GB" sz="2000" dirty="0" smtClean="0"/>
              <a:t>HbA1c and cholesterol target achievement rates are stable but blood pressure target achievement rates have improved steadily. </a:t>
            </a:r>
          </a:p>
          <a:p>
            <a:pPr marL="0" indent="0">
              <a:buNone/>
            </a:pPr>
            <a:r>
              <a:rPr lang="en-GB" sz="2000" dirty="0" smtClean="0"/>
              <a:t>For those with Type 1 diabetes, cholesterol target achievement rates have been stable, HbA1c may show a slight improvement but blood pressure </a:t>
            </a:r>
            <a:r>
              <a:rPr lang="en-GB" sz="2000" dirty="0"/>
              <a:t>target achievement has </a:t>
            </a:r>
            <a:r>
              <a:rPr lang="en-GB" sz="2000" dirty="0" smtClean="0"/>
              <a:t>improved </a:t>
            </a:r>
            <a:r>
              <a:rPr lang="en-GB" sz="2000" dirty="0"/>
              <a:t>steadily.</a:t>
            </a:r>
            <a:r>
              <a:rPr lang="en-GB" sz="2000" dirty="0" smtClean="0"/>
              <a:t> </a:t>
            </a:r>
            <a:endParaRPr lang="en-GB" sz="20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69774531"/>
              </p:ext>
            </p:extLst>
          </p:nvPr>
        </p:nvGraphicFramePr>
        <p:xfrm>
          <a:off x="228238" y="4184795"/>
          <a:ext cx="8764949" cy="1907921"/>
        </p:xfrm>
        <a:graphic>
          <a:graphicData uri="http://schemas.openxmlformats.org/drawingml/2006/table">
            <a:tbl>
              <a:tblPr firstRow="1" firstCol="1" bandRow="1">
                <a:tableStyleId>{5C22544A-7EE6-4342-B048-85BDC9FD1C3A}</a:tableStyleId>
              </a:tblPr>
              <a:tblGrid>
                <a:gridCol w="1188136"/>
                <a:gridCol w="740929"/>
                <a:gridCol w="621444"/>
                <a:gridCol w="621444"/>
                <a:gridCol w="621444"/>
                <a:gridCol w="621444"/>
                <a:gridCol w="621444"/>
                <a:gridCol w="621444"/>
                <a:gridCol w="621444"/>
                <a:gridCol w="621444"/>
                <a:gridCol w="621444"/>
                <a:gridCol w="621444"/>
                <a:gridCol w="621444"/>
              </a:tblGrid>
              <a:tr h="261971">
                <a:tc rowSpan="2">
                  <a:txBody>
                    <a:bodyPr/>
                    <a:lstStyle/>
                    <a:p>
                      <a:pPr algn="l">
                        <a:spcAft>
                          <a:spcPts val="0"/>
                        </a:spcAft>
                      </a:pPr>
                      <a:endParaRPr lang="en-GB" sz="900" dirty="0">
                        <a:effectLst/>
                        <a:latin typeface="Arial"/>
                        <a:ea typeface="Times New Roman"/>
                        <a:cs typeface="Times New Roman"/>
                      </a:endParaRPr>
                    </a:p>
                  </a:txBody>
                  <a:tcPr marL="65642" marR="65642" marT="0" marB="0"/>
                </a:tc>
                <a:tc gridSpan="6">
                  <a:txBody>
                    <a:bodyPr/>
                    <a:lstStyle/>
                    <a:p>
                      <a:pPr algn="ctr">
                        <a:spcAft>
                          <a:spcPts val="0"/>
                        </a:spcAft>
                      </a:pPr>
                      <a:r>
                        <a:rPr lang="en-GB" sz="1100" dirty="0">
                          <a:effectLst/>
                        </a:rPr>
                        <a:t>Type 1</a:t>
                      </a:r>
                      <a:endParaRPr lang="en-GB" sz="1100" dirty="0">
                        <a:effectLst/>
                        <a:latin typeface="Arial"/>
                        <a:ea typeface="Times New Roman"/>
                        <a:cs typeface="Times New Roman"/>
                      </a:endParaRPr>
                    </a:p>
                  </a:txBody>
                  <a:tcPr marL="65642" marR="656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spcAft>
                          <a:spcPts val="0"/>
                        </a:spcAft>
                      </a:pPr>
                      <a:r>
                        <a:rPr lang="en-GB" sz="1100" dirty="0">
                          <a:effectLst/>
                        </a:rPr>
                        <a:t>Type 2 and other</a:t>
                      </a:r>
                      <a:endParaRPr lang="en-GB" sz="1100" dirty="0">
                        <a:effectLst/>
                        <a:latin typeface="Arial"/>
                        <a:ea typeface="Times New Roman"/>
                        <a:cs typeface="Times New Roman"/>
                      </a:endParaRPr>
                    </a:p>
                  </a:txBody>
                  <a:tcPr marL="65642" marR="656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1419">
                <a:tc vMerge="1">
                  <a:txBody>
                    <a:bodyPr/>
                    <a:lstStyle/>
                    <a:p>
                      <a:endParaRPr lang="en-GB"/>
                    </a:p>
                  </a:txBody>
                  <a:tcPr/>
                </a:tc>
                <a:tc>
                  <a:txBody>
                    <a:bodyPr/>
                    <a:lstStyle/>
                    <a:p>
                      <a:pPr algn="r">
                        <a:spcAft>
                          <a:spcPts val="0"/>
                        </a:spcAft>
                      </a:pPr>
                      <a:r>
                        <a:rPr lang="en-GB" sz="1000" dirty="0">
                          <a:effectLst/>
                        </a:rPr>
                        <a:t>2009-10</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2010-11</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2011-12</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2012-13</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2013-14</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2014-15</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2009-10</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2010-11</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2011-12</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2012-13</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2013-14</a:t>
                      </a:r>
                      <a:endParaRPr lang="en-GB" sz="1000" dirty="0">
                        <a:effectLst/>
                        <a:latin typeface="Arial"/>
                        <a:ea typeface="Times New Roman"/>
                        <a:cs typeface="Times New Roman"/>
                      </a:endParaRPr>
                    </a:p>
                  </a:txBody>
                  <a:tcPr marL="65642" marR="65642" marT="0" marB="0" anchor="ctr"/>
                </a:tc>
                <a:tc>
                  <a:txBody>
                    <a:bodyPr/>
                    <a:lstStyle/>
                    <a:p>
                      <a:pPr algn="r">
                        <a:spcAft>
                          <a:spcPts val="0"/>
                        </a:spcAft>
                      </a:pPr>
                      <a:r>
                        <a:rPr lang="en-GB" sz="1000" dirty="0">
                          <a:effectLst/>
                        </a:rPr>
                        <a:t>2014-15</a:t>
                      </a:r>
                      <a:endParaRPr lang="en-GB" sz="1000" dirty="0">
                        <a:effectLst/>
                        <a:latin typeface="Arial"/>
                        <a:ea typeface="Times New Roman"/>
                        <a:cs typeface="Times New Roman"/>
                      </a:endParaRPr>
                    </a:p>
                  </a:txBody>
                  <a:tcPr marL="65642" marR="65642" marT="0" marB="0" anchor="ctr"/>
                </a:tc>
              </a:tr>
              <a:tr h="342392">
                <a:tc>
                  <a:txBody>
                    <a:bodyPr/>
                    <a:lstStyle/>
                    <a:p>
                      <a:pPr>
                        <a:spcAft>
                          <a:spcPts val="0"/>
                        </a:spcAft>
                      </a:pPr>
                      <a:r>
                        <a:rPr lang="en-GB" sz="900" dirty="0" smtClean="0">
                          <a:effectLst/>
                        </a:rPr>
                        <a:t>HbA1</a:t>
                      </a:r>
                      <a:r>
                        <a:rPr lang="en-GB" sz="900" baseline="-25000" dirty="0" smtClean="0">
                          <a:effectLst/>
                        </a:rPr>
                        <a:t>c</a:t>
                      </a:r>
                      <a:r>
                        <a:rPr lang="en-GB" sz="900" dirty="0" smtClean="0">
                          <a:effectLst/>
                        </a:rPr>
                        <a:t> </a:t>
                      </a:r>
                    </a:p>
                    <a:p>
                      <a:pPr>
                        <a:spcAft>
                          <a:spcPts val="0"/>
                        </a:spcAft>
                      </a:pPr>
                      <a:r>
                        <a:rPr lang="en-GB" sz="900" u="sng" dirty="0" smtClean="0">
                          <a:effectLst/>
                        </a:rPr>
                        <a:t>&lt;</a:t>
                      </a:r>
                      <a:r>
                        <a:rPr lang="en-GB" sz="900" dirty="0" smtClean="0">
                          <a:effectLst/>
                        </a:rPr>
                        <a:t> 58 mmol/mol</a:t>
                      </a:r>
                      <a:endParaRPr lang="en-GB" sz="900" dirty="0">
                        <a:effectLst/>
                        <a:latin typeface="+mn-lt"/>
                        <a:ea typeface="Times New Roman"/>
                        <a:cs typeface="Times New Roman"/>
                      </a:endParaRPr>
                    </a:p>
                  </a:txBody>
                  <a:tcPr marL="65642" marR="65642" marT="0" marB="0" anchor="ctr"/>
                </a:tc>
                <a:tc>
                  <a:txBody>
                    <a:bodyPr/>
                    <a:lstStyle/>
                    <a:p>
                      <a:pPr algn="r" fontAlgn="t"/>
                      <a:r>
                        <a:rPr lang="en-GB" sz="1200" b="1" i="0" u="none" strike="noStrike" dirty="0" smtClean="0">
                          <a:solidFill>
                            <a:srgbClr val="000000"/>
                          </a:solidFill>
                          <a:effectLst/>
                          <a:latin typeface="Calibri"/>
                        </a:rPr>
                        <a:t>28.7</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28.1</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27.0</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27.2</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29.4</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29.9</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66.6</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66.5</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65.8</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64.9</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66.8</a:t>
                      </a:r>
                      <a:endParaRPr lang="en-GB" sz="1200" b="1" i="0" u="none" strike="noStrike" dirty="0">
                        <a:solidFill>
                          <a:srgbClr val="000000"/>
                        </a:solidFill>
                        <a:effectLst/>
                        <a:latin typeface="Calibri"/>
                      </a:endParaRPr>
                    </a:p>
                  </a:txBody>
                  <a:tcPr marL="9525" marR="9525" marT="9525" marB="0" anchor="ctr"/>
                </a:tc>
                <a:tc>
                  <a:txBody>
                    <a:bodyPr/>
                    <a:lstStyle/>
                    <a:p>
                      <a:pPr algn="r" fontAlgn="t"/>
                      <a:r>
                        <a:rPr lang="en-GB" sz="1200" b="1" i="0" u="none" strike="noStrike" dirty="0" smtClean="0">
                          <a:solidFill>
                            <a:srgbClr val="000000"/>
                          </a:solidFill>
                          <a:effectLst/>
                          <a:latin typeface="Calibri"/>
                        </a:rPr>
                        <a:t>66.1</a:t>
                      </a:r>
                      <a:endParaRPr lang="en-GB" sz="1200" b="1" i="0" u="none" strike="noStrike" dirty="0">
                        <a:solidFill>
                          <a:srgbClr val="000000"/>
                        </a:solidFill>
                        <a:effectLst/>
                        <a:latin typeface="Calibri"/>
                      </a:endParaRPr>
                    </a:p>
                  </a:txBody>
                  <a:tcPr marL="9525" marR="9525" marT="9525" marB="0" anchor="ctr"/>
                </a:tc>
              </a:tr>
              <a:tr h="342392">
                <a:tc>
                  <a:txBody>
                    <a:bodyPr/>
                    <a:lstStyle/>
                    <a:p>
                      <a:pPr>
                        <a:spcAft>
                          <a:spcPts val="0"/>
                        </a:spcAft>
                      </a:pPr>
                      <a:r>
                        <a:rPr lang="en-GB" sz="900" dirty="0" smtClean="0">
                          <a:effectLst/>
                        </a:rPr>
                        <a:t>Blood Pressure</a:t>
                      </a:r>
                      <a:r>
                        <a:rPr lang="en-GB" sz="900" u="none" dirty="0" smtClean="0">
                          <a:effectLst/>
                        </a:rPr>
                        <a:t> </a:t>
                      </a:r>
                    </a:p>
                    <a:p>
                      <a:pPr>
                        <a:spcAft>
                          <a:spcPts val="0"/>
                        </a:spcAft>
                      </a:pPr>
                      <a:r>
                        <a:rPr lang="en-GB" sz="900" i="1" u="sng" dirty="0" smtClean="0">
                          <a:effectLst/>
                        </a:rPr>
                        <a:t>&lt;</a:t>
                      </a:r>
                      <a:r>
                        <a:rPr lang="en-GB" sz="900" u="sng" dirty="0" smtClean="0">
                          <a:effectLst/>
                        </a:rPr>
                        <a:t> </a:t>
                      </a:r>
                      <a:r>
                        <a:rPr lang="en-GB" sz="900" dirty="0" smtClean="0">
                          <a:effectLst/>
                        </a:rPr>
                        <a:t>140/80*</a:t>
                      </a:r>
                      <a:endParaRPr lang="en-GB" sz="900" dirty="0">
                        <a:effectLst/>
                        <a:latin typeface="Arial"/>
                        <a:ea typeface="Times New Roman"/>
                        <a:cs typeface="Times New Roman"/>
                      </a:endParaRPr>
                    </a:p>
                  </a:txBody>
                  <a:tcPr marL="65642" marR="65642" marT="0" marB="0" anchor="ctr"/>
                </a:tc>
                <a:tc>
                  <a:txBody>
                    <a:bodyPr/>
                    <a:lstStyle/>
                    <a:p>
                      <a:pPr algn="r" fontAlgn="t"/>
                      <a:r>
                        <a:rPr lang="en-GB" sz="1400" b="1" i="0" u="none" strike="noStrike" dirty="0" smtClean="0">
                          <a:solidFill>
                            <a:srgbClr val="000000"/>
                          </a:solidFill>
                          <a:effectLst/>
                          <a:latin typeface="Calibri"/>
                        </a:rPr>
                        <a:t>68.5</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68.8</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72.2</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73.4</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76.4</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76.4</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60.8</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61.4</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66.6</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68.6</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73.6</a:t>
                      </a:r>
                      <a:endParaRPr lang="en-GB" sz="1400" b="1" i="0" u="none" strike="noStrike" dirty="0">
                        <a:solidFill>
                          <a:srgbClr val="000000"/>
                        </a:solidFill>
                        <a:effectLst/>
                        <a:latin typeface="Calibri"/>
                      </a:endParaRPr>
                    </a:p>
                  </a:txBody>
                  <a:tcPr marL="9525" marR="9525" marT="9525" marB="0" anchor="ctr"/>
                </a:tc>
                <a:tc>
                  <a:txBody>
                    <a:bodyPr/>
                    <a:lstStyle/>
                    <a:p>
                      <a:pPr algn="r" fontAlgn="t"/>
                      <a:r>
                        <a:rPr lang="en-GB" sz="1400" b="1" i="0" u="none" strike="noStrike" dirty="0" smtClean="0">
                          <a:solidFill>
                            <a:srgbClr val="000000"/>
                          </a:solidFill>
                          <a:effectLst/>
                          <a:latin typeface="Calibri"/>
                        </a:rPr>
                        <a:t>74.2</a:t>
                      </a:r>
                      <a:endParaRPr lang="en-GB" sz="1400" b="1" i="0" u="none" strike="noStrike" dirty="0">
                        <a:solidFill>
                          <a:srgbClr val="000000"/>
                        </a:solidFill>
                        <a:effectLst/>
                        <a:latin typeface="Calibri"/>
                      </a:endParaRPr>
                    </a:p>
                  </a:txBody>
                  <a:tcPr marL="9525" marR="9525" marT="9525" marB="0" anchor="ctr"/>
                </a:tc>
              </a:tr>
              <a:tr h="294849">
                <a:tc>
                  <a:txBody>
                    <a:bodyPr/>
                    <a:lstStyle/>
                    <a:p>
                      <a:pPr>
                        <a:spcAft>
                          <a:spcPts val="0"/>
                        </a:spcAft>
                      </a:pPr>
                      <a:r>
                        <a:rPr lang="en-GB" sz="900" dirty="0" smtClean="0">
                          <a:effectLst/>
                        </a:rPr>
                        <a:t>Cholesterol </a:t>
                      </a:r>
                    </a:p>
                    <a:p>
                      <a:pPr>
                        <a:spcAft>
                          <a:spcPts val="0"/>
                        </a:spcAft>
                      </a:pPr>
                      <a:r>
                        <a:rPr lang="en-GB" sz="900" baseline="0" dirty="0" smtClean="0">
                          <a:effectLst/>
                        </a:rPr>
                        <a:t>&lt; 5mmol/L</a:t>
                      </a:r>
                      <a:endParaRPr lang="en-GB" sz="900" dirty="0">
                        <a:effectLst/>
                        <a:latin typeface="+mn-lt"/>
                        <a:ea typeface="Times New Roman"/>
                        <a:cs typeface="Times New Roman"/>
                      </a:endParaRPr>
                    </a:p>
                  </a:txBody>
                  <a:tcPr marL="65642" marR="65642" marT="0" marB="0" anchor="ctr"/>
                </a:tc>
                <a:tc>
                  <a:txBody>
                    <a:bodyPr/>
                    <a:lstStyle/>
                    <a:p>
                      <a:pPr algn="r" fontAlgn="t"/>
                      <a:r>
                        <a:rPr lang="en-GB" sz="1100" b="0" i="0" u="none" strike="noStrike" dirty="0" smtClean="0">
                          <a:solidFill>
                            <a:schemeClr val="accent1"/>
                          </a:solidFill>
                          <a:effectLst/>
                          <a:latin typeface="Calibri"/>
                        </a:rPr>
                        <a:t>72.6</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72.0</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71.1</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70.2</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71.5</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71.3</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78.2</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78.0</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77.4</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76.7</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77.8</a:t>
                      </a:r>
                      <a:endParaRPr lang="en-GB" sz="1100" b="0" i="0" u="none" strike="noStrike" dirty="0">
                        <a:solidFill>
                          <a:schemeClr val="accent1"/>
                        </a:solidFill>
                        <a:effectLst/>
                        <a:latin typeface="Calibri"/>
                      </a:endParaRPr>
                    </a:p>
                  </a:txBody>
                  <a:tcPr marL="9525" marR="9525" marT="9525" marB="0" anchor="ctr"/>
                </a:tc>
                <a:tc>
                  <a:txBody>
                    <a:bodyPr/>
                    <a:lstStyle/>
                    <a:p>
                      <a:pPr algn="r" fontAlgn="t"/>
                      <a:r>
                        <a:rPr lang="en-GB" sz="1100" b="0" i="0" u="none" strike="noStrike" dirty="0" smtClean="0">
                          <a:solidFill>
                            <a:schemeClr val="accent1"/>
                          </a:solidFill>
                          <a:effectLst/>
                          <a:latin typeface="Calibri"/>
                        </a:rPr>
                        <a:t>77.5</a:t>
                      </a:r>
                      <a:endParaRPr lang="en-GB" sz="1100" b="0" i="0" u="none" strike="noStrike" dirty="0">
                        <a:solidFill>
                          <a:schemeClr val="accent1"/>
                        </a:solidFill>
                        <a:effectLst/>
                        <a:latin typeface="Calibri"/>
                      </a:endParaRPr>
                    </a:p>
                  </a:txBody>
                  <a:tcPr marL="9525" marR="9525" marT="9525" marB="0" anchor="ctr"/>
                </a:tc>
              </a:tr>
              <a:tr h="424898">
                <a:tc>
                  <a:txBody>
                    <a:bodyPr/>
                    <a:lstStyle/>
                    <a:p>
                      <a:pPr>
                        <a:spcAft>
                          <a:spcPts val="0"/>
                        </a:spcAft>
                      </a:pPr>
                      <a:r>
                        <a:rPr lang="en-GB" sz="900" dirty="0" smtClean="0">
                          <a:effectLst/>
                        </a:rPr>
                        <a:t>Meeting al</a:t>
                      </a:r>
                      <a:r>
                        <a:rPr lang="en-GB" sz="900" baseline="0" dirty="0" smtClean="0">
                          <a:effectLst/>
                        </a:rPr>
                        <a:t>l three treatment targets</a:t>
                      </a:r>
                      <a:endParaRPr lang="en-GB" sz="900" dirty="0">
                        <a:effectLst/>
                        <a:latin typeface="Arial"/>
                        <a:ea typeface="Times New Roman"/>
                        <a:cs typeface="Times New Roman"/>
                      </a:endParaRPr>
                    </a:p>
                  </a:txBody>
                  <a:tcPr marL="65642" marR="65642" marT="0" marB="0" anchor="ctr"/>
                </a:tc>
                <a:tc>
                  <a:txBody>
                    <a:bodyPr/>
                    <a:lstStyle/>
                    <a:p>
                      <a:pPr algn="r" fontAlgn="t"/>
                      <a:r>
                        <a:rPr lang="en-GB" sz="1100" b="1" i="0" u="none" strike="noStrike" dirty="0" smtClean="0">
                          <a:solidFill>
                            <a:srgbClr val="000000"/>
                          </a:solidFill>
                          <a:effectLst/>
                          <a:latin typeface="Calibri"/>
                        </a:rPr>
                        <a:t>16.9</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16.5</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16.5</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16.1</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18.6</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18.9</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35.0</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35.1</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37.4</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37.3</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41.4</a:t>
                      </a:r>
                      <a:endParaRPr lang="en-GB" sz="1100" b="1" i="0" u="none" strike="noStrike" dirty="0">
                        <a:solidFill>
                          <a:srgbClr val="000000"/>
                        </a:solidFill>
                        <a:effectLst/>
                        <a:latin typeface="Calibri"/>
                      </a:endParaRPr>
                    </a:p>
                  </a:txBody>
                  <a:tcPr marL="9525" marR="9525" marT="9525" marB="0" anchor="ctr"/>
                </a:tc>
                <a:tc>
                  <a:txBody>
                    <a:bodyPr/>
                    <a:lstStyle/>
                    <a:p>
                      <a:pPr algn="r" fontAlgn="t"/>
                      <a:r>
                        <a:rPr lang="en-GB" sz="1100" b="1" i="0" u="none" strike="noStrike" dirty="0" smtClean="0">
                          <a:solidFill>
                            <a:srgbClr val="000000"/>
                          </a:solidFill>
                          <a:effectLst/>
                          <a:latin typeface="Calibri"/>
                        </a:rPr>
                        <a:t>41.0</a:t>
                      </a:r>
                      <a:endParaRPr lang="en-GB" sz="1100" b="1" i="0" u="none" strike="noStrike" dirty="0">
                        <a:solidFill>
                          <a:srgbClr val="000000"/>
                        </a:solidFill>
                        <a:effectLst/>
                        <a:latin typeface="Calibri"/>
                      </a:endParaRPr>
                    </a:p>
                  </a:txBody>
                  <a:tcPr marL="9525" marR="9525" marT="9525" marB="0" anchor="ctr"/>
                </a:tc>
              </a:tr>
            </a:tbl>
          </a:graphicData>
        </a:graphic>
      </p:graphicFrame>
      <p:sp>
        <p:nvSpPr>
          <p:cNvPr id="8" name="TextBox 7"/>
          <p:cNvSpPr txBox="1"/>
          <p:nvPr/>
        </p:nvSpPr>
        <p:spPr>
          <a:xfrm>
            <a:off x="179512" y="3626440"/>
            <a:ext cx="8824746" cy="738664"/>
          </a:xfrm>
          <a:prstGeom prst="rect">
            <a:avLst/>
          </a:prstGeom>
          <a:noFill/>
        </p:spPr>
        <p:txBody>
          <a:bodyPr wrap="square" rtlCol="0">
            <a:spAutoFit/>
          </a:bodyPr>
          <a:lstStyle/>
          <a:p>
            <a:r>
              <a:rPr lang="en-GB" sz="1400" b="1" dirty="0">
                <a:solidFill>
                  <a:schemeClr val="accent1"/>
                </a:solidFill>
              </a:rPr>
              <a:t>Table 4:  Percentage of people with diabetes </a:t>
            </a:r>
            <a:r>
              <a:rPr lang="en-GB" sz="1400" b="1" dirty="0" smtClean="0">
                <a:solidFill>
                  <a:schemeClr val="accent1"/>
                </a:solidFill>
              </a:rPr>
              <a:t>in England and Wales achieving </a:t>
            </a:r>
            <a:r>
              <a:rPr lang="en-GB" sz="1400" b="1" dirty="0">
                <a:solidFill>
                  <a:schemeClr val="accent1"/>
                </a:solidFill>
              </a:rPr>
              <a:t>their treatment targets by diabetes type and audit </a:t>
            </a:r>
            <a:r>
              <a:rPr lang="en-GB" sz="1400" b="1" dirty="0" smtClean="0">
                <a:solidFill>
                  <a:schemeClr val="accent1"/>
                </a:solidFill>
              </a:rPr>
              <a:t>year</a:t>
            </a:r>
          </a:p>
          <a:p>
            <a:endParaRPr lang="en-GB" sz="1400" b="1" dirty="0">
              <a:solidFill>
                <a:schemeClr val="accent1"/>
              </a:solidFill>
            </a:endParaRPr>
          </a:p>
        </p:txBody>
      </p:sp>
      <p:sp>
        <p:nvSpPr>
          <p:cNvPr id="10" name="TextBox 9"/>
          <p:cNvSpPr txBox="1"/>
          <p:nvPr/>
        </p:nvSpPr>
        <p:spPr>
          <a:xfrm>
            <a:off x="273912" y="6092716"/>
            <a:ext cx="8395589" cy="215444"/>
          </a:xfrm>
          <a:prstGeom prst="rect">
            <a:avLst/>
          </a:prstGeom>
          <a:noFill/>
        </p:spPr>
        <p:txBody>
          <a:bodyPr wrap="square" rtlCol="0">
            <a:spAutoFit/>
          </a:bodyPr>
          <a:lstStyle/>
          <a:p>
            <a:r>
              <a:rPr lang="en-GB" sz="800" dirty="0" smtClean="0">
                <a:solidFill>
                  <a:schemeClr val="accent1"/>
                </a:solidFill>
              </a:rPr>
              <a:t>* The blood pressure target does not  exactly match NICE (&lt;140/80) but was changed to align with the relevant QOF indicator (</a:t>
            </a:r>
            <a:r>
              <a:rPr lang="en-GB" sz="800" u="sng" dirty="0" smtClean="0">
                <a:solidFill>
                  <a:schemeClr val="accent1"/>
                </a:solidFill>
              </a:rPr>
              <a:t>&lt;</a:t>
            </a:r>
            <a:r>
              <a:rPr lang="en-GB" sz="800" dirty="0" smtClean="0">
                <a:solidFill>
                  <a:schemeClr val="accent1"/>
                </a:solidFill>
              </a:rPr>
              <a:t>140/80) . More information can be found </a:t>
            </a:r>
            <a:r>
              <a:rPr lang="en-GB" sz="800" dirty="0" smtClean="0">
                <a:solidFill>
                  <a:schemeClr val="accent1"/>
                </a:solidFill>
                <a:hlinkClick r:id="rId2"/>
              </a:rPr>
              <a:t>here</a:t>
            </a:r>
            <a:endParaRPr lang="en-GB" sz="800" dirty="0">
              <a:solidFill>
                <a:schemeClr val="accent1"/>
              </a:solidFill>
            </a:endParaRPr>
          </a:p>
        </p:txBody>
      </p:sp>
    </p:spTree>
    <p:extLst>
      <p:ext uri="{BB962C8B-B14F-4D97-AF65-F5344CB8AC3E}">
        <p14:creationId xmlns:p14="http://schemas.microsoft.com/office/powerpoint/2010/main" val="318995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Target – Blood Pressure</a:t>
            </a:r>
            <a:endParaRPr lang="en-GB" dirty="0"/>
          </a:p>
        </p:txBody>
      </p:sp>
      <p:sp>
        <p:nvSpPr>
          <p:cNvPr id="3" name="Content Placeholder 2"/>
          <p:cNvSpPr>
            <a:spLocks noGrp="1"/>
          </p:cNvSpPr>
          <p:nvPr>
            <p:ph idx="1"/>
          </p:nvPr>
        </p:nvSpPr>
        <p:spPr>
          <a:xfrm>
            <a:off x="457200" y="980728"/>
            <a:ext cx="8229600" cy="5145435"/>
          </a:xfrm>
        </p:spPr>
        <p:txBody>
          <a:bodyPr/>
          <a:lstStyle/>
          <a:p>
            <a:pPr marL="0" indent="0">
              <a:buNone/>
            </a:pPr>
            <a:r>
              <a:rPr lang="en-GB" b="1" dirty="0" smtClean="0"/>
              <a:t>Key Finding</a:t>
            </a:r>
          </a:p>
          <a:p>
            <a:pPr marL="0" indent="0">
              <a:buNone/>
            </a:pPr>
            <a:r>
              <a:rPr lang="en-GB" sz="2200" dirty="0" smtClean="0"/>
              <a:t>Blood pressure treatment target achievement (</a:t>
            </a:r>
            <a:r>
              <a:rPr lang="en-GB" sz="2200" u="sng" dirty="0" smtClean="0"/>
              <a:t>&lt;</a:t>
            </a:r>
            <a:r>
              <a:rPr lang="en-GB" sz="2200" dirty="0" smtClean="0"/>
              <a:t>140/80) has been steadily improving over time.</a:t>
            </a:r>
            <a:endParaRPr lang="en-GB" sz="22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27</a:t>
            </a:fld>
            <a:endParaRPr lang="en-GB" dirty="0"/>
          </a:p>
        </p:txBody>
      </p:sp>
      <p:sp>
        <p:nvSpPr>
          <p:cNvPr id="6" name="TextBox 5"/>
          <p:cNvSpPr txBox="1"/>
          <p:nvPr/>
        </p:nvSpPr>
        <p:spPr>
          <a:xfrm>
            <a:off x="431032" y="2348880"/>
            <a:ext cx="8317432" cy="523220"/>
          </a:xfrm>
          <a:prstGeom prst="rect">
            <a:avLst/>
          </a:prstGeom>
          <a:noFill/>
        </p:spPr>
        <p:txBody>
          <a:bodyPr wrap="square" rtlCol="0">
            <a:spAutoFit/>
          </a:bodyPr>
          <a:lstStyle/>
          <a:p>
            <a:r>
              <a:rPr lang="en-GB" sz="1400" b="1" dirty="0" smtClean="0">
                <a:solidFill>
                  <a:schemeClr val="accent1"/>
                </a:solidFill>
              </a:rPr>
              <a:t>Figure 8: Blood pressure treatment target achievement rate for people with diabetes in England and Wales by diabetes type and audit year</a:t>
            </a:r>
            <a:endParaRPr lang="en-GB" sz="1400" b="1"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3304569750"/>
              </p:ext>
            </p:extLst>
          </p:nvPr>
        </p:nvGraphicFramePr>
        <p:xfrm>
          <a:off x="431032" y="2872100"/>
          <a:ext cx="8115302" cy="30384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248444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Target – By Age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28</a:t>
            </a:fld>
            <a:endParaRPr lang="en-GB" dirty="0"/>
          </a:p>
        </p:txBody>
      </p:sp>
      <p:sp>
        <p:nvSpPr>
          <p:cNvPr id="5" name="Content Placeholder 4"/>
          <p:cNvSpPr txBox="1">
            <a:spLocks noGrp="1"/>
          </p:cNvSpPr>
          <p:nvPr>
            <p:ph idx="1"/>
          </p:nvPr>
        </p:nvSpPr>
        <p:spPr>
          <a:xfrm>
            <a:off x="467544" y="1052736"/>
            <a:ext cx="8229600" cy="1298817"/>
          </a:xfrm>
          <a:prstGeom prst="rect">
            <a:avLst/>
          </a:prstGeom>
          <a:noFill/>
        </p:spPr>
        <p:txBody>
          <a:bodyPr wrap="square" rtlCol="0">
            <a:spAutoFit/>
          </a:bodyPr>
          <a:lstStyle/>
          <a:p>
            <a:pPr marL="0" indent="0">
              <a:buNone/>
            </a:pPr>
            <a:r>
              <a:rPr lang="en-GB" b="1" dirty="0" smtClean="0">
                <a:solidFill>
                  <a:schemeClr val="accent1"/>
                </a:solidFill>
              </a:rPr>
              <a:t>Key Finding: </a:t>
            </a:r>
          </a:p>
          <a:p>
            <a:pPr marL="0" indent="0">
              <a:buNone/>
            </a:pPr>
            <a:r>
              <a:rPr lang="en-GB" sz="2200" dirty="0" smtClean="0"/>
              <a:t>People aged under 65 with either Type 1 or Type 2 diabetes are much less </a:t>
            </a:r>
            <a:r>
              <a:rPr lang="en-GB" sz="2200" dirty="0"/>
              <a:t>likely to achieve </a:t>
            </a:r>
            <a:r>
              <a:rPr lang="en-GB" sz="2200" dirty="0" smtClean="0"/>
              <a:t>the NICE </a:t>
            </a:r>
            <a:r>
              <a:rPr lang="en-GB" sz="2200" dirty="0"/>
              <a:t>treatment </a:t>
            </a:r>
            <a:r>
              <a:rPr lang="en-GB" sz="2200" dirty="0" smtClean="0"/>
              <a:t>targets.</a:t>
            </a:r>
            <a:endParaRPr lang="en-GB" sz="2200" dirty="0"/>
          </a:p>
        </p:txBody>
      </p:sp>
      <p:sp>
        <p:nvSpPr>
          <p:cNvPr id="3" name="TextBox 2"/>
          <p:cNvSpPr txBox="1"/>
          <p:nvPr/>
        </p:nvSpPr>
        <p:spPr>
          <a:xfrm>
            <a:off x="512054" y="2496306"/>
            <a:ext cx="8524442" cy="523220"/>
          </a:xfrm>
          <a:prstGeom prst="rect">
            <a:avLst/>
          </a:prstGeom>
          <a:noFill/>
        </p:spPr>
        <p:txBody>
          <a:bodyPr wrap="square" rtlCol="0">
            <a:spAutoFit/>
          </a:bodyPr>
          <a:lstStyle/>
          <a:p>
            <a:r>
              <a:rPr lang="en-GB" sz="1400" b="1" dirty="0" smtClean="0">
                <a:solidFill>
                  <a:schemeClr val="accent1"/>
                </a:solidFill>
              </a:rPr>
              <a:t>Figure 9: Percentage of all people with diabetes in England and Wales achieving all three treatment targets </a:t>
            </a:r>
            <a:r>
              <a:rPr lang="en-GB" sz="1400" b="1" dirty="0">
                <a:solidFill>
                  <a:schemeClr val="accent1"/>
                </a:solidFill>
              </a:rPr>
              <a:t>(</a:t>
            </a:r>
            <a:r>
              <a:rPr lang="en-GB" sz="1400" b="1" dirty="0" smtClean="0">
                <a:solidFill>
                  <a:schemeClr val="accent1"/>
                </a:solidFill>
              </a:rPr>
              <a:t>HbA1c</a:t>
            </a:r>
            <a:r>
              <a:rPr lang="en-GB" sz="1400" b="1" u="sng" dirty="0" smtClean="0">
                <a:solidFill>
                  <a:schemeClr val="accent1"/>
                </a:solidFill>
              </a:rPr>
              <a:t>&lt;</a:t>
            </a:r>
            <a:r>
              <a:rPr lang="en-GB" sz="1400" b="1" dirty="0" smtClean="0">
                <a:solidFill>
                  <a:schemeClr val="accent1"/>
                </a:solidFill>
              </a:rPr>
              <a:t>58 and BP</a:t>
            </a:r>
            <a:r>
              <a:rPr lang="en-GB" sz="1400" b="1" u="sng" dirty="0" smtClean="0">
                <a:solidFill>
                  <a:schemeClr val="accent1"/>
                </a:solidFill>
              </a:rPr>
              <a:t>&lt;</a:t>
            </a:r>
            <a:r>
              <a:rPr lang="en-GB" sz="1400" b="1" dirty="0" smtClean="0">
                <a:solidFill>
                  <a:schemeClr val="accent1"/>
                </a:solidFill>
              </a:rPr>
              <a:t>140/80 and Cholesterol&lt;5</a:t>
            </a:r>
            <a:r>
              <a:rPr lang="en-GB" sz="1400" b="1" dirty="0">
                <a:solidFill>
                  <a:schemeClr val="accent1"/>
                </a:solidFill>
              </a:rPr>
              <a:t>) by </a:t>
            </a:r>
            <a:r>
              <a:rPr lang="en-GB" sz="1400" b="1" dirty="0" smtClean="0">
                <a:solidFill>
                  <a:schemeClr val="accent1"/>
                </a:solidFill>
              </a:rPr>
              <a:t>diabetes type and age group, 2014-15</a:t>
            </a:r>
            <a:endParaRPr lang="en-GB" sz="1400" b="1"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1497882505"/>
              </p:ext>
            </p:extLst>
          </p:nvPr>
        </p:nvGraphicFramePr>
        <p:xfrm>
          <a:off x="611560" y="3016116"/>
          <a:ext cx="7807055" cy="33037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6442077"/>
            <a:ext cx="6264696" cy="215444"/>
          </a:xfrm>
          <a:prstGeom prst="rect">
            <a:avLst/>
          </a:prstGeom>
          <a:noFill/>
        </p:spPr>
        <p:txBody>
          <a:bodyPr wrap="square" rtlCol="0">
            <a:spAutoFit/>
          </a:bodyPr>
          <a:lstStyle/>
          <a:p>
            <a:r>
              <a:rPr lang="en-GB" sz="800" dirty="0" smtClean="0">
                <a:solidFill>
                  <a:schemeClr val="bg1"/>
                </a:solidFill>
              </a:rPr>
              <a:t>3 Please see full list of footnotes in the definitions and footnote section  (page 36) </a:t>
            </a:r>
            <a:endParaRPr lang="en-GB" sz="800" dirty="0">
              <a:solidFill>
                <a:schemeClr val="bg1"/>
              </a:solidFill>
            </a:endParaRPr>
          </a:p>
        </p:txBody>
      </p:sp>
    </p:spTree>
    <p:extLst>
      <p:ext uri="{BB962C8B-B14F-4D97-AF65-F5344CB8AC3E}">
        <p14:creationId xmlns:p14="http://schemas.microsoft.com/office/powerpoint/2010/main" val="54006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Local Variation - Treatment </a:t>
            </a:r>
            <a:r>
              <a:rPr lang="en-GB" sz="2400" dirty="0"/>
              <a:t>Target – </a:t>
            </a:r>
            <a:r>
              <a:rPr lang="en-GB" sz="2400" dirty="0" smtClean="0"/>
              <a:t>Type 1 Diabetes</a:t>
            </a:r>
            <a:endParaRPr lang="en-GB" sz="24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29</a:t>
            </a:fld>
            <a:endParaRPr lang="en-GB"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581166"/>
            <a:ext cx="141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8903" y="980728"/>
            <a:ext cx="7704856" cy="1261884"/>
          </a:xfrm>
          <a:prstGeom prst="rect">
            <a:avLst/>
          </a:prstGeom>
          <a:noFill/>
        </p:spPr>
        <p:txBody>
          <a:bodyPr wrap="square" rtlCol="0">
            <a:spAutoFit/>
          </a:bodyPr>
          <a:lstStyle/>
          <a:p>
            <a:r>
              <a:rPr lang="en-GB" sz="3200" b="1" dirty="0">
                <a:solidFill>
                  <a:schemeClr val="accent1"/>
                </a:solidFill>
              </a:rPr>
              <a:t>Key Finding</a:t>
            </a:r>
          </a:p>
          <a:p>
            <a:r>
              <a:rPr lang="en-GB" sz="2200" dirty="0" smtClean="0">
                <a:solidFill>
                  <a:schemeClr val="accent1"/>
                </a:solidFill>
              </a:rPr>
              <a:t>For people </a:t>
            </a:r>
            <a:r>
              <a:rPr lang="en-GB" sz="2200" dirty="0">
                <a:solidFill>
                  <a:schemeClr val="accent1"/>
                </a:solidFill>
              </a:rPr>
              <a:t>with Type 1 </a:t>
            </a:r>
            <a:r>
              <a:rPr lang="en-GB" sz="2200" dirty="0" smtClean="0">
                <a:solidFill>
                  <a:schemeClr val="accent1"/>
                </a:solidFill>
              </a:rPr>
              <a:t>diabetes there </a:t>
            </a:r>
            <a:r>
              <a:rPr lang="en-GB" sz="2200" dirty="0">
                <a:solidFill>
                  <a:schemeClr val="accent1"/>
                </a:solidFill>
              </a:rPr>
              <a:t>is a </a:t>
            </a:r>
            <a:r>
              <a:rPr lang="en-GB" sz="2200" dirty="0" smtClean="0">
                <a:solidFill>
                  <a:schemeClr val="accent1"/>
                </a:solidFill>
              </a:rPr>
              <a:t>large </a:t>
            </a:r>
            <a:r>
              <a:rPr lang="en-GB" sz="2200" dirty="0">
                <a:solidFill>
                  <a:schemeClr val="accent1"/>
                </a:solidFill>
              </a:rPr>
              <a:t>variation in </a:t>
            </a:r>
            <a:r>
              <a:rPr lang="en-GB" sz="2200" dirty="0" smtClean="0">
                <a:solidFill>
                  <a:schemeClr val="accent1"/>
                </a:solidFill>
              </a:rPr>
              <a:t>treatment target performance between CCGs and LHBs.</a:t>
            </a:r>
            <a:endParaRPr lang="en-GB" sz="2200" dirty="0">
              <a:solidFill>
                <a:schemeClr val="accent1"/>
              </a:solidFill>
            </a:endParaRPr>
          </a:p>
        </p:txBody>
      </p:sp>
      <p:sp>
        <p:nvSpPr>
          <p:cNvPr id="5" name="TextBox 4"/>
          <p:cNvSpPr txBox="1"/>
          <p:nvPr/>
        </p:nvSpPr>
        <p:spPr>
          <a:xfrm>
            <a:off x="398903" y="2714624"/>
            <a:ext cx="5901289" cy="523220"/>
          </a:xfrm>
          <a:prstGeom prst="rect">
            <a:avLst/>
          </a:prstGeom>
          <a:noFill/>
        </p:spPr>
        <p:txBody>
          <a:bodyPr wrap="square" rtlCol="0">
            <a:spAutoFit/>
          </a:bodyPr>
          <a:lstStyle/>
          <a:p>
            <a:r>
              <a:rPr lang="en-GB" sz="1400" b="1" dirty="0" smtClean="0">
                <a:solidFill>
                  <a:schemeClr val="accent1"/>
                </a:solidFill>
              </a:rPr>
              <a:t>Figure 10: The range of CCG/LHB treatment target achievement </a:t>
            </a:r>
          </a:p>
          <a:p>
            <a:r>
              <a:rPr lang="en-GB" sz="1400" b="1" dirty="0" smtClean="0">
                <a:solidFill>
                  <a:schemeClr val="accent1"/>
                </a:solidFill>
              </a:rPr>
              <a:t>for people with Type 1 diabetes in England and Wales, 2014-15</a:t>
            </a:r>
            <a:endParaRPr lang="en-GB" sz="1400" b="1" dirty="0">
              <a:solidFill>
                <a:schemeClr val="accent1"/>
              </a:solidFill>
            </a:endParaRPr>
          </a:p>
        </p:txBody>
      </p:sp>
      <p:graphicFrame>
        <p:nvGraphicFramePr>
          <p:cNvPr id="12" name="Chart 11"/>
          <p:cNvGraphicFramePr>
            <a:graphicFrameLocks/>
          </p:cNvGraphicFramePr>
          <p:nvPr>
            <p:extLst>
              <p:ext uri="{D42A27DB-BD31-4B8C-83A1-F6EECF244321}">
                <p14:modId xmlns:p14="http://schemas.microsoft.com/office/powerpoint/2010/main" val="1735010438"/>
              </p:ext>
            </p:extLst>
          </p:nvPr>
        </p:nvGraphicFramePr>
        <p:xfrm>
          <a:off x="450229" y="3212975"/>
          <a:ext cx="7653530" cy="2820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20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67544" y="1124744"/>
            <a:ext cx="8280920" cy="4824535"/>
          </a:xfrm>
        </p:spPr>
        <p:txBody>
          <a:bodyPr>
            <a:normAutofit fontScale="92500" lnSpcReduction="10000"/>
          </a:bodyPr>
          <a:lstStyle/>
          <a:p>
            <a:pPr marL="0" indent="0">
              <a:spcBef>
                <a:spcPts val="0"/>
              </a:spcBef>
              <a:buNone/>
            </a:pPr>
            <a:r>
              <a:rPr lang="en-GB" sz="1900" dirty="0"/>
              <a:t>Participation of GP practices is variable across the country. This may be due to the varied levels of support for participation offered to GP </a:t>
            </a:r>
            <a:r>
              <a:rPr lang="en-GB" sz="1900" dirty="0" smtClean="0"/>
              <a:t>practices </a:t>
            </a:r>
            <a:r>
              <a:rPr lang="en-GB" sz="1900" dirty="0"/>
              <a:t>by Clinical Commissioning Groups (</a:t>
            </a:r>
            <a:r>
              <a:rPr lang="en-GB" sz="1900" dirty="0" smtClean="0"/>
              <a:t>CCGs</a:t>
            </a:r>
            <a:r>
              <a:rPr lang="en-GB" sz="1900" dirty="0"/>
              <a:t>) following the increased complexity of registration and submission imposed by </a:t>
            </a:r>
            <a:r>
              <a:rPr lang="en-GB" sz="1900" dirty="0" smtClean="0"/>
              <a:t>the new </a:t>
            </a:r>
            <a:r>
              <a:rPr lang="en-GB" sz="1900" dirty="0"/>
              <a:t>Information Governance ‘opt in’ </a:t>
            </a:r>
            <a:r>
              <a:rPr lang="en-GB" sz="1900" dirty="0" smtClean="0"/>
              <a:t>requirements.</a:t>
            </a:r>
            <a:endParaRPr lang="en-GB" sz="1900" dirty="0"/>
          </a:p>
          <a:p>
            <a:pPr marL="0" indent="0">
              <a:spcBef>
                <a:spcPts val="0"/>
              </a:spcBef>
              <a:buNone/>
            </a:pPr>
            <a:endParaRPr lang="en-GB" sz="1900" dirty="0"/>
          </a:p>
          <a:p>
            <a:pPr marL="0" indent="0">
              <a:spcBef>
                <a:spcPts val="0"/>
              </a:spcBef>
              <a:buNone/>
            </a:pPr>
            <a:r>
              <a:rPr lang="en-GB" sz="1900" dirty="0"/>
              <a:t>Participation for 2014-15 was  around 4,700 GP practices (57 per cent) and 99 specialist services capturing information on 1.9 million people with diabetes</a:t>
            </a:r>
            <a:r>
              <a:rPr lang="en-GB" sz="1900" dirty="0" smtClean="0"/>
              <a:t>.</a:t>
            </a:r>
          </a:p>
          <a:p>
            <a:pPr marL="0" indent="0">
              <a:spcBef>
                <a:spcPts val="0"/>
              </a:spcBef>
              <a:buNone/>
            </a:pPr>
            <a:endParaRPr lang="en-GB" sz="1900" dirty="0"/>
          </a:p>
          <a:p>
            <a:pPr marL="0" indent="0">
              <a:spcBef>
                <a:spcPts val="0"/>
              </a:spcBef>
              <a:buNone/>
            </a:pPr>
            <a:endParaRPr lang="en-GB" sz="1900" dirty="0" smtClean="0"/>
          </a:p>
          <a:p>
            <a:pPr marL="0" indent="0">
              <a:spcBef>
                <a:spcPts val="0"/>
              </a:spcBef>
              <a:buNone/>
            </a:pPr>
            <a:endParaRPr lang="en-GB" sz="1900" dirty="0"/>
          </a:p>
          <a:p>
            <a:pPr marL="0" indent="0">
              <a:spcBef>
                <a:spcPts val="0"/>
              </a:spcBef>
              <a:buNone/>
            </a:pPr>
            <a:endParaRPr lang="en-GB" sz="1900" dirty="0" smtClean="0"/>
          </a:p>
          <a:p>
            <a:pPr marL="0" indent="0">
              <a:spcBef>
                <a:spcPts val="0"/>
              </a:spcBef>
              <a:buNone/>
            </a:pPr>
            <a:endParaRPr lang="en-GB" sz="1900" dirty="0"/>
          </a:p>
          <a:p>
            <a:pPr marL="0" indent="0">
              <a:spcBef>
                <a:spcPts val="0"/>
              </a:spcBef>
              <a:buNone/>
            </a:pPr>
            <a:endParaRPr lang="en-GB" sz="1900" dirty="0" smtClean="0"/>
          </a:p>
          <a:p>
            <a:pPr marL="0" indent="0">
              <a:spcBef>
                <a:spcPts val="0"/>
              </a:spcBef>
              <a:buNone/>
            </a:pPr>
            <a:r>
              <a:rPr lang="en-GB" sz="1600" dirty="0" smtClean="0"/>
              <a:t>	</a:t>
            </a:r>
          </a:p>
          <a:p>
            <a:pPr marL="0" indent="0">
              <a:spcBef>
                <a:spcPts val="0"/>
              </a:spcBef>
              <a:buNone/>
            </a:pPr>
            <a:endParaRPr lang="en-GB" sz="1600" dirty="0"/>
          </a:p>
          <a:p>
            <a:pPr marL="0" indent="0">
              <a:spcBef>
                <a:spcPts val="0"/>
              </a:spcBef>
              <a:buNone/>
            </a:pPr>
            <a:r>
              <a:rPr lang="en-GB" sz="1600" dirty="0" smtClean="0"/>
              <a:t>	</a:t>
            </a:r>
          </a:p>
          <a:p>
            <a:pPr marL="0" indent="0">
              <a:spcBef>
                <a:spcPts val="0"/>
              </a:spcBef>
              <a:buNone/>
            </a:pPr>
            <a:r>
              <a:rPr lang="en-GB" sz="1600" dirty="0"/>
              <a:t>	</a:t>
            </a:r>
            <a:endParaRPr lang="en-GB" sz="1600" dirty="0" smtClean="0"/>
          </a:p>
          <a:p>
            <a:pPr marL="0" indent="0">
              <a:spcBef>
                <a:spcPts val="0"/>
              </a:spcBef>
              <a:buNone/>
            </a:pPr>
            <a:r>
              <a:rPr lang="en-GB" sz="1400" dirty="0" smtClean="0"/>
              <a:t>	Bill </a:t>
            </a:r>
            <a:r>
              <a:rPr lang="en-GB" sz="1400" dirty="0"/>
              <a:t>Taylor, Clinical Lead Quality Improvement, Clinical Innovation and Research </a:t>
            </a:r>
            <a:r>
              <a:rPr lang="en-GB" sz="1400" dirty="0" smtClean="0"/>
              <a:t>Centre, </a:t>
            </a:r>
          </a:p>
          <a:p>
            <a:pPr marL="0" indent="0">
              <a:spcBef>
                <a:spcPts val="0"/>
              </a:spcBef>
              <a:buNone/>
            </a:pPr>
            <a:r>
              <a:rPr lang="en-GB" sz="1400" dirty="0"/>
              <a:t>	</a:t>
            </a:r>
            <a:r>
              <a:rPr lang="en-GB" sz="1400" dirty="0" smtClean="0"/>
              <a:t>Royal College of General Practitioners</a:t>
            </a:r>
            <a:endParaRPr lang="en-GB" sz="1400" dirty="0"/>
          </a:p>
          <a:p>
            <a:pPr marL="0" indent="0">
              <a:spcBef>
                <a:spcPts val="0"/>
              </a:spcBef>
              <a:buNone/>
            </a:pPr>
            <a:endParaRPr lang="en-GB" sz="1900" dirty="0" smtClean="0"/>
          </a:p>
          <a:p>
            <a:pPr marL="0" indent="0">
              <a:spcBef>
                <a:spcPts val="0"/>
              </a:spcBef>
              <a:buNone/>
            </a:pPr>
            <a:endParaRPr lang="en-GB" sz="1900"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a:t>
            </a:fld>
            <a:endParaRPr lang="en-GB" dirty="0"/>
          </a:p>
        </p:txBody>
      </p:sp>
      <p:sp>
        <p:nvSpPr>
          <p:cNvPr id="5" name="Rounded Rectangular Callout 4"/>
          <p:cNvSpPr/>
          <p:nvPr/>
        </p:nvSpPr>
        <p:spPr>
          <a:xfrm>
            <a:off x="1439652" y="3717032"/>
            <a:ext cx="5940660" cy="1442216"/>
          </a:xfrm>
          <a:prstGeom prst="wedgeRoundRectCallout">
            <a:avLst>
              <a:gd name="adj1" fmla="val -20569"/>
              <a:gd name="adj2" fmla="val 595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i="1" dirty="0">
              <a:solidFill>
                <a:schemeClr val="accent1"/>
              </a:solidFill>
            </a:endParaRPr>
          </a:p>
        </p:txBody>
      </p:sp>
      <p:sp>
        <p:nvSpPr>
          <p:cNvPr id="6" name="TextBox 5"/>
          <p:cNvSpPr txBox="1"/>
          <p:nvPr/>
        </p:nvSpPr>
        <p:spPr>
          <a:xfrm>
            <a:off x="1619672" y="3837975"/>
            <a:ext cx="5760640" cy="1200329"/>
          </a:xfrm>
          <a:prstGeom prst="rect">
            <a:avLst/>
          </a:prstGeom>
          <a:noFill/>
        </p:spPr>
        <p:txBody>
          <a:bodyPr wrap="square" rtlCol="0">
            <a:spAutoFit/>
          </a:bodyPr>
          <a:lstStyle/>
          <a:p>
            <a:r>
              <a:rPr lang="en-GB" sz="1200" dirty="0"/>
              <a:t>“The NDA report is a very useful data source for identifying in which areas of diabetes care there are potential for improvement in general practice. The majority of the data is comparable with QOF which is already in the public domain, however it is a rich source of more detailed information and is presented in a different, clear and easy to compare format. The National Audit itself collects data from primary and secondary care"</a:t>
            </a:r>
          </a:p>
        </p:txBody>
      </p:sp>
    </p:spTree>
    <p:extLst>
      <p:ext uri="{BB962C8B-B14F-4D97-AF65-F5344CB8AC3E}">
        <p14:creationId xmlns:p14="http://schemas.microsoft.com/office/powerpoint/2010/main" val="156174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89" y="260648"/>
            <a:ext cx="8229600" cy="706090"/>
          </a:xfrm>
        </p:spPr>
        <p:txBody>
          <a:bodyPr>
            <a:noAutofit/>
          </a:bodyPr>
          <a:lstStyle/>
          <a:p>
            <a:r>
              <a:rPr lang="en-GB" sz="2400" dirty="0" smtClean="0"/>
              <a:t>Local variation - Treatment </a:t>
            </a:r>
            <a:r>
              <a:rPr lang="en-GB" sz="2400" dirty="0"/>
              <a:t>Target – </a:t>
            </a:r>
            <a:r>
              <a:rPr lang="en-GB" sz="2400" dirty="0" smtClean="0"/>
              <a:t>Type 2 Diabetes</a:t>
            </a:r>
            <a:endParaRPr lang="en-GB" sz="24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30</a:t>
            </a:fld>
            <a:endParaRPr lang="en-GB"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256" y="2626118"/>
            <a:ext cx="141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1034483"/>
            <a:ext cx="8709382" cy="1569660"/>
          </a:xfrm>
          <a:prstGeom prst="rect">
            <a:avLst/>
          </a:prstGeom>
          <a:noFill/>
        </p:spPr>
        <p:txBody>
          <a:bodyPr wrap="square" rtlCol="0">
            <a:spAutoFit/>
          </a:bodyPr>
          <a:lstStyle/>
          <a:p>
            <a:r>
              <a:rPr lang="en-GB" sz="3000" b="1" dirty="0" smtClean="0">
                <a:solidFill>
                  <a:schemeClr val="accent1"/>
                </a:solidFill>
              </a:rPr>
              <a:t>Key Finding</a:t>
            </a:r>
          </a:p>
          <a:p>
            <a:r>
              <a:rPr lang="en-GB" sz="2200" dirty="0" smtClean="0">
                <a:solidFill>
                  <a:schemeClr val="accent1"/>
                </a:solidFill>
              </a:rPr>
              <a:t>For people </a:t>
            </a:r>
            <a:r>
              <a:rPr lang="en-GB" sz="2200" dirty="0">
                <a:solidFill>
                  <a:schemeClr val="accent1"/>
                </a:solidFill>
              </a:rPr>
              <a:t>with Type 2 </a:t>
            </a:r>
            <a:r>
              <a:rPr lang="en-GB" sz="2200" dirty="0" smtClean="0">
                <a:solidFill>
                  <a:schemeClr val="accent1"/>
                </a:solidFill>
              </a:rPr>
              <a:t>diabetes the range of variation in treatment target achievement is still appreciable but less than for people with Type 1.</a:t>
            </a:r>
          </a:p>
        </p:txBody>
      </p:sp>
      <p:sp>
        <p:nvSpPr>
          <p:cNvPr id="10" name="TextBox 9"/>
          <p:cNvSpPr txBox="1"/>
          <p:nvPr/>
        </p:nvSpPr>
        <p:spPr>
          <a:xfrm>
            <a:off x="251520" y="2715345"/>
            <a:ext cx="6480720" cy="523220"/>
          </a:xfrm>
          <a:prstGeom prst="rect">
            <a:avLst/>
          </a:prstGeom>
          <a:noFill/>
        </p:spPr>
        <p:txBody>
          <a:bodyPr wrap="square" rtlCol="0">
            <a:spAutoFit/>
          </a:bodyPr>
          <a:lstStyle/>
          <a:p>
            <a:r>
              <a:rPr lang="en-GB" sz="1400" b="1" dirty="0" smtClean="0">
                <a:solidFill>
                  <a:schemeClr val="accent1"/>
                </a:solidFill>
              </a:rPr>
              <a:t>Figure 11: The range of CCG/LHB treatment target achievement </a:t>
            </a:r>
          </a:p>
          <a:p>
            <a:r>
              <a:rPr lang="en-GB" sz="1400" b="1" dirty="0" smtClean="0">
                <a:solidFill>
                  <a:schemeClr val="accent1"/>
                </a:solidFill>
              </a:rPr>
              <a:t>for people with Type 2 and other diabetes in England and Wales, 2014-15</a:t>
            </a:r>
            <a:endParaRPr lang="en-GB" sz="1400" b="1" dirty="0">
              <a:solidFill>
                <a:schemeClr val="accent1"/>
              </a:solidFill>
            </a:endParaRPr>
          </a:p>
        </p:txBody>
      </p:sp>
      <p:graphicFrame>
        <p:nvGraphicFramePr>
          <p:cNvPr id="11" name="Chart 10"/>
          <p:cNvGraphicFramePr>
            <a:graphicFrameLocks/>
          </p:cNvGraphicFramePr>
          <p:nvPr>
            <p:extLst>
              <p:ext uri="{D42A27DB-BD31-4B8C-83A1-F6EECF244321}">
                <p14:modId xmlns:p14="http://schemas.microsoft.com/office/powerpoint/2010/main" val="3954960594"/>
              </p:ext>
            </p:extLst>
          </p:nvPr>
        </p:nvGraphicFramePr>
        <p:xfrm>
          <a:off x="323528" y="3212976"/>
          <a:ext cx="8350170" cy="2838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20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Targets– CCG/LHB distribution</a:t>
            </a:r>
            <a:endParaRPr lang="en-GB" dirty="0"/>
          </a:p>
        </p:txBody>
      </p:sp>
      <p:sp>
        <p:nvSpPr>
          <p:cNvPr id="3" name="Content Placeholder 2"/>
          <p:cNvSpPr>
            <a:spLocks noGrp="1"/>
          </p:cNvSpPr>
          <p:nvPr>
            <p:ph idx="1"/>
          </p:nvPr>
        </p:nvSpPr>
        <p:spPr/>
        <p:txBody>
          <a:bodyPr/>
          <a:lstStyle/>
          <a:p>
            <a:pPr marL="0" indent="0">
              <a:buNone/>
            </a:pPr>
            <a:r>
              <a:rPr lang="en-GB" sz="1400" dirty="0" smtClean="0"/>
              <a:t>This slide has been left blank for CCG/LHB or GP Practices to insert CCG/LHB or GP level information from the </a:t>
            </a:r>
            <a:r>
              <a:rPr lang="en-GB" sz="1400" u="sng" dirty="0" smtClean="0">
                <a:solidFill>
                  <a:srgbClr val="0070C0"/>
                </a:solidFill>
                <a:hlinkClick r:id="rId2"/>
              </a:rPr>
              <a:t>GP level excel spreadsheet</a:t>
            </a:r>
            <a:r>
              <a:rPr lang="en-GB" sz="1400" dirty="0" smtClean="0"/>
              <a:t>. </a:t>
            </a:r>
          </a:p>
          <a:p>
            <a:pPr marL="0" indent="0">
              <a:buNone/>
            </a:pPr>
            <a:r>
              <a:rPr lang="en-GB" sz="1400" dirty="0" smtClean="0"/>
              <a:t>For example:</a:t>
            </a:r>
          </a:p>
          <a:p>
            <a:r>
              <a:rPr lang="en-GB" sz="1200" dirty="0" smtClean="0"/>
              <a:t>You may choose to show Chart X from the spreadsheet this will provide you with the spread of performance across a particular CCG/LHB</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31</a:t>
            </a:fld>
            <a:endParaRPr lang="en-GB" dirty="0"/>
          </a:p>
        </p:txBody>
      </p:sp>
    </p:spTree>
    <p:extLst>
      <p:ext uri="{BB962C8B-B14F-4D97-AF65-F5344CB8AC3E}">
        <p14:creationId xmlns:p14="http://schemas.microsoft.com/office/powerpoint/2010/main" val="418742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Treatment Targets– Two Example GP Practices</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a:t>This slide has been left blank for CCG/LHB or GP Practices to insert CCG/LHB or GP level information from the </a:t>
            </a:r>
            <a:r>
              <a:rPr lang="en-GB" sz="1400" u="sng" dirty="0">
                <a:solidFill>
                  <a:srgbClr val="0070C0"/>
                </a:solidFill>
                <a:hlinkClick r:id="rId2"/>
              </a:rPr>
              <a:t>GP level excel spreadsheet</a:t>
            </a:r>
            <a:r>
              <a:rPr lang="en-GB" sz="1400" dirty="0"/>
              <a:t>. </a:t>
            </a:r>
          </a:p>
          <a:p>
            <a:pPr marL="0" indent="0">
              <a:buNone/>
            </a:pPr>
            <a:r>
              <a:rPr lang="en-GB" sz="1400" dirty="0"/>
              <a:t>For example:</a:t>
            </a:r>
          </a:p>
          <a:p>
            <a:r>
              <a:rPr lang="en-GB" sz="1400" dirty="0"/>
              <a:t>You may choose to show </a:t>
            </a:r>
            <a:r>
              <a:rPr lang="en-GB" sz="1400" dirty="0" smtClean="0"/>
              <a:t>two contrasting GP practices in your area </a:t>
            </a:r>
            <a:r>
              <a:rPr lang="en-GB" sz="1400" dirty="0"/>
              <a:t>from the </a:t>
            </a:r>
            <a:r>
              <a:rPr lang="en-GB" sz="1400" dirty="0" smtClean="0"/>
              <a:t>spreadsheet</a:t>
            </a:r>
          </a:p>
          <a:p>
            <a:r>
              <a:rPr lang="en-GB" sz="1400" dirty="0" smtClean="0"/>
              <a:t>You may want to add here the differences in the processes for the two practices and any improvements made.</a:t>
            </a:r>
            <a:endParaRPr lang="en-GB" sz="14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32</a:t>
            </a:fld>
            <a:endParaRPr lang="en-GB" dirty="0"/>
          </a:p>
        </p:txBody>
      </p:sp>
    </p:spTree>
    <p:extLst>
      <p:ext uri="{BB962C8B-B14F-4D97-AF65-F5344CB8AC3E}">
        <p14:creationId xmlns:p14="http://schemas.microsoft.com/office/powerpoint/2010/main" val="301901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Targets: Comment</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sz="2400" dirty="0" smtClean="0"/>
              <a:t>The improvement in blood pressure results, prioritised for improvement in earlier NDA reports, are an important and substantial achievement. They will mean fewer heart attacks and strokes and less acceleration of eye and kidney disease.</a:t>
            </a:r>
          </a:p>
          <a:p>
            <a:pPr marL="0" indent="0">
              <a:buNone/>
            </a:pPr>
            <a:r>
              <a:rPr lang="en-GB" sz="2400" dirty="0" smtClean="0"/>
              <a:t>However, blood glucose control remains high risk in most people with Type 1 diabetes and in all younger people with diabetes.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33</a:t>
            </a:fld>
            <a:endParaRPr lang="en-GB" dirty="0"/>
          </a:p>
        </p:txBody>
      </p:sp>
      <p:sp>
        <p:nvSpPr>
          <p:cNvPr id="5" name="TextBox 4"/>
          <p:cNvSpPr txBox="1"/>
          <p:nvPr/>
        </p:nvSpPr>
        <p:spPr>
          <a:xfrm>
            <a:off x="539552" y="4293096"/>
            <a:ext cx="7992888" cy="1846659"/>
          </a:xfrm>
          <a:prstGeom prst="rect">
            <a:avLst/>
          </a:prstGeom>
          <a:solidFill>
            <a:schemeClr val="bg1">
              <a:lumMod val="90000"/>
            </a:schemeClr>
          </a:solidFill>
        </p:spPr>
        <p:txBody>
          <a:bodyPr wrap="square" rtlCol="0">
            <a:spAutoFit/>
          </a:bodyPr>
          <a:lstStyle/>
          <a:p>
            <a:r>
              <a:rPr lang="en-GB" sz="1900" b="1" dirty="0" smtClean="0">
                <a:solidFill>
                  <a:schemeClr val="accent1"/>
                </a:solidFill>
              </a:rPr>
              <a:t>Recommendations: </a:t>
            </a:r>
          </a:p>
          <a:p>
            <a:pPr marL="342900" indent="-342900">
              <a:buFont typeface="Arial" panose="020B0604020202020204" pitchFamily="34" charset="0"/>
              <a:buChar char="•"/>
            </a:pPr>
            <a:r>
              <a:rPr lang="en-GB" sz="1900" b="1" dirty="0" smtClean="0">
                <a:solidFill>
                  <a:schemeClr val="accent1"/>
                </a:solidFill>
              </a:rPr>
              <a:t>Continue to prioritise improved blood </a:t>
            </a:r>
            <a:r>
              <a:rPr lang="en-GB" sz="1900" b="1" dirty="0">
                <a:solidFill>
                  <a:schemeClr val="accent1"/>
                </a:solidFill>
              </a:rPr>
              <a:t>p</a:t>
            </a:r>
            <a:r>
              <a:rPr lang="en-GB" sz="1900" b="1" dirty="0" smtClean="0">
                <a:solidFill>
                  <a:schemeClr val="accent1"/>
                </a:solidFill>
              </a:rPr>
              <a:t>ressure management</a:t>
            </a:r>
          </a:p>
          <a:p>
            <a:pPr marL="342900" indent="-342900">
              <a:buFont typeface="Arial" panose="020B0604020202020204" pitchFamily="34" charset="0"/>
              <a:buChar char="•"/>
            </a:pPr>
            <a:r>
              <a:rPr lang="en-GB" sz="1900" b="1" dirty="0" smtClean="0">
                <a:solidFill>
                  <a:schemeClr val="accent1"/>
                </a:solidFill>
              </a:rPr>
              <a:t>Seek out better ways of achieving lower risk blood glucose levels in people with diabetes of working age and younger</a:t>
            </a:r>
          </a:p>
          <a:p>
            <a:pPr marL="342900" indent="-342900">
              <a:buFont typeface="Arial" panose="020B0604020202020204" pitchFamily="34" charset="0"/>
              <a:buChar char="•"/>
            </a:pPr>
            <a:r>
              <a:rPr lang="en-GB" sz="1900" b="1" dirty="0" smtClean="0">
                <a:solidFill>
                  <a:schemeClr val="accent1"/>
                </a:solidFill>
              </a:rPr>
              <a:t>Foster local and regional networks to share successful systems of care and reduce variation</a:t>
            </a:r>
            <a:endParaRPr lang="en-GB" sz="1900" b="1" i="1" dirty="0" smtClean="0">
              <a:solidFill>
                <a:schemeClr val="accent1"/>
              </a:solidFill>
            </a:endParaRPr>
          </a:p>
        </p:txBody>
      </p:sp>
    </p:spTree>
    <p:extLst>
      <p:ext uri="{BB962C8B-B14F-4D97-AF65-F5344CB8AC3E}">
        <p14:creationId xmlns:p14="http://schemas.microsoft.com/office/powerpoint/2010/main" val="392339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418654"/>
            <a:ext cx="8229600" cy="706090"/>
          </a:xfrm>
        </p:spPr>
        <p:txBody>
          <a:bodyPr/>
          <a:lstStyle/>
          <a:p>
            <a:r>
              <a:rPr lang="en-GB" dirty="0" smtClean="0"/>
              <a:t>National Diabetes Audit</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t>34</a:t>
            </a:fld>
            <a:endParaRPr lang="en-GB" dirty="0"/>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1444" y="1484784"/>
            <a:ext cx="8241111" cy="4608195"/>
          </a:xfrm>
          <a:prstGeom prst="rect">
            <a:avLst/>
          </a:prstGeom>
        </p:spPr>
      </p:pic>
      <p:sp>
        <p:nvSpPr>
          <p:cNvPr id="8" name="Title 3"/>
          <p:cNvSpPr txBox="1">
            <a:spLocks/>
          </p:cNvSpPr>
          <p:nvPr/>
        </p:nvSpPr>
        <p:spPr>
          <a:xfrm>
            <a:off x="1835696" y="2708920"/>
            <a:ext cx="6480720" cy="2520280"/>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3500" kern="1200">
                <a:solidFill>
                  <a:schemeClr val="accent1"/>
                </a:solidFill>
                <a:latin typeface="+mj-lt"/>
                <a:ea typeface="+mj-ea"/>
                <a:cs typeface="+mj-cs"/>
              </a:defRPr>
            </a:lvl1pPr>
          </a:lstStyle>
          <a:p>
            <a:r>
              <a:rPr lang="en-GB" sz="5600" b="1" dirty="0" smtClean="0"/>
              <a:t>Definitions, footnotes, data sources and further reading</a:t>
            </a:r>
          </a:p>
        </p:txBody>
      </p:sp>
    </p:spTree>
    <p:extLst>
      <p:ext uri="{BB962C8B-B14F-4D97-AF65-F5344CB8AC3E}">
        <p14:creationId xmlns:p14="http://schemas.microsoft.com/office/powerpoint/2010/main" val="2316714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35</a:t>
            </a:fld>
            <a:endParaRPr lang="en-GB" dirty="0"/>
          </a:p>
        </p:txBody>
      </p:sp>
      <p:sp>
        <p:nvSpPr>
          <p:cNvPr id="6" name="Content Placeholder 5"/>
          <p:cNvSpPr>
            <a:spLocks noGrp="1"/>
          </p:cNvSpPr>
          <p:nvPr>
            <p:ph idx="1"/>
          </p:nvPr>
        </p:nvSpPr>
        <p:spPr>
          <a:xfrm>
            <a:off x="457200" y="980728"/>
            <a:ext cx="8229600" cy="5400600"/>
          </a:xfrm>
        </p:spPr>
        <p:txBody>
          <a:bodyPr>
            <a:normAutofit fontScale="25000" lnSpcReduction="20000"/>
          </a:bodyPr>
          <a:lstStyle/>
          <a:p>
            <a:pPr marL="0" indent="0">
              <a:spcBef>
                <a:spcPts val="0"/>
              </a:spcBef>
              <a:spcAft>
                <a:spcPts val="600"/>
              </a:spcAft>
              <a:buNone/>
            </a:pPr>
            <a:r>
              <a:rPr lang="en-GB" sz="5600" b="1" dirty="0" smtClean="0"/>
              <a:t>Diabetes </a:t>
            </a:r>
            <a:r>
              <a:rPr lang="en-GB" sz="4400" dirty="0" smtClean="0"/>
              <a:t>is </a:t>
            </a:r>
            <a:r>
              <a:rPr lang="en-GB" sz="4400" dirty="0"/>
              <a:t>a condition where the amount of glucose in the blood is too high because the pancreas doesn’t produce enough insulin.  Insulin is a hormone produced by the pancreas that allows glucose to be used as a body fuel and other nutrients to be used as building blocks. There are two main types of diabetes: Type 1 diabetes (no insulin); Type 2 diabetes (insufficient insulin)</a:t>
            </a:r>
          </a:p>
          <a:p>
            <a:pPr marL="0" indent="0">
              <a:spcBef>
                <a:spcPts val="0"/>
              </a:spcBef>
              <a:spcAft>
                <a:spcPts val="600"/>
              </a:spcAft>
              <a:buNone/>
            </a:pPr>
            <a:endParaRPr lang="en-GB" sz="400" b="1" dirty="0" smtClean="0"/>
          </a:p>
          <a:p>
            <a:pPr marL="0" indent="0">
              <a:spcBef>
                <a:spcPts val="0"/>
              </a:spcBef>
              <a:spcAft>
                <a:spcPts val="600"/>
              </a:spcAft>
              <a:buNone/>
            </a:pPr>
            <a:r>
              <a:rPr lang="en-GB" sz="5600" b="1" dirty="0" smtClean="0"/>
              <a:t>Care</a:t>
            </a:r>
            <a:r>
              <a:rPr lang="en-GB" sz="6400" b="1" dirty="0" smtClean="0"/>
              <a:t> </a:t>
            </a:r>
            <a:r>
              <a:rPr lang="en-GB" sz="5600" b="1" dirty="0"/>
              <a:t>Processes (NICE recommends all of these at least once a year)</a:t>
            </a:r>
            <a:endParaRPr lang="en-GB" sz="6400" b="1" dirty="0"/>
          </a:p>
          <a:p>
            <a:pPr marL="0" indent="0">
              <a:lnSpc>
                <a:spcPct val="120000"/>
              </a:lnSpc>
              <a:spcBef>
                <a:spcPts val="0"/>
              </a:spcBef>
              <a:spcAft>
                <a:spcPts val="600"/>
              </a:spcAft>
              <a:buNone/>
            </a:pPr>
            <a:r>
              <a:rPr lang="en-GB" sz="4400" b="1" dirty="0" smtClean="0"/>
              <a:t>Blood </a:t>
            </a:r>
            <a:r>
              <a:rPr lang="en-GB" sz="4400" b="1" dirty="0"/>
              <a:t>Pressure</a:t>
            </a:r>
            <a:r>
              <a:rPr lang="en-GB" sz="4400" dirty="0"/>
              <a:t> is a measurement of the force driving the blood through the arteries. Blood pressure readings contain two figures, e.g.130/80. The first is known as the systolic pressure which is produced when the heart contracts. The second is the diastolic pressure which is when the heart relaxes to refill with blood.</a:t>
            </a:r>
          </a:p>
          <a:p>
            <a:pPr marL="0" indent="0">
              <a:lnSpc>
                <a:spcPct val="120000"/>
              </a:lnSpc>
              <a:spcBef>
                <a:spcPts val="0"/>
              </a:spcBef>
              <a:spcAft>
                <a:spcPts val="600"/>
              </a:spcAft>
              <a:buNone/>
            </a:pPr>
            <a:r>
              <a:rPr lang="en-GB" sz="4400" b="1" dirty="0"/>
              <a:t>BMI measurement</a:t>
            </a:r>
            <a:r>
              <a:rPr lang="en-GB" sz="4400" dirty="0"/>
              <a:t> – Body Mass Index calculated from weight and height to classify under, normal and over-weight</a:t>
            </a:r>
          </a:p>
          <a:p>
            <a:pPr marL="0" lvl="0" indent="0">
              <a:lnSpc>
                <a:spcPct val="120000"/>
              </a:lnSpc>
              <a:spcBef>
                <a:spcPts val="0"/>
              </a:spcBef>
              <a:spcAft>
                <a:spcPts val="600"/>
              </a:spcAft>
              <a:buNone/>
            </a:pPr>
            <a:r>
              <a:rPr lang="en-GB" sz="4400" b="1" dirty="0"/>
              <a:t>Serum creatinine</a:t>
            </a:r>
            <a:r>
              <a:rPr lang="en-GB" sz="4400" dirty="0"/>
              <a:t> – this blood test is used as measure kidney function</a:t>
            </a:r>
          </a:p>
          <a:p>
            <a:pPr marL="0" lvl="0" indent="0">
              <a:lnSpc>
                <a:spcPct val="120000"/>
              </a:lnSpc>
              <a:spcBef>
                <a:spcPts val="0"/>
              </a:spcBef>
              <a:spcAft>
                <a:spcPts val="600"/>
              </a:spcAft>
              <a:buNone/>
            </a:pPr>
            <a:r>
              <a:rPr lang="en-GB" sz="4400" b="1" dirty="0"/>
              <a:t>Urinary albumin</a:t>
            </a:r>
            <a:r>
              <a:rPr lang="en-GB" sz="4400" dirty="0"/>
              <a:t> – this urine test detects the earliest stages of kidney disease</a:t>
            </a:r>
          </a:p>
          <a:p>
            <a:pPr marL="0" lvl="0" indent="0">
              <a:lnSpc>
                <a:spcPct val="120000"/>
              </a:lnSpc>
              <a:spcBef>
                <a:spcPts val="0"/>
              </a:spcBef>
              <a:spcAft>
                <a:spcPts val="600"/>
              </a:spcAft>
              <a:buNone/>
            </a:pPr>
            <a:r>
              <a:rPr lang="en-GB" sz="4400" b="1" dirty="0"/>
              <a:t>Cholesterol - </a:t>
            </a:r>
            <a:r>
              <a:rPr lang="en-GB" sz="4400" dirty="0"/>
              <a:t> this blood test measures a type of fat that can damage blood vessels</a:t>
            </a:r>
          </a:p>
          <a:p>
            <a:pPr marL="0" indent="0">
              <a:lnSpc>
                <a:spcPct val="120000"/>
              </a:lnSpc>
              <a:spcBef>
                <a:spcPts val="0"/>
              </a:spcBef>
              <a:spcAft>
                <a:spcPts val="600"/>
              </a:spcAft>
              <a:buNone/>
            </a:pPr>
            <a:r>
              <a:rPr lang="en-GB" sz="4400" b="1" dirty="0"/>
              <a:t>Foot check</a:t>
            </a:r>
            <a:r>
              <a:rPr lang="en-GB" sz="4400" dirty="0"/>
              <a:t> - this examination checks the blood supply and sensation (feeling) in the feet. Loss of either is a risk for foot </a:t>
            </a:r>
            <a:r>
              <a:rPr lang="en-GB" sz="4400" dirty="0" smtClean="0"/>
              <a:t>disease</a:t>
            </a:r>
            <a:endParaRPr lang="en-GB" sz="4400" dirty="0"/>
          </a:p>
          <a:p>
            <a:pPr marL="0" indent="0">
              <a:lnSpc>
                <a:spcPct val="120000"/>
              </a:lnSpc>
              <a:spcBef>
                <a:spcPts val="0"/>
              </a:spcBef>
              <a:spcAft>
                <a:spcPts val="600"/>
              </a:spcAft>
              <a:buNone/>
            </a:pPr>
            <a:r>
              <a:rPr lang="en-GB" sz="4400" b="1" dirty="0"/>
              <a:t>Smoking Status</a:t>
            </a:r>
            <a:r>
              <a:rPr lang="en-GB" sz="4400" dirty="0"/>
              <a:t>  - this records whether the person is a smoker. Smoking increases the diabetic risk for heart attacks and </a:t>
            </a:r>
            <a:r>
              <a:rPr lang="en-GB" sz="4400" dirty="0" smtClean="0"/>
              <a:t>stroke</a:t>
            </a:r>
            <a:endParaRPr lang="en-GB" sz="4400" dirty="0"/>
          </a:p>
          <a:p>
            <a:pPr marL="0" indent="0">
              <a:lnSpc>
                <a:spcPct val="120000"/>
              </a:lnSpc>
              <a:spcBef>
                <a:spcPts val="0"/>
              </a:spcBef>
              <a:spcAft>
                <a:spcPts val="600"/>
              </a:spcAft>
              <a:buNone/>
            </a:pPr>
            <a:r>
              <a:rPr lang="en-GB" sz="4400" b="1" dirty="0"/>
              <a:t>HbA1c </a:t>
            </a:r>
            <a:r>
              <a:rPr lang="en-GB" sz="4400" dirty="0"/>
              <a:t>– this is a blood test for average blood glucose levels during the previous two to three months</a:t>
            </a:r>
            <a:r>
              <a:rPr lang="en-GB" sz="4400" dirty="0" smtClean="0"/>
              <a:t>.</a:t>
            </a:r>
          </a:p>
          <a:p>
            <a:pPr marL="0" indent="0">
              <a:spcBef>
                <a:spcPts val="0"/>
              </a:spcBef>
              <a:spcAft>
                <a:spcPts val="600"/>
              </a:spcAft>
              <a:buNone/>
            </a:pPr>
            <a:endParaRPr lang="en-GB" sz="400" dirty="0"/>
          </a:p>
          <a:p>
            <a:pPr marL="0" indent="0">
              <a:spcBef>
                <a:spcPts val="0"/>
              </a:spcBef>
              <a:spcAft>
                <a:spcPts val="600"/>
              </a:spcAft>
              <a:buNone/>
            </a:pPr>
            <a:r>
              <a:rPr lang="en-GB" sz="5600" b="1" dirty="0" smtClean="0"/>
              <a:t>Treatment </a:t>
            </a:r>
            <a:r>
              <a:rPr lang="en-GB" sz="5600" b="1" dirty="0"/>
              <a:t>Targets (NICE defines target levels to reduce risks of complications for people with diabetes)</a:t>
            </a:r>
          </a:p>
          <a:p>
            <a:pPr marL="0" indent="0">
              <a:spcBef>
                <a:spcPts val="0"/>
              </a:spcBef>
              <a:spcAft>
                <a:spcPts val="600"/>
              </a:spcAft>
              <a:buNone/>
            </a:pPr>
            <a:r>
              <a:rPr lang="en-GB" sz="4400" b="1" dirty="0" smtClean="0"/>
              <a:t>HbA1c </a:t>
            </a:r>
            <a:r>
              <a:rPr lang="en-GB" sz="4400" dirty="0" smtClean="0"/>
              <a:t>- the </a:t>
            </a:r>
            <a:r>
              <a:rPr lang="en-GB" sz="4400" dirty="0"/>
              <a:t>closer this is to normal (less than 42mmol/mol) the lower is the risk of all long term complications of diabetes</a:t>
            </a:r>
          </a:p>
          <a:p>
            <a:pPr marL="0" indent="0">
              <a:spcBef>
                <a:spcPts val="0"/>
              </a:spcBef>
              <a:spcAft>
                <a:spcPts val="600"/>
              </a:spcAft>
              <a:buNone/>
            </a:pPr>
            <a:r>
              <a:rPr lang="en-GB" sz="4400" b="1" dirty="0"/>
              <a:t>Cholesterol</a:t>
            </a:r>
            <a:r>
              <a:rPr lang="en-GB" sz="4400" dirty="0"/>
              <a:t> – reducing cholesterol levels lowers the risk of heart attacks and strokes</a:t>
            </a:r>
          </a:p>
          <a:p>
            <a:pPr marL="0" indent="0">
              <a:spcBef>
                <a:spcPts val="0"/>
              </a:spcBef>
              <a:spcAft>
                <a:spcPts val="600"/>
              </a:spcAft>
              <a:buNone/>
            </a:pPr>
            <a:r>
              <a:rPr lang="en-GB" sz="4400" b="1" dirty="0"/>
              <a:t>Blood Pressure</a:t>
            </a:r>
            <a:r>
              <a:rPr lang="en-GB" sz="4400" dirty="0"/>
              <a:t> –  </a:t>
            </a:r>
            <a:r>
              <a:rPr lang="en-GB" sz="4400" dirty="0" smtClean="0"/>
              <a:t>high </a:t>
            </a:r>
            <a:r>
              <a:rPr lang="en-GB" sz="4400" dirty="0"/>
              <a:t>levels are a risk for heart attacks and strokes; they also drive progression of eye and kidney disease </a:t>
            </a:r>
            <a:endParaRPr lang="en-GB" sz="4400" dirty="0" smtClean="0"/>
          </a:p>
          <a:p>
            <a:pPr marL="0" indent="0">
              <a:spcBef>
                <a:spcPts val="0"/>
              </a:spcBef>
              <a:spcAft>
                <a:spcPts val="600"/>
              </a:spcAft>
              <a:buNone/>
            </a:pPr>
            <a:endParaRPr lang="en-GB" sz="2400" dirty="0" smtClean="0"/>
          </a:p>
          <a:p>
            <a:pPr marL="0" indent="0">
              <a:spcBef>
                <a:spcPts val="0"/>
              </a:spcBef>
              <a:spcAft>
                <a:spcPts val="600"/>
              </a:spcAft>
              <a:buNone/>
            </a:pPr>
            <a:r>
              <a:rPr lang="en-GB" sz="5600" b="1" dirty="0" smtClean="0"/>
              <a:t>Specialist Service </a:t>
            </a:r>
          </a:p>
          <a:p>
            <a:pPr marL="0" indent="0">
              <a:lnSpc>
                <a:spcPct val="120000"/>
              </a:lnSpc>
              <a:spcBef>
                <a:spcPts val="0"/>
              </a:spcBef>
              <a:spcAft>
                <a:spcPts val="600"/>
              </a:spcAft>
              <a:buNone/>
            </a:pPr>
            <a:r>
              <a:rPr lang="en-GB" sz="4400" dirty="0" smtClean="0"/>
              <a:t>This </a:t>
            </a:r>
            <a:r>
              <a:rPr lang="en-GB" sz="4400" dirty="0"/>
              <a:t>is a service (often hospital based but sometimes delivered in a community setting) which includes diabetes specialists working in multidisciplinary teams. These teams usually comprise physicians (</a:t>
            </a:r>
            <a:r>
              <a:rPr lang="en-GB" sz="4400" dirty="0" err="1"/>
              <a:t>Diabetologists</a:t>
            </a:r>
            <a:r>
              <a:rPr lang="en-GB" sz="4400" dirty="0"/>
              <a:t>), Diabetes Specialist nurses and dieticians; it may also include clinical psychologists.</a:t>
            </a:r>
          </a:p>
        </p:txBody>
      </p:sp>
    </p:spTree>
    <p:extLst>
      <p:ext uri="{BB962C8B-B14F-4D97-AF65-F5344CB8AC3E}">
        <p14:creationId xmlns:p14="http://schemas.microsoft.com/office/powerpoint/2010/main" val="2418992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Footnotes</a:t>
            </a:r>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a:buFont typeface="+mj-lt"/>
              <a:buAutoNum type="arabicPeriod"/>
            </a:pPr>
            <a:endParaRPr lang="en-GB" sz="1100" dirty="0" smtClean="0"/>
          </a:p>
          <a:p>
            <a:pPr>
              <a:buFont typeface="+mj-lt"/>
              <a:buAutoNum type="arabicPeriod"/>
            </a:pPr>
            <a:r>
              <a:rPr lang="en-GB" sz="1100" dirty="0"/>
              <a:t>NICE recommended care processes </a:t>
            </a:r>
            <a:r>
              <a:rPr lang="en-GB" sz="1100" u="sng" dirty="0">
                <a:hlinkClick r:id="rId2"/>
              </a:rPr>
              <a:t>http://www.nice.org.uk/guidance/conditions-and-diseases/diabetes-and-other-endocrinal--nutritional-and-metabolic-conditions/diabetes</a:t>
            </a:r>
            <a:endParaRPr lang="en-GB" sz="1100" u="sng" dirty="0"/>
          </a:p>
          <a:p>
            <a:pPr>
              <a:buFont typeface="+mj-lt"/>
              <a:buAutoNum type="arabicPeriod"/>
            </a:pPr>
            <a:r>
              <a:rPr lang="en-GB" sz="1100" dirty="0"/>
              <a:t>National Service Framework (NSF) for Diabetes </a:t>
            </a:r>
            <a:r>
              <a:rPr lang="en-GB" sz="1100" dirty="0">
                <a:hlinkClick r:id="rId3"/>
              </a:rPr>
              <a:t>https://www.gov.uk/government/publications/national-service-framework-diabetes</a:t>
            </a:r>
            <a:r>
              <a:rPr lang="en-GB" sz="1100" dirty="0"/>
              <a:t/>
            </a:r>
            <a:br>
              <a:rPr lang="en-GB" sz="1100" dirty="0"/>
            </a:br>
            <a:r>
              <a:rPr lang="en-GB" sz="1100" dirty="0"/>
              <a:t>NICE Clinical Guidelines – GN17: Type 1 diabetes in adults: diagnosis and management </a:t>
            </a:r>
            <a:r>
              <a:rPr lang="en-GB" sz="1100" u="sng" dirty="0">
                <a:hlinkClick r:id="rId4"/>
              </a:rPr>
              <a:t>http://www.nice.org.uk/guidance/ng17</a:t>
            </a:r>
            <a:r>
              <a:rPr lang="en-GB" sz="1100" dirty="0"/>
              <a:t/>
            </a:r>
            <a:br>
              <a:rPr lang="en-GB" sz="1100" dirty="0"/>
            </a:br>
            <a:r>
              <a:rPr lang="en-GB" sz="1100" dirty="0"/>
              <a:t>NICE Clinical Guidelines – NG28: Type 2 diabetes in adults: management </a:t>
            </a:r>
            <a:r>
              <a:rPr lang="en-GB" sz="1100" u="sng" dirty="0">
                <a:hlinkClick r:id="rId5"/>
              </a:rPr>
              <a:t>http://www.nice.org.uk/guidance/ng28</a:t>
            </a:r>
            <a:r>
              <a:rPr lang="en-GB" sz="1100" dirty="0"/>
              <a:t/>
            </a:r>
            <a:br>
              <a:rPr lang="en-GB" sz="1100" dirty="0"/>
            </a:br>
            <a:r>
              <a:rPr lang="en-GB" sz="1100" dirty="0"/>
              <a:t>NICE – Diabetes in Adults Quality Standard </a:t>
            </a:r>
            <a:r>
              <a:rPr lang="en-GB" sz="1100" dirty="0">
                <a:hlinkClick r:id="rId6"/>
              </a:rPr>
              <a:t>http://guidance.nice.org.uk/QS6</a:t>
            </a:r>
            <a:endParaRPr lang="en-GB" sz="1100" dirty="0"/>
          </a:p>
          <a:p>
            <a:pPr>
              <a:buFont typeface="+mj-lt"/>
              <a:buAutoNum type="arabicPeriod"/>
            </a:pPr>
            <a:r>
              <a:rPr lang="en-GB" sz="1100" dirty="0"/>
              <a:t>Type 2 diabetes includes people with MODY, other and non specified diabetes type.</a:t>
            </a:r>
          </a:p>
          <a:p>
            <a:pPr>
              <a:buFont typeface="+mj-lt"/>
              <a:buAutoNum type="arabicPeriod"/>
            </a:pPr>
            <a:r>
              <a:rPr lang="en-GB" sz="1100" dirty="0"/>
              <a:t>The eye screening care process is not included in this table; therefore ‘eight care processes’ comprises the eight care processes that are listed above.</a:t>
            </a:r>
          </a:p>
          <a:p>
            <a:pPr marL="0" indent="0">
              <a:buNone/>
            </a:pPr>
            <a:endParaRPr lang="en-GB" sz="1100" dirty="0"/>
          </a:p>
          <a:p>
            <a:pPr marL="0" lvl="0" indent="0">
              <a:buNone/>
            </a:pPr>
            <a:endParaRPr lang="en-GB" sz="1100" dirty="0">
              <a:solidFill>
                <a:schemeClr val="accent3"/>
              </a:solidFill>
            </a:endParaRPr>
          </a:p>
        </p:txBody>
      </p:sp>
      <p:sp>
        <p:nvSpPr>
          <p:cNvPr id="4" name="Slide Number Placeholder 3"/>
          <p:cNvSpPr>
            <a:spLocks noGrp="1"/>
          </p:cNvSpPr>
          <p:nvPr>
            <p:ph type="sldNum" sz="quarter" idx="12"/>
          </p:nvPr>
        </p:nvSpPr>
        <p:spPr/>
        <p:txBody>
          <a:bodyPr/>
          <a:lstStyle/>
          <a:p>
            <a:fld id="{4F2E129E-16B7-480B-972E-C025DBFD1D53}" type="slidenum">
              <a:rPr lang="en-GB" smtClean="0"/>
              <a:pPr/>
              <a:t>36</a:t>
            </a:fld>
            <a:endParaRPr lang="en-GB" dirty="0"/>
          </a:p>
        </p:txBody>
      </p:sp>
    </p:spTree>
    <p:extLst>
      <p:ext uri="{BB962C8B-B14F-4D97-AF65-F5344CB8AC3E}">
        <p14:creationId xmlns:p14="http://schemas.microsoft.com/office/powerpoint/2010/main" val="1039775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Information</a:t>
            </a:r>
          </a:p>
        </p:txBody>
      </p:sp>
      <p:sp>
        <p:nvSpPr>
          <p:cNvPr id="3" name="Content Placeholder 2"/>
          <p:cNvSpPr>
            <a:spLocks noGrp="1"/>
          </p:cNvSpPr>
          <p:nvPr>
            <p:ph idx="1"/>
          </p:nvPr>
        </p:nvSpPr>
        <p:spPr>
          <a:xfrm>
            <a:off x="323528" y="1124744"/>
            <a:ext cx="8640960" cy="5001419"/>
          </a:xfrm>
        </p:spPr>
        <p:txBody>
          <a:bodyPr>
            <a:normAutofit fontScale="92500" lnSpcReduction="10000"/>
          </a:bodyPr>
          <a:lstStyle/>
          <a:p>
            <a:pPr marL="0" indent="0">
              <a:buNone/>
            </a:pPr>
            <a:r>
              <a:rPr lang="en-GB" dirty="0" smtClean="0"/>
              <a:t>For more information and the accompanying excel documents and data please visit the HSCIC website.</a:t>
            </a:r>
          </a:p>
          <a:p>
            <a:pPr marL="0" indent="0">
              <a:buNone/>
            </a:pPr>
            <a:r>
              <a:rPr lang="en-GB" u="sng" dirty="0">
                <a:hlinkClick r:id="rId2"/>
              </a:rPr>
              <a:t>http://</a:t>
            </a:r>
            <a:r>
              <a:rPr lang="en-GB" u="sng" dirty="0" smtClean="0">
                <a:hlinkClick r:id="rId2"/>
              </a:rPr>
              <a:t>www.hscic.gov.uk/pubs/ndauditcorerep1415</a:t>
            </a:r>
            <a:r>
              <a:rPr lang="en-GB" dirty="0" smtClean="0"/>
              <a:t> </a:t>
            </a:r>
          </a:p>
          <a:p>
            <a:pPr>
              <a:buFont typeface="Wingdings" panose="05000000000000000000" pitchFamily="2" charset="2"/>
              <a:buChar char="Ø"/>
            </a:pPr>
            <a:endParaRPr lang="en-GB" sz="1900" dirty="0" smtClean="0"/>
          </a:p>
          <a:p>
            <a:pPr>
              <a:buFont typeface="Wingdings" panose="05000000000000000000" pitchFamily="2" charset="2"/>
              <a:buChar char="Ø"/>
            </a:pPr>
            <a:r>
              <a:rPr lang="en-GB" sz="1900" dirty="0" smtClean="0"/>
              <a:t>National Report (pdf)</a:t>
            </a:r>
          </a:p>
          <a:p>
            <a:pPr>
              <a:buFont typeface="Wingdings" panose="05000000000000000000" pitchFamily="2" charset="2"/>
              <a:buChar char="Ø"/>
            </a:pPr>
            <a:r>
              <a:rPr lang="en-GB" sz="1900" dirty="0" smtClean="0"/>
              <a:t>Power point slide set </a:t>
            </a:r>
          </a:p>
          <a:p>
            <a:pPr>
              <a:buFont typeface="Wingdings" panose="05000000000000000000" pitchFamily="2" charset="2"/>
              <a:buChar char="Ø"/>
            </a:pPr>
            <a:r>
              <a:rPr lang="en-GB" sz="1900" dirty="0" smtClean="0"/>
              <a:t>Excel version of the tables and charts found in this report</a:t>
            </a:r>
          </a:p>
          <a:p>
            <a:pPr>
              <a:buFont typeface="Wingdings" panose="05000000000000000000" pitchFamily="2" charset="2"/>
              <a:buChar char="Ø"/>
            </a:pPr>
            <a:r>
              <a:rPr lang="en-GB" sz="1900" dirty="0" smtClean="0"/>
              <a:t>The GP practice level data spreadsheet for England, including an interactive report</a:t>
            </a:r>
          </a:p>
          <a:p>
            <a:pPr>
              <a:buFont typeface="Wingdings" panose="05000000000000000000" pitchFamily="2" charset="2"/>
              <a:buChar char="Ø"/>
            </a:pPr>
            <a:r>
              <a:rPr lang="en-GB" sz="1900" dirty="0" smtClean="0"/>
              <a:t>The Local Health Board level data spreadsheet for Wales, including an interactive report</a:t>
            </a:r>
          </a:p>
          <a:p>
            <a:pPr>
              <a:buFont typeface="Wingdings" panose="05000000000000000000" pitchFamily="2" charset="2"/>
              <a:buChar char="Ø"/>
            </a:pPr>
            <a:r>
              <a:rPr lang="en-GB" sz="1900" dirty="0" smtClean="0"/>
              <a:t>The Specialist Service level data spreadsheet for participating services, including an interactive report</a:t>
            </a:r>
          </a:p>
          <a:p>
            <a:pPr>
              <a:buFont typeface="Wingdings" panose="05000000000000000000" pitchFamily="2" charset="2"/>
              <a:buChar char="Ø"/>
            </a:pPr>
            <a:r>
              <a:rPr lang="en-GB" sz="1900" dirty="0" smtClean="0"/>
              <a:t>The data quality statement</a:t>
            </a:r>
          </a:p>
          <a:p>
            <a:pPr>
              <a:buFont typeface="Wingdings" panose="05000000000000000000" pitchFamily="2" charset="2"/>
              <a:buChar char="Ø"/>
            </a:pPr>
            <a:r>
              <a:rPr lang="en-GB" sz="1900" dirty="0" smtClean="0"/>
              <a:t>The methodology document  </a:t>
            </a:r>
            <a:endParaRPr lang="en-GB" sz="1900" dirty="0"/>
          </a:p>
          <a:p>
            <a:pPr marL="0" indent="0">
              <a:buNone/>
            </a:pP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37</a:t>
            </a:fld>
            <a:endParaRPr lang="en-GB" dirty="0"/>
          </a:p>
        </p:txBody>
      </p:sp>
    </p:spTree>
    <p:extLst>
      <p:ext uri="{BB962C8B-B14F-4D97-AF65-F5344CB8AC3E}">
        <p14:creationId xmlns:p14="http://schemas.microsoft.com/office/powerpoint/2010/main" val="74489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2E129E-16B7-480B-972E-C025DBFD1D53}" type="slidenum">
              <a:rPr lang="en-GB" smtClean="0"/>
              <a:pPr/>
              <a:t>38</a:t>
            </a:fld>
            <a:endParaRPr lang="en-GB" dirty="0"/>
          </a:p>
        </p:txBody>
      </p:sp>
      <p:pic>
        <p:nvPicPr>
          <p:cNvPr id="2049" name="Picture 25" descr="PHE logo high re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56" y="4437111"/>
            <a:ext cx="1695450" cy="1209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79512" y="3326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Prepared in collaboration with:</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212357" y="42085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Supported by:</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49908522"/>
              </p:ext>
            </p:extLst>
          </p:nvPr>
        </p:nvGraphicFramePr>
        <p:xfrm>
          <a:off x="275906" y="745721"/>
          <a:ext cx="8691221" cy="3350334"/>
        </p:xfrm>
        <a:graphic>
          <a:graphicData uri="http://schemas.openxmlformats.org/drawingml/2006/table">
            <a:tbl>
              <a:tblPr firstRow="1" firstCol="1" bandRow="1">
                <a:tableStyleId>{5C22544A-7EE6-4342-B048-85BDC9FD1C3A}</a:tableStyleId>
              </a:tblPr>
              <a:tblGrid>
                <a:gridCol w="2498533"/>
                <a:gridCol w="6192688"/>
              </a:tblGrid>
              <a:tr h="1745878">
                <a:tc>
                  <a:txBody>
                    <a:bodyPr/>
                    <a:lstStyle/>
                    <a:p>
                      <a:pPr algn="ctr">
                        <a:spcAft>
                          <a:spcPts val="0"/>
                        </a:spcAft>
                      </a:pPr>
                      <a:endParaRPr lang="en-GB" sz="1000" dirty="0">
                        <a:solidFill>
                          <a:sysClr val="windowText" lastClr="000000"/>
                        </a:solidFill>
                        <a:effectLst/>
                      </a:endParaRPr>
                    </a:p>
                    <a:p>
                      <a:pPr>
                        <a:spcAft>
                          <a:spcPts val="0"/>
                        </a:spcAft>
                      </a:pPr>
                      <a:r>
                        <a:rPr lang="en-GB" sz="1200" dirty="0">
                          <a:solidFill>
                            <a:sysClr val="windowText" lastClr="000000"/>
                          </a:solidFill>
                          <a:effectLst/>
                        </a:rPr>
                        <a:t> </a:t>
                      </a:r>
                      <a:endParaRPr lang="en-GB" sz="1000" dirty="0">
                        <a:solidFill>
                          <a:sysClr val="windowText" lastClr="000000"/>
                        </a:solidFill>
                        <a:effectLst/>
                      </a:endParaRPr>
                    </a:p>
                    <a:p>
                      <a:pPr>
                        <a:spcAft>
                          <a:spcPts val="0"/>
                        </a:spcAft>
                      </a:pPr>
                      <a:r>
                        <a:rPr lang="en-GB" sz="1200" dirty="0">
                          <a:solidFill>
                            <a:sysClr val="windowText" lastClr="000000"/>
                          </a:solidFill>
                          <a:effectLst/>
                        </a:rPr>
                        <a:t> </a:t>
                      </a:r>
                      <a:endParaRPr lang="en-GB" sz="1000" dirty="0">
                        <a:solidFill>
                          <a:sysClr val="windowText" lastClr="000000"/>
                        </a:solidFill>
                        <a:effectLst/>
                        <a:latin typeface="Arial"/>
                        <a:ea typeface="Times New Roman"/>
                        <a:cs typeface="Times New Roman"/>
                      </a:endParaRPr>
                    </a:p>
                  </a:txBody>
                  <a:tcPr marL="56732" marR="56732" marT="0" marB="0">
                    <a:solidFill>
                      <a:schemeClr val="bg1"/>
                    </a:solidFill>
                  </a:tcPr>
                </a:tc>
                <a:tc>
                  <a:txBody>
                    <a:bodyPr/>
                    <a:lstStyle/>
                    <a:p>
                      <a:pPr>
                        <a:spcAft>
                          <a:spcPts val="0"/>
                        </a:spcAft>
                      </a:pPr>
                      <a:r>
                        <a:rPr lang="en-GB" sz="1050" dirty="0">
                          <a:solidFill>
                            <a:sysClr val="windowText" lastClr="000000"/>
                          </a:solidFill>
                          <a:effectLst/>
                        </a:rPr>
                        <a:t>The Healthcare Quality Improvement Partnership (HQIP). The National Pregnancy in Diabetes Audit is commissioned by the Healthcare Quality Improvement Partnership (HQIP) as part of the National Clinical Audit Programme (NCA). HQIP is led by a consortium of the Academy of Medical Royal Colleges, the Royal College of Nursing and National Voices. Its aim is to promote quality improvement, and in particular to increase the impact that clinical audit has on healthcare quality in England and Wales. HQIP holds the contract to manage and develop the NCA Programme, comprising more than 30 clinical audits that cover care provided to people with a wide range of medical, surgical and mental health conditions. The programme is funded by NHS England, the Welsh Government and, with some individual audits, also funded by the Health Department of the Scottish Government, DHSSPS Northern Ireland and the Channel Islands</a:t>
                      </a:r>
                      <a:r>
                        <a:rPr lang="en-GB" sz="1050" dirty="0" smtClean="0">
                          <a:solidFill>
                            <a:sysClr val="windowText" lastClr="000000"/>
                          </a:solidFill>
                          <a:effectLst/>
                        </a:rPr>
                        <a:t>.</a:t>
                      </a:r>
                    </a:p>
                    <a:p>
                      <a:pPr>
                        <a:spcAft>
                          <a:spcPts val="0"/>
                        </a:spcAft>
                      </a:pPr>
                      <a:endParaRPr lang="en-GB" sz="1100" dirty="0">
                        <a:solidFill>
                          <a:sysClr val="windowText" lastClr="000000"/>
                        </a:solidFill>
                        <a:effectLst/>
                      </a:endParaRPr>
                    </a:p>
                  </a:txBody>
                  <a:tcPr marL="56732" marR="56732" marT="0" marB="0">
                    <a:solidFill>
                      <a:schemeClr val="bg1"/>
                    </a:solidFill>
                  </a:tcPr>
                </a:tc>
              </a:tr>
              <a:tr h="748874">
                <a:tc>
                  <a:txBody>
                    <a:bodyPr/>
                    <a:lstStyle/>
                    <a:p>
                      <a:pPr algn="ctr">
                        <a:spcAft>
                          <a:spcPts val="0"/>
                        </a:spcAft>
                      </a:pPr>
                      <a:endParaRPr lang="en-GB" sz="1000" dirty="0">
                        <a:solidFill>
                          <a:sysClr val="windowText" lastClr="000000"/>
                        </a:solidFill>
                        <a:effectLst/>
                      </a:endParaRPr>
                    </a:p>
                    <a:p>
                      <a:pPr algn="ctr">
                        <a:spcAft>
                          <a:spcPts val="0"/>
                        </a:spcAft>
                      </a:pPr>
                      <a:r>
                        <a:rPr lang="en-GB" sz="1200" dirty="0">
                          <a:solidFill>
                            <a:sysClr val="windowText" lastClr="000000"/>
                          </a:solidFill>
                          <a:effectLst/>
                        </a:rPr>
                        <a:t> </a:t>
                      </a:r>
                      <a:endParaRPr lang="en-GB" sz="1000" dirty="0">
                        <a:solidFill>
                          <a:sysClr val="windowText" lastClr="000000"/>
                        </a:solidFill>
                        <a:effectLst/>
                      </a:endParaRPr>
                    </a:p>
                    <a:p>
                      <a:pPr>
                        <a:spcAft>
                          <a:spcPts val="0"/>
                        </a:spcAft>
                      </a:pPr>
                      <a:r>
                        <a:rPr lang="en-GB" sz="1200" dirty="0">
                          <a:solidFill>
                            <a:sysClr val="windowText" lastClr="000000"/>
                          </a:solidFill>
                          <a:effectLst/>
                        </a:rPr>
                        <a:t> </a:t>
                      </a:r>
                      <a:endParaRPr lang="en-GB" sz="1000" dirty="0">
                        <a:solidFill>
                          <a:sysClr val="windowText" lastClr="000000"/>
                        </a:solidFill>
                        <a:effectLst/>
                        <a:latin typeface="Arial"/>
                        <a:ea typeface="Times New Roman"/>
                        <a:cs typeface="Times New Roman"/>
                      </a:endParaRPr>
                    </a:p>
                  </a:txBody>
                  <a:tcPr marL="56732" marR="56732" marT="0" marB="0">
                    <a:solidFill>
                      <a:schemeClr val="bg1">
                        <a:alpha val="0"/>
                      </a:schemeClr>
                    </a:solidFill>
                  </a:tcPr>
                </a:tc>
                <a:tc>
                  <a:txBody>
                    <a:bodyPr/>
                    <a:lstStyle/>
                    <a:p>
                      <a:pPr>
                        <a:spcAft>
                          <a:spcPts val="0"/>
                        </a:spcAft>
                      </a:pPr>
                      <a:r>
                        <a:rPr lang="en-GB" sz="1050" b="1" dirty="0">
                          <a:solidFill>
                            <a:sysClr val="windowText" lastClr="000000"/>
                          </a:solidFill>
                          <a:effectLst/>
                        </a:rPr>
                        <a:t>The Health and Social Care Information Centre (HSCIC) is the trusted source of authoritative data and information relating to health and care. The HSCIC managed the publication of the </a:t>
                      </a:r>
                      <a:r>
                        <a:rPr lang="en-GB" sz="1050" b="1" dirty="0" smtClean="0">
                          <a:solidFill>
                            <a:sysClr val="windowText" lastClr="000000"/>
                          </a:solidFill>
                          <a:effectLst/>
                        </a:rPr>
                        <a:t>annual report.</a:t>
                      </a:r>
                      <a:endParaRPr lang="en-GB" sz="1100" b="1" dirty="0">
                        <a:solidFill>
                          <a:sysClr val="windowText" lastClr="000000"/>
                        </a:solidFill>
                        <a:effectLst/>
                      </a:endParaRPr>
                    </a:p>
                  </a:txBody>
                  <a:tcPr marL="56732" marR="56732" marT="0" marB="0">
                    <a:solidFill>
                      <a:schemeClr val="bg1"/>
                    </a:solidFill>
                  </a:tcPr>
                </a:tc>
              </a:tr>
              <a:tr h="673600">
                <a:tc>
                  <a:txBody>
                    <a:bodyPr/>
                    <a:lstStyle/>
                    <a:p>
                      <a:pPr algn="ctr">
                        <a:spcAft>
                          <a:spcPts val="0"/>
                        </a:spcAft>
                      </a:pPr>
                      <a:endParaRPr lang="en-GB" sz="1000" dirty="0">
                        <a:solidFill>
                          <a:sysClr val="windowText" lastClr="000000"/>
                        </a:solidFill>
                        <a:effectLst/>
                      </a:endParaRPr>
                    </a:p>
                    <a:p>
                      <a:pPr>
                        <a:spcAft>
                          <a:spcPts val="0"/>
                        </a:spcAft>
                      </a:pPr>
                      <a:r>
                        <a:rPr lang="en-GB" sz="1200" dirty="0">
                          <a:solidFill>
                            <a:sysClr val="windowText" lastClr="000000"/>
                          </a:solidFill>
                          <a:effectLst/>
                        </a:rPr>
                        <a:t> </a:t>
                      </a:r>
                      <a:endParaRPr lang="en-GB" sz="1000" dirty="0">
                        <a:solidFill>
                          <a:sysClr val="windowText" lastClr="000000"/>
                        </a:solidFill>
                        <a:effectLst/>
                      </a:endParaRPr>
                    </a:p>
                    <a:p>
                      <a:pPr>
                        <a:spcAft>
                          <a:spcPts val="0"/>
                        </a:spcAft>
                      </a:pPr>
                      <a:r>
                        <a:rPr lang="en-GB" sz="1200" dirty="0">
                          <a:solidFill>
                            <a:sysClr val="windowText" lastClr="000000"/>
                          </a:solidFill>
                          <a:effectLst/>
                        </a:rPr>
                        <a:t> </a:t>
                      </a:r>
                      <a:endParaRPr lang="en-GB" sz="1000" dirty="0">
                        <a:solidFill>
                          <a:sysClr val="windowText" lastClr="000000"/>
                        </a:solidFill>
                        <a:effectLst/>
                        <a:latin typeface="Arial"/>
                        <a:ea typeface="Times New Roman"/>
                        <a:cs typeface="Times New Roman"/>
                      </a:endParaRPr>
                    </a:p>
                  </a:txBody>
                  <a:tcPr marL="56732" marR="56732" marT="0" marB="0">
                    <a:solidFill>
                      <a:schemeClr val="bg1"/>
                    </a:solidFill>
                  </a:tcPr>
                </a:tc>
                <a:tc>
                  <a:txBody>
                    <a:bodyPr/>
                    <a:lstStyle/>
                    <a:p>
                      <a:pPr>
                        <a:spcAft>
                          <a:spcPts val="0"/>
                        </a:spcAft>
                      </a:pPr>
                      <a:r>
                        <a:rPr lang="en-GB" sz="1050" b="1" dirty="0">
                          <a:solidFill>
                            <a:sysClr val="windowText" lastClr="000000"/>
                          </a:solidFill>
                          <a:effectLst/>
                        </a:rPr>
                        <a:t>Diabetes UK is the largest organisation in the UK working for people with diabetes, funding research, campaigning and helping people live with the condition.</a:t>
                      </a:r>
                      <a:endParaRPr lang="en-GB" sz="1100" b="1" dirty="0">
                        <a:solidFill>
                          <a:sysClr val="windowText" lastClr="000000"/>
                        </a:solidFill>
                        <a:effectLst/>
                        <a:latin typeface="Arial"/>
                        <a:ea typeface="Times New Roman"/>
                        <a:cs typeface="Times New Roman"/>
                      </a:endParaRPr>
                    </a:p>
                  </a:txBody>
                  <a:tcPr marL="56732" marR="56732" marT="0" marB="0">
                    <a:solidFill>
                      <a:schemeClr val="bg1"/>
                    </a:solidFill>
                  </a:tcPr>
                </a:tc>
              </a:tr>
            </a:tbl>
          </a:graphicData>
        </a:graphic>
      </p:graphicFrame>
      <p:pic>
        <p:nvPicPr>
          <p:cNvPr id="2057" name="Picture 2" descr="HQIP_Logo"/>
          <p:cNvPicPr>
            <a:picLocks noChangeAspect="1" noChangeArrowheads="1"/>
          </p:cNvPicPr>
          <p:nvPr/>
        </p:nvPicPr>
        <p:blipFill>
          <a:blip r:embed="rId3" cstate="print">
            <a:extLst>
              <a:ext uri="{28A0092B-C50C-407E-A947-70E740481C1C}">
                <a14:useLocalDpi xmlns:a14="http://schemas.microsoft.com/office/drawing/2010/main" val="0"/>
              </a:ext>
            </a:extLst>
          </a:blip>
          <a:srcRect l="5630" t="7567" r="8426" b="11337"/>
          <a:stretch>
            <a:fillRect/>
          </a:stretch>
        </p:blipFill>
        <p:spPr bwMode="auto">
          <a:xfrm>
            <a:off x="430556" y="908720"/>
            <a:ext cx="16859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9" descr="HSCIC_logo_RGB_MSOf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06" y="2420888"/>
            <a:ext cx="22002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 descr="Diabetes_UK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250" y="3405888"/>
            <a:ext cx="2047875"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470336553"/>
              </p:ext>
            </p:extLst>
          </p:nvPr>
        </p:nvGraphicFramePr>
        <p:xfrm>
          <a:off x="426250" y="4581128"/>
          <a:ext cx="8389916" cy="1296145"/>
        </p:xfrm>
        <a:graphic>
          <a:graphicData uri="http://schemas.openxmlformats.org/drawingml/2006/table">
            <a:tbl>
              <a:tblPr firstRow="1" firstCol="1" bandRow="1">
                <a:tableStyleId>{5C22544A-7EE6-4342-B048-85BDC9FD1C3A}</a:tableStyleId>
              </a:tblPr>
              <a:tblGrid>
                <a:gridCol w="2341244"/>
                <a:gridCol w="6048672"/>
              </a:tblGrid>
              <a:tr h="1296145">
                <a:tc>
                  <a:txBody>
                    <a:bodyPr/>
                    <a:lstStyle/>
                    <a:p>
                      <a:pPr algn="ctr">
                        <a:spcAft>
                          <a:spcPts val="0"/>
                        </a:spcAft>
                      </a:pPr>
                      <a:endParaRPr lang="en-GB" sz="1200" dirty="0">
                        <a:effectLst/>
                      </a:endParaRPr>
                    </a:p>
                    <a:p>
                      <a:pPr>
                        <a:spcAft>
                          <a:spcPts val="0"/>
                        </a:spcAft>
                      </a:pPr>
                      <a:r>
                        <a:rPr lang="en-GB" sz="1400" dirty="0">
                          <a:effectLst/>
                        </a:rPr>
                        <a:t> </a:t>
                      </a:r>
                      <a:endParaRPr lang="en-GB" sz="1200" dirty="0">
                        <a:effectLst/>
                      </a:endParaRPr>
                    </a:p>
                    <a:p>
                      <a:pPr>
                        <a:spcAft>
                          <a:spcPts val="0"/>
                        </a:spcAft>
                      </a:pPr>
                      <a:r>
                        <a:rPr lang="en-GB" sz="1400" dirty="0">
                          <a:effectLst/>
                        </a:rPr>
                        <a:t> </a:t>
                      </a:r>
                      <a:endParaRPr lang="en-GB" sz="1200" dirty="0">
                        <a:effectLst/>
                        <a:latin typeface="Arial"/>
                        <a:ea typeface="Times New Roman"/>
                        <a:cs typeface="Times New Roman"/>
                      </a:endParaRPr>
                    </a:p>
                  </a:txBody>
                  <a:tcPr marL="68580" marR="68580" marT="0" marB="0">
                    <a:solidFill>
                      <a:schemeClr val="bg1">
                        <a:alpha val="0"/>
                      </a:schemeClr>
                    </a:solidFill>
                  </a:tcPr>
                </a:tc>
                <a:tc>
                  <a:txBody>
                    <a:bodyPr/>
                    <a:lstStyle/>
                    <a:p>
                      <a:pPr>
                        <a:spcAft>
                          <a:spcPts val="0"/>
                        </a:spcAft>
                      </a:pPr>
                      <a:r>
                        <a:rPr lang="en-GB" sz="1100" dirty="0">
                          <a:solidFill>
                            <a:schemeClr val="tx2"/>
                          </a:solidFill>
                          <a:effectLst/>
                        </a:rPr>
                        <a:t>The national cardiovascular intelligence network (NCVIN) is a partnership of leading national cardiovascular organisations which analyses information and data and turns it into meaningful timely health intelligence for commissioners, policy makers, clinicians and health professionals to improve services and outcomes.</a:t>
                      </a:r>
                      <a:endParaRPr lang="en-GB" sz="1200" dirty="0">
                        <a:solidFill>
                          <a:schemeClr val="tx2"/>
                        </a:solidFill>
                        <a:effectLst/>
                        <a:latin typeface="Arial"/>
                        <a:ea typeface="Times New Roman"/>
                        <a:cs typeface="Times New Roman"/>
                      </a:endParaRPr>
                    </a:p>
                  </a:txBody>
                  <a:tcPr marL="68580" marR="68580" marT="0" marB="0">
                    <a:solidFill>
                      <a:schemeClr val="bg1">
                        <a:alpha val="0"/>
                      </a:schemeClr>
                    </a:solidFill>
                  </a:tcPr>
                </a:tc>
              </a:tr>
            </a:tbl>
          </a:graphicData>
        </a:graphic>
      </p:graphicFrame>
    </p:spTree>
    <p:extLst>
      <p:ext uri="{BB962C8B-B14F-4D97-AF65-F5344CB8AC3E}">
        <p14:creationId xmlns:p14="http://schemas.microsoft.com/office/powerpoint/2010/main" val="196731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NDA 2014-15</a:t>
            </a:r>
            <a:endParaRPr lang="en-GB" dirty="0"/>
          </a:p>
        </p:txBody>
      </p:sp>
      <p:sp>
        <p:nvSpPr>
          <p:cNvPr id="3" name="Content Placeholder 2"/>
          <p:cNvSpPr>
            <a:spLocks noGrp="1"/>
          </p:cNvSpPr>
          <p:nvPr>
            <p:ph idx="1"/>
          </p:nvPr>
        </p:nvSpPr>
        <p:spPr>
          <a:xfrm>
            <a:off x="457200" y="1196752"/>
            <a:ext cx="8229600" cy="4929411"/>
          </a:xfrm>
        </p:spPr>
        <p:txBody>
          <a:bodyPr>
            <a:normAutofit fontScale="47500" lnSpcReduction="20000"/>
          </a:bodyPr>
          <a:lstStyle/>
          <a:p>
            <a:pPr marL="0" indent="0">
              <a:buNone/>
            </a:pPr>
            <a:r>
              <a:rPr lang="en-GB" dirty="0">
                <a:solidFill>
                  <a:schemeClr val="tx2"/>
                </a:solidFill>
              </a:rPr>
              <a:t>Published </a:t>
            </a:r>
            <a:r>
              <a:rPr lang="en-GB" dirty="0" smtClean="0">
                <a:solidFill>
                  <a:schemeClr val="tx2"/>
                </a:solidFill>
              </a:rPr>
              <a:t>28</a:t>
            </a:r>
            <a:r>
              <a:rPr lang="en-GB" baseline="30000" dirty="0" smtClean="0">
                <a:solidFill>
                  <a:schemeClr val="tx2"/>
                </a:solidFill>
              </a:rPr>
              <a:t>th</a:t>
            </a:r>
            <a:r>
              <a:rPr lang="en-GB" dirty="0" smtClean="0">
                <a:solidFill>
                  <a:schemeClr val="tx2"/>
                </a:solidFill>
              </a:rPr>
              <a:t> January 2016 </a:t>
            </a:r>
            <a:r>
              <a:rPr lang="en-GB" dirty="0">
                <a:solidFill>
                  <a:schemeClr val="tx2"/>
                </a:solidFill>
              </a:rPr>
              <a:t>by the Health and Social Care Information Centre</a:t>
            </a:r>
            <a:endParaRPr lang="en-GB" dirty="0"/>
          </a:p>
          <a:p>
            <a:pPr marL="0" indent="0">
              <a:buNone/>
            </a:pPr>
            <a:r>
              <a:rPr lang="en-GB" dirty="0">
                <a:solidFill>
                  <a:schemeClr val="tx2"/>
                </a:solidFill>
              </a:rPr>
              <a:t>Part of the Government Statistical Service</a:t>
            </a:r>
            <a:endParaRPr lang="en-GB" dirty="0"/>
          </a:p>
          <a:p>
            <a:pPr marL="0" indent="0">
              <a:buNone/>
            </a:pPr>
            <a:endParaRPr lang="en-GB" dirty="0"/>
          </a:p>
          <a:p>
            <a:pPr marL="0" indent="0">
              <a:buNone/>
            </a:pPr>
            <a:r>
              <a:rPr lang="en-GB" sz="2800" dirty="0">
                <a:solidFill>
                  <a:schemeClr val="tx2"/>
                </a:solidFill>
              </a:rPr>
              <a:t>We are the </a:t>
            </a:r>
          </a:p>
          <a:p>
            <a:pPr marL="0" indent="0">
              <a:buNone/>
            </a:pPr>
            <a:r>
              <a:rPr lang="en-GB" sz="2800" dirty="0">
                <a:solidFill>
                  <a:schemeClr val="tx2"/>
                </a:solidFill>
              </a:rPr>
              <a:t>trusted source of </a:t>
            </a:r>
          </a:p>
          <a:p>
            <a:pPr marL="0" indent="0">
              <a:buNone/>
            </a:pPr>
            <a:r>
              <a:rPr lang="en-GB" sz="2800" dirty="0">
                <a:solidFill>
                  <a:schemeClr val="tx2"/>
                </a:solidFill>
              </a:rPr>
              <a:t>authoritative data and </a:t>
            </a:r>
          </a:p>
          <a:p>
            <a:pPr marL="0" indent="0">
              <a:buNone/>
            </a:pPr>
            <a:r>
              <a:rPr lang="en-GB" sz="2800" dirty="0">
                <a:solidFill>
                  <a:schemeClr val="tx2"/>
                </a:solidFill>
              </a:rPr>
              <a:t>information relating to </a:t>
            </a:r>
          </a:p>
          <a:p>
            <a:pPr marL="0" indent="0">
              <a:buNone/>
            </a:pPr>
            <a:r>
              <a:rPr lang="en-GB" sz="2800" dirty="0">
                <a:solidFill>
                  <a:schemeClr val="tx2"/>
                </a:solidFill>
              </a:rPr>
              <a:t>health and care. </a:t>
            </a:r>
          </a:p>
          <a:p>
            <a:pPr marL="0" indent="0">
              <a:buNone/>
            </a:pPr>
            <a:endParaRPr lang="en-GB" sz="2800" dirty="0">
              <a:solidFill>
                <a:schemeClr val="tx2"/>
              </a:solidFill>
            </a:endParaRPr>
          </a:p>
          <a:p>
            <a:pPr marL="0" indent="0">
              <a:buNone/>
            </a:pPr>
            <a:r>
              <a:rPr lang="en-GB" sz="2800" dirty="0" smtClean="0">
                <a:solidFill>
                  <a:schemeClr val="tx2"/>
                </a:solidFill>
              </a:rPr>
              <a:t>0300 303 5678</a:t>
            </a:r>
            <a:endParaRPr lang="en-GB" sz="2800" dirty="0">
              <a:solidFill>
                <a:schemeClr val="tx2"/>
              </a:solidFill>
            </a:endParaRPr>
          </a:p>
          <a:p>
            <a:pPr marL="0" indent="0">
              <a:buNone/>
            </a:pPr>
            <a:r>
              <a:rPr lang="en-GB" sz="2800" dirty="0">
                <a:solidFill>
                  <a:schemeClr val="tx2"/>
                </a:solidFill>
              </a:rPr>
              <a:t>www.hscic.gov.uk </a:t>
            </a:r>
          </a:p>
          <a:p>
            <a:pPr marL="0" indent="0">
              <a:buNone/>
            </a:pPr>
            <a:r>
              <a:rPr lang="en-GB" sz="2800" dirty="0">
                <a:solidFill>
                  <a:schemeClr val="tx2"/>
                </a:solidFill>
              </a:rPr>
              <a:t>enquiries@hscic.gov.uk</a:t>
            </a:r>
          </a:p>
          <a:p>
            <a:pPr marL="0" indent="0">
              <a:buNone/>
            </a:pPr>
            <a:endParaRPr lang="en-GB" dirty="0"/>
          </a:p>
          <a:p>
            <a:pPr marL="0" indent="0">
              <a:buNone/>
            </a:pPr>
            <a:r>
              <a:rPr lang="en-GB" dirty="0" smtClean="0">
                <a:solidFill>
                  <a:schemeClr val="tx2"/>
                </a:solidFill>
              </a:rPr>
              <a:t>ISBN </a:t>
            </a:r>
            <a:r>
              <a:rPr lang="en-GB" dirty="0">
                <a:solidFill>
                  <a:schemeClr val="tx2"/>
                </a:solidFill>
              </a:rPr>
              <a:t>Number: </a:t>
            </a:r>
            <a:r>
              <a:rPr lang="en-GB" dirty="0" smtClean="0">
                <a:solidFill>
                  <a:schemeClr val="tx2"/>
                </a:solidFill>
              </a:rPr>
              <a:t>978-1-78386-618-2</a:t>
            </a:r>
          </a:p>
          <a:p>
            <a:pPr marL="0" indent="0">
              <a:buNone/>
            </a:pPr>
            <a:endParaRPr lang="en-GB" dirty="0"/>
          </a:p>
          <a:p>
            <a:pPr marL="0" indent="0">
              <a:buNone/>
            </a:pPr>
            <a:r>
              <a:rPr lang="en-GB" dirty="0">
                <a:solidFill>
                  <a:schemeClr val="tx2"/>
                </a:solidFill>
              </a:rPr>
              <a:t>Copyright © 2016 Health and Social Care Information Centre. All rights reserved. </a:t>
            </a:r>
            <a:endParaRPr lang="en-GB" dirty="0"/>
          </a:p>
          <a:p>
            <a:pPr marL="0" indent="0">
              <a:buNone/>
            </a:pPr>
            <a:endParaRPr lang="en-GB" dirty="0"/>
          </a:p>
          <a:p>
            <a:pPr marL="0" indent="0">
              <a:buNone/>
            </a:pPr>
            <a:r>
              <a:rPr lang="en-GB" dirty="0">
                <a:solidFill>
                  <a:schemeClr val="tx2"/>
                </a:solidFill>
              </a:rPr>
              <a:t>This work remains the sole and exclusive property of the Health and Social Care Information Centre and may only be reproduced where there is explicit reference to the ownership of the Health and Social Care Information Centre. </a:t>
            </a:r>
            <a:endParaRPr lang="en-GB" dirty="0"/>
          </a:p>
          <a:p>
            <a:pPr marL="0" indent="0">
              <a:buNone/>
            </a:pPr>
            <a:endParaRPr lang="en-GB" dirty="0"/>
          </a:p>
          <a:p>
            <a:pPr marL="0" indent="0">
              <a:buNone/>
            </a:pPr>
            <a:r>
              <a:rPr lang="en-GB" dirty="0">
                <a:solidFill>
                  <a:schemeClr val="tx2"/>
                </a:solidFill>
              </a:rPr>
              <a:t>This work may be re-used by NHS and government organisations without permission.</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39</a:t>
            </a:fld>
            <a:endParaRPr lang="en-GB" dirty="0"/>
          </a:p>
        </p:txBody>
      </p:sp>
    </p:spTree>
    <p:extLst>
      <p:ext uri="{BB962C8B-B14F-4D97-AF65-F5344CB8AC3E}">
        <p14:creationId xmlns:p14="http://schemas.microsoft.com/office/powerpoint/2010/main" val="87774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t>
            </a:r>
            <a:r>
              <a:rPr lang="en-GB" dirty="0" smtClean="0"/>
              <a:t>Findings</a:t>
            </a:r>
            <a:endParaRPr lang="en-GB" dirty="0"/>
          </a:p>
        </p:txBody>
      </p:sp>
      <p:sp>
        <p:nvSpPr>
          <p:cNvPr id="3" name="Content Placeholder 2"/>
          <p:cNvSpPr>
            <a:spLocks noGrp="1"/>
          </p:cNvSpPr>
          <p:nvPr>
            <p:ph idx="1"/>
          </p:nvPr>
        </p:nvSpPr>
        <p:spPr>
          <a:xfrm>
            <a:off x="395536" y="1268760"/>
            <a:ext cx="8229600" cy="4525963"/>
          </a:xfrm>
        </p:spPr>
        <p:txBody>
          <a:bodyPr>
            <a:normAutofit fontScale="77500" lnSpcReduction="20000"/>
          </a:bodyPr>
          <a:lstStyle/>
          <a:p>
            <a:pPr>
              <a:spcBef>
                <a:spcPts val="0"/>
              </a:spcBef>
              <a:spcAft>
                <a:spcPts val="700"/>
              </a:spcAft>
            </a:pPr>
            <a:r>
              <a:rPr lang="en-GB" sz="3200" dirty="0"/>
              <a:t>There are encouraging trends </a:t>
            </a:r>
            <a:r>
              <a:rPr lang="en-GB" sz="3200" dirty="0" smtClean="0"/>
              <a:t>of </a:t>
            </a:r>
            <a:r>
              <a:rPr lang="en-GB" sz="3200" dirty="0"/>
              <a:t>improvement in </a:t>
            </a:r>
            <a:r>
              <a:rPr lang="en-GB" sz="3200" dirty="0" smtClean="0"/>
              <a:t>blood </a:t>
            </a:r>
            <a:r>
              <a:rPr lang="en-GB" sz="3200" dirty="0"/>
              <a:t>pressure control for people with Type 1 and Type 2 </a:t>
            </a:r>
            <a:r>
              <a:rPr lang="en-GB" sz="3200" dirty="0" smtClean="0"/>
              <a:t>diabetes and glucose </a:t>
            </a:r>
            <a:r>
              <a:rPr lang="en-GB" sz="3200" dirty="0"/>
              <a:t>control </a:t>
            </a:r>
            <a:r>
              <a:rPr lang="en-GB" sz="3200" dirty="0" smtClean="0"/>
              <a:t>for Type 1 diabetes.</a:t>
            </a:r>
          </a:p>
          <a:p>
            <a:pPr marL="0" indent="0">
              <a:spcBef>
                <a:spcPts val="0"/>
              </a:spcBef>
              <a:spcAft>
                <a:spcPts val="700"/>
              </a:spcAft>
              <a:buNone/>
            </a:pPr>
            <a:endParaRPr lang="en-GB" sz="3200" dirty="0"/>
          </a:p>
          <a:p>
            <a:pPr>
              <a:spcBef>
                <a:spcPts val="0"/>
              </a:spcBef>
              <a:spcAft>
                <a:spcPts val="700"/>
              </a:spcAft>
            </a:pPr>
            <a:r>
              <a:rPr lang="en-GB" sz="3200" dirty="0"/>
              <a:t>People aged under </a:t>
            </a:r>
            <a:r>
              <a:rPr lang="en-GB" sz="3200" dirty="0" smtClean="0"/>
              <a:t>40 </a:t>
            </a:r>
            <a:r>
              <a:rPr lang="en-GB" sz="3200" dirty="0"/>
              <a:t>are much less likely to </a:t>
            </a:r>
            <a:r>
              <a:rPr lang="en-GB" sz="3200" dirty="0" smtClean="0"/>
              <a:t>receive their care </a:t>
            </a:r>
            <a:r>
              <a:rPr lang="en-GB" sz="3200" dirty="0"/>
              <a:t>processes </a:t>
            </a:r>
            <a:r>
              <a:rPr lang="en-GB" sz="3200" dirty="0" smtClean="0"/>
              <a:t>and those under 65 are less likely to </a:t>
            </a:r>
            <a:r>
              <a:rPr lang="en-GB" sz="3200" dirty="0"/>
              <a:t>achieve </a:t>
            </a:r>
            <a:r>
              <a:rPr lang="en-GB" sz="3200" dirty="0" smtClean="0"/>
              <a:t>their treatment targets.</a:t>
            </a:r>
          </a:p>
          <a:p>
            <a:pPr marL="0" indent="0">
              <a:spcBef>
                <a:spcPts val="0"/>
              </a:spcBef>
              <a:spcAft>
                <a:spcPts val="700"/>
              </a:spcAft>
              <a:buNone/>
            </a:pPr>
            <a:endParaRPr lang="en-GB" sz="3200" dirty="0"/>
          </a:p>
          <a:p>
            <a:pPr>
              <a:spcBef>
                <a:spcPts val="0"/>
              </a:spcBef>
              <a:spcAft>
                <a:spcPts val="700"/>
              </a:spcAft>
            </a:pPr>
            <a:r>
              <a:rPr lang="en-GB" sz="3200" dirty="0" smtClean="0"/>
              <a:t>There remain appreciable variations </a:t>
            </a:r>
            <a:r>
              <a:rPr lang="en-GB" sz="3200" dirty="0"/>
              <a:t>in care </a:t>
            </a:r>
            <a:r>
              <a:rPr lang="en-GB" sz="3200" dirty="0" smtClean="0"/>
              <a:t>process completion and </a:t>
            </a:r>
            <a:r>
              <a:rPr lang="en-GB" sz="3200" dirty="0"/>
              <a:t>treatment </a:t>
            </a:r>
            <a:r>
              <a:rPr lang="en-GB" sz="3200" dirty="0" smtClean="0"/>
              <a:t>target achievement between practices, between specialist services </a:t>
            </a:r>
            <a:r>
              <a:rPr lang="en-GB" sz="3200" dirty="0"/>
              <a:t>and between </a:t>
            </a:r>
            <a:r>
              <a:rPr lang="en-GB" sz="3200" dirty="0" smtClean="0"/>
              <a:t>CCGs/LHBs.</a:t>
            </a:r>
            <a:endParaRPr lang="en-GB" sz="3200"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4</a:t>
            </a:fld>
            <a:endParaRPr lang="en-GB" dirty="0"/>
          </a:p>
        </p:txBody>
      </p:sp>
    </p:spTree>
    <p:extLst>
      <p:ext uri="{BB962C8B-B14F-4D97-AF65-F5344CB8AC3E}">
        <p14:creationId xmlns:p14="http://schemas.microsoft.com/office/powerpoint/2010/main" val="383304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recommend that:</a:t>
            </a:r>
            <a:endParaRPr lang="en-GB" dirty="0"/>
          </a:p>
        </p:txBody>
      </p:sp>
      <p:sp>
        <p:nvSpPr>
          <p:cNvPr id="3" name="Content Placeholder 2"/>
          <p:cNvSpPr>
            <a:spLocks noGrp="1"/>
          </p:cNvSpPr>
          <p:nvPr>
            <p:ph idx="1"/>
          </p:nvPr>
        </p:nvSpPr>
        <p:spPr>
          <a:xfrm>
            <a:off x="395536" y="1124744"/>
            <a:ext cx="8579296" cy="4896543"/>
          </a:xfrm>
        </p:spPr>
        <p:txBody>
          <a:bodyPr>
            <a:normAutofit fontScale="47500" lnSpcReduction="20000"/>
          </a:bodyPr>
          <a:lstStyle/>
          <a:p>
            <a:pPr marL="0" indent="0">
              <a:buNone/>
            </a:pPr>
            <a:r>
              <a:rPr lang="en-GB" sz="4000" b="1" dirty="0" smtClean="0"/>
              <a:t>People with diabetes</a:t>
            </a:r>
          </a:p>
          <a:p>
            <a:r>
              <a:rPr lang="en-GB" sz="3800" dirty="0" smtClean="0"/>
              <a:t>Attend invitations for annual care process checks with your GP or specialist service.</a:t>
            </a:r>
          </a:p>
          <a:p>
            <a:r>
              <a:rPr lang="en-GB" sz="3800" dirty="0" smtClean="0"/>
              <a:t>Work with doctors and nurses to achieve the NICE recommended treatment targets.</a:t>
            </a:r>
          </a:p>
          <a:p>
            <a:pPr marL="0" indent="0">
              <a:buNone/>
            </a:pPr>
            <a:endParaRPr lang="en-GB" sz="3800" dirty="0" smtClean="0"/>
          </a:p>
          <a:p>
            <a:pPr marL="0" indent="0">
              <a:buNone/>
            </a:pPr>
            <a:r>
              <a:rPr lang="en-GB" sz="4000" b="1" dirty="0" smtClean="0"/>
              <a:t>Care Providers (General Practices and Specialist Services)</a:t>
            </a:r>
          </a:p>
          <a:p>
            <a:pPr>
              <a:spcBef>
                <a:spcPts val="0"/>
              </a:spcBef>
              <a:spcAft>
                <a:spcPts val="700"/>
              </a:spcAft>
            </a:pPr>
            <a:r>
              <a:rPr lang="en-GB" sz="3800" dirty="0"/>
              <a:t>Sustain focus on improving glucose and blood pressure </a:t>
            </a:r>
            <a:r>
              <a:rPr lang="en-GB" sz="3800" dirty="0" smtClean="0"/>
              <a:t>control.</a:t>
            </a:r>
            <a:endParaRPr lang="en-GB" sz="3800" dirty="0"/>
          </a:p>
          <a:p>
            <a:pPr>
              <a:spcBef>
                <a:spcPts val="0"/>
              </a:spcBef>
              <a:spcAft>
                <a:spcPts val="700"/>
              </a:spcAft>
            </a:pPr>
            <a:r>
              <a:rPr lang="en-GB" sz="3800" dirty="0"/>
              <a:t>Investigate reasons for underachievement in people of working age and </a:t>
            </a:r>
            <a:r>
              <a:rPr lang="en-GB" sz="3800" dirty="0" smtClean="0"/>
              <a:t>younger. Consider </a:t>
            </a:r>
            <a:r>
              <a:rPr lang="en-GB" sz="3800" dirty="0"/>
              <a:t>new systems </a:t>
            </a:r>
            <a:r>
              <a:rPr lang="en-GB" sz="3800" dirty="0" smtClean="0"/>
              <a:t>that could increase engagement.</a:t>
            </a:r>
          </a:p>
          <a:p>
            <a:pPr marL="0" indent="0">
              <a:spcBef>
                <a:spcPts val="0"/>
              </a:spcBef>
              <a:spcAft>
                <a:spcPts val="700"/>
              </a:spcAft>
              <a:buNone/>
            </a:pPr>
            <a:endParaRPr lang="en-GB" sz="3800" dirty="0" smtClean="0"/>
          </a:p>
          <a:p>
            <a:pPr marL="0" indent="0">
              <a:spcBef>
                <a:spcPts val="0"/>
              </a:spcBef>
              <a:spcAft>
                <a:spcPts val="700"/>
              </a:spcAft>
              <a:buNone/>
            </a:pPr>
            <a:r>
              <a:rPr lang="en-GB" sz="4000" b="1" dirty="0" smtClean="0"/>
              <a:t>Clinical Commissioning Groups (CCGs) and Local Health Boards (LHBs)</a:t>
            </a:r>
            <a:endParaRPr lang="en-GB" sz="4000" b="1" dirty="0"/>
          </a:p>
          <a:p>
            <a:pPr>
              <a:spcBef>
                <a:spcPts val="0"/>
              </a:spcBef>
              <a:spcAft>
                <a:spcPts val="700"/>
              </a:spcAft>
            </a:pPr>
            <a:r>
              <a:rPr lang="en-GB" sz="3800" dirty="0" smtClean="0"/>
              <a:t>Support all diabetes care providers to participate in the audit.</a:t>
            </a:r>
          </a:p>
          <a:p>
            <a:pPr>
              <a:spcBef>
                <a:spcPts val="0"/>
              </a:spcBef>
              <a:spcAft>
                <a:spcPts val="700"/>
              </a:spcAft>
            </a:pPr>
            <a:r>
              <a:rPr lang="en-GB" sz="3800" dirty="0" smtClean="0"/>
              <a:t>Investigate </a:t>
            </a:r>
            <a:r>
              <a:rPr lang="en-GB" sz="3800" dirty="0"/>
              <a:t>reasons for CCG and GP/Specialist </a:t>
            </a:r>
            <a:r>
              <a:rPr lang="en-GB" sz="3800" dirty="0" smtClean="0"/>
              <a:t>underachievement. Provide forums for shared learning </a:t>
            </a:r>
            <a:r>
              <a:rPr lang="en-GB" sz="3800" dirty="0"/>
              <a:t>from better </a:t>
            </a:r>
            <a:r>
              <a:rPr lang="en-GB" sz="3800" dirty="0" smtClean="0"/>
              <a:t>performers.</a:t>
            </a:r>
            <a:endParaRPr lang="en-GB" sz="3800" dirty="0"/>
          </a:p>
          <a:p>
            <a:pPr lvl="1"/>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a:t>
            </a:fld>
            <a:endParaRPr lang="en-GB" dirty="0"/>
          </a:p>
        </p:txBody>
      </p:sp>
    </p:spTree>
    <p:extLst>
      <p:ext uri="{BB962C8B-B14F-4D97-AF65-F5344CB8AC3E}">
        <p14:creationId xmlns:p14="http://schemas.microsoft.com/office/powerpoint/2010/main" val="379637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418654"/>
            <a:ext cx="8229600" cy="706090"/>
          </a:xfrm>
        </p:spPr>
        <p:txBody>
          <a:bodyPr>
            <a:normAutofit/>
          </a:bodyPr>
          <a:lstStyle/>
          <a:p>
            <a:r>
              <a:rPr lang="en-GB" b="1" dirty="0" smtClean="0"/>
              <a:t>National Diabetes Audit 2014-15</a:t>
            </a:r>
            <a:endParaRPr lang="en-GB" b="1" dirty="0"/>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001830">
                    <a:tint val="75000"/>
                  </a:srgbClr>
                </a:solidFill>
              </a:rPr>
              <a:pPr/>
              <a:t>6</a:t>
            </a:fld>
            <a:endParaRPr lang="en-GB" dirty="0">
              <a:solidFill>
                <a:srgbClr val="001830">
                  <a:tint val="75000"/>
                </a:srgbClr>
              </a:solidFill>
            </a:endParaRPr>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1444" y="1484784"/>
            <a:ext cx="8241111" cy="4608195"/>
          </a:xfrm>
          <a:prstGeom prst="rect">
            <a:avLst/>
          </a:prstGeom>
        </p:spPr>
      </p:pic>
      <p:sp>
        <p:nvSpPr>
          <p:cNvPr id="8" name="Title 3"/>
          <p:cNvSpPr txBox="1">
            <a:spLocks/>
          </p:cNvSpPr>
          <p:nvPr/>
        </p:nvSpPr>
        <p:spPr>
          <a:xfrm>
            <a:off x="1835696" y="2708920"/>
            <a:ext cx="6480720" cy="2376264"/>
          </a:xfrm>
          <a:prstGeom prst="rect">
            <a:avLst/>
          </a:prstGeom>
        </p:spPr>
        <p:txBody>
          <a:bodyPr vert="horz" lIns="91440" tIns="45720" rIns="91440" bIns="45720" rtlCol="0" anchor="t">
            <a:normAutofit fontScale="70000" lnSpcReduction="20000"/>
          </a:bodyPr>
          <a:lstStyle>
            <a:lvl1pPr algn="l" defTabSz="914400" rtl="0" eaLnBrk="1" latinLnBrk="0" hangingPunct="1">
              <a:spcBef>
                <a:spcPct val="0"/>
              </a:spcBef>
              <a:buNone/>
              <a:defRPr sz="3500" kern="1200">
                <a:solidFill>
                  <a:schemeClr val="accent1"/>
                </a:solidFill>
                <a:latin typeface="+mj-lt"/>
                <a:ea typeface="+mj-ea"/>
                <a:cs typeface="+mj-cs"/>
              </a:defRPr>
            </a:lvl1pPr>
          </a:lstStyle>
          <a:p>
            <a:r>
              <a:rPr lang="en-GB" sz="6000" b="1" dirty="0"/>
              <a:t>Is everyone with diabetes diagnosed and recorded on a practice diabetes register? </a:t>
            </a:r>
          </a:p>
        </p:txBody>
      </p:sp>
    </p:spTree>
    <p:extLst>
      <p:ext uri="{BB962C8B-B14F-4D97-AF65-F5344CB8AC3E}">
        <p14:creationId xmlns:p14="http://schemas.microsoft.com/office/powerpoint/2010/main" val="279890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Participation</a:t>
            </a:r>
          </a:p>
        </p:txBody>
      </p:sp>
      <p:sp>
        <p:nvSpPr>
          <p:cNvPr id="4" name="Slide Number Placeholder 3"/>
          <p:cNvSpPr>
            <a:spLocks noGrp="1"/>
          </p:cNvSpPr>
          <p:nvPr>
            <p:ph type="sldNum" sz="quarter" idx="12"/>
          </p:nvPr>
        </p:nvSpPr>
        <p:spPr/>
        <p:txBody>
          <a:bodyPr/>
          <a:lstStyle/>
          <a:p>
            <a:fld id="{4F2E129E-16B7-480B-972E-C025DBFD1D53}" type="slidenum">
              <a:rPr lang="en-GB" smtClean="0"/>
              <a:pPr/>
              <a:t>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23997465"/>
              </p:ext>
            </p:extLst>
          </p:nvPr>
        </p:nvGraphicFramePr>
        <p:xfrm>
          <a:off x="565916" y="3603529"/>
          <a:ext cx="7704857" cy="2520281"/>
        </p:xfrm>
        <a:graphic>
          <a:graphicData uri="http://schemas.openxmlformats.org/drawingml/2006/table">
            <a:tbl>
              <a:tblPr firstRow="1" bandRow="1">
                <a:tableStyleId>{5C22544A-7EE6-4342-B048-85BDC9FD1C3A}</a:tableStyleId>
              </a:tblPr>
              <a:tblGrid>
                <a:gridCol w="1444741"/>
                <a:gridCol w="1896222"/>
                <a:gridCol w="1896222"/>
                <a:gridCol w="2467672"/>
              </a:tblGrid>
              <a:tr h="987755">
                <a:tc>
                  <a:txBody>
                    <a:bodyPr/>
                    <a:lstStyle/>
                    <a:p>
                      <a:r>
                        <a:rPr lang="en-GB" sz="1600" dirty="0" smtClean="0"/>
                        <a:t>Audit Year</a:t>
                      </a:r>
                      <a:endParaRPr lang="en-GB" sz="1600" dirty="0"/>
                    </a:p>
                  </a:txBody>
                  <a:tcPr/>
                </a:tc>
                <a:tc>
                  <a:txBody>
                    <a:bodyPr/>
                    <a:lstStyle/>
                    <a:p>
                      <a:r>
                        <a:rPr lang="en-GB" sz="1600" dirty="0" smtClean="0"/>
                        <a:t>Total number of practices</a:t>
                      </a:r>
                      <a:endParaRPr lang="en-GB" sz="1600" dirty="0"/>
                    </a:p>
                  </a:txBody>
                  <a:tcPr/>
                </a:tc>
                <a:tc>
                  <a:txBody>
                    <a:bodyPr/>
                    <a:lstStyle/>
                    <a:p>
                      <a:r>
                        <a:rPr lang="en-GB" sz="1600" dirty="0" smtClean="0"/>
                        <a:t>Number of participating</a:t>
                      </a:r>
                      <a:r>
                        <a:rPr lang="en-GB" sz="1600" baseline="0" dirty="0" smtClean="0"/>
                        <a:t> practices</a:t>
                      </a:r>
                      <a:endParaRPr lang="en-GB" sz="1600" dirty="0"/>
                    </a:p>
                  </a:txBody>
                  <a:tcPr/>
                </a:tc>
                <a:tc>
                  <a:txBody>
                    <a:bodyPr/>
                    <a:lstStyle/>
                    <a:p>
                      <a:r>
                        <a:rPr lang="en-GB" sz="1600" dirty="0" smtClean="0"/>
                        <a:t>National participation rate</a:t>
                      </a:r>
                      <a:endParaRPr lang="en-GB" sz="1600" dirty="0"/>
                    </a:p>
                  </a:txBody>
                  <a:tcPr/>
                </a:tc>
              </a:tr>
              <a:tr h="510842">
                <a:tc>
                  <a:txBody>
                    <a:bodyPr/>
                    <a:lstStyle/>
                    <a:p>
                      <a:r>
                        <a:rPr lang="en-GB" sz="1600" dirty="0" smtClean="0"/>
                        <a:t>2012-13</a:t>
                      </a:r>
                      <a:endParaRPr lang="en-GB" sz="1600" dirty="0"/>
                    </a:p>
                  </a:txBody>
                  <a:tcPr/>
                </a:tc>
                <a:tc>
                  <a:txBody>
                    <a:bodyPr/>
                    <a:lstStyle/>
                    <a:p>
                      <a:pPr marL="0" algn="r" defTabSz="914400" rtl="0" eaLnBrk="1" fontAlgn="t" latinLnBrk="0" hangingPunct="1"/>
                      <a:r>
                        <a:rPr lang="en-GB" sz="1600" kern="1200" dirty="0" smtClean="0"/>
                        <a:t>8,476</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smtClean="0"/>
                        <a:t>5,991</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a:t>70.7%</a:t>
                      </a:r>
                      <a:endParaRPr lang="en-GB" sz="1600" kern="1200" dirty="0">
                        <a:solidFill>
                          <a:schemeClr val="dk1"/>
                        </a:solidFill>
                        <a:latin typeface="+mn-lt"/>
                        <a:ea typeface="+mn-ea"/>
                        <a:cs typeface="+mn-cs"/>
                      </a:endParaRPr>
                    </a:p>
                  </a:txBody>
                  <a:tcPr marL="9525" marR="9525" marT="9525" marB="0"/>
                </a:tc>
              </a:tr>
              <a:tr h="510842">
                <a:tc>
                  <a:txBody>
                    <a:bodyPr/>
                    <a:lstStyle/>
                    <a:p>
                      <a:r>
                        <a:rPr lang="en-GB" sz="1600" dirty="0" smtClean="0"/>
                        <a:t>2013-14</a:t>
                      </a:r>
                      <a:endParaRPr lang="en-GB" sz="1600" dirty="0"/>
                    </a:p>
                  </a:txBody>
                  <a:tcPr/>
                </a:tc>
                <a:tc>
                  <a:txBody>
                    <a:bodyPr/>
                    <a:lstStyle/>
                    <a:p>
                      <a:pPr algn="r" fontAlgn="t"/>
                      <a:r>
                        <a:rPr lang="en-GB" sz="1600" kern="1200" dirty="0" smtClean="0"/>
                        <a:t>8,232</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smtClean="0"/>
                        <a:t>4,699</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a:t>57.1%</a:t>
                      </a:r>
                      <a:endParaRPr lang="en-GB" sz="1600" kern="1200" dirty="0">
                        <a:solidFill>
                          <a:schemeClr val="dk1"/>
                        </a:solidFill>
                        <a:latin typeface="+mn-lt"/>
                        <a:ea typeface="+mn-ea"/>
                        <a:cs typeface="+mn-cs"/>
                      </a:endParaRPr>
                    </a:p>
                  </a:txBody>
                  <a:tcPr marL="9525" marR="9525" marT="9525" marB="0"/>
                </a:tc>
              </a:tr>
              <a:tr h="510842">
                <a:tc>
                  <a:txBody>
                    <a:bodyPr/>
                    <a:lstStyle/>
                    <a:p>
                      <a:r>
                        <a:rPr lang="en-GB" sz="1600" dirty="0" smtClean="0"/>
                        <a:t>2014-15</a:t>
                      </a:r>
                      <a:endParaRPr lang="en-GB" sz="1600" dirty="0"/>
                    </a:p>
                  </a:txBody>
                  <a:tcPr/>
                </a:tc>
                <a:tc>
                  <a:txBody>
                    <a:bodyPr/>
                    <a:lstStyle/>
                    <a:p>
                      <a:pPr marL="0" algn="r" defTabSz="914400" rtl="0" eaLnBrk="1" fontAlgn="t" latinLnBrk="0" hangingPunct="1"/>
                      <a:r>
                        <a:rPr lang="en-GB" sz="1600" kern="1200" dirty="0" smtClean="0"/>
                        <a:t>8,198</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smtClean="0"/>
                        <a:t>4,696</a:t>
                      </a:r>
                      <a:endParaRPr lang="en-GB" sz="1600" kern="1200" dirty="0">
                        <a:solidFill>
                          <a:schemeClr val="dk1"/>
                        </a:solidFill>
                        <a:latin typeface="+mn-lt"/>
                        <a:ea typeface="+mn-ea"/>
                        <a:cs typeface="+mn-cs"/>
                      </a:endParaRPr>
                    </a:p>
                  </a:txBody>
                  <a:tcPr marL="9525" marR="9525" marT="9525" marB="0"/>
                </a:tc>
                <a:tc>
                  <a:txBody>
                    <a:bodyPr/>
                    <a:lstStyle/>
                    <a:p>
                      <a:pPr marL="0" algn="r" defTabSz="914400" rtl="0" eaLnBrk="1" fontAlgn="t" latinLnBrk="0" hangingPunct="1"/>
                      <a:r>
                        <a:rPr lang="en-GB" sz="1600" kern="1200" dirty="0"/>
                        <a:t>57.3%</a:t>
                      </a:r>
                      <a:endParaRPr lang="en-GB" sz="1600" kern="1200" dirty="0">
                        <a:solidFill>
                          <a:schemeClr val="dk1"/>
                        </a:solidFill>
                        <a:latin typeface="+mn-lt"/>
                        <a:ea typeface="+mn-ea"/>
                        <a:cs typeface="+mn-cs"/>
                      </a:endParaRPr>
                    </a:p>
                  </a:txBody>
                  <a:tcPr marL="9525" marR="9525" marT="9525" marB="0"/>
                </a:tc>
              </a:tr>
            </a:tbl>
          </a:graphicData>
        </a:graphic>
      </p:graphicFrame>
      <p:sp>
        <p:nvSpPr>
          <p:cNvPr id="6" name="Rectangle 5"/>
          <p:cNvSpPr/>
          <p:nvPr/>
        </p:nvSpPr>
        <p:spPr>
          <a:xfrm>
            <a:off x="421901" y="1052736"/>
            <a:ext cx="7992888" cy="1877437"/>
          </a:xfrm>
          <a:prstGeom prst="rect">
            <a:avLst/>
          </a:prstGeom>
        </p:spPr>
        <p:txBody>
          <a:bodyPr wrap="square">
            <a:spAutoFit/>
          </a:bodyPr>
          <a:lstStyle/>
          <a:p>
            <a:r>
              <a:rPr lang="en-GB" sz="3000" b="1" dirty="0" smtClean="0">
                <a:solidFill>
                  <a:schemeClr val="accent1"/>
                </a:solidFill>
              </a:rPr>
              <a:t>Key Finding</a:t>
            </a:r>
          </a:p>
          <a:p>
            <a:endParaRPr lang="en-GB" sz="2000" b="1" dirty="0">
              <a:solidFill>
                <a:schemeClr val="accent1"/>
              </a:solidFill>
            </a:endParaRPr>
          </a:p>
          <a:p>
            <a:r>
              <a:rPr lang="en-GB" sz="2200" dirty="0">
                <a:solidFill>
                  <a:schemeClr val="accent1"/>
                </a:solidFill>
              </a:rPr>
              <a:t>The overall number of General Practices participating in the 2013-14 / 2014-15 NDA is lower </a:t>
            </a:r>
            <a:r>
              <a:rPr lang="en-GB" sz="2200" dirty="0" smtClean="0">
                <a:solidFill>
                  <a:schemeClr val="accent1"/>
                </a:solidFill>
              </a:rPr>
              <a:t>than in previous years, but there is significant variation between CCG/LHB’s. </a:t>
            </a:r>
            <a:endParaRPr lang="en-GB" sz="2200" dirty="0">
              <a:solidFill>
                <a:schemeClr val="accent1"/>
              </a:solidFill>
            </a:endParaRPr>
          </a:p>
        </p:txBody>
      </p:sp>
      <p:sp>
        <p:nvSpPr>
          <p:cNvPr id="7" name="Rectangle 6"/>
          <p:cNvSpPr>
            <a:spLocks noChangeArrowheads="1"/>
          </p:cNvSpPr>
          <p:nvPr/>
        </p:nvSpPr>
        <p:spPr bwMode="auto">
          <a:xfrm>
            <a:off x="453435" y="3141864"/>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r>
              <a:rPr lang="en-GB" altLang="en-US" sz="1600" b="1" dirty="0">
                <a:solidFill>
                  <a:schemeClr val="accent1"/>
                </a:solidFill>
                <a:latin typeface="Arial" pitchFamily="34" charset="0"/>
                <a:ea typeface="Times New Roman" pitchFamily="18" charset="0"/>
                <a:cs typeface="Times New Roman" pitchFamily="18" charset="0"/>
              </a:rPr>
              <a:t>Table 1: Practice participation by audit year</a:t>
            </a:r>
            <a:endParaRPr kumimoji="0" lang="en-GB" altLang="en-US" sz="1600" b="0" i="0" u="none" strike="noStrike" cap="none" normalizeH="0" baseline="0" dirty="0" smtClean="0">
              <a:ln>
                <a:noFill/>
              </a:ln>
              <a:solidFill>
                <a:schemeClr val="accent1"/>
              </a:solidFill>
              <a:effectLst/>
              <a:latin typeface="Arial" pitchFamily="34" charset="0"/>
            </a:endParaRPr>
          </a:p>
        </p:txBody>
      </p:sp>
    </p:spTree>
    <p:extLst>
      <p:ext uri="{BB962C8B-B14F-4D97-AF65-F5344CB8AC3E}">
        <p14:creationId xmlns:p14="http://schemas.microsoft.com/office/powerpoint/2010/main" val="395395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Participation: Comment </a:t>
            </a:r>
            <a:endParaRPr lang="en-GB" b="1" dirty="0"/>
          </a:p>
        </p:txBody>
      </p:sp>
      <p:sp>
        <p:nvSpPr>
          <p:cNvPr id="3" name="Content Placeholder 2"/>
          <p:cNvSpPr>
            <a:spLocks noGrp="1"/>
          </p:cNvSpPr>
          <p:nvPr>
            <p:ph idx="1"/>
          </p:nvPr>
        </p:nvSpPr>
        <p:spPr>
          <a:xfrm>
            <a:off x="323528" y="1124744"/>
            <a:ext cx="8496944" cy="5001419"/>
          </a:xfrm>
        </p:spPr>
        <p:txBody>
          <a:bodyPr/>
          <a:lstStyle/>
          <a:p>
            <a:pPr marL="0" indent="0">
              <a:buNone/>
            </a:pPr>
            <a:r>
              <a:rPr lang="en-GB" sz="2800" dirty="0"/>
              <a:t>The wide variation may be due to differences in local prioritisation. </a:t>
            </a:r>
            <a:r>
              <a:rPr lang="en-GB" sz="2800" dirty="0" smtClean="0"/>
              <a:t>More than </a:t>
            </a:r>
            <a:r>
              <a:rPr lang="en-GB" sz="2800" dirty="0"/>
              <a:t>a fifth of the </a:t>
            </a:r>
            <a:r>
              <a:rPr lang="en-GB" sz="2800" dirty="0" smtClean="0"/>
              <a:t>CCGs/LHBs </a:t>
            </a:r>
            <a:r>
              <a:rPr lang="en-GB" sz="2800" dirty="0"/>
              <a:t>achieved over 90 per cent </a:t>
            </a:r>
            <a:r>
              <a:rPr lang="en-GB" sz="2800" dirty="0" smtClean="0"/>
              <a:t>participation; </a:t>
            </a:r>
            <a:r>
              <a:rPr lang="en-GB" sz="2800" dirty="0"/>
              <a:t>19 </a:t>
            </a:r>
            <a:r>
              <a:rPr lang="en-GB" sz="2800" dirty="0" smtClean="0"/>
              <a:t>CCGs </a:t>
            </a:r>
            <a:r>
              <a:rPr lang="en-GB" sz="2800" dirty="0"/>
              <a:t>and 4 </a:t>
            </a:r>
            <a:r>
              <a:rPr lang="en-GB" sz="2800" dirty="0" smtClean="0"/>
              <a:t>LHBs achieved </a:t>
            </a:r>
            <a:r>
              <a:rPr lang="en-GB" sz="2800" dirty="0"/>
              <a:t>100 per cent in 2014-15. </a:t>
            </a:r>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8</a:t>
            </a:fld>
            <a:endParaRPr lang="en-GB" dirty="0"/>
          </a:p>
        </p:txBody>
      </p:sp>
      <p:sp>
        <p:nvSpPr>
          <p:cNvPr id="5" name="TextBox 4"/>
          <p:cNvSpPr txBox="1"/>
          <p:nvPr/>
        </p:nvSpPr>
        <p:spPr>
          <a:xfrm>
            <a:off x="519754" y="3501008"/>
            <a:ext cx="7992888" cy="2723823"/>
          </a:xfrm>
          <a:prstGeom prst="rect">
            <a:avLst/>
          </a:prstGeom>
          <a:solidFill>
            <a:schemeClr val="bg1">
              <a:lumMod val="90000"/>
            </a:schemeClr>
          </a:solidFill>
        </p:spPr>
        <p:txBody>
          <a:bodyPr wrap="square" rtlCol="0">
            <a:spAutoFit/>
          </a:bodyPr>
          <a:lstStyle/>
          <a:p>
            <a:r>
              <a:rPr lang="en-GB" sz="1900" b="1" dirty="0" smtClean="0">
                <a:solidFill>
                  <a:schemeClr val="accent1"/>
                </a:solidFill>
              </a:rPr>
              <a:t>Recommendations: </a:t>
            </a:r>
          </a:p>
          <a:p>
            <a:pPr marL="342900" indent="-342900">
              <a:buFont typeface="Arial" panose="020B0604020202020204" pitchFamily="34" charset="0"/>
              <a:buChar char="•"/>
            </a:pPr>
            <a:r>
              <a:rPr lang="en-GB" sz="1900" b="1" dirty="0" smtClean="0">
                <a:solidFill>
                  <a:schemeClr val="accent1"/>
                </a:solidFill>
              </a:rPr>
              <a:t>CCGs and LHBs should support GP practices to participate in the audit</a:t>
            </a:r>
          </a:p>
          <a:p>
            <a:pPr marL="342900" indent="-342900">
              <a:buFont typeface="Arial" panose="020B0604020202020204" pitchFamily="34" charset="0"/>
              <a:buChar char="•"/>
            </a:pPr>
            <a:r>
              <a:rPr lang="en-GB" sz="1900" b="1" dirty="0" smtClean="0">
                <a:solidFill>
                  <a:schemeClr val="accent1"/>
                </a:solidFill>
              </a:rPr>
              <a:t>CCGs and LHBs with low participation should network with those who have high participation to understand how best to deliver the right encouragement and support</a:t>
            </a:r>
          </a:p>
          <a:p>
            <a:pPr marL="342900" indent="-342900">
              <a:buFont typeface="Arial" panose="020B0604020202020204" pitchFamily="34" charset="0"/>
              <a:buChar char="•"/>
            </a:pPr>
            <a:r>
              <a:rPr lang="en-GB" sz="1900" b="1" dirty="0">
                <a:solidFill>
                  <a:schemeClr val="accent1"/>
                </a:solidFill>
              </a:rPr>
              <a:t>CCGs and LHBs with low </a:t>
            </a:r>
            <a:r>
              <a:rPr lang="en-GB" sz="1900" b="1" dirty="0" smtClean="0">
                <a:solidFill>
                  <a:schemeClr val="accent1"/>
                </a:solidFill>
              </a:rPr>
              <a:t>participation should consider the value of high participation for high quality diabetes care</a:t>
            </a:r>
          </a:p>
          <a:p>
            <a:endParaRPr lang="en-GB" sz="1900" b="1" i="1" dirty="0" smtClean="0">
              <a:solidFill>
                <a:schemeClr val="accent1"/>
              </a:solidFill>
            </a:endParaRPr>
          </a:p>
        </p:txBody>
      </p:sp>
    </p:spTree>
    <p:extLst>
      <p:ext uri="{BB962C8B-B14F-4D97-AF65-F5344CB8AC3E}">
        <p14:creationId xmlns:p14="http://schemas.microsoft.com/office/powerpoint/2010/main" val="185975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Registrations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9</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92653539"/>
              </p:ext>
            </p:extLst>
          </p:nvPr>
        </p:nvGraphicFramePr>
        <p:xfrm>
          <a:off x="327051" y="3583242"/>
          <a:ext cx="8136903" cy="2438047"/>
        </p:xfrm>
        <a:graphic>
          <a:graphicData uri="http://schemas.openxmlformats.org/drawingml/2006/table">
            <a:tbl>
              <a:tblPr firstRow="1" bandRow="1">
                <a:tableStyleId>{5C22544A-7EE6-4342-B048-85BDC9FD1C3A}</a:tableStyleId>
              </a:tblPr>
              <a:tblGrid>
                <a:gridCol w="1236039"/>
                <a:gridCol w="1622304"/>
                <a:gridCol w="1545051"/>
                <a:gridCol w="1545051"/>
                <a:gridCol w="2188458"/>
              </a:tblGrid>
              <a:tr h="1046513">
                <a:tc>
                  <a:txBody>
                    <a:bodyPr/>
                    <a:lstStyle/>
                    <a:p>
                      <a:r>
                        <a:rPr lang="en-GB" sz="1600" dirty="0" smtClean="0"/>
                        <a:t>Audit Year</a:t>
                      </a:r>
                      <a:endParaRPr lang="en-GB" sz="1600" dirty="0"/>
                    </a:p>
                  </a:txBody>
                  <a:tcPr/>
                </a:tc>
                <a:tc>
                  <a:txBody>
                    <a:bodyPr/>
                    <a:lstStyle/>
                    <a:p>
                      <a:r>
                        <a:rPr lang="en-GB" sz="1600" dirty="0" smtClean="0"/>
                        <a:t>Total number of registrations</a:t>
                      </a:r>
                      <a:endParaRPr lang="en-GB" sz="1600" dirty="0"/>
                    </a:p>
                  </a:txBody>
                  <a:tcPr/>
                </a:tc>
                <a:tc>
                  <a:txBody>
                    <a:bodyPr/>
                    <a:lstStyle/>
                    <a:p>
                      <a:r>
                        <a:rPr lang="en-GB" sz="1600" dirty="0" smtClean="0"/>
                        <a:t>Percentage</a:t>
                      </a:r>
                      <a:r>
                        <a:rPr lang="en-GB" sz="1600" baseline="0" dirty="0" smtClean="0"/>
                        <a:t> of the population</a:t>
                      </a:r>
                      <a:r>
                        <a:rPr lang="en-GB" sz="1600" baseline="30000" dirty="0" smtClean="0"/>
                        <a:t>*</a:t>
                      </a:r>
                      <a:endParaRPr lang="en-GB" sz="1600" baseline="30000" dirty="0"/>
                    </a:p>
                  </a:txBody>
                  <a:tcPr/>
                </a:tc>
                <a:tc>
                  <a:txBody>
                    <a:bodyPr/>
                    <a:lstStyle/>
                    <a:p>
                      <a:r>
                        <a:rPr lang="en-GB" sz="1600" dirty="0" smtClean="0"/>
                        <a:t>Registrations from Primary Care</a:t>
                      </a:r>
                      <a:endParaRPr lang="en-GB" sz="1600" dirty="0"/>
                    </a:p>
                  </a:txBody>
                  <a:tcPr/>
                </a:tc>
                <a:tc>
                  <a:txBody>
                    <a:bodyPr/>
                    <a:lstStyle/>
                    <a:p>
                      <a:r>
                        <a:rPr lang="en-GB" sz="1600" dirty="0" smtClean="0"/>
                        <a:t>Registrations</a:t>
                      </a:r>
                      <a:r>
                        <a:rPr lang="en-GB" sz="1600" baseline="0" dirty="0" smtClean="0"/>
                        <a:t> from Specialist Care where GP not a participant</a:t>
                      </a:r>
                      <a:endParaRPr lang="en-GB" sz="1600" dirty="0"/>
                    </a:p>
                  </a:txBody>
                  <a:tcPr/>
                </a:tc>
              </a:tr>
              <a:tr h="448505">
                <a:tc>
                  <a:txBody>
                    <a:bodyPr/>
                    <a:lstStyle/>
                    <a:p>
                      <a:r>
                        <a:rPr lang="en-GB" sz="1600" dirty="0" smtClean="0"/>
                        <a:t>2012-13</a:t>
                      </a:r>
                      <a:endParaRPr lang="en-GB" sz="1600" dirty="0"/>
                    </a:p>
                  </a:txBody>
                  <a:tcPr/>
                </a:tc>
                <a:tc>
                  <a:txBody>
                    <a:bodyPr/>
                    <a:lstStyle/>
                    <a:p>
                      <a:pPr algn="r"/>
                      <a:r>
                        <a:rPr lang="en-GB" sz="1600" dirty="0" smtClean="0"/>
                        <a:t>2,075,123</a:t>
                      </a:r>
                      <a:endParaRPr lang="en-GB" sz="1600" dirty="0"/>
                    </a:p>
                  </a:txBody>
                  <a:tcPr/>
                </a:tc>
                <a:tc>
                  <a:txBody>
                    <a:bodyPr/>
                    <a:lstStyle/>
                    <a:p>
                      <a:pPr algn="r"/>
                      <a:r>
                        <a:rPr lang="en-GB" sz="1600" dirty="0" smtClean="0"/>
                        <a:t>4.9%</a:t>
                      </a:r>
                      <a:endParaRPr lang="en-GB" sz="1600" dirty="0"/>
                    </a:p>
                  </a:txBody>
                  <a:tcPr/>
                </a:tc>
                <a:tc>
                  <a:txBody>
                    <a:bodyPr/>
                    <a:lstStyle/>
                    <a:p>
                      <a:pPr algn="r"/>
                      <a:r>
                        <a:rPr lang="en-GB" sz="1600" dirty="0" smtClean="0"/>
                        <a:t>1,997,467</a:t>
                      </a:r>
                      <a:endParaRPr lang="en-GB" sz="1600" dirty="0"/>
                    </a:p>
                  </a:txBody>
                  <a:tcPr/>
                </a:tc>
                <a:tc>
                  <a:txBody>
                    <a:bodyPr/>
                    <a:lstStyle/>
                    <a:p>
                      <a:pPr algn="r"/>
                      <a:r>
                        <a:rPr lang="en-GB" sz="1600" dirty="0" smtClean="0"/>
                        <a:t>77,656</a:t>
                      </a:r>
                      <a:endParaRPr lang="en-GB" sz="1600" dirty="0"/>
                    </a:p>
                  </a:txBody>
                  <a:tcPr/>
                </a:tc>
              </a:tr>
              <a:tr h="448505">
                <a:tc>
                  <a:txBody>
                    <a:bodyPr/>
                    <a:lstStyle/>
                    <a:p>
                      <a:r>
                        <a:rPr lang="en-GB" sz="1600" dirty="0" smtClean="0"/>
                        <a:t>2013-14</a:t>
                      </a:r>
                      <a:endParaRPr lang="en-GB" sz="1600" dirty="0"/>
                    </a:p>
                  </a:txBody>
                  <a:tcPr/>
                </a:tc>
                <a:tc>
                  <a:txBody>
                    <a:bodyPr/>
                    <a:lstStyle/>
                    <a:p>
                      <a:pPr algn="r"/>
                      <a:r>
                        <a:rPr lang="en-GB" sz="1600" dirty="0" smtClean="0"/>
                        <a:t>1,763,446</a:t>
                      </a:r>
                      <a:endParaRPr lang="en-GB" sz="1600" dirty="0"/>
                    </a:p>
                  </a:txBody>
                  <a:tcPr/>
                </a:tc>
                <a:tc>
                  <a:txBody>
                    <a:bodyPr/>
                    <a:lstStyle/>
                    <a:p>
                      <a:pPr algn="r"/>
                      <a:r>
                        <a:rPr lang="en-GB" sz="1600" dirty="0" smtClean="0"/>
                        <a:t>4.8%</a:t>
                      </a:r>
                      <a:endParaRPr lang="en-GB" sz="1600" dirty="0"/>
                    </a:p>
                  </a:txBody>
                  <a:tcPr/>
                </a:tc>
                <a:tc>
                  <a:txBody>
                    <a:bodyPr/>
                    <a:lstStyle/>
                    <a:p>
                      <a:pPr algn="r"/>
                      <a:r>
                        <a:rPr lang="en-GB" sz="1600" dirty="0" smtClean="0"/>
                        <a:t>1,682,818</a:t>
                      </a:r>
                      <a:endParaRPr lang="en-GB" sz="1600" dirty="0"/>
                    </a:p>
                  </a:txBody>
                  <a:tcPr/>
                </a:tc>
                <a:tc>
                  <a:txBody>
                    <a:bodyPr/>
                    <a:lstStyle/>
                    <a:p>
                      <a:pPr algn="r"/>
                      <a:r>
                        <a:rPr lang="en-GB" sz="1600" dirty="0" smtClean="0"/>
                        <a:t>80,628</a:t>
                      </a:r>
                      <a:endParaRPr lang="en-GB" sz="1600" dirty="0"/>
                    </a:p>
                  </a:txBody>
                  <a:tcPr/>
                </a:tc>
              </a:tr>
              <a:tr h="474237">
                <a:tc>
                  <a:txBody>
                    <a:bodyPr/>
                    <a:lstStyle/>
                    <a:p>
                      <a:r>
                        <a:rPr lang="en-GB" sz="1600" dirty="0" smtClean="0"/>
                        <a:t>2014-15</a:t>
                      </a:r>
                      <a:endParaRPr lang="en-GB" sz="1600" dirty="0"/>
                    </a:p>
                  </a:txBody>
                  <a:tcPr/>
                </a:tc>
                <a:tc>
                  <a:txBody>
                    <a:bodyPr/>
                    <a:lstStyle/>
                    <a:p>
                      <a:pPr algn="r"/>
                      <a:r>
                        <a:rPr lang="en-GB" sz="1600" dirty="0" smtClean="0"/>
                        <a:t>1,894,887</a:t>
                      </a:r>
                      <a:endParaRPr lang="en-GB" sz="1600" dirty="0"/>
                    </a:p>
                  </a:txBody>
                  <a:tcPr/>
                </a:tc>
                <a:tc>
                  <a:txBody>
                    <a:bodyPr/>
                    <a:lstStyle/>
                    <a:p>
                      <a:pPr algn="r"/>
                      <a:r>
                        <a:rPr lang="en-GB" sz="1600" dirty="0" smtClean="0"/>
                        <a:t>5.1%</a:t>
                      </a:r>
                      <a:endParaRPr lang="en-GB" sz="1600" dirty="0"/>
                    </a:p>
                  </a:txBody>
                  <a:tcPr/>
                </a:tc>
                <a:tc>
                  <a:txBody>
                    <a:bodyPr/>
                    <a:lstStyle/>
                    <a:p>
                      <a:pPr algn="r"/>
                      <a:r>
                        <a:rPr lang="en-GB" sz="1600" dirty="0" smtClean="0"/>
                        <a:t>1,811,496</a:t>
                      </a:r>
                      <a:endParaRPr lang="en-GB" sz="1600" dirty="0"/>
                    </a:p>
                  </a:txBody>
                  <a:tcPr/>
                </a:tc>
                <a:tc>
                  <a:txBody>
                    <a:bodyPr/>
                    <a:lstStyle/>
                    <a:p>
                      <a:pPr algn="r"/>
                      <a:r>
                        <a:rPr lang="en-GB" sz="1600" dirty="0" smtClean="0"/>
                        <a:t>83,391</a:t>
                      </a:r>
                      <a:endParaRPr lang="en-GB" sz="1600" dirty="0"/>
                    </a:p>
                  </a:txBody>
                  <a:tcPr/>
                </a:tc>
              </a:tr>
            </a:tbl>
          </a:graphicData>
        </a:graphic>
      </p:graphicFrame>
      <p:sp>
        <p:nvSpPr>
          <p:cNvPr id="7" name="Rectangle 6"/>
          <p:cNvSpPr/>
          <p:nvPr/>
        </p:nvSpPr>
        <p:spPr>
          <a:xfrm>
            <a:off x="323528" y="1052736"/>
            <a:ext cx="8568952" cy="1985159"/>
          </a:xfrm>
          <a:prstGeom prst="rect">
            <a:avLst/>
          </a:prstGeom>
        </p:spPr>
        <p:txBody>
          <a:bodyPr wrap="square">
            <a:spAutoFit/>
          </a:bodyPr>
          <a:lstStyle/>
          <a:p>
            <a:pPr>
              <a:spcAft>
                <a:spcPts val="600"/>
              </a:spcAft>
            </a:pPr>
            <a:r>
              <a:rPr lang="en-GB" sz="3000" b="1" dirty="0" smtClean="0">
                <a:solidFill>
                  <a:schemeClr val="accent1"/>
                </a:solidFill>
              </a:rPr>
              <a:t>Key Finding</a:t>
            </a:r>
          </a:p>
          <a:p>
            <a:r>
              <a:rPr lang="en-GB" sz="2200" dirty="0" smtClean="0">
                <a:solidFill>
                  <a:schemeClr val="accent1"/>
                </a:solidFill>
              </a:rPr>
              <a:t>The </a:t>
            </a:r>
            <a:r>
              <a:rPr lang="en-GB" sz="2200" dirty="0">
                <a:solidFill>
                  <a:schemeClr val="accent1"/>
                </a:solidFill>
              </a:rPr>
              <a:t>audit collects information from both primary care </a:t>
            </a:r>
            <a:r>
              <a:rPr lang="en-GB" sz="2200" dirty="0" smtClean="0">
                <a:solidFill>
                  <a:schemeClr val="accent1"/>
                </a:solidFill>
              </a:rPr>
              <a:t>and </a:t>
            </a:r>
            <a:r>
              <a:rPr lang="en-GB" sz="2200" dirty="0">
                <a:solidFill>
                  <a:schemeClr val="accent1"/>
                </a:solidFill>
              </a:rPr>
              <a:t>secondary </a:t>
            </a:r>
            <a:r>
              <a:rPr lang="en-GB" sz="2200" dirty="0" smtClean="0">
                <a:solidFill>
                  <a:schemeClr val="accent1"/>
                </a:solidFill>
              </a:rPr>
              <a:t>care</a:t>
            </a:r>
            <a:r>
              <a:rPr lang="en-GB" sz="2200" dirty="0">
                <a:solidFill>
                  <a:schemeClr val="accent1"/>
                </a:solidFill>
              </a:rPr>
              <a:t>; the vast majority of patients are registered in primary care with only a </a:t>
            </a:r>
            <a:r>
              <a:rPr lang="en-GB" sz="2200" dirty="0" smtClean="0">
                <a:solidFill>
                  <a:schemeClr val="accent1"/>
                </a:solidFill>
              </a:rPr>
              <a:t>small number</a:t>
            </a:r>
            <a:r>
              <a:rPr lang="en-GB" sz="2200" dirty="0">
                <a:solidFill>
                  <a:schemeClr val="accent1"/>
                </a:solidFill>
              </a:rPr>
              <a:t> of patients (</a:t>
            </a:r>
            <a:r>
              <a:rPr lang="en-GB" sz="2200" dirty="0" smtClean="0">
                <a:solidFill>
                  <a:schemeClr val="accent1"/>
                </a:solidFill>
              </a:rPr>
              <a:t>4.4 </a:t>
            </a:r>
            <a:r>
              <a:rPr lang="en-GB" sz="2200" dirty="0">
                <a:solidFill>
                  <a:schemeClr val="accent1"/>
                </a:solidFill>
              </a:rPr>
              <a:t>per </a:t>
            </a:r>
            <a:r>
              <a:rPr lang="en-GB" sz="2200" dirty="0" smtClean="0">
                <a:solidFill>
                  <a:schemeClr val="accent1"/>
                </a:solidFill>
              </a:rPr>
              <a:t>cent) appearing </a:t>
            </a:r>
            <a:r>
              <a:rPr lang="en-GB" sz="2200" dirty="0">
                <a:solidFill>
                  <a:schemeClr val="accent1"/>
                </a:solidFill>
              </a:rPr>
              <a:t>only in secondary care submissions.</a:t>
            </a:r>
          </a:p>
        </p:txBody>
      </p:sp>
      <p:sp>
        <p:nvSpPr>
          <p:cNvPr id="6" name="TextBox 5"/>
          <p:cNvSpPr txBox="1"/>
          <p:nvPr/>
        </p:nvSpPr>
        <p:spPr>
          <a:xfrm>
            <a:off x="327051" y="6021288"/>
            <a:ext cx="7344816" cy="215444"/>
          </a:xfrm>
          <a:prstGeom prst="rect">
            <a:avLst/>
          </a:prstGeom>
          <a:noFill/>
        </p:spPr>
        <p:txBody>
          <a:bodyPr wrap="square" rtlCol="0">
            <a:spAutoFit/>
          </a:bodyPr>
          <a:lstStyle/>
          <a:p>
            <a:r>
              <a:rPr lang="en-GB" sz="800" dirty="0" smtClean="0"/>
              <a:t>* Population is the participating GP practices list size</a:t>
            </a:r>
            <a:endParaRPr lang="en-GB" sz="800" dirty="0"/>
          </a:p>
        </p:txBody>
      </p:sp>
      <p:sp>
        <p:nvSpPr>
          <p:cNvPr id="8" name="Rectangle 7"/>
          <p:cNvSpPr>
            <a:spLocks noChangeArrowheads="1"/>
          </p:cNvSpPr>
          <p:nvPr/>
        </p:nvSpPr>
        <p:spPr bwMode="auto">
          <a:xfrm>
            <a:off x="295517" y="3018754"/>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r>
              <a:rPr lang="en-GB" altLang="en-US" sz="1600" b="1" dirty="0">
                <a:solidFill>
                  <a:schemeClr val="accent1"/>
                </a:solidFill>
                <a:latin typeface="Arial" pitchFamily="34" charset="0"/>
                <a:ea typeface="Times New Roman" pitchFamily="18" charset="0"/>
                <a:cs typeface="Times New Roman" pitchFamily="18" charset="0"/>
              </a:rPr>
              <a:t>Table 2: Diabetes registrations and prevalence for all diabetes in England and Wales by source and audit year</a:t>
            </a:r>
            <a:endParaRPr kumimoji="0" lang="en-GB" altLang="en-US" sz="1600" b="0" i="0" u="none" strike="noStrike" cap="none" normalizeH="0" baseline="0" dirty="0" smtClean="0">
              <a:ln>
                <a:noFill/>
              </a:ln>
              <a:solidFill>
                <a:schemeClr val="accent1"/>
              </a:solidFill>
              <a:effectLst/>
              <a:latin typeface="Arial" pitchFamily="34" charset="0"/>
            </a:endParaRPr>
          </a:p>
        </p:txBody>
      </p:sp>
    </p:spTree>
    <p:extLst>
      <p:ext uri="{BB962C8B-B14F-4D97-AF65-F5344CB8AC3E}">
        <p14:creationId xmlns:p14="http://schemas.microsoft.com/office/powerpoint/2010/main" val="369880237"/>
      </p:ext>
    </p:extLst>
  </p:cSld>
  <p:clrMapOvr>
    <a:masterClrMapping/>
  </p:clrMapOvr>
</p:sld>
</file>

<file path=ppt/theme/theme1.xml><?xml version="1.0" encoding="utf-8"?>
<a:theme xmlns:a="http://schemas.openxmlformats.org/drawingml/2006/main" name="HSCIC_Powepoint_v2.5_0115">
  <a:themeElements>
    <a:clrScheme name="HSCIC_Accent_Green">
      <a:dk1>
        <a:srgbClr val="001830"/>
      </a:dk1>
      <a:lt1>
        <a:srgbClr val="FFFFFF"/>
      </a:lt1>
      <a:dk2>
        <a:srgbClr val="000000"/>
      </a:dk2>
      <a:lt2>
        <a:srgbClr val="F4FCFF"/>
      </a:lt2>
      <a:accent1>
        <a:srgbClr val="003360"/>
      </a:accent1>
      <a:accent2>
        <a:srgbClr val="A0D0E8"/>
      </a:accent2>
      <a:accent3>
        <a:srgbClr val="505050"/>
      </a:accent3>
      <a:accent4>
        <a:srgbClr val="80A0B0"/>
      </a:accent4>
      <a:accent5>
        <a:srgbClr val="D8E0E8"/>
      </a:accent5>
      <a:accent6>
        <a:srgbClr val="00A05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HSCIC corporate">
    <a:dk1>
      <a:srgbClr val="001830"/>
    </a:dk1>
    <a:lt1>
      <a:srgbClr val="FAFCFC"/>
    </a:lt1>
    <a:dk2>
      <a:srgbClr val="000000"/>
    </a:dk2>
    <a:lt2>
      <a:srgbClr val="F0F8FC"/>
    </a:lt2>
    <a:accent1>
      <a:srgbClr val="003350"/>
    </a:accent1>
    <a:accent2>
      <a:srgbClr val="A0D0E8"/>
    </a:accent2>
    <a:accent3>
      <a:srgbClr val="505050"/>
    </a:accent3>
    <a:accent4>
      <a:srgbClr val="80A0B0"/>
    </a:accent4>
    <a:accent5>
      <a:srgbClr val="D8E0E8"/>
    </a:accent5>
    <a:accent6>
      <a:srgbClr val="B0AAB0"/>
    </a:accent6>
    <a:hlink>
      <a:srgbClr val="0060E0"/>
    </a:hlink>
    <a:folHlink>
      <a:srgbClr val="701870"/>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IC Document" ma:contentTypeID="0x0101000D9A616798B4304AAE9F369C5C3E8ED10015E1493EA5173B4F91EE9EDE9BA599F3" ma:contentTypeVersion="18" ma:contentTypeDescription="" ma:contentTypeScope="" ma:versionID="13e43318b14a0ab95b69abe254959e3f">
  <xsd:schema xmlns:xsd="http://www.w3.org/2001/XMLSchema" xmlns:xs="http://www.w3.org/2001/XMLSchema" xmlns:p="http://schemas.microsoft.com/office/2006/metadata/properties" xmlns:ns2="13924874-49cc-47da-a6dc-0fe9eac15d59" targetNamespace="http://schemas.microsoft.com/office/2006/metadata/properties" ma:root="true" ma:fieldsID="69c73407eb2d839893d20b7b120b9fb1" ns2:_="">
    <xsd:import namespace="13924874-49cc-47da-a6dc-0fe9eac15d59"/>
    <xsd:element name="properties">
      <xsd:complexType>
        <xsd:sequence>
          <xsd:element name="documentManagement">
            <xsd:complexType>
              <xsd:all>
                <xsd:element ref="ns2:IC_x0020_Description" minOccurs="0"/>
                <xsd:element ref="ns2:Subject_x0020_Key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24874-49cc-47da-a6dc-0fe9eac15d59" elementFormDefault="qualified">
    <xsd:import namespace="http://schemas.microsoft.com/office/2006/documentManagement/types"/>
    <xsd:import namespace="http://schemas.microsoft.com/office/infopath/2007/PartnerControls"/>
    <xsd:element name="IC_x0020_Description" ma:index="2" nillable="true" ma:displayName="IC Description" ma:internalName="IC_x0020_Description" ma:readOnly="false">
      <xsd:simpleType>
        <xsd:restriction base="dms:Note">
          <xsd:maxLength value="255"/>
        </xsd:restriction>
      </xsd:simpleType>
    </xsd:element>
    <xsd:element name="Subject_x0020_Keyword" ma:index="3" nillable="true" ma:displayName="Subject Keyword" ma:internalName="Subject_x0020_Keywor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_x0020_Description xmlns="13924874-49cc-47da-a6dc-0fe9eac15d59" xsi:nil="true"/>
    <Subject_x0020_Keyword xmlns="13924874-49cc-47da-a6dc-0fe9eac15d59" xsi:nil="true"/>
  </documentManagement>
</p:properties>
</file>

<file path=customXml/itemProps1.xml><?xml version="1.0" encoding="utf-8"?>
<ds:datastoreItem xmlns:ds="http://schemas.openxmlformats.org/officeDocument/2006/customXml" ds:itemID="{863B7AEF-5917-4257-9FEA-9FE66C496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24874-49cc-47da-a6dc-0fe9eac15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551608-EC41-47EC-80C5-BEB0A0D032FE}">
  <ds:schemaRefs>
    <ds:schemaRef ds:uri="http://schemas.microsoft.com/sharepoint/v3/contenttype/forms"/>
  </ds:schemaRefs>
</ds:datastoreItem>
</file>

<file path=customXml/itemProps3.xml><?xml version="1.0" encoding="utf-8"?>
<ds:datastoreItem xmlns:ds="http://schemas.openxmlformats.org/officeDocument/2006/customXml" ds:itemID="{138BBAE6-E55B-4A9F-A7F5-4584DD4AAEB5}">
  <ds:schemaRefs>
    <ds:schemaRef ds:uri="13924874-49cc-47da-a6dc-0fe9eac15d59"/>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HSCIC_Powepoint_v2.5_0115</Template>
  <TotalTime>2833</TotalTime>
  <Words>4023</Words>
  <Application>Microsoft Office PowerPoint</Application>
  <PresentationFormat>On-screen Show (4:3)</PresentationFormat>
  <Paragraphs>605</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HSCIC_Powepoint_v2.5_0115</vt:lpstr>
      <vt:lpstr>National Diabetes Audit  2013-2014 and 2014-2015  Report 1: Care Processes and Treatment Targets </vt:lpstr>
      <vt:lpstr>Introduction</vt:lpstr>
      <vt:lpstr>Introduction</vt:lpstr>
      <vt:lpstr>Key Findings</vt:lpstr>
      <vt:lpstr>We recommend that:</vt:lpstr>
      <vt:lpstr>National Diabetes Audit 2014-15</vt:lpstr>
      <vt:lpstr>Participation</vt:lpstr>
      <vt:lpstr>Participation: Comment </vt:lpstr>
      <vt:lpstr>Registrations</vt:lpstr>
      <vt:lpstr>National Diabetes Audit 2014-15</vt:lpstr>
      <vt:lpstr>Care Processes</vt:lpstr>
      <vt:lpstr>All Eight Care Processes</vt:lpstr>
      <vt:lpstr>Care Processes – Time Series</vt:lpstr>
      <vt:lpstr>Care Processes – People with Type 1 Diabetes</vt:lpstr>
      <vt:lpstr>Care Processes – People with Type 2 Diabetes</vt:lpstr>
      <vt:lpstr>Care Processes – By Age</vt:lpstr>
      <vt:lpstr>Locality Variation: Care Processes, Type 1 Diabetes</vt:lpstr>
      <vt:lpstr>Locality variation: Care Processes, Type 2 diabetes</vt:lpstr>
      <vt:lpstr>Care Processes – CCG/LHB distribution</vt:lpstr>
      <vt:lpstr>Care Process – Two Example GP Practices</vt:lpstr>
      <vt:lpstr>Care Processes: Comment </vt:lpstr>
      <vt:lpstr>Structured Education</vt:lpstr>
      <vt:lpstr>Structured Education – A Patients View</vt:lpstr>
      <vt:lpstr>National Diabetes Audit</vt:lpstr>
      <vt:lpstr>Treatment Targets</vt:lpstr>
      <vt:lpstr>Treatment Target – Time Series</vt:lpstr>
      <vt:lpstr>Treatment Target – Blood Pressure</vt:lpstr>
      <vt:lpstr>Treatment Target – By Age</vt:lpstr>
      <vt:lpstr>Local Variation - Treatment Target – Type 1 Diabetes</vt:lpstr>
      <vt:lpstr>Local variation - Treatment Target – Type 2 Diabetes</vt:lpstr>
      <vt:lpstr>Treatment Targets– CCG/LHB distribution</vt:lpstr>
      <vt:lpstr>Treatment Targets– Two Example GP Practices</vt:lpstr>
      <vt:lpstr>Treatment Targets: Comment</vt:lpstr>
      <vt:lpstr>National Diabetes Audit</vt:lpstr>
      <vt:lpstr>Definitions</vt:lpstr>
      <vt:lpstr>Footnotes</vt:lpstr>
      <vt:lpstr>Additional Information</vt:lpstr>
      <vt:lpstr>PowerPoint Presentation</vt:lpstr>
      <vt:lpstr>NDA 2014-15</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Sylvester</dc:creator>
  <cp:lastModifiedBy>Cartwright, Cher</cp:lastModifiedBy>
  <cp:revision>114</cp:revision>
  <cp:lastPrinted>2016-01-22T14:24:09Z</cp:lastPrinted>
  <dcterms:created xsi:type="dcterms:W3CDTF">2015-11-26T18:31:25Z</dcterms:created>
  <dcterms:modified xsi:type="dcterms:W3CDTF">2016-01-25T15:11:18Z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0x0101000D9A616798B4304AAE9F369C5C3E8ED10015E1493EA5173B4F91EE9EDE9BA599F3</vt:lpwstr>
  </property>
</Properties>
</file>