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9" r:id="rId5"/>
  </p:sldIdLst>
  <p:sldSz cx="9601200" cy="12801600" type="A3"/>
  <p:notesSz cx="6858000" cy="91440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8925"/>
    <a:srgbClr val="A9A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489" autoAdjust="0"/>
  </p:normalViewPr>
  <p:slideViewPr>
    <p:cSldViewPr>
      <p:cViewPr>
        <p:scale>
          <a:sx n="90" d="100"/>
          <a:sy n="90" d="100"/>
        </p:scale>
        <p:origin x="2772" y="-2880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18595-8AE8-499E-823A-43166D6BBA6F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8EC49C-454C-4F13-B053-42B3071643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2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FE20F-1569-47FA-802A-1537039D8718}" type="slidenum">
              <a:rPr lang="en-GB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14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6"/>
            <a:ext cx="8161020" cy="27440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91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1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2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14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504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2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8" y="2865544"/>
            <a:ext cx="4243863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8" y="4059766"/>
            <a:ext cx="4243863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419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41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695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6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54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2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9577D-D8C0-424C-91E7-6D8BD23FB42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8"/>
            <a:ext cx="30403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8"/>
            <a:ext cx="2240280" cy="68156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E2BEC-D178-40D2-8897-58097FD2640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5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Diagonal Corner Rectangle 10"/>
          <p:cNvSpPr/>
          <p:nvPr/>
        </p:nvSpPr>
        <p:spPr>
          <a:xfrm>
            <a:off x="201622" y="100813"/>
            <a:ext cx="3987467" cy="1070868"/>
          </a:xfrm>
          <a:prstGeom prst="round2DiagRect">
            <a:avLst/>
          </a:prstGeom>
          <a:solidFill>
            <a:schemeClr val="tx2">
              <a:lumMod val="50000"/>
            </a:schemeClr>
          </a:solidFill>
          <a:ln>
            <a:solidFill>
              <a:srgbClr val="B189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4400" dirty="0">
                <a:solidFill>
                  <a:schemeClr val="bg1"/>
                </a:solidFill>
                <a:ea typeface="Arial Unicode MS" panose="020B0604020202020204" pitchFamily="34" charset="-128"/>
                <a:cs typeface="Vrinda" panose="020B0502040204020203" pitchFamily="34" charset="0"/>
              </a:rPr>
              <a:t>Impact of NCAP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32955" y="2586179"/>
            <a:ext cx="604867" cy="48525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NATIONAL</a:t>
            </a:r>
          </a:p>
          <a:p>
            <a:pPr algn="ctr"/>
            <a:r>
              <a:rPr lang="en-GB" sz="1100" b="1" dirty="0">
                <a:solidFill>
                  <a:schemeClr val="tx1"/>
                </a:solidFill>
              </a:rPr>
              <a:t>How the project provides evidence of quality and outcomes of care nationally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37822" y="7578526"/>
            <a:ext cx="3761156" cy="4848917"/>
          </a:xfrm>
          <a:prstGeom prst="roundRect">
            <a:avLst>
              <a:gd name="adj" fmla="val 5515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32955" y="7578526"/>
            <a:ext cx="596660" cy="48489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LOCAL</a:t>
            </a:r>
            <a:r>
              <a:rPr lang="en-GB" sz="1300" b="1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How the project stimulates quality improvement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604061" y="7556631"/>
            <a:ext cx="3830826" cy="4848917"/>
          </a:xfrm>
          <a:prstGeom prst="roundRect">
            <a:avLst>
              <a:gd name="adj" fmla="val 7002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 dirty="0">
              <a:solidFill>
                <a:prstClr val="white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999194" y="7556631"/>
            <a:ext cx="596660" cy="484891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128016" tIns="64008" rIns="128016" bIns="64008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PUBLIC </a:t>
            </a: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How the project is used by the public and the demand for it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5604061" y="2586179"/>
            <a:ext cx="3830826" cy="4852515"/>
          </a:xfrm>
          <a:prstGeom prst="roundRect">
            <a:avLst>
              <a:gd name="adj" fmla="val 4677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pPr algn="ctr"/>
            <a:endParaRPr lang="en-GB" sz="4400">
              <a:solidFill>
                <a:prstClr val="white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999194" y="2584375"/>
            <a:ext cx="596660" cy="48543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72000" bIns="0" spcCol="0"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SYSTEM</a:t>
            </a:r>
            <a:r>
              <a:rPr lang="en-GB" sz="1300" b="1" dirty="0">
                <a:solidFill>
                  <a:schemeClr val="tx1"/>
                </a:solidFill>
              </a:rPr>
              <a:t> </a:t>
            </a:r>
          </a:p>
          <a:p>
            <a:r>
              <a:rPr lang="en-GB" sz="1300" b="1" dirty="0">
                <a:solidFill>
                  <a:schemeClr val="tx1"/>
                </a:solidFill>
              </a:rPr>
              <a:t>How the project supports policy development &amp; system management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5707899" y="4029723"/>
            <a:ext cx="1739715" cy="122521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NCAP SNOMED guidance set to help EIP teams code NCAP related data into MHSDS and improve local submission systems.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5714033" y="6372410"/>
            <a:ext cx="1754050" cy="94554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Results from pilot study shared with NHSE stakeholders to identify gaps in routine MHSDS coding.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932625" y="7904376"/>
            <a:ext cx="1713790" cy="10017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NCAP hosted an in-person QI training event for teams in round 2 of the QI collaborative in 2024.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2784376" y="7699180"/>
            <a:ext cx="1713790" cy="128026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2024: Bespoke 2024 dashboard results made available to teams to measure their performance against metrics and identify gaps for improvement.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2754915" y="9105416"/>
            <a:ext cx="1725757" cy="204067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2024/2025: NCAP held 3 QI shared learning events aimed at sharing change ideas and QI experiences amongst NCAP EIP teams. Recordings from the session available on the website for parties to view retrospectively.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5784197" y="7729592"/>
            <a:ext cx="1673788" cy="182755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SoN 2024 report inclusive of ‘Why it matters’ boxes outlining reasons behind importance of concepts covered from the perspective of people with lived experiences.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5799205" y="9682900"/>
            <a:ext cx="1693756" cy="147325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 err="1">
                <a:solidFill>
                  <a:prstClr val="black"/>
                </a:solidFill>
              </a:rPr>
              <a:t>SoN</a:t>
            </a:r>
            <a:r>
              <a:rPr lang="en-US" sz="1100" dirty="0">
                <a:solidFill>
                  <a:prstClr val="black"/>
                </a:solidFill>
              </a:rPr>
              <a:t> report 2024 published on </a:t>
            </a:r>
            <a:r>
              <a:rPr lang="en-US" sz="1100">
                <a:solidFill>
                  <a:prstClr val="black"/>
                </a:solidFill>
              </a:rPr>
              <a:t>RCPysch </a:t>
            </a:r>
            <a:r>
              <a:rPr lang="en-US" sz="1100" dirty="0">
                <a:solidFill>
                  <a:prstClr val="black"/>
                </a:solidFill>
              </a:rPr>
              <a:t>website and disseminated via contacts database and social media including LinkedIn. 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7610007" y="7765075"/>
            <a:ext cx="1673788" cy="162750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Quotes from EIP team members involved in previous rounds of the QI collaborative incorporated into the </a:t>
            </a:r>
            <a:r>
              <a:rPr lang="en-US" sz="1100" dirty="0" err="1">
                <a:solidFill>
                  <a:prstClr val="black"/>
                </a:solidFill>
              </a:rPr>
              <a:t>SoN</a:t>
            </a:r>
            <a:r>
              <a:rPr lang="en-US" sz="1100" dirty="0">
                <a:solidFill>
                  <a:prstClr val="black"/>
                </a:solidFill>
              </a:rPr>
              <a:t> report 2024 to showcase impact initiative has had with team.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5923055" y="11273241"/>
            <a:ext cx="3276789" cy="9288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 err="1">
                <a:solidFill>
                  <a:prstClr val="black"/>
                </a:solidFill>
              </a:rPr>
              <a:t>SoN</a:t>
            </a:r>
            <a:r>
              <a:rPr lang="en-US" sz="1100" dirty="0">
                <a:solidFill>
                  <a:prstClr val="black"/>
                </a:solidFill>
              </a:rPr>
              <a:t> 2024 report production fully coproduced with Service Users and Carer Rreference Group  members ensuring perspectives from those with lived experiences incorporated in the report.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7588429" y="9495979"/>
            <a:ext cx="1713790" cy="16738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EIP teams participating in the QI collaborative are required to include users and carers with lived experience as members of their QI team and in their QI planning.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837822" y="2586179"/>
            <a:ext cx="3730014" cy="4852514"/>
          </a:xfrm>
          <a:prstGeom prst="roundRect">
            <a:avLst>
              <a:gd name="adj" fmla="val 4255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t"/>
          <a:lstStyle/>
          <a:p>
            <a:endParaRPr lang="en-GB" sz="4400" dirty="0">
              <a:solidFill>
                <a:prstClr val="black"/>
              </a:solidFill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880099" y="4983037"/>
            <a:ext cx="1758033" cy="15494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2024: Over 66% of patients in England had more than one outcome measure recorded  more than once. This is a 44% increase since the beginning of the audit in 2018/19.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889973" y="3644147"/>
            <a:ext cx="1705548" cy="123287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2024: Data were analysed from 10,386 patient casenotes in EIP/CAMHS services in England and 239 in Wales.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895670" y="6619092"/>
            <a:ext cx="1713790" cy="7405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2024: 85% of patients in England and 77% in Wales had all 7 physical health screens.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2750887" y="4351947"/>
            <a:ext cx="1713790" cy="123158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2</a:t>
            </a:r>
            <a:r>
              <a:rPr lang="en-GB" sz="1100" dirty="0">
                <a:solidFill>
                  <a:prstClr val="black"/>
                </a:solidFill>
              </a:rPr>
              <a:t>024: In England, 70% of patients were allocated to and engaged with an EIP coordinator within 2 weeks of receipt of  referral. 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2745416" y="5625451"/>
            <a:ext cx="1713790" cy="8907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2024: In Wales, Improvement in the offer of Clozapine from 55% in 2018/19 to 87% in 2023/24.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2423" y="12511280"/>
            <a:ext cx="6933790" cy="344710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r"/>
            <a:r>
              <a:rPr lang="en-GB" sz="1400" dirty="0"/>
              <a:t>Impact report produced March 2025. </a:t>
            </a:r>
            <a:endParaRPr lang="en-GB" sz="2800" dirty="0"/>
          </a:p>
        </p:txBody>
      </p:sp>
      <p:sp>
        <p:nvSpPr>
          <p:cNvPr id="39" name="Rounded Rectangle 38"/>
          <p:cNvSpPr/>
          <p:nvPr/>
        </p:nvSpPr>
        <p:spPr>
          <a:xfrm>
            <a:off x="2754915" y="6570155"/>
            <a:ext cx="1724865" cy="83839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2024: In Wales Improvement in uptake of CESP: Up from 23% in 2020/21 to 45% in 2023/24.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902221" y="2695714"/>
            <a:ext cx="1713790" cy="8388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>
                <a:solidFill>
                  <a:prstClr val="black"/>
                </a:solidFill>
              </a:rPr>
              <a:t>2024 </a:t>
            </a:r>
            <a:r>
              <a:rPr lang="en-US" sz="1100" dirty="0">
                <a:solidFill>
                  <a:prstClr val="black"/>
                </a:solidFill>
              </a:rPr>
              <a:t>State of the Nation (</a:t>
            </a:r>
            <a:r>
              <a:rPr lang="en-US" sz="1100" dirty="0" err="1">
                <a:solidFill>
                  <a:prstClr val="black"/>
                </a:solidFill>
              </a:rPr>
              <a:t>SoN</a:t>
            </a:r>
            <a:r>
              <a:rPr lang="en-US" sz="1100" dirty="0">
                <a:solidFill>
                  <a:prstClr val="black"/>
                </a:solidFill>
              </a:rPr>
              <a:t>) report published assessing EIP service and delivery of care. 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728653" y="2617516"/>
            <a:ext cx="1744143" cy="168614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GB" sz="1100" dirty="0">
                <a:solidFill>
                  <a:prstClr val="black"/>
                </a:solidFill>
              </a:rPr>
              <a:t>2024: </a:t>
            </a:r>
            <a:r>
              <a:rPr lang="en-US" sz="1100" dirty="0">
                <a:solidFill>
                  <a:prstClr val="black"/>
                </a:solidFill>
              </a:rPr>
              <a:t>Improvement in geographical inequalities of </a:t>
            </a:r>
          </a:p>
          <a:p>
            <a:r>
              <a:rPr lang="en-US" sz="1100" dirty="0">
                <a:solidFill>
                  <a:prstClr val="black"/>
                </a:solidFill>
              </a:rPr>
              <a:t>provision in terms of access to an EIP team across Welsh health boards: from 6 teams </a:t>
            </a:r>
          </a:p>
          <a:p>
            <a:r>
              <a:rPr lang="en-US" sz="1100" dirty="0">
                <a:solidFill>
                  <a:prstClr val="black"/>
                </a:solidFill>
              </a:rPr>
              <a:t>in 2021/22 to 8 EIP teams in 2023/24.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919752" y="9045975"/>
            <a:ext cx="1696259" cy="186287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In the second QI collaborative (24/25) NCAP commenced a core </a:t>
            </a:r>
            <a:r>
              <a:rPr lang="en-US" sz="1100" dirty="0" err="1">
                <a:solidFill>
                  <a:prstClr val="black"/>
                </a:solidFill>
              </a:rPr>
              <a:t>programme</a:t>
            </a:r>
            <a:r>
              <a:rPr lang="en-US" sz="1100" dirty="0">
                <a:solidFill>
                  <a:prstClr val="black"/>
                </a:solidFill>
              </a:rPr>
              <a:t> open to any NCAP EIP or CYP team and support includes monthly coaching sessions, pocket QI and access to QI resources. 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2745416" y="11285919"/>
            <a:ext cx="1713790" cy="94960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Learning resources for the NCAP QI collaboratives are available to all EIP teams on our website. 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5737194" y="2766815"/>
            <a:ext cx="1615499" cy="113966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NCAP liaising with NHSE to produce SNOMED code guidance to map NCAP audit items to the MHSDS.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533139" y="2912560"/>
            <a:ext cx="1750656" cy="216382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In 2024/25 new dashboard with third party developers Athera to support the collection of routinely collected  data and  display quarterly/monthly audit results to participating EIP teams across Wales and England.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5718306" y="5378185"/>
            <a:ext cx="1713790" cy="8909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Pilot study carried out to assess quality of data from MHSDS and identify gaps.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938598" y="11077362"/>
            <a:ext cx="1713790" cy="90987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prstClr val="black"/>
                </a:solidFill>
              </a:rPr>
              <a:t>Streamlining of NCAP QI booking system set up for teams to book in QI calls with consultant monthly.</a:t>
            </a:r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585141" y="5194325"/>
            <a:ext cx="1713790" cy="185255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spcCol="0"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NCAP are collaborating on leading projects aiming to understand how systems can influence and be modified to improve personalized care e.g. EPICare and EXTEND.</a:t>
            </a:r>
            <a:endParaRPr lang="en-GB" sz="1100" b="1" dirty="0">
              <a:solidFill>
                <a:prstClr val="black"/>
              </a:solidFill>
            </a:endParaRPr>
          </a:p>
          <a:p>
            <a:endParaRPr lang="en-GB" sz="1100" dirty="0">
              <a:solidFill>
                <a:prstClr val="black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760290" y="208112"/>
            <a:ext cx="15454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HQIP logo 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1622" y="1040880"/>
            <a:ext cx="9201932" cy="133882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b="1" dirty="0"/>
              <a:t>IMPROVEMENT</a:t>
            </a:r>
            <a:r>
              <a:rPr lang="en-GB" b="1" dirty="0"/>
              <a:t> </a:t>
            </a:r>
            <a:r>
              <a:rPr lang="en-GB" sz="2000" b="1" dirty="0"/>
              <a:t>GOALS</a:t>
            </a:r>
            <a:endParaRPr lang="en-GB" b="1" dirty="0"/>
          </a:p>
          <a:p>
            <a:pPr marL="342900" indent="-342900">
              <a:buAutoNum type="arabicPeriod"/>
            </a:pPr>
            <a:r>
              <a:rPr lang="en-GB" sz="1400" dirty="0"/>
              <a:t>Help improve the quality of submissions to the MHSDS through dissemination of guidance material mapping NCAP items to MHSDS. </a:t>
            </a:r>
          </a:p>
          <a:p>
            <a:pPr marL="342900" indent="-342900">
              <a:buAutoNum type="arabicPeriod"/>
            </a:pPr>
            <a:r>
              <a:rPr lang="en-GB" sz="1400" dirty="0"/>
              <a:t>Routine data for Wales updated quarterly in 2025. </a:t>
            </a:r>
          </a:p>
          <a:p>
            <a:pPr marL="342900" indent="-342900">
              <a:buAutoNum type="arabicPeriod"/>
            </a:pPr>
            <a:r>
              <a:rPr lang="en-GB" sz="1400" dirty="0"/>
              <a:t>Share learning from Quality Improvement initiative as the second cohort finishes the QI journey with QI consultant. 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B5959E8-D1D7-0653-C5E5-B9D4227969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796" y="100813"/>
            <a:ext cx="1821643" cy="949579"/>
          </a:xfrm>
          <a:prstGeom prst="rect">
            <a:avLst/>
          </a:prstGeom>
        </p:spPr>
      </p:pic>
      <p:pic>
        <p:nvPicPr>
          <p:cNvPr id="6" name="Picture 2" descr="I:\HQIP Logos\HQIP Jpeg Logos\HQIP_logo_large.jpg">
            <a:extLst>
              <a:ext uri="{FF2B5EF4-FFF2-40B4-BE49-F238E27FC236}">
                <a16:creationId xmlns:a16="http://schemas.microsoft.com/office/drawing/2014/main" id="{78F1361F-98D8-2D3A-7D83-F0B360EF44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00" b="14929"/>
          <a:stretch/>
        </p:blipFill>
        <p:spPr bwMode="auto">
          <a:xfrm>
            <a:off x="7327880" y="103752"/>
            <a:ext cx="2002400" cy="83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6847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b128ce41-6328-47e7-8906-6794cdd90a05">
      <Terms xmlns="http://schemas.microsoft.com/office/infopath/2007/PartnerControls"/>
    </lcf76f155ced4ddcb4097134ff3c332f>
    <TaxCatchAll xmlns="1be06812-68c4-45d5-a053-4f8d92b3f83d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B0DDFB07AD24F9D59239BCC1E424D" ma:contentTypeVersion="22" ma:contentTypeDescription="Create a new document." ma:contentTypeScope="" ma:versionID="ae5375f49d2cf9e11c86ea9e716ab475">
  <xsd:schema xmlns:xsd="http://www.w3.org/2001/XMLSchema" xmlns:xs="http://www.w3.org/2001/XMLSchema" xmlns:p="http://schemas.microsoft.com/office/2006/metadata/properties" xmlns:ns1="http://schemas.microsoft.com/sharepoint/v3" xmlns:ns2="b128ce41-6328-47e7-8906-6794cdd90a05" xmlns:ns3="1be06812-68c4-45d5-a053-4f8d92b3f83d" targetNamespace="http://schemas.microsoft.com/office/2006/metadata/properties" ma:root="true" ma:fieldsID="3510d8cce3e0baf66f4922602e4712a3" ns1:_="" ns2:_="" ns3:_="">
    <xsd:import namespace="http://schemas.microsoft.com/sharepoint/v3"/>
    <xsd:import namespace="b128ce41-6328-47e7-8906-6794cdd90a05"/>
    <xsd:import namespace="1be06812-68c4-45d5-a053-4f8d92b3f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8ce41-6328-47e7-8906-6794cdd90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e06812-68c4-45d5-a053-4f8d92b3f83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7c14a51-2900-49b9-ae42-831eeac83313}" ma:internalName="TaxCatchAll" ma:showField="CatchAllData" ma:web="1be06812-68c4-45d5-a053-4f8d92b3f8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2CE091-7954-45EF-980D-FA97E0F4278D}">
  <ds:schemaRefs>
    <ds:schemaRef ds:uri="http://schemas.microsoft.com/office/infopath/2007/PartnerControls"/>
    <ds:schemaRef ds:uri="http://purl.org/dc/terms/"/>
    <ds:schemaRef ds:uri="1be06812-68c4-45d5-a053-4f8d92b3f83d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b128ce41-6328-47e7-8906-6794cdd90a0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1704EA6-BA7B-48EC-BB9F-5618690539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128ce41-6328-47e7-8906-6794cdd90a05"/>
    <ds:schemaRef ds:uri="1be06812-68c4-45d5-a053-4f8d92b3f83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24F496-19CE-40A9-A6C6-3A7480175B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5915</TotalTime>
  <Words>711</Words>
  <Application>Microsoft Office PowerPoint</Application>
  <PresentationFormat>A3 Paper (297x420 mm)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Unicode MS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Campbell</dc:creator>
  <cp:lastModifiedBy>James Campbell</cp:lastModifiedBy>
  <cp:revision>61</cp:revision>
  <dcterms:created xsi:type="dcterms:W3CDTF">2016-08-12T08:36:34Z</dcterms:created>
  <dcterms:modified xsi:type="dcterms:W3CDTF">2025-03-26T17:57:37Z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0x010100A03B0DDFB07AD24F9D59239BCC1E424D</vt:lpwstr>
  </property>
</Properties>
</file>