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changesInfos/changesInfo1.xml" ContentType="application/vnd.ms-powerpoint.changesinfo+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revisionInfo.xml" ContentType="application/vnd.ms-powerpoint.revisioninfo+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
  </p:notesMasterIdLst>
  <p:sldIdLst>
    <p:sldId id="258" r:id="rId2"/>
  </p:sldIdLst>
  <p:sldSz cx="21383625" cy="30279975"/>
  <p:notesSz cx="30279975" cy="21383625"/>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4C8C8"/>
    <a:srgbClr val="6A92A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55D942D-C817-427D-82E2-44E50815FC77}" v="21" dt="2026-06-12T14:28:15.64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p:scale>
          <a:sx n="25" d="100"/>
          <a:sy n="25" d="100"/>
        </p:scale>
        <p:origin x="3114" y="-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microsoft.com/office/2016/11/relationships/changesInfo" Target="changesInfos/changesInfo1.xml"/><Relationship Id="rId3" Type="http://schemas.openxmlformats.org/officeDocument/2006/relationships/notesMaster" Target="notesMasters/notesMaster1.xml"/><Relationship Id="rId7" Type="http://schemas.openxmlformats.org/officeDocument/2006/relationships/tableStyles" Target="tableStyles.xml"/><Relationship Id="rId12" Type="http://schemas.openxmlformats.org/officeDocument/2006/relationships/customXml" Target="../customXml/item3.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11" Type="http://schemas.openxmlformats.org/officeDocument/2006/relationships/customXml" Target="../customXml/item2.xml"/><Relationship Id="rId5" Type="http://schemas.openxmlformats.org/officeDocument/2006/relationships/viewProps" Target="viewProps.xml"/><Relationship Id="rId10" Type="http://schemas.openxmlformats.org/officeDocument/2006/relationships/customXml" Target="../customXml/item1.xml"/><Relationship Id="rId4" Type="http://schemas.openxmlformats.org/officeDocument/2006/relationships/presProps" Target="presProps.xml"/><Relationship Id="rId9"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urelia Chen" userId="f9a18f89-8aaf-4bcf-840b-3d98c010e10b" providerId="ADAL" clId="{1FCD4859-84DE-44F4-A01E-366831A34BE4}"/>
    <pc:docChg chg="undo custSel addSld delSld modSld">
      <pc:chgData name="Aurelia Chen" userId="f9a18f89-8aaf-4bcf-840b-3d98c010e10b" providerId="ADAL" clId="{1FCD4859-84DE-44F4-A01E-366831A34BE4}" dt="2026-06-12T14:33:50.251" v="6166" actId="47"/>
      <pc:docMkLst>
        <pc:docMk/>
      </pc:docMkLst>
      <pc:sldChg chg="modSp del mod">
        <pc:chgData name="Aurelia Chen" userId="f9a18f89-8aaf-4bcf-840b-3d98c010e10b" providerId="ADAL" clId="{1FCD4859-84DE-44F4-A01E-366831A34BE4}" dt="2026-06-12T14:33:48.824" v="6165" actId="47"/>
        <pc:sldMkLst>
          <pc:docMk/>
          <pc:sldMk cId="0" sldId="256"/>
        </pc:sldMkLst>
        <pc:picChg chg="mod">
          <ac:chgData name="Aurelia Chen" userId="f9a18f89-8aaf-4bcf-840b-3d98c010e10b" providerId="ADAL" clId="{1FCD4859-84DE-44F4-A01E-366831A34BE4}" dt="2026-06-12T12:22:29.592" v="3318" actId="1076"/>
          <ac:picMkLst>
            <pc:docMk/>
            <pc:sldMk cId="0" sldId="256"/>
            <ac:picMk id="17" creationId="{00000000-0000-0000-0000-000000000000}"/>
          </ac:picMkLst>
        </pc:picChg>
      </pc:sldChg>
      <pc:sldChg chg="new del">
        <pc:chgData name="Aurelia Chen" userId="f9a18f89-8aaf-4bcf-840b-3d98c010e10b" providerId="ADAL" clId="{1FCD4859-84DE-44F4-A01E-366831A34BE4}" dt="2026-06-12T11:16:22.873" v="5" actId="2696"/>
        <pc:sldMkLst>
          <pc:docMk/>
          <pc:sldMk cId="939829169" sldId="257"/>
        </pc:sldMkLst>
      </pc:sldChg>
      <pc:sldChg chg="addSp delSp modSp new mod">
        <pc:chgData name="Aurelia Chen" userId="f9a18f89-8aaf-4bcf-840b-3d98c010e10b" providerId="ADAL" clId="{1FCD4859-84DE-44F4-A01E-366831A34BE4}" dt="2026-06-12T14:33:23.187" v="6164" actId="20577"/>
        <pc:sldMkLst>
          <pc:docMk/>
          <pc:sldMk cId="988471587" sldId="258"/>
        </pc:sldMkLst>
        <pc:spChg chg="add del">
          <ac:chgData name="Aurelia Chen" userId="f9a18f89-8aaf-4bcf-840b-3d98c010e10b" providerId="ADAL" clId="{1FCD4859-84DE-44F4-A01E-366831A34BE4}" dt="2026-06-12T09:47:28.463" v="3" actId="478"/>
          <ac:spMkLst>
            <pc:docMk/>
            <pc:sldMk cId="988471587" sldId="258"/>
            <ac:spMk id="3" creationId="{E6D9A9D8-F43B-3688-B962-FB26DFCC6F0C}"/>
          </ac:spMkLst>
        </pc:spChg>
        <pc:spChg chg="add del">
          <ac:chgData name="Aurelia Chen" userId="f9a18f89-8aaf-4bcf-840b-3d98c010e10b" providerId="ADAL" clId="{1FCD4859-84DE-44F4-A01E-366831A34BE4}" dt="2026-06-12T11:16:52.947" v="8" actId="478"/>
          <ac:spMkLst>
            <pc:docMk/>
            <pc:sldMk cId="988471587" sldId="258"/>
            <ac:spMk id="11" creationId="{5978D35E-737C-BE6F-5E2B-23D98D302EAA}"/>
          </ac:spMkLst>
        </pc:spChg>
        <pc:spChg chg="add del">
          <ac:chgData name="Aurelia Chen" userId="f9a18f89-8aaf-4bcf-840b-3d98c010e10b" providerId="ADAL" clId="{1FCD4859-84DE-44F4-A01E-366831A34BE4}" dt="2026-06-12T11:17:20.111" v="11" actId="478"/>
          <ac:spMkLst>
            <pc:docMk/>
            <pc:sldMk cId="988471587" sldId="258"/>
            <ac:spMk id="12" creationId="{62D72352-4D77-8F0A-F1C8-ABCBB188364A}"/>
          </ac:spMkLst>
        </pc:spChg>
        <pc:spChg chg="add mod">
          <ac:chgData name="Aurelia Chen" userId="f9a18f89-8aaf-4bcf-840b-3d98c010e10b" providerId="ADAL" clId="{1FCD4859-84DE-44F4-A01E-366831A34BE4}" dt="2026-06-12T11:20:06.492" v="242" actId="1035"/>
          <ac:spMkLst>
            <pc:docMk/>
            <pc:sldMk cId="988471587" sldId="258"/>
            <ac:spMk id="23" creationId="{49280746-F1C5-786D-883D-52F21B3C2353}"/>
          </ac:spMkLst>
        </pc:spChg>
        <pc:spChg chg="add mod">
          <ac:chgData name="Aurelia Chen" userId="f9a18f89-8aaf-4bcf-840b-3d98c010e10b" providerId="ADAL" clId="{1FCD4859-84DE-44F4-A01E-366831A34BE4}" dt="2026-06-12T11:22:34.305" v="258"/>
          <ac:spMkLst>
            <pc:docMk/>
            <pc:sldMk cId="988471587" sldId="258"/>
            <ac:spMk id="25" creationId="{DB6BC3CB-6B1A-05E0-3410-87DCFD001424}"/>
          </ac:spMkLst>
        </pc:spChg>
        <pc:spChg chg="add mod">
          <ac:chgData name="Aurelia Chen" userId="f9a18f89-8aaf-4bcf-840b-3d98c010e10b" providerId="ADAL" clId="{1FCD4859-84DE-44F4-A01E-366831A34BE4}" dt="2026-06-12T14:24:27.089" v="5570" actId="1036"/>
          <ac:spMkLst>
            <pc:docMk/>
            <pc:sldMk cId="988471587" sldId="258"/>
            <ac:spMk id="33" creationId="{F0E89E7E-D6DF-8AEC-DA5A-4BF0EFD05DA1}"/>
          </ac:spMkLst>
        </pc:spChg>
        <pc:spChg chg="add mod">
          <ac:chgData name="Aurelia Chen" userId="f9a18f89-8aaf-4bcf-840b-3d98c010e10b" providerId="ADAL" clId="{1FCD4859-84DE-44F4-A01E-366831A34BE4}" dt="2026-06-12T14:24:27.089" v="5570" actId="1036"/>
          <ac:spMkLst>
            <pc:docMk/>
            <pc:sldMk cId="988471587" sldId="258"/>
            <ac:spMk id="35" creationId="{63E10746-AF16-9D24-3EA3-A16B5D64BE8F}"/>
          </ac:spMkLst>
        </pc:spChg>
        <pc:spChg chg="add del mod">
          <ac:chgData name="Aurelia Chen" userId="f9a18f89-8aaf-4bcf-840b-3d98c010e10b" providerId="ADAL" clId="{1FCD4859-84DE-44F4-A01E-366831A34BE4}" dt="2026-06-12T11:30:21.786" v="529" actId="478"/>
          <ac:spMkLst>
            <pc:docMk/>
            <pc:sldMk cId="988471587" sldId="258"/>
            <ac:spMk id="37" creationId="{001DDD69-10E8-C113-4CD6-B1CB34AC3F05}"/>
          </ac:spMkLst>
        </pc:spChg>
        <pc:spChg chg="add mod">
          <ac:chgData name="Aurelia Chen" userId="f9a18f89-8aaf-4bcf-840b-3d98c010e10b" providerId="ADAL" clId="{1FCD4859-84DE-44F4-A01E-366831A34BE4}" dt="2026-06-12T14:24:32.015" v="5575" actId="1036"/>
          <ac:spMkLst>
            <pc:docMk/>
            <pc:sldMk cId="988471587" sldId="258"/>
            <ac:spMk id="39" creationId="{D11D4FB3-582F-8A86-0E42-A4B24AC252EE}"/>
          </ac:spMkLst>
        </pc:spChg>
        <pc:spChg chg="add del mod">
          <ac:chgData name="Aurelia Chen" userId="f9a18f89-8aaf-4bcf-840b-3d98c010e10b" providerId="ADAL" clId="{1FCD4859-84DE-44F4-A01E-366831A34BE4}" dt="2026-06-12T12:12:30.229" v="3273" actId="478"/>
          <ac:spMkLst>
            <pc:docMk/>
            <pc:sldMk cId="988471587" sldId="258"/>
            <ac:spMk id="41" creationId="{5812D7F7-A5B4-48DA-FCB2-DB9B6144883B}"/>
          </ac:spMkLst>
        </pc:spChg>
        <pc:spChg chg="add mod">
          <ac:chgData name="Aurelia Chen" userId="f9a18f89-8aaf-4bcf-840b-3d98c010e10b" providerId="ADAL" clId="{1FCD4859-84DE-44F4-A01E-366831A34BE4}" dt="2026-06-12T14:24:32.015" v="5575" actId="1036"/>
          <ac:spMkLst>
            <pc:docMk/>
            <pc:sldMk cId="988471587" sldId="258"/>
            <ac:spMk id="43" creationId="{A144BBC6-8181-DB64-C232-43F927524AB7}"/>
          </ac:spMkLst>
        </pc:spChg>
        <pc:spChg chg="add mod">
          <ac:chgData name="Aurelia Chen" userId="f9a18f89-8aaf-4bcf-840b-3d98c010e10b" providerId="ADAL" clId="{1FCD4859-84DE-44F4-A01E-366831A34BE4}" dt="2026-06-12T14:21:56.693" v="5534" actId="14100"/>
          <ac:spMkLst>
            <pc:docMk/>
            <pc:sldMk cId="988471587" sldId="258"/>
            <ac:spMk id="45" creationId="{17A3F8C1-4657-CFD1-C282-D56D8E4669BA}"/>
          </ac:spMkLst>
        </pc:spChg>
        <pc:spChg chg="add del mod">
          <ac:chgData name="Aurelia Chen" userId="f9a18f89-8aaf-4bcf-840b-3d98c010e10b" providerId="ADAL" clId="{1FCD4859-84DE-44F4-A01E-366831A34BE4}" dt="2026-06-12T12:32:17.570" v="3922" actId="478"/>
          <ac:spMkLst>
            <pc:docMk/>
            <pc:sldMk cId="988471587" sldId="258"/>
            <ac:spMk id="47" creationId="{17C0862B-0144-4EDE-E5D5-E20B9B387DC6}"/>
          </ac:spMkLst>
        </pc:spChg>
        <pc:spChg chg="add mod">
          <ac:chgData name="Aurelia Chen" userId="f9a18f89-8aaf-4bcf-840b-3d98c010e10b" providerId="ADAL" clId="{1FCD4859-84DE-44F4-A01E-366831A34BE4}" dt="2026-06-12T14:22:00.640" v="5535" actId="14100"/>
          <ac:spMkLst>
            <pc:docMk/>
            <pc:sldMk cId="988471587" sldId="258"/>
            <ac:spMk id="49" creationId="{90F2E6EA-D4E6-5CAE-5284-6D37C7AD7AC0}"/>
          </ac:spMkLst>
        </pc:spChg>
        <pc:spChg chg="add mod">
          <ac:chgData name="Aurelia Chen" userId="f9a18f89-8aaf-4bcf-840b-3d98c010e10b" providerId="ADAL" clId="{1FCD4859-84DE-44F4-A01E-366831A34BE4}" dt="2026-06-12T14:24:34.785" v="5576" actId="1038"/>
          <ac:spMkLst>
            <pc:docMk/>
            <pc:sldMk cId="988471587" sldId="258"/>
            <ac:spMk id="53" creationId="{A086CAE8-397D-178F-E3BA-B34DD1B69899}"/>
          </ac:spMkLst>
        </pc:spChg>
        <pc:spChg chg="add del mod">
          <ac:chgData name="Aurelia Chen" userId="f9a18f89-8aaf-4bcf-840b-3d98c010e10b" providerId="ADAL" clId="{1FCD4859-84DE-44F4-A01E-366831A34BE4}" dt="2026-06-12T13:53:09.193" v="4249" actId="478"/>
          <ac:spMkLst>
            <pc:docMk/>
            <pc:sldMk cId="988471587" sldId="258"/>
            <ac:spMk id="55" creationId="{D6BD650A-262C-4CE1-7823-0DE275D7156D}"/>
          </ac:spMkLst>
        </pc:spChg>
        <pc:spChg chg="add mod">
          <ac:chgData name="Aurelia Chen" userId="f9a18f89-8aaf-4bcf-840b-3d98c010e10b" providerId="ADAL" clId="{1FCD4859-84DE-44F4-A01E-366831A34BE4}" dt="2026-06-12T14:24:06.960" v="5563" actId="14100"/>
          <ac:spMkLst>
            <pc:docMk/>
            <pc:sldMk cId="988471587" sldId="258"/>
            <ac:spMk id="57" creationId="{862FB15E-00D2-9DE2-A394-473E45CD1089}"/>
          </ac:spMkLst>
        </pc:spChg>
        <pc:spChg chg="add mod">
          <ac:chgData name="Aurelia Chen" userId="f9a18f89-8aaf-4bcf-840b-3d98c010e10b" providerId="ADAL" clId="{1FCD4859-84DE-44F4-A01E-366831A34BE4}" dt="2026-06-12T14:24:41.083" v="5581" actId="1036"/>
          <ac:spMkLst>
            <pc:docMk/>
            <pc:sldMk cId="988471587" sldId="258"/>
            <ac:spMk id="59" creationId="{E4150F52-0707-14B0-45FB-714305A01E60}"/>
          </ac:spMkLst>
        </pc:spChg>
        <pc:spChg chg="add mod">
          <ac:chgData name="Aurelia Chen" userId="f9a18f89-8aaf-4bcf-840b-3d98c010e10b" providerId="ADAL" clId="{1FCD4859-84DE-44F4-A01E-366831A34BE4}" dt="2026-06-12T14:33:23.187" v="6164" actId="20577"/>
          <ac:spMkLst>
            <pc:docMk/>
            <pc:sldMk cId="988471587" sldId="258"/>
            <ac:spMk id="61" creationId="{21079648-1F24-C98A-1E46-C2430C6FF6FD}"/>
          </ac:spMkLst>
        </pc:spChg>
        <pc:spChg chg="add del mod">
          <ac:chgData name="Aurelia Chen" userId="f9a18f89-8aaf-4bcf-840b-3d98c010e10b" providerId="ADAL" clId="{1FCD4859-84DE-44F4-A01E-366831A34BE4}" dt="2026-06-12T14:29:35.280" v="5990" actId="478"/>
          <ac:spMkLst>
            <pc:docMk/>
            <pc:sldMk cId="988471587" sldId="258"/>
            <ac:spMk id="63" creationId="{BD61B7E5-FB18-3BA2-83F1-A451B9D5C084}"/>
          </ac:spMkLst>
        </pc:spChg>
        <pc:picChg chg="add del">
          <ac:chgData name="Aurelia Chen" userId="f9a18f89-8aaf-4bcf-840b-3d98c010e10b" providerId="ADAL" clId="{1FCD4859-84DE-44F4-A01E-366831A34BE4}" dt="2026-06-12T11:16:59.019" v="9" actId="478"/>
          <ac:picMkLst>
            <pc:docMk/>
            <pc:sldMk cId="988471587" sldId="258"/>
            <ac:picMk id="5" creationId="{073559F3-099A-42F8-BB15-E3E5774393B9}"/>
          </ac:picMkLst>
        </pc:picChg>
        <pc:picChg chg="add del">
          <ac:chgData name="Aurelia Chen" userId="f9a18f89-8aaf-4bcf-840b-3d98c010e10b" providerId="ADAL" clId="{1FCD4859-84DE-44F4-A01E-366831A34BE4}" dt="2026-06-12T11:16:59.019" v="9" actId="478"/>
          <ac:picMkLst>
            <pc:docMk/>
            <pc:sldMk cId="988471587" sldId="258"/>
            <ac:picMk id="7" creationId="{D88853F5-9E0D-5D67-9CD1-631D98CFE4F5}"/>
          </ac:picMkLst>
        </pc:picChg>
        <pc:picChg chg="add del">
          <ac:chgData name="Aurelia Chen" userId="f9a18f89-8aaf-4bcf-840b-3d98c010e10b" providerId="ADAL" clId="{1FCD4859-84DE-44F4-A01E-366831A34BE4}" dt="2026-06-12T11:16:59.019" v="9" actId="478"/>
          <ac:picMkLst>
            <pc:docMk/>
            <pc:sldMk cId="988471587" sldId="258"/>
            <ac:picMk id="9" creationId="{95CF2595-F64E-B9A5-BCAC-4B22C72A3267}"/>
          </ac:picMkLst>
        </pc:picChg>
        <pc:picChg chg="add del mod">
          <ac:chgData name="Aurelia Chen" userId="f9a18f89-8aaf-4bcf-840b-3d98c010e10b" providerId="ADAL" clId="{1FCD4859-84DE-44F4-A01E-366831A34BE4}" dt="2026-06-12T11:19:49.731" v="198" actId="478"/>
          <ac:picMkLst>
            <pc:docMk/>
            <pc:sldMk cId="988471587" sldId="258"/>
            <ac:picMk id="14" creationId="{6355ACFF-F7D9-8510-907A-C1F8B195F0F2}"/>
          </ac:picMkLst>
        </pc:picChg>
        <pc:picChg chg="add mod">
          <ac:chgData name="Aurelia Chen" userId="f9a18f89-8aaf-4bcf-840b-3d98c010e10b" providerId="ADAL" clId="{1FCD4859-84DE-44F4-A01E-366831A34BE4}" dt="2026-06-12T11:18:44.734" v="136" actId="1038"/>
          <ac:picMkLst>
            <pc:docMk/>
            <pc:sldMk cId="988471587" sldId="258"/>
            <ac:picMk id="16" creationId="{51DD959E-22FD-13BE-84DD-97098E458C28}"/>
          </ac:picMkLst>
        </pc:picChg>
        <pc:picChg chg="add mod">
          <ac:chgData name="Aurelia Chen" userId="f9a18f89-8aaf-4bcf-840b-3d98c010e10b" providerId="ADAL" clId="{1FCD4859-84DE-44F4-A01E-366831A34BE4}" dt="2026-06-12T11:18:44.734" v="136" actId="1038"/>
          <ac:picMkLst>
            <pc:docMk/>
            <pc:sldMk cId="988471587" sldId="258"/>
            <ac:picMk id="18" creationId="{6D003835-FAB9-1DBB-D350-0D1D80B7FD04}"/>
          </ac:picMkLst>
        </pc:picChg>
        <pc:picChg chg="add mod">
          <ac:chgData name="Aurelia Chen" userId="f9a18f89-8aaf-4bcf-840b-3d98c010e10b" providerId="ADAL" clId="{1FCD4859-84DE-44F4-A01E-366831A34BE4}" dt="2026-06-12T11:18:44.734" v="136" actId="1038"/>
          <ac:picMkLst>
            <pc:docMk/>
            <pc:sldMk cId="988471587" sldId="258"/>
            <ac:picMk id="20" creationId="{DB327961-1ABB-4223-1C46-191D7BFF9CA5}"/>
          </ac:picMkLst>
        </pc:picChg>
        <pc:picChg chg="add mod">
          <ac:chgData name="Aurelia Chen" userId="f9a18f89-8aaf-4bcf-840b-3d98c010e10b" providerId="ADAL" clId="{1FCD4859-84DE-44F4-A01E-366831A34BE4}" dt="2026-06-12T11:18:44.734" v="136" actId="1038"/>
          <ac:picMkLst>
            <pc:docMk/>
            <pc:sldMk cId="988471587" sldId="258"/>
            <ac:picMk id="22" creationId="{4805E8EA-2EB9-265D-8A1F-5B634D98FEED}"/>
          </ac:picMkLst>
        </pc:picChg>
        <pc:picChg chg="add mod">
          <ac:chgData name="Aurelia Chen" userId="f9a18f89-8aaf-4bcf-840b-3d98c010e10b" providerId="ADAL" clId="{1FCD4859-84DE-44F4-A01E-366831A34BE4}" dt="2026-06-12T14:24:27.089" v="5570" actId="1036"/>
          <ac:picMkLst>
            <pc:docMk/>
            <pc:sldMk cId="988471587" sldId="258"/>
            <ac:picMk id="27" creationId="{D87EA4B0-172B-88E6-A54E-C396B1FD181B}"/>
          </ac:picMkLst>
        </pc:picChg>
        <pc:picChg chg="add mod">
          <ac:chgData name="Aurelia Chen" userId="f9a18f89-8aaf-4bcf-840b-3d98c010e10b" providerId="ADAL" clId="{1FCD4859-84DE-44F4-A01E-366831A34BE4}" dt="2026-06-12T14:24:32.015" v="5575" actId="1036"/>
          <ac:picMkLst>
            <pc:docMk/>
            <pc:sldMk cId="988471587" sldId="258"/>
            <ac:picMk id="29" creationId="{8A14A793-598C-B78D-EE38-E2073F3D9B39}"/>
          </ac:picMkLst>
        </pc:picChg>
        <pc:picChg chg="add mod">
          <ac:chgData name="Aurelia Chen" userId="f9a18f89-8aaf-4bcf-840b-3d98c010e10b" providerId="ADAL" clId="{1FCD4859-84DE-44F4-A01E-366831A34BE4}" dt="2026-06-12T14:24:14.891" v="5565" actId="14100"/>
          <ac:picMkLst>
            <pc:docMk/>
            <pc:sldMk cId="988471587" sldId="258"/>
            <ac:picMk id="31" creationId="{2E20468C-901F-34EA-8D1E-E86DEDE15F24}"/>
          </ac:picMkLst>
        </pc:picChg>
        <pc:picChg chg="add mod">
          <ac:chgData name="Aurelia Chen" userId="f9a18f89-8aaf-4bcf-840b-3d98c010e10b" providerId="ADAL" clId="{1FCD4859-84DE-44F4-A01E-366831A34BE4}" dt="2026-06-12T14:24:11.333" v="5564" actId="14100"/>
          <ac:picMkLst>
            <pc:docMk/>
            <pc:sldMk cId="988471587" sldId="258"/>
            <ac:picMk id="51" creationId="{AD5A60F5-7FC9-F59B-1295-FF482D4443A5}"/>
          </ac:picMkLst>
        </pc:picChg>
      </pc:sldChg>
      <pc:sldChg chg="add del">
        <pc:chgData name="Aurelia Chen" userId="f9a18f89-8aaf-4bcf-840b-3d98c010e10b" providerId="ADAL" clId="{1FCD4859-84DE-44F4-A01E-366831A34BE4}" dt="2026-06-12T14:33:50.251" v="6166" actId="47"/>
        <pc:sldMkLst>
          <pc:docMk/>
          <pc:sldMk cId="1825799513" sldId="259"/>
        </pc:sldMkLst>
      </pc:sldChg>
      <pc:sldMasterChg chg="delSldLayout">
        <pc:chgData name="Aurelia Chen" userId="f9a18f89-8aaf-4bcf-840b-3d98c010e10b" providerId="ADAL" clId="{1FCD4859-84DE-44F4-A01E-366831A34BE4}" dt="2026-06-12T14:33:50.251" v="6166" actId="47"/>
        <pc:sldMasterMkLst>
          <pc:docMk/>
          <pc:sldMasterMk cId="0" sldId="2147483648"/>
        </pc:sldMasterMkLst>
        <pc:sldLayoutChg chg="del">
          <pc:chgData name="Aurelia Chen" userId="f9a18f89-8aaf-4bcf-840b-3d98c010e10b" providerId="ADAL" clId="{1FCD4859-84DE-44F4-A01E-366831A34BE4}" dt="2026-06-12T14:33:50.251" v="6166" actId="47"/>
          <pc:sldLayoutMkLst>
            <pc:docMk/>
            <pc:sldMasterMk cId="0" sldId="2147483648"/>
            <pc:sldLayoutMk cId="1718032232" sldId="2147483650"/>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69992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hyperlink" Target="https://www.natcan.org.uk/events/webinar-improving-data-collection-quality-and-completeness-for-systemic-anti-cancer-therapy-sact-in-prostate-cancer/" TargetMode="External"/><Relationship Id="rId18" Type="http://schemas.openxmlformats.org/officeDocument/2006/relationships/hyperlink" Target="https://www.natcan.org.uk/wp-content/uploads/2025/09/e000643.full_.pdf" TargetMode="External"/><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hyperlink" Target="https://www.natcan.org.uk/events/webinar-the-use-of-systemic-anti-cancer-treatment-in-metastatic-prostate-cancer/" TargetMode="External"/><Relationship Id="rId17" Type="http://schemas.openxmlformats.org/officeDocument/2006/relationships/hyperlink" Target="https://www.natcan.org.uk/library/?type=publication&amp;audit=prostate" TargetMode="External"/><Relationship Id="rId2" Type="http://schemas.openxmlformats.org/officeDocument/2006/relationships/image" Target="../media/image1.png"/><Relationship Id="rId16" Type="http://schemas.openxmlformats.org/officeDocument/2006/relationships/hyperlink" Target="https://www.natcan.org.uk/reports/nogca-state-of-the-nation-patient-and-public-report-september-2025/" TargetMode="Externa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hyperlink" Target="https://www.natcan.org.uk/wp-content/uploads/2025/08/NATCAN_Outlier-Policy_V1.2_20.06.25_NPCA.pdf" TargetMode="External"/><Relationship Id="rId5" Type="http://schemas.openxmlformats.org/officeDocument/2006/relationships/image" Target="../media/image4.png"/><Relationship Id="rId15" Type="http://schemas.openxmlformats.org/officeDocument/2006/relationships/hyperlink" Target="https://rcs-ceu.shinyapps.io/NPCA/" TargetMode="External"/><Relationship Id="rId10" Type="http://schemas.openxmlformats.org/officeDocument/2006/relationships/hyperlink" Target="https://www.natcan.org.uk/quality-improvement-intervention/" TargetMode="External"/><Relationship Id="rId4" Type="http://schemas.openxmlformats.org/officeDocument/2006/relationships/image" Target="../media/image3.png"/><Relationship Id="rId9" Type="http://schemas.openxmlformats.org/officeDocument/2006/relationships/hyperlink" Target="https://www.natcan.org.uk/reports/npca-state-of-the-nation-report-2025/" TargetMode="External"/><Relationship Id="rId14" Type="http://schemas.openxmlformats.org/officeDocument/2006/relationships/hyperlink" Target="https://www.natcan.org.uk/wp-content/uploads/2026/04/NPCA-QI-Case-Study_RMH-March-2026-v3.pdf"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Image 1" descr="preencoded.png">
            <a:extLst>
              <a:ext uri="{FF2B5EF4-FFF2-40B4-BE49-F238E27FC236}">
                <a16:creationId xmlns:a16="http://schemas.microsoft.com/office/drawing/2014/main" id="{51DD959E-22FD-13BE-84DD-97098E458C28}"/>
              </a:ext>
            </a:extLst>
          </p:cNvPr>
          <p:cNvPicPr>
            <a:picLocks noChangeAspect="1"/>
          </p:cNvPicPr>
          <p:nvPr/>
        </p:nvPicPr>
        <p:blipFill>
          <a:blip r:embed="rId2"/>
          <a:stretch>
            <a:fillRect/>
          </a:stretch>
        </p:blipFill>
        <p:spPr>
          <a:xfrm>
            <a:off x="1076680" y="281636"/>
            <a:ext cx="3164863" cy="1605875"/>
          </a:xfrm>
          <a:prstGeom prst="rect">
            <a:avLst/>
          </a:prstGeom>
        </p:spPr>
      </p:pic>
      <p:pic>
        <p:nvPicPr>
          <p:cNvPr id="18" name="Image 8" descr="preencoded.png">
            <a:extLst>
              <a:ext uri="{FF2B5EF4-FFF2-40B4-BE49-F238E27FC236}">
                <a16:creationId xmlns:a16="http://schemas.microsoft.com/office/drawing/2014/main" id="{6D003835-FAB9-1DBB-D350-0D1D80B7FD04}"/>
              </a:ext>
            </a:extLst>
          </p:cNvPr>
          <p:cNvPicPr>
            <a:picLocks noChangeAspect="1"/>
          </p:cNvPicPr>
          <p:nvPr/>
        </p:nvPicPr>
        <p:blipFill>
          <a:blip r:embed="rId3"/>
          <a:stretch>
            <a:fillRect/>
          </a:stretch>
        </p:blipFill>
        <p:spPr>
          <a:xfrm>
            <a:off x="17678288" y="333405"/>
            <a:ext cx="2590800" cy="1428750"/>
          </a:xfrm>
          <a:prstGeom prst="rect">
            <a:avLst/>
          </a:prstGeom>
        </p:spPr>
      </p:pic>
      <p:pic>
        <p:nvPicPr>
          <p:cNvPr id="20" name="Image 10" descr="preencoded.png">
            <a:extLst>
              <a:ext uri="{FF2B5EF4-FFF2-40B4-BE49-F238E27FC236}">
                <a16:creationId xmlns:a16="http://schemas.microsoft.com/office/drawing/2014/main" id="{DB327961-1ABB-4223-1C46-191D7BFF9CA5}"/>
              </a:ext>
            </a:extLst>
          </p:cNvPr>
          <p:cNvPicPr>
            <a:picLocks noChangeAspect="1"/>
          </p:cNvPicPr>
          <p:nvPr/>
        </p:nvPicPr>
        <p:blipFill>
          <a:blip r:embed="rId4"/>
          <a:stretch>
            <a:fillRect/>
          </a:stretch>
        </p:blipFill>
        <p:spPr>
          <a:xfrm>
            <a:off x="6181876" y="454192"/>
            <a:ext cx="3320357" cy="1199018"/>
          </a:xfrm>
          <a:prstGeom prst="rect">
            <a:avLst/>
          </a:prstGeom>
        </p:spPr>
      </p:pic>
      <p:pic>
        <p:nvPicPr>
          <p:cNvPr id="22" name="Picture 21">
            <a:extLst>
              <a:ext uri="{FF2B5EF4-FFF2-40B4-BE49-F238E27FC236}">
                <a16:creationId xmlns:a16="http://schemas.microsoft.com/office/drawing/2014/main" id="{4805E8EA-2EB9-265D-8A1F-5B634D98FEE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958601" y="227163"/>
            <a:ext cx="3320357" cy="1605876"/>
          </a:xfrm>
          <a:prstGeom prst="rect">
            <a:avLst/>
          </a:prstGeom>
        </p:spPr>
      </p:pic>
      <p:sp>
        <p:nvSpPr>
          <p:cNvPr id="23" name="Rectangle 22">
            <a:extLst>
              <a:ext uri="{FF2B5EF4-FFF2-40B4-BE49-F238E27FC236}">
                <a16:creationId xmlns:a16="http://schemas.microsoft.com/office/drawing/2014/main" id="{49280746-F1C5-786D-883D-52F21B3C2353}"/>
              </a:ext>
            </a:extLst>
          </p:cNvPr>
          <p:cNvSpPr/>
          <p:nvPr/>
        </p:nvSpPr>
        <p:spPr>
          <a:xfrm>
            <a:off x="0" y="2002974"/>
            <a:ext cx="21383625" cy="943428"/>
          </a:xfrm>
          <a:prstGeom prst="rect">
            <a:avLst/>
          </a:prstGeom>
          <a:solidFill>
            <a:srgbClr val="6A92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4800" dirty="0"/>
              <a:t>National Prostate Cancer Audit (NPCA) Impact Report 2026</a:t>
            </a:r>
          </a:p>
        </p:txBody>
      </p:sp>
      <p:sp>
        <p:nvSpPr>
          <p:cNvPr id="25" name="Text 2">
            <a:extLst>
              <a:ext uri="{FF2B5EF4-FFF2-40B4-BE49-F238E27FC236}">
                <a16:creationId xmlns:a16="http://schemas.microsoft.com/office/drawing/2014/main" id="{DB6BC3CB-6B1A-05E0-3410-87DCFD001424}"/>
              </a:ext>
            </a:extLst>
          </p:cNvPr>
          <p:cNvSpPr/>
          <p:nvPr/>
        </p:nvSpPr>
        <p:spPr>
          <a:xfrm>
            <a:off x="304799" y="2946402"/>
            <a:ext cx="20774025" cy="1306284"/>
          </a:xfrm>
          <a:prstGeom prst="rect">
            <a:avLst/>
          </a:prstGeom>
          <a:noFill/>
          <a:ln/>
        </p:spPr>
        <p:txBody>
          <a:bodyPr wrap="square" lIns="0" tIns="0" rIns="0" bIns="0" rtlCol="0" anchor="ctr"/>
          <a:lstStyle/>
          <a:p>
            <a:r>
              <a:rPr lang="en-US" sz="2600" dirty="0">
                <a:solidFill>
                  <a:srgbClr val="2B2B35"/>
                </a:solidFill>
                <a:ea typeface="Inter" pitchFamily="34" charset="-122"/>
                <a:cs typeface="Inter" pitchFamily="34" charset="-120"/>
              </a:rPr>
              <a:t>The NPCA evaluates patterns of care and outcomes and reports on diagnosis, treatment and outcomes for men diagnosed with prostate cancer in England and Wales. W</a:t>
            </a:r>
            <a:r>
              <a:rPr lang="en-GB" sz="2600" dirty="0">
                <a:solidFill>
                  <a:srgbClr val="2B2B35"/>
                </a:solidFill>
                <a:ea typeface="Inter" pitchFamily="34" charset="-122"/>
                <a:cs typeface="Inter" pitchFamily="34" charset="-120"/>
              </a:rPr>
              <a:t>e compare practice and outcomes against national guidance and quality standards to help NHS organisations benchmark their prostate cancer care against measurable standards and identify unwarranted variation in process and outcome measures.</a:t>
            </a:r>
            <a:endParaRPr lang="en-US" sz="2600" dirty="0"/>
          </a:p>
        </p:txBody>
      </p:sp>
      <p:pic>
        <p:nvPicPr>
          <p:cNvPr id="27" name="Image 6" descr="preencoded.png">
            <a:extLst>
              <a:ext uri="{FF2B5EF4-FFF2-40B4-BE49-F238E27FC236}">
                <a16:creationId xmlns:a16="http://schemas.microsoft.com/office/drawing/2014/main" id="{D87EA4B0-172B-88E6-A54E-C396B1FD181B}"/>
              </a:ext>
            </a:extLst>
          </p:cNvPr>
          <p:cNvPicPr>
            <a:picLocks noChangeAspect="1"/>
          </p:cNvPicPr>
          <p:nvPr/>
        </p:nvPicPr>
        <p:blipFill>
          <a:blip r:embed="rId6"/>
          <a:stretch>
            <a:fillRect/>
          </a:stretch>
        </p:blipFill>
        <p:spPr>
          <a:xfrm>
            <a:off x="304799" y="4400170"/>
            <a:ext cx="9640087" cy="9730015"/>
          </a:xfrm>
          <a:prstGeom prst="rect">
            <a:avLst/>
          </a:prstGeom>
        </p:spPr>
      </p:pic>
      <p:pic>
        <p:nvPicPr>
          <p:cNvPr id="29" name="Image 5" descr="preencoded.png">
            <a:extLst>
              <a:ext uri="{FF2B5EF4-FFF2-40B4-BE49-F238E27FC236}">
                <a16:creationId xmlns:a16="http://schemas.microsoft.com/office/drawing/2014/main" id="{8A14A793-598C-B78D-EE38-E2073F3D9B39}"/>
              </a:ext>
            </a:extLst>
          </p:cNvPr>
          <p:cNvPicPr>
            <a:picLocks noChangeAspect="1"/>
          </p:cNvPicPr>
          <p:nvPr/>
        </p:nvPicPr>
        <p:blipFill>
          <a:blip r:embed="rId7"/>
          <a:stretch>
            <a:fillRect/>
          </a:stretch>
        </p:blipFill>
        <p:spPr>
          <a:xfrm>
            <a:off x="10248900" y="4400173"/>
            <a:ext cx="10829924" cy="13168574"/>
          </a:xfrm>
          <a:prstGeom prst="rect">
            <a:avLst/>
          </a:prstGeom>
        </p:spPr>
      </p:pic>
      <p:pic>
        <p:nvPicPr>
          <p:cNvPr id="31" name="Image 4" descr="preencoded.png">
            <a:extLst>
              <a:ext uri="{FF2B5EF4-FFF2-40B4-BE49-F238E27FC236}">
                <a16:creationId xmlns:a16="http://schemas.microsoft.com/office/drawing/2014/main" id="{2E20468C-901F-34EA-8D1E-E86DEDE15F24}"/>
              </a:ext>
            </a:extLst>
          </p:cNvPr>
          <p:cNvPicPr>
            <a:picLocks noChangeAspect="1"/>
          </p:cNvPicPr>
          <p:nvPr/>
        </p:nvPicPr>
        <p:blipFill>
          <a:blip r:embed="rId8"/>
          <a:stretch>
            <a:fillRect/>
          </a:stretch>
        </p:blipFill>
        <p:spPr>
          <a:xfrm>
            <a:off x="304800" y="14615262"/>
            <a:ext cx="9640086" cy="7863738"/>
          </a:xfrm>
          <a:prstGeom prst="rect">
            <a:avLst/>
          </a:prstGeom>
        </p:spPr>
      </p:pic>
      <p:sp>
        <p:nvSpPr>
          <p:cNvPr id="33" name="Rectangle 32">
            <a:extLst>
              <a:ext uri="{FF2B5EF4-FFF2-40B4-BE49-F238E27FC236}">
                <a16:creationId xmlns:a16="http://schemas.microsoft.com/office/drawing/2014/main" id="{F0E89E7E-D6DF-8AEC-DA5A-4BF0EFD05DA1}"/>
              </a:ext>
            </a:extLst>
          </p:cNvPr>
          <p:cNvSpPr/>
          <p:nvPr/>
        </p:nvSpPr>
        <p:spPr>
          <a:xfrm>
            <a:off x="304799" y="4400171"/>
            <a:ext cx="9640087" cy="609600"/>
          </a:xfrm>
          <a:prstGeom prst="rect">
            <a:avLst/>
          </a:prstGeom>
          <a:solidFill>
            <a:srgbClr val="6A92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4000" dirty="0"/>
              <a:t>NATIONAL IMPACT</a:t>
            </a:r>
          </a:p>
        </p:txBody>
      </p:sp>
      <p:sp>
        <p:nvSpPr>
          <p:cNvPr id="35" name="TextBox 34">
            <a:extLst>
              <a:ext uri="{FF2B5EF4-FFF2-40B4-BE49-F238E27FC236}">
                <a16:creationId xmlns:a16="http://schemas.microsoft.com/office/drawing/2014/main" id="{63E10746-AF16-9D24-3EA3-A16B5D64BE8F}"/>
              </a:ext>
            </a:extLst>
          </p:cNvPr>
          <p:cNvSpPr txBox="1"/>
          <p:nvPr/>
        </p:nvSpPr>
        <p:spPr>
          <a:xfrm>
            <a:off x="608814" y="5425329"/>
            <a:ext cx="9049536" cy="8617744"/>
          </a:xfrm>
          <a:prstGeom prst="rect">
            <a:avLst/>
          </a:prstGeom>
          <a:noFill/>
        </p:spPr>
        <p:txBody>
          <a:bodyPr wrap="square">
            <a:spAutoFit/>
          </a:bodyPr>
          <a:lstStyle/>
          <a:p>
            <a:pPr marL="451073" indent="-457200">
              <a:spcBef>
                <a:spcPts val="1184"/>
              </a:spcBef>
              <a:spcAft>
                <a:spcPts val="1184"/>
              </a:spcAft>
              <a:buFont typeface="Arial" panose="020B0604020202020204" pitchFamily="34" charset="0"/>
              <a:buChar char="•"/>
            </a:pPr>
            <a:r>
              <a:rPr lang="en-GB" sz="2600" dirty="0"/>
              <a:t>The </a:t>
            </a:r>
            <a:r>
              <a:rPr lang="en-GB" sz="2600" b="1" dirty="0">
                <a:solidFill>
                  <a:srgbClr val="467886"/>
                </a:solidFill>
                <a:hlinkClick r:id="rId9">
                  <a:extLst>
                    <a:ext uri="{A12FA001-AC4F-418D-AE19-62706E023703}">
                      <ahyp:hlinkClr xmlns:ahyp="http://schemas.microsoft.com/office/drawing/2018/hyperlinkcolor" val="tx"/>
                    </a:ext>
                  </a:extLst>
                </a:hlinkClick>
              </a:rPr>
              <a:t>NPCA State of the Nation report 2025</a:t>
            </a:r>
            <a:r>
              <a:rPr lang="en-GB" sz="2600" dirty="0"/>
              <a:t> reported on 8 performance indicators (including 2 new indicators) and delivered </a:t>
            </a:r>
            <a:r>
              <a:rPr lang="en-GB" sz="2600" b="1" dirty="0"/>
              <a:t>five national recommendations</a:t>
            </a:r>
            <a:r>
              <a:rPr lang="en-GB" sz="2600" dirty="0"/>
              <a:t>, translating audit findings into clear actions for improvement. </a:t>
            </a:r>
          </a:p>
          <a:p>
            <a:pPr marL="451073" indent="-457200">
              <a:spcBef>
                <a:spcPts val="1184"/>
              </a:spcBef>
              <a:spcAft>
                <a:spcPts val="1184"/>
              </a:spcAft>
              <a:buFont typeface="Arial" panose="020B0604020202020204" pitchFamily="34" charset="0"/>
              <a:buChar char="•"/>
            </a:pPr>
            <a:r>
              <a:rPr lang="en-GB" sz="2600" dirty="0"/>
              <a:t>NPCA findings were presented at </a:t>
            </a:r>
            <a:r>
              <a:rPr lang="en-GB" sz="2600" b="1" dirty="0"/>
              <a:t>national conferences, peer-reviewed publications, and professional forums</a:t>
            </a:r>
            <a:r>
              <a:rPr lang="en-GB" sz="2600" dirty="0"/>
              <a:t>, including BUG 22</a:t>
            </a:r>
            <a:r>
              <a:rPr lang="en-GB" sz="2600" baseline="30000" dirty="0"/>
              <a:t>nd</a:t>
            </a:r>
            <a:r>
              <a:rPr lang="en-GB" sz="2600" dirty="0"/>
              <a:t> Annual Meeting 2025 and BAUS Oncology 2025, enabling meaningful engagement with national clinicians and stakeholders</a:t>
            </a:r>
          </a:p>
          <a:p>
            <a:pPr marL="451073" indent="-457200">
              <a:spcBef>
                <a:spcPts val="1184"/>
              </a:spcBef>
              <a:spcAft>
                <a:spcPts val="1184"/>
              </a:spcAft>
              <a:buFont typeface="Arial" panose="020B0604020202020204" pitchFamily="34" charset="0"/>
              <a:buChar char="•"/>
            </a:pPr>
            <a:r>
              <a:rPr lang="en-GB" sz="2600" dirty="0"/>
              <a:t>NPCA data are used nationally to </a:t>
            </a:r>
            <a:r>
              <a:rPr lang="en-GB" sz="2600" b="1" dirty="0"/>
              <a:t>benchmark prostate cancer care and outcomes</a:t>
            </a:r>
            <a:r>
              <a:rPr lang="en-GB" sz="2600" dirty="0"/>
              <a:t>. For example, they have been utilised within the NHS England Treatment Variation Working Group to inform recommendations for clinicians, providers, and policymakers, supporting </a:t>
            </a:r>
            <a:r>
              <a:rPr lang="en-GB" sz="2600" b="1" dirty="0"/>
              <a:t>improvements in care pathways and reducing variation in time to treatment</a:t>
            </a:r>
            <a:r>
              <a:rPr lang="en-GB" sz="2600" dirty="0"/>
              <a:t>.</a:t>
            </a:r>
          </a:p>
          <a:p>
            <a:pPr marL="451073" indent="-457200">
              <a:spcBef>
                <a:spcPts val="1184"/>
              </a:spcBef>
              <a:spcAft>
                <a:spcPts val="1184"/>
              </a:spcAft>
              <a:buFont typeface="Arial" panose="020B0604020202020204" pitchFamily="34" charset="0"/>
              <a:buChar char="•"/>
            </a:pPr>
            <a:r>
              <a:rPr lang="en-GB" sz="2600" dirty="0"/>
              <a:t>NPCA analyses continued to highlight </a:t>
            </a:r>
            <a:r>
              <a:rPr lang="en-GB" sz="2600" b="1" dirty="0"/>
              <a:t>health inequalities</a:t>
            </a:r>
            <a:r>
              <a:rPr lang="en-GB" sz="2600" dirty="0"/>
              <a:t>, including differences in stage at diagnosis and treatment access by ethnicity and socioeconomic status, supporting </a:t>
            </a:r>
            <a:r>
              <a:rPr lang="en-GB" sz="2600" b="1" dirty="0"/>
              <a:t>equity monitoring and public health policy discussions</a:t>
            </a:r>
            <a:r>
              <a:rPr lang="en-GB" sz="2600" dirty="0"/>
              <a:t>.</a:t>
            </a:r>
          </a:p>
        </p:txBody>
      </p:sp>
      <p:sp>
        <p:nvSpPr>
          <p:cNvPr id="39" name="Rectangle 38">
            <a:extLst>
              <a:ext uri="{FF2B5EF4-FFF2-40B4-BE49-F238E27FC236}">
                <a16:creationId xmlns:a16="http://schemas.microsoft.com/office/drawing/2014/main" id="{D11D4FB3-582F-8A86-0E42-A4B24AC252EE}"/>
              </a:ext>
            </a:extLst>
          </p:cNvPr>
          <p:cNvSpPr/>
          <p:nvPr/>
        </p:nvSpPr>
        <p:spPr>
          <a:xfrm>
            <a:off x="10248900" y="4400171"/>
            <a:ext cx="10858671" cy="609600"/>
          </a:xfrm>
          <a:prstGeom prst="rect">
            <a:avLst/>
          </a:prstGeom>
          <a:solidFill>
            <a:srgbClr val="B4C8C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4000" dirty="0"/>
              <a:t>LOCAL IMPACT</a:t>
            </a:r>
          </a:p>
        </p:txBody>
      </p:sp>
      <p:sp>
        <p:nvSpPr>
          <p:cNvPr id="43" name="TextBox 42">
            <a:extLst>
              <a:ext uri="{FF2B5EF4-FFF2-40B4-BE49-F238E27FC236}">
                <a16:creationId xmlns:a16="http://schemas.microsoft.com/office/drawing/2014/main" id="{A144BBC6-8181-DB64-C232-43F927524AB7}"/>
              </a:ext>
            </a:extLst>
          </p:cNvPr>
          <p:cNvSpPr txBox="1"/>
          <p:nvPr/>
        </p:nvSpPr>
        <p:spPr>
          <a:xfrm>
            <a:off x="10515600" y="5193100"/>
            <a:ext cx="10287000" cy="12741950"/>
          </a:xfrm>
          <a:prstGeom prst="rect">
            <a:avLst/>
          </a:prstGeom>
          <a:noFill/>
          <a:ln>
            <a:noFill/>
          </a:ln>
        </p:spPr>
        <p:txBody>
          <a:bodyPr wrap="square" rtlCol="0">
            <a:spAutoFit/>
          </a:bodyPr>
          <a:lstStyle/>
          <a:p>
            <a:pPr>
              <a:spcBef>
                <a:spcPts val="1184"/>
              </a:spcBef>
              <a:spcAft>
                <a:spcPts val="1184"/>
              </a:spcAft>
            </a:pPr>
            <a:r>
              <a:rPr lang="en-GB" sz="2600" dirty="0">
                <a:solidFill>
                  <a:schemeClr val="bg1"/>
                </a:solidFill>
              </a:rPr>
              <a:t>NPCA launched a </a:t>
            </a:r>
            <a:r>
              <a:rPr lang="en-GB" sz="2600" b="1" dirty="0">
                <a:solidFill>
                  <a:schemeClr val="accent4">
                    <a:lumMod val="20000"/>
                    <a:lumOff val="80000"/>
                  </a:schemeClr>
                </a:solidFill>
                <a:hlinkClick r:id="rId10">
                  <a:extLst>
                    <a:ext uri="{A12FA001-AC4F-418D-AE19-62706E023703}">
                      <ahyp:hlinkClr xmlns:ahyp="http://schemas.microsoft.com/office/drawing/2018/hyperlinkcolor" val="tx"/>
                    </a:ext>
                  </a:extLst>
                </a:hlinkClick>
              </a:rPr>
              <a:t>Quality Improvement (QI) intervention</a:t>
            </a:r>
            <a:r>
              <a:rPr lang="en-GB" sz="2600" b="1" dirty="0">
                <a:solidFill>
                  <a:schemeClr val="accent4">
                    <a:lumMod val="20000"/>
                    <a:lumOff val="80000"/>
                  </a:schemeClr>
                </a:solidFill>
              </a:rPr>
              <a:t> </a:t>
            </a:r>
            <a:r>
              <a:rPr lang="en-GB" sz="2600" dirty="0">
                <a:solidFill>
                  <a:schemeClr val="bg1"/>
                </a:solidFill>
              </a:rPr>
              <a:t>in October 2025, </a:t>
            </a:r>
            <a:r>
              <a:rPr lang="en-GB" sz="2600" b="1" dirty="0">
                <a:solidFill>
                  <a:schemeClr val="bg1"/>
                </a:solidFill>
              </a:rPr>
              <a:t>ensuring men with hormone-sensitive metastatic prostate cancer are being treated with treatment intensification therapy where appropriate</a:t>
            </a:r>
            <a:r>
              <a:rPr lang="en-GB" sz="2600" dirty="0">
                <a:solidFill>
                  <a:schemeClr val="bg1"/>
                </a:solidFill>
              </a:rPr>
              <a:t>.</a:t>
            </a:r>
          </a:p>
          <a:p>
            <a:pPr marL="457200" indent="-457200">
              <a:spcBef>
                <a:spcPts val="1184"/>
              </a:spcBef>
              <a:spcAft>
                <a:spcPts val="1184"/>
              </a:spcAft>
              <a:buFont typeface="Arial" panose="020B0604020202020204" pitchFamily="34" charset="0"/>
              <a:buChar char="•"/>
            </a:pPr>
            <a:r>
              <a:rPr lang="en-GB" sz="2600" dirty="0">
                <a:solidFill>
                  <a:schemeClr val="bg1"/>
                </a:solidFill>
              </a:rPr>
              <a:t>Six NHS trusts were identified as </a:t>
            </a:r>
            <a:r>
              <a:rPr lang="en-GB" sz="2600" b="1" dirty="0">
                <a:solidFill>
                  <a:schemeClr val="bg1"/>
                </a:solidFill>
              </a:rPr>
              <a:t>negative outliers </a:t>
            </a:r>
            <a:r>
              <a:rPr lang="en-GB" sz="2600" dirty="0">
                <a:solidFill>
                  <a:schemeClr val="bg1"/>
                </a:solidFill>
              </a:rPr>
              <a:t>in the </a:t>
            </a:r>
            <a:r>
              <a:rPr lang="en-GB" sz="2600" dirty="0" err="1">
                <a:solidFill>
                  <a:schemeClr val="bg1"/>
                </a:solidFill>
              </a:rPr>
              <a:t>SotN</a:t>
            </a:r>
            <a:r>
              <a:rPr lang="en-GB" sz="2600" dirty="0">
                <a:solidFill>
                  <a:schemeClr val="bg1"/>
                </a:solidFill>
              </a:rPr>
              <a:t> 2025 reporting cycle and were contacted in line with the </a:t>
            </a:r>
            <a:r>
              <a:rPr lang="en-GB" sz="2600" dirty="0">
                <a:solidFill>
                  <a:schemeClr val="accent4">
                    <a:lumMod val="20000"/>
                    <a:lumOff val="80000"/>
                  </a:schemeClr>
                </a:solidFill>
                <a:hlinkClick r:id="rId11">
                  <a:extLst>
                    <a:ext uri="{A12FA001-AC4F-418D-AE19-62706E023703}">
                      <ahyp:hlinkClr xmlns:ahyp="http://schemas.microsoft.com/office/drawing/2018/hyperlinkcolor" val="tx"/>
                    </a:ext>
                  </a:extLst>
                </a:hlinkClick>
              </a:rPr>
              <a:t>NPCA Outlier Policy 2025</a:t>
            </a:r>
            <a:r>
              <a:rPr lang="en-GB" sz="2600" dirty="0">
                <a:solidFill>
                  <a:schemeClr val="bg1"/>
                </a:solidFill>
              </a:rPr>
              <a:t>. </a:t>
            </a:r>
            <a:r>
              <a:rPr lang="en-GB" sz="2600" b="1" dirty="0">
                <a:solidFill>
                  <a:schemeClr val="bg1"/>
                </a:solidFill>
              </a:rPr>
              <a:t>SACT data quality and completeness issues </a:t>
            </a:r>
            <a:r>
              <a:rPr lang="en-GB" sz="2600" dirty="0">
                <a:solidFill>
                  <a:schemeClr val="bg1"/>
                </a:solidFill>
              </a:rPr>
              <a:t>were identified as key contributors to lower-than-expected rates.</a:t>
            </a:r>
          </a:p>
          <a:p>
            <a:pPr marL="457200" indent="-457200">
              <a:spcBef>
                <a:spcPts val="600"/>
              </a:spcBef>
              <a:spcAft>
                <a:spcPts val="600"/>
              </a:spcAft>
              <a:buFont typeface="Arial" panose="020B0604020202020204" pitchFamily="34" charset="0"/>
              <a:buChar char="•"/>
            </a:pPr>
            <a:r>
              <a:rPr lang="en-GB" sz="2600" dirty="0">
                <a:solidFill>
                  <a:schemeClr val="bg1"/>
                </a:solidFill>
              </a:rPr>
              <a:t>NPCA hosted two </a:t>
            </a:r>
            <a:r>
              <a:rPr lang="en-GB" sz="2600" b="1" dirty="0">
                <a:solidFill>
                  <a:schemeClr val="bg1"/>
                </a:solidFill>
              </a:rPr>
              <a:t>educational webinars</a:t>
            </a:r>
            <a:r>
              <a:rPr lang="en-GB" sz="2600" dirty="0">
                <a:solidFill>
                  <a:schemeClr val="bg1"/>
                </a:solidFill>
              </a:rPr>
              <a:t>:</a:t>
            </a:r>
          </a:p>
          <a:p>
            <a:pPr marL="914400" lvl="1" indent="-457200">
              <a:spcBef>
                <a:spcPts val="600"/>
              </a:spcBef>
              <a:spcAft>
                <a:spcPts val="600"/>
              </a:spcAft>
              <a:buFont typeface="Arial" panose="020B0604020202020204" pitchFamily="34" charset="0"/>
              <a:buChar char="•"/>
            </a:pPr>
            <a:r>
              <a:rPr lang="en-GB" sz="2600" dirty="0">
                <a:solidFill>
                  <a:schemeClr val="bg1"/>
                </a:solidFill>
              </a:rPr>
              <a:t>The first session was delivered in collaboration with BURST in October 2025 on </a:t>
            </a:r>
            <a:r>
              <a:rPr lang="en-GB" sz="2600" i="1" dirty="0">
                <a:solidFill>
                  <a:schemeClr val="bg1"/>
                </a:solidFill>
              </a:rPr>
              <a:t>“</a:t>
            </a:r>
            <a:r>
              <a:rPr lang="en-GB" sz="2600" b="1" i="1" dirty="0">
                <a:solidFill>
                  <a:schemeClr val="accent4">
                    <a:lumMod val="20000"/>
                    <a:lumOff val="80000"/>
                  </a:schemeClr>
                </a:solidFill>
                <a:hlinkClick r:id="rId12">
                  <a:extLst>
                    <a:ext uri="{A12FA001-AC4F-418D-AE19-62706E023703}">
                      <ahyp:hlinkClr xmlns:ahyp="http://schemas.microsoft.com/office/drawing/2018/hyperlinkcolor" val="tx"/>
                    </a:ext>
                  </a:extLst>
                </a:hlinkClick>
              </a:rPr>
              <a:t>The use of systemic anti-cancer treatment in metastatic prostate cancer</a:t>
            </a:r>
            <a:r>
              <a:rPr lang="en-GB" sz="2600" i="1" dirty="0">
                <a:solidFill>
                  <a:schemeClr val="bg1"/>
                </a:solidFill>
              </a:rPr>
              <a:t>”</a:t>
            </a:r>
            <a:r>
              <a:rPr lang="en-GB" sz="2600" dirty="0">
                <a:solidFill>
                  <a:schemeClr val="bg1"/>
                </a:solidFill>
              </a:rPr>
              <a:t>. Leading experts from across England and Wales shared evidence, practical prescribing guidance, and case studies to support best practice.</a:t>
            </a:r>
          </a:p>
          <a:p>
            <a:pPr marL="914400" lvl="1" indent="-457200">
              <a:spcBef>
                <a:spcPts val="600"/>
              </a:spcBef>
              <a:spcAft>
                <a:spcPts val="600"/>
              </a:spcAft>
              <a:buFont typeface="Arial" panose="020B0604020202020204" pitchFamily="34" charset="0"/>
              <a:buChar char="•"/>
            </a:pPr>
            <a:r>
              <a:rPr lang="en-GB" sz="2600" dirty="0">
                <a:solidFill>
                  <a:schemeClr val="bg1"/>
                </a:solidFill>
              </a:rPr>
              <a:t>The second session in March 2026 focused on </a:t>
            </a:r>
            <a:r>
              <a:rPr lang="en-GB" sz="2600" i="1" dirty="0">
                <a:solidFill>
                  <a:schemeClr val="bg1"/>
                </a:solidFill>
              </a:rPr>
              <a:t>“</a:t>
            </a:r>
            <a:r>
              <a:rPr lang="en-GB" sz="2600" b="1" i="1" dirty="0">
                <a:solidFill>
                  <a:schemeClr val="accent4">
                    <a:lumMod val="20000"/>
                    <a:lumOff val="80000"/>
                  </a:schemeClr>
                </a:solidFill>
                <a:hlinkClick r:id="rId13">
                  <a:extLst>
                    <a:ext uri="{A12FA001-AC4F-418D-AE19-62706E023703}">
                      <ahyp:hlinkClr xmlns:ahyp="http://schemas.microsoft.com/office/drawing/2018/hyperlinkcolor" val="tx"/>
                    </a:ext>
                  </a:extLst>
                </a:hlinkClick>
              </a:rPr>
              <a:t>Improving Data Collection Quality and Completeness for Systemic Anti-Cancer Therapy (SACT) in Prostate Cancer</a:t>
            </a:r>
            <a:r>
              <a:rPr lang="en-GB" sz="2600" i="1" dirty="0">
                <a:solidFill>
                  <a:schemeClr val="bg1"/>
                </a:solidFill>
              </a:rPr>
              <a:t>”</a:t>
            </a:r>
            <a:r>
              <a:rPr lang="en-GB" sz="2600" dirty="0">
                <a:solidFill>
                  <a:schemeClr val="bg1"/>
                </a:solidFill>
              </a:rPr>
              <a:t>. Speakers from an outlier trust that had shown significant improvement and the best-performing Cancer Alliance shared their experiences and best practices. A </a:t>
            </a:r>
            <a:r>
              <a:rPr lang="en-GB" sz="2600" dirty="0">
                <a:solidFill>
                  <a:schemeClr val="accent4">
                    <a:lumMod val="20000"/>
                    <a:lumOff val="80000"/>
                  </a:schemeClr>
                </a:solidFill>
                <a:hlinkClick r:id="rId14">
                  <a:extLst>
                    <a:ext uri="{A12FA001-AC4F-418D-AE19-62706E023703}">
                      <ahyp:hlinkClr xmlns:ahyp="http://schemas.microsoft.com/office/drawing/2018/hyperlinkcolor" val="tx"/>
                    </a:ext>
                  </a:extLst>
                </a:hlinkClick>
              </a:rPr>
              <a:t>case study</a:t>
            </a:r>
            <a:r>
              <a:rPr lang="en-GB" sz="2600" dirty="0">
                <a:solidFill>
                  <a:schemeClr val="accent4">
                    <a:lumMod val="20000"/>
                    <a:lumOff val="80000"/>
                  </a:schemeClr>
                </a:solidFill>
              </a:rPr>
              <a:t> </a:t>
            </a:r>
            <a:r>
              <a:rPr lang="en-GB" sz="2600" dirty="0">
                <a:solidFill>
                  <a:schemeClr val="bg1"/>
                </a:solidFill>
              </a:rPr>
              <a:t>was shared outlining strategies to improve SACT data submission.</a:t>
            </a:r>
          </a:p>
          <a:p>
            <a:pPr marL="457200" indent="-457200">
              <a:spcBef>
                <a:spcPts val="1184"/>
              </a:spcBef>
              <a:spcAft>
                <a:spcPts val="1184"/>
              </a:spcAft>
              <a:buFont typeface="Arial" panose="020B0604020202020204" pitchFamily="34" charset="0"/>
              <a:buChar char="•"/>
            </a:pPr>
            <a:r>
              <a:rPr lang="en-GB" sz="2600" dirty="0">
                <a:solidFill>
                  <a:schemeClr val="bg1"/>
                </a:solidFill>
              </a:rPr>
              <a:t>Three confirmed outlier trusts were re-contacted informally in May to further review data quality issues and work with NDRS to improve the completeness and accuracy of their submissions.</a:t>
            </a:r>
          </a:p>
          <a:p>
            <a:pPr marL="457200" indent="-457200">
              <a:spcBef>
                <a:spcPts val="1184"/>
              </a:spcBef>
              <a:spcAft>
                <a:spcPts val="1184"/>
              </a:spcAft>
              <a:buFont typeface="Arial" panose="020B0604020202020204" pitchFamily="34" charset="0"/>
              <a:buChar char="•"/>
            </a:pPr>
            <a:r>
              <a:rPr lang="en-GB" sz="2600" dirty="0">
                <a:solidFill>
                  <a:schemeClr val="accent4">
                    <a:lumMod val="20000"/>
                    <a:lumOff val="80000"/>
                  </a:schemeClr>
                </a:solidFill>
                <a:hlinkClick r:id="rId15">
                  <a:extLst>
                    <a:ext uri="{A12FA001-AC4F-418D-AE19-62706E023703}">
                      <ahyp:hlinkClr xmlns:ahyp="http://schemas.microsoft.com/office/drawing/2018/hyperlinkcolor" val="tx"/>
                    </a:ext>
                  </a:extLst>
                </a:hlinkClick>
              </a:rPr>
              <a:t>NPCA Data Dashboard</a:t>
            </a:r>
            <a:r>
              <a:rPr lang="en-GB" sz="2600" dirty="0">
                <a:solidFill>
                  <a:schemeClr val="bg1"/>
                </a:solidFill>
              </a:rPr>
              <a:t> presents performance indicators over a three-year period at quarterly increments, supporting identification of treatment variation and underperformance. This enable healthcare providers to monitor performance regularly and track trends over time. </a:t>
            </a:r>
          </a:p>
        </p:txBody>
      </p:sp>
      <p:sp>
        <p:nvSpPr>
          <p:cNvPr id="45" name="Rectangle 44">
            <a:extLst>
              <a:ext uri="{FF2B5EF4-FFF2-40B4-BE49-F238E27FC236}">
                <a16:creationId xmlns:a16="http://schemas.microsoft.com/office/drawing/2014/main" id="{17A3F8C1-4657-CFD1-C282-D56D8E4669BA}"/>
              </a:ext>
            </a:extLst>
          </p:cNvPr>
          <p:cNvSpPr/>
          <p:nvPr/>
        </p:nvSpPr>
        <p:spPr>
          <a:xfrm>
            <a:off x="304800" y="14615263"/>
            <a:ext cx="9640086" cy="609600"/>
          </a:xfrm>
          <a:prstGeom prst="rect">
            <a:avLst/>
          </a:prstGeom>
          <a:solidFill>
            <a:srgbClr val="B4C8C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4000" dirty="0"/>
              <a:t>SYSTEM IMPACT</a:t>
            </a:r>
          </a:p>
        </p:txBody>
      </p:sp>
      <p:sp>
        <p:nvSpPr>
          <p:cNvPr id="49" name="TextBox 48">
            <a:extLst>
              <a:ext uri="{FF2B5EF4-FFF2-40B4-BE49-F238E27FC236}">
                <a16:creationId xmlns:a16="http://schemas.microsoft.com/office/drawing/2014/main" id="{90F2E6EA-D4E6-5CAE-5284-6D37C7AD7AC0}"/>
              </a:ext>
            </a:extLst>
          </p:cNvPr>
          <p:cNvSpPr txBox="1"/>
          <p:nvPr/>
        </p:nvSpPr>
        <p:spPr>
          <a:xfrm>
            <a:off x="608814" y="15593656"/>
            <a:ext cx="9049536" cy="6309420"/>
          </a:xfrm>
          <a:prstGeom prst="rect">
            <a:avLst/>
          </a:prstGeom>
          <a:noFill/>
        </p:spPr>
        <p:txBody>
          <a:bodyPr wrap="square">
            <a:spAutoFit/>
          </a:bodyPr>
          <a:lstStyle/>
          <a:p>
            <a:pPr marL="457200" indent="-457200">
              <a:spcBef>
                <a:spcPts val="1184"/>
              </a:spcBef>
              <a:spcAft>
                <a:spcPts val="1184"/>
              </a:spcAft>
              <a:buFont typeface="Arial" panose="020B0604020202020204" pitchFamily="34" charset="0"/>
              <a:buChar char="•"/>
            </a:pPr>
            <a:r>
              <a:rPr lang="en-GB" sz="2600" dirty="0">
                <a:solidFill>
                  <a:schemeClr val="bg1"/>
                </a:solidFill>
              </a:rPr>
              <a:t>NPCA team were invited to an exclusive </a:t>
            </a:r>
            <a:r>
              <a:rPr lang="en-GB" sz="2600" b="1" dirty="0">
                <a:solidFill>
                  <a:schemeClr val="bg1"/>
                </a:solidFill>
              </a:rPr>
              <a:t>Parliamentary event hosted by the Rt Hon Danny Beales MP and Prostate Cancer UK </a:t>
            </a:r>
            <a:r>
              <a:rPr lang="en-GB" sz="2600" dirty="0">
                <a:solidFill>
                  <a:schemeClr val="bg1"/>
                </a:solidFill>
              </a:rPr>
              <a:t>on 13 October 2025 to launch the NPCA State of the Nation Report 2025, informing </a:t>
            </a:r>
            <a:r>
              <a:rPr lang="en-GB" sz="2600" b="1" dirty="0">
                <a:solidFill>
                  <a:schemeClr val="bg1"/>
                </a:solidFill>
              </a:rPr>
              <a:t>parliamentary engagement </a:t>
            </a:r>
            <a:r>
              <a:rPr lang="en-GB" sz="2600" dirty="0">
                <a:solidFill>
                  <a:schemeClr val="bg1"/>
                </a:solidFill>
              </a:rPr>
              <a:t>on prostate cancer care.</a:t>
            </a:r>
          </a:p>
          <a:p>
            <a:pPr marL="457200" indent="-457200">
              <a:spcBef>
                <a:spcPts val="1184"/>
              </a:spcBef>
              <a:spcAft>
                <a:spcPts val="1184"/>
              </a:spcAft>
              <a:buFont typeface="Arial" panose="020B0604020202020204" pitchFamily="34" charset="0"/>
              <a:buChar char="•"/>
            </a:pPr>
            <a:r>
              <a:rPr lang="en-GB" sz="2600" dirty="0">
                <a:solidFill>
                  <a:schemeClr val="bg1"/>
                </a:solidFill>
              </a:rPr>
              <a:t>NPCA audit data underpin system-wide discussions on </a:t>
            </a:r>
            <a:r>
              <a:rPr lang="en-GB" sz="2600" b="1" dirty="0">
                <a:solidFill>
                  <a:schemeClr val="bg1"/>
                </a:solidFill>
              </a:rPr>
              <a:t>cancer waiting time, treatment variation and health equality</a:t>
            </a:r>
            <a:r>
              <a:rPr lang="en-GB" sz="2600" dirty="0">
                <a:solidFill>
                  <a:schemeClr val="bg1"/>
                </a:solidFill>
              </a:rPr>
              <a:t>. </a:t>
            </a:r>
          </a:p>
          <a:p>
            <a:pPr marL="457200" indent="-457200">
              <a:spcBef>
                <a:spcPts val="1184"/>
              </a:spcBef>
              <a:spcAft>
                <a:spcPts val="1184"/>
              </a:spcAft>
              <a:buFont typeface="Arial" panose="020B0604020202020204" pitchFamily="34" charset="0"/>
              <a:buChar char="•"/>
            </a:pPr>
            <a:r>
              <a:rPr lang="en-GB" sz="2600" dirty="0">
                <a:solidFill>
                  <a:schemeClr val="bg1"/>
                </a:solidFill>
              </a:rPr>
              <a:t>NPCA has published </a:t>
            </a:r>
            <a:r>
              <a:rPr lang="en-GB" sz="2600" b="1" dirty="0">
                <a:solidFill>
                  <a:schemeClr val="bg1"/>
                </a:solidFill>
              </a:rPr>
              <a:t>five peer-reviewed papers </a:t>
            </a:r>
            <a:r>
              <a:rPr lang="en-GB" sz="2600" dirty="0">
                <a:solidFill>
                  <a:schemeClr val="bg1"/>
                </a:solidFill>
              </a:rPr>
              <a:t>across 2025 and the first half of 2026, covering future directions of the NPCA and population-based analyses of metastatic prostate cancer, including complications, treatment intensification, and geographic and socioeconomic inequalities, alongside evidence on guideline implementation and quality improvement in radiation oncology.</a:t>
            </a:r>
          </a:p>
        </p:txBody>
      </p:sp>
      <p:pic>
        <p:nvPicPr>
          <p:cNvPr id="51" name="Image 6" descr="preencoded.png">
            <a:extLst>
              <a:ext uri="{FF2B5EF4-FFF2-40B4-BE49-F238E27FC236}">
                <a16:creationId xmlns:a16="http://schemas.microsoft.com/office/drawing/2014/main" id="{AD5A60F5-7FC9-F59B-1295-FF482D4443A5}"/>
              </a:ext>
            </a:extLst>
          </p:cNvPr>
          <p:cNvPicPr>
            <a:picLocks noChangeAspect="1"/>
          </p:cNvPicPr>
          <p:nvPr/>
        </p:nvPicPr>
        <p:blipFill>
          <a:blip r:embed="rId6"/>
          <a:stretch>
            <a:fillRect/>
          </a:stretch>
        </p:blipFill>
        <p:spPr>
          <a:xfrm>
            <a:off x="10248900" y="17840362"/>
            <a:ext cx="10829924" cy="4638638"/>
          </a:xfrm>
          <a:prstGeom prst="rect">
            <a:avLst/>
          </a:prstGeom>
        </p:spPr>
      </p:pic>
      <p:sp>
        <p:nvSpPr>
          <p:cNvPr id="53" name="Rectangle 52">
            <a:extLst>
              <a:ext uri="{FF2B5EF4-FFF2-40B4-BE49-F238E27FC236}">
                <a16:creationId xmlns:a16="http://schemas.microsoft.com/office/drawing/2014/main" id="{A086CAE8-397D-178F-E3BA-B34DD1B69899}"/>
              </a:ext>
            </a:extLst>
          </p:cNvPr>
          <p:cNvSpPr/>
          <p:nvPr/>
        </p:nvSpPr>
        <p:spPr>
          <a:xfrm>
            <a:off x="10244888" y="17850328"/>
            <a:ext cx="10829924" cy="609600"/>
          </a:xfrm>
          <a:prstGeom prst="rect">
            <a:avLst/>
          </a:prstGeom>
          <a:solidFill>
            <a:srgbClr val="6A92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4000" dirty="0"/>
              <a:t>PUBLIC IMPACT</a:t>
            </a:r>
          </a:p>
        </p:txBody>
      </p:sp>
      <p:sp>
        <p:nvSpPr>
          <p:cNvPr id="57" name="TextBox 56">
            <a:extLst>
              <a:ext uri="{FF2B5EF4-FFF2-40B4-BE49-F238E27FC236}">
                <a16:creationId xmlns:a16="http://schemas.microsoft.com/office/drawing/2014/main" id="{862FB15E-00D2-9DE2-A394-473E45CD1089}"/>
              </a:ext>
            </a:extLst>
          </p:cNvPr>
          <p:cNvSpPr txBox="1"/>
          <p:nvPr/>
        </p:nvSpPr>
        <p:spPr>
          <a:xfrm>
            <a:off x="10515600" y="18643132"/>
            <a:ext cx="10287000" cy="3557897"/>
          </a:xfrm>
          <a:prstGeom prst="rect">
            <a:avLst/>
          </a:prstGeom>
          <a:noFill/>
          <a:ln>
            <a:noFill/>
          </a:ln>
        </p:spPr>
        <p:txBody>
          <a:bodyPr wrap="square" rtlCol="0">
            <a:spAutoFit/>
          </a:bodyPr>
          <a:lstStyle/>
          <a:p>
            <a:pPr marL="457200" indent="-457200">
              <a:spcBef>
                <a:spcPts val="1184"/>
              </a:spcBef>
              <a:spcAft>
                <a:spcPts val="1184"/>
              </a:spcAft>
              <a:buFont typeface="Arial" panose="020B0604020202020204" pitchFamily="34" charset="0"/>
              <a:buChar char="•"/>
            </a:pPr>
            <a:r>
              <a:rPr lang="en-GB" sz="2565" dirty="0"/>
              <a:t>The </a:t>
            </a:r>
            <a:r>
              <a:rPr lang="en-GB" sz="2565" b="1" dirty="0">
                <a:hlinkClick r:id="rId16"/>
              </a:rPr>
              <a:t>2025 Patient and Public Report</a:t>
            </a:r>
            <a:r>
              <a:rPr lang="en-GB" sz="2565" dirty="0"/>
              <a:t>, developed in consultation with the NPCA Patient and Public Involvement (PPI) Forum, provides accessible information on care quality and supports </a:t>
            </a:r>
            <a:r>
              <a:rPr lang="en-GB" sz="2565" b="1" dirty="0"/>
              <a:t>patient understanding and engagement</a:t>
            </a:r>
            <a:r>
              <a:rPr lang="en-GB" sz="2565" dirty="0"/>
              <a:t>. </a:t>
            </a:r>
          </a:p>
          <a:p>
            <a:pPr marL="457200" indent="-457200">
              <a:spcBef>
                <a:spcPts val="1184"/>
              </a:spcBef>
              <a:spcAft>
                <a:spcPts val="1184"/>
              </a:spcAft>
              <a:buFont typeface="Arial" panose="020B0604020202020204" pitchFamily="34" charset="0"/>
              <a:buChar char="•"/>
            </a:pPr>
            <a:r>
              <a:rPr lang="en-GB" sz="2565" dirty="0"/>
              <a:t>The </a:t>
            </a:r>
            <a:r>
              <a:rPr lang="en-GB" sz="2565" b="1" dirty="0"/>
              <a:t>Clinical Reference Group (CRG) </a:t>
            </a:r>
            <a:r>
              <a:rPr lang="en-GB" sz="2565" dirty="0"/>
              <a:t>is engaged in reviewing NPCA outputs and aligning goals. NPCA was delighted to welcome two new CRG members specialising in medical oncology to further strengthen clinical input and expertise.</a:t>
            </a:r>
          </a:p>
        </p:txBody>
      </p:sp>
      <p:sp>
        <p:nvSpPr>
          <p:cNvPr id="59" name="Rectangle 58">
            <a:extLst>
              <a:ext uri="{FF2B5EF4-FFF2-40B4-BE49-F238E27FC236}">
                <a16:creationId xmlns:a16="http://schemas.microsoft.com/office/drawing/2014/main" id="{E4150F52-0707-14B0-45FB-714305A01E60}"/>
              </a:ext>
            </a:extLst>
          </p:cNvPr>
          <p:cNvSpPr/>
          <p:nvPr/>
        </p:nvSpPr>
        <p:spPr>
          <a:xfrm>
            <a:off x="-24880" y="22854668"/>
            <a:ext cx="21408505" cy="943428"/>
          </a:xfrm>
          <a:prstGeom prst="rect">
            <a:avLst/>
          </a:prstGeom>
          <a:solidFill>
            <a:srgbClr val="6A92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4800" dirty="0"/>
              <a:t>In-Focus: Identification of Health Inequality</a:t>
            </a:r>
          </a:p>
        </p:txBody>
      </p:sp>
      <p:sp>
        <p:nvSpPr>
          <p:cNvPr id="61" name="TextBox 60">
            <a:extLst>
              <a:ext uri="{FF2B5EF4-FFF2-40B4-BE49-F238E27FC236}">
                <a16:creationId xmlns:a16="http://schemas.microsoft.com/office/drawing/2014/main" id="{21079648-1F24-C98A-1E46-C2430C6FF6FD}"/>
              </a:ext>
            </a:extLst>
          </p:cNvPr>
          <p:cNvSpPr txBox="1"/>
          <p:nvPr/>
        </p:nvSpPr>
        <p:spPr>
          <a:xfrm>
            <a:off x="608814" y="24047056"/>
            <a:ext cx="20058743" cy="5509200"/>
          </a:xfrm>
          <a:prstGeom prst="rect">
            <a:avLst/>
          </a:prstGeom>
          <a:noFill/>
        </p:spPr>
        <p:txBody>
          <a:bodyPr wrap="square">
            <a:spAutoFit/>
          </a:bodyPr>
          <a:lstStyle/>
          <a:p>
            <a:pPr>
              <a:spcBef>
                <a:spcPts val="1184"/>
              </a:spcBef>
              <a:spcAft>
                <a:spcPts val="1184"/>
              </a:spcAft>
            </a:pPr>
            <a:r>
              <a:rPr lang="en-GB" sz="2600" dirty="0"/>
              <a:t>The NPCA has made a substantial contribution to identifying and quantifying health inequalities in prostate cancer through the </a:t>
            </a:r>
            <a:r>
              <a:rPr lang="en-GB" sz="2600" dirty="0">
                <a:hlinkClick r:id="rId9"/>
              </a:rPr>
              <a:t>State of the Nation reports 2025</a:t>
            </a:r>
            <a:r>
              <a:rPr lang="en-GB" sz="2600" dirty="0"/>
              <a:t> and </a:t>
            </a:r>
            <a:r>
              <a:rPr lang="en-GB" sz="2600" dirty="0">
                <a:hlinkClick r:id="rId17"/>
              </a:rPr>
              <a:t>peer-reviewed research</a:t>
            </a:r>
            <a:r>
              <a:rPr lang="en-GB" sz="2600" dirty="0"/>
              <a:t>. These analyses demonstrate clear geographic, socioeconomic, and demographic variation in both the incidence and stage of metastatic prostate cancer at diagnosis, with higher rates observed in more deprived areas and in Black men, alongside lower overall incidence in some deprived populations, suggesting differences in access to early detection and healthcare pathways. </a:t>
            </a:r>
          </a:p>
          <a:p>
            <a:pPr>
              <a:spcBef>
                <a:spcPts val="1184"/>
              </a:spcBef>
              <a:spcAft>
                <a:spcPts val="1184"/>
              </a:spcAft>
            </a:pPr>
            <a:r>
              <a:rPr lang="en-GB" sz="2600" dirty="0">
                <a:hlinkClick r:id="rId18"/>
              </a:rPr>
              <a:t>The work published in BMJ Oncology </a:t>
            </a:r>
            <a:r>
              <a:rPr lang="en-GB" sz="2600" dirty="0"/>
              <a:t>and related studies further highlights how structural and system-level factors, including variation in PSA testing and access to diagnostic services, likely contribute to these disparities. Collectively, these outputs provide robust population-level evidence to support targeted quality improvement, inform national policy discussions, and strengthen efforts to reduce inequities in prostate cancer outcomes across England and Wales.</a:t>
            </a:r>
          </a:p>
          <a:p>
            <a:pPr>
              <a:spcBef>
                <a:spcPts val="1184"/>
              </a:spcBef>
              <a:spcAft>
                <a:spcPts val="1184"/>
              </a:spcAft>
            </a:pPr>
            <a:r>
              <a:rPr lang="en-GB" sz="2600" dirty="0"/>
              <a:t>NHS England has recognised the significance of this work and recommended that other national audits adopt similar approaches to health inequality analysis and incorporate equity metrics into State of the Nation reporting frameworks. In addition, the NPCA has received funding from Prostate Cancer UK (PCUK) to further develop its Health Equity work and enhance the integration of equity analyses within NPCA outputs and State of the Nation reporting.</a:t>
            </a:r>
          </a:p>
        </p:txBody>
      </p:sp>
    </p:spTree>
    <p:extLst>
      <p:ext uri="{BB962C8B-B14F-4D97-AF65-F5344CB8AC3E}">
        <p14:creationId xmlns:p14="http://schemas.microsoft.com/office/powerpoint/2010/main" val="98847158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CB75E62D3DE67478C470A2463941AF3" ma:contentTypeVersion="16" ma:contentTypeDescription="Create a new document." ma:contentTypeScope="" ma:versionID="3cbb43f0fcf6d6eaeffdb7271f5f2e25">
  <xsd:schema xmlns:xsd="http://www.w3.org/2001/XMLSchema" xmlns:xs="http://www.w3.org/2001/XMLSchema" xmlns:p="http://schemas.microsoft.com/office/2006/metadata/properties" xmlns:ns2="88d9f489-fbb5-409d-8361-5dd6458cd0ad" xmlns:ns3="58afd8fe-34e6-4347-ac36-1932accbb357" targetNamespace="http://schemas.microsoft.com/office/2006/metadata/properties" ma:root="true" ma:fieldsID="b5597f15bbd7953552400ed0e2ffdd6b" ns2:_="" ns3:_="">
    <xsd:import namespace="88d9f489-fbb5-409d-8361-5dd6458cd0ad"/>
    <xsd:import namespace="58afd8fe-34e6-4347-ac36-1932accbb357"/>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BillingMetadata" minOccurs="0"/>
                <xsd:element ref="ns2:DateandTime"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8d9f489-fbb5-409d-8361-5dd6458cd0a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BillingMetadata" ma:index="15" nillable="true" ma:displayName="MediaServiceBillingMetadata" ma:hidden="true" ma:internalName="MediaServiceBillingMetadata" ma:readOnly="true">
      <xsd:simpleType>
        <xsd:restriction base="dms:Note"/>
      </xsd:simpleType>
    </xsd:element>
    <xsd:element name="DateandTime" ma:index="16" nillable="true" ma:displayName="Date and Time" ma:format="DateTime" ma:internalName="DateandTime">
      <xsd:simpleType>
        <xsd:restriction base="dms:DateTime"/>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74f7a641-d7a7-4058-a8da-0ae5b4afc5b4"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58afd8fe-34e6-4347-ac36-1932accbb357"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aff74fbe-f2fd-4cb2-ac19-1241c3710773}" ma:internalName="TaxCatchAll" ma:showField="CatchAllData" ma:web="58afd8fe-34e6-4347-ac36-1932accbb35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88d9f489-fbb5-409d-8361-5dd6458cd0ad">
      <Terms xmlns="http://schemas.microsoft.com/office/infopath/2007/PartnerControls"/>
    </lcf76f155ced4ddcb4097134ff3c332f>
    <TaxCatchAll xmlns="58afd8fe-34e6-4347-ac36-1932accbb357" xsi:nil="true"/>
    <DateandTime xmlns="88d9f489-fbb5-409d-8361-5dd6458cd0ad" xsi:nil="true"/>
  </documentManagement>
</p:properties>
</file>

<file path=customXml/itemProps1.xml><?xml version="1.0" encoding="utf-8"?>
<ds:datastoreItem xmlns:ds="http://schemas.openxmlformats.org/officeDocument/2006/customXml" ds:itemID="{BCD6F819-C364-43C8-94FB-59E3E28FD096}"/>
</file>

<file path=customXml/itemProps2.xml><?xml version="1.0" encoding="utf-8"?>
<ds:datastoreItem xmlns:ds="http://schemas.openxmlformats.org/officeDocument/2006/customXml" ds:itemID="{3539CDE5-6EF9-4BD0-86F7-59CD6E1CDBE8}"/>
</file>

<file path=customXml/itemProps3.xml><?xml version="1.0" encoding="utf-8"?>
<ds:datastoreItem xmlns:ds="http://schemas.openxmlformats.org/officeDocument/2006/customXml" ds:itemID="{18676D0B-04EB-4905-8F65-733F91D6EB99}"/>
</file>

<file path=docProps/app.xml><?xml version="1.0" encoding="utf-8"?>
<Properties xmlns="http://schemas.openxmlformats.org/officeDocument/2006/extended-properties" xmlns:vt="http://schemas.openxmlformats.org/officeDocument/2006/docPropsVTypes">
  <TotalTime>286</TotalTime>
  <Words>900</Words>
  <Application>Microsoft Office PowerPoint</Application>
  <PresentationFormat>Custom</PresentationFormat>
  <Paragraphs>26</Paragraphs>
  <Slides>1</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Inter</vt:lpstr>
      <vt:lpstr>Arial</vt:lpstr>
      <vt:lpstr>Office Theme</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Aurelia Chen</cp:lastModifiedBy>
  <cp:revision>1</cp:revision>
  <dcterms:created xsi:type="dcterms:W3CDTF">2026-06-04T12:37:23Z</dcterms:created>
  <dcterms:modified xsi:type="dcterms:W3CDTF">2026-06-12T14:34:00Z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0x010100DCB75E62D3DE67478C470A2463941AF3</vt:lpwstr>
  </property>
</Properties>
</file>