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3" r:id="rId2"/>
  </p:sldIdLst>
  <p:sldSz cx="9601200" cy="12801600" type="A3"/>
  <p:notesSz cx="6889750" cy="10018713"/>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B6AE19-F1D3-FF98-221A-BA27BC2C8803}" name="Diana  Withrow" initials="DW" userId="S::lshdw10@lshtm.ac.uk::6643f749-b1d6-46b0-9747-4df2f1901561" providerId="AD"/>
  <p188:author id="{D19DDD1E-A819-4F2B-AA9A-E40E85469F46}" name="Jibby Medina" initials="JM" userId="S::jmedina@rcseng.ac.uk::1f71e61d-dd4e-4834-8617-eb6cc517c44b" providerId="AD"/>
  <p188:author id="{2762031F-2BE0-7C84-162A-17D2A3996ABD}" name="Liyang Wang" initials="LW" userId="S::LWang@rcseng.ac.uk::f6b725a8-8ef9-4fb8-be8d-09fa7917881e" providerId="AD"/>
  <p188:author id="{74B9804F-0488-9098-B9F3-868885FDB2AD}" name="Christine Delon" initials="CD" userId="S::CDelon@rcseng.ac.uk::790b7b0d-d18a-47e8-bc46-81a05992a02c" providerId="AD"/>
  <p188:author id="{D332266A-A2A7-C6A4-8445-1DD8B2136D4E}" name="Jemma Boyle" initials="JB" userId="S::JBoyle@rcseng.ac.uk::138a4207-79bc-425e-8485-79e8a92ae073" providerId="AD"/>
  <p188:author id="{28DF6577-4AEE-F479-408D-D1376DB0F50F}" name="Sarah Blacker" initials="SB" userId="S::SBlacker@rcseng.ac.uk::75638e57-865d-4e9e-bd45-7af9b6ecfab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ibby Medina" initials="JM" lastIdx="18" clrIdx="0">
    <p:extLst>
      <p:ext uri="{19B8F6BF-5375-455C-9EA6-DF929625EA0E}">
        <p15:presenceInfo xmlns:p15="http://schemas.microsoft.com/office/powerpoint/2012/main" userId="S-1-5-21-508823625-544670423-1912232085-23079" providerId="AD"/>
      </p:ext>
    </p:extLst>
  </p:cmAuthor>
  <p:cmAuthor id="2" name="Katie Miller" initials="KM" lastIdx="20" clrIdx="1">
    <p:extLst>
      <p:ext uri="{19B8F6BF-5375-455C-9EA6-DF929625EA0E}">
        <p15:presenceInfo xmlns:p15="http://schemas.microsoft.com/office/powerpoint/2012/main" userId="S-1-5-21-508823625-544670423-1912232085-39802" providerId="AD"/>
      </p:ext>
    </p:extLst>
  </p:cmAuthor>
  <p:cmAuthor id="3" name="Sarah Walker" initials="SW" lastIdx="12" clrIdx="2">
    <p:extLst>
      <p:ext uri="{19B8F6BF-5375-455C-9EA6-DF929625EA0E}">
        <p15:presenceInfo xmlns:p15="http://schemas.microsoft.com/office/powerpoint/2012/main" userId="Sarah Walker" providerId="None"/>
      </p:ext>
    </p:extLst>
  </p:cmAuthor>
  <p:cmAuthor id="4" name="Melissa Gannon" initials="MG" lastIdx="6" clrIdx="3">
    <p:extLst>
      <p:ext uri="{19B8F6BF-5375-455C-9EA6-DF929625EA0E}">
        <p15:presenceInfo xmlns:p15="http://schemas.microsoft.com/office/powerpoint/2012/main" userId="S-1-5-21-508823625-544670423-1912232085-30385" providerId="AD"/>
      </p:ext>
    </p:extLst>
  </p:cmAuthor>
  <p:cmAuthor id="5" name="Karen Clements" initials="KC" lastIdx="5" clrIdx="4">
    <p:extLst>
      <p:ext uri="{19B8F6BF-5375-455C-9EA6-DF929625EA0E}">
        <p15:presenceInfo xmlns:p15="http://schemas.microsoft.com/office/powerpoint/2012/main" userId="S::Karen.Clements@phe.gov.uk::5d75cb0a-46b0-4e8d-b98c-6e6be43c4d2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D8DE"/>
    <a:srgbClr val="FBC0B8"/>
    <a:srgbClr val="B18925"/>
    <a:srgbClr val="A9A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19" autoAdjust="0"/>
    <p:restoredTop sz="88721" autoAdjust="0"/>
  </p:normalViewPr>
  <p:slideViewPr>
    <p:cSldViewPr>
      <p:cViewPr varScale="1">
        <p:scale>
          <a:sx n="54" d="100"/>
          <a:sy n="54" d="100"/>
        </p:scale>
        <p:origin x="3150" y="45"/>
      </p:cViewPr>
      <p:guideLst>
        <p:guide orient="horz" pos="4032"/>
        <p:guide pos="3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2.xml"/><Relationship Id="rId5" Type="http://schemas.openxmlformats.org/officeDocument/2006/relationships/presProps" Target="presProps.xml"/><Relationship Id="rId10" Type="http://schemas.openxmlformats.org/officeDocument/2006/relationships/customXml" Target="../customXml/item1.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5558" cy="500936"/>
          </a:xfrm>
          <a:prstGeom prst="rect">
            <a:avLst/>
          </a:prstGeom>
        </p:spPr>
        <p:txBody>
          <a:bodyPr vert="horz" lIns="92446" tIns="46223" rIns="92446" bIns="46223" rtlCol="0"/>
          <a:lstStyle>
            <a:lvl1pPr algn="l">
              <a:defRPr sz="1200"/>
            </a:lvl1pPr>
          </a:lstStyle>
          <a:p>
            <a:endParaRPr lang="en-GB"/>
          </a:p>
        </p:txBody>
      </p:sp>
      <p:sp>
        <p:nvSpPr>
          <p:cNvPr id="3" name="Date Placeholder 2"/>
          <p:cNvSpPr>
            <a:spLocks noGrp="1"/>
          </p:cNvSpPr>
          <p:nvPr>
            <p:ph type="dt" idx="1"/>
          </p:nvPr>
        </p:nvSpPr>
        <p:spPr>
          <a:xfrm>
            <a:off x="3902598" y="0"/>
            <a:ext cx="2985558" cy="500936"/>
          </a:xfrm>
          <a:prstGeom prst="rect">
            <a:avLst/>
          </a:prstGeom>
        </p:spPr>
        <p:txBody>
          <a:bodyPr vert="horz" lIns="92446" tIns="46223" rIns="92446" bIns="46223" rtlCol="0"/>
          <a:lstStyle>
            <a:lvl1pPr algn="r">
              <a:defRPr sz="1200"/>
            </a:lvl1pPr>
          </a:lstStyle>
          <a:p>
            <a:fld id="{79418595-8AE8-499E-823A-43166D6BBA6F}" type="datetimeFigureOut">
              <a:rPr lang="en-GB" smtClean="0"/>
              <a:t>02/03/2026</a:t>
            </a:fld>
            <a:endParaRPr lang="en-GB"/>
          </a:p>
        </p:txBody>
      </p:sp>
      <p:sp>
        <p:nvSpPr>
          <p:cNvPr id="4" name="Slide Image Placeholder 3"/>
          <p:cNvSpPr>
            <a:spLocks noGrp="1" noRot="1" noChangeAspect="1"/>
          </p:cNvSpPr>
          <p:nvPr>
            <p:ph type="sldImg" idx="2"/>
          </p:nvPr>
        </p:nvSpPr>
        <p:spPr>
          <a:xfrm>
            <a:off x="2035175" y="750888"/>
            <a:ext cx="2819400" cy="3757612"/>
          </a:xfrm>
          <a:prstGeom prst="rect">
            <a:avLst/>
          </a:prstGeom>
          <a:noFill/>
          <a:ln w="12700">
            <a:solidFill>
              <a:prstClr val="black"/>
            </a:solidFill>
          </a:ln>
        </p:spPr>
        <p:txBody>
          <a:bodyPr vert="horz" lIns="92446" tIns="46223" rIns="92446" bIns="46223" rtlCol="0" anchor="ctr"/>
          <a:lstStyle/>
          <a:p>
            <a:endParaRPr lang="en-GB"/>
          </a:p>
        </p:txBody>
      </p:sp>
      <p:sp>
        <p:nvSpPr>
          <p:cNvPr id="5" name="Notes Placeholder 4"/>
          <p:cNvSpPr>
            <a:spLocks noGrp="1"/>
          </p:cNvSpPr>
          <p:nvPr>
            <p:ph type="body" sz="quarter" idx="3"/>
          </p:nvPr>
        </p:nvSpPr>
        <p:spPr>
          <a:xfrm>
            <a:off x="688976" y="4758889"/>
            <a:ext cx="5511800" cy="4508421"/>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516038"/>
            <a:ext cx="2985558" cy="500936"/>
          </a:xfrm>
          <a:prstGeom prst="rect">
            <a:avLst/>
          </a:prstGeom>
        </p:spPr>
        <p:txBody>
          <a:bodyPr vert="horz" lIns="92446" tIns="46223" rIns="92446" bIns="46223" rtlCol="0" anchor="b"/>
          <a:lstStyle>
            <a:lvl1pPr algn="l">
              <a:defRPr sz="1200"/>
            </a:lvl1pPr>
          </a:lstStyle>
          <a:p>
            <a:endParaRPr lang="en-GB"/>
          </a:p>
        </p:txBody>
      </p:sp>
      <p:sp>
        <p:nvSpPr>
          <p:cNvPr id="7" name="Slide Number Placeholder 6"/>
          <p:cNvSpPr>
            <a:spLocks noGrp="1"/>
          </p:cNvSpPr>
          <p:nvPr>
            <p:ph type="sldNum" sz="quarter" idx="5"/>
          </p:nvPr>
        </p:nvSpPr>
        <p:spPr>
          <a:xfrm>
            <a:off x="3902598" y="9516038"/>
            <a:ext cx="2985558" cy="500936"/>
          </a:xfrm>
          <a:prstGeom prst="rect">
            <a:avLst/>
          </a:prstGeom>
        </p:spPr>
        <p:txBody>
          <a:bodyPr vert="horz" lIns="92446" tIns="46223" rIns="92446" bIns="46223" rtlCol="0" anchor="b"/>
          <a:lstStyle>
            <a:lvl1pPr algn="r">
              <a:defRPr sz="1200"/>
            </a:lvl1pPr>
          </a:lstStyle>
          <a:p>
            <a:fld id="{258EC49C-454C-4F13-B053-42B30716436E}" type="slidenum">
              <a:rPr lang="en-GB" smtClean="0"/>
              <a:t>‹#›</a:t>
            </a:fld>
            <a:endParaRPr lang="en-GB"/>
          </a:p>
        </p:txBody>
      </p:sp>
    </p:spTree>
    <p:extLst>
      <p:ext uri="{BB962C8B-B14F-4D97-AF65-F5344CB8AC3E}">
        <p14:creationId xmlns:p14="http://schemas.microsoft.com/office/powerpoint/2010/main" val="1626421387"/>
      </p:ext>
    </p:extLst>
  </p:cSld>
  <p:clrMap bg1="lt1" tx1="dk1" bg2="lt2" tx2="dk2" accent1="accent1" accent2="accent2" accent3="accent3" accent4="accent4" accent5="accent5" accent6="accent6" hlink="hlink" folHlink="folHlink"/>
  <p:notesStyle>
    <a:lvl1pPr marL="0" algn="l" defTabSz="1280160" rtl="0" eaLnBrk="1" latinLnBrk="0" hangingPunct="1">
      <a:defRPr sz="1700" kern="1200">
        <a:solidFill>
          <a:schemeClr val="tx1"/>
        </a:solidFill>
        <a:latin typeface="+mn-lt"/>
        <a:ea typeface="+mn-ea"/>
        <a:cs typeface="+mn-cs"/>
      </a:defRPr>
    </a:lvl1pPr>
    <a:lvl2pPr marL="640080" algn="l" defTabSz="1280160" rtl="0" eaLnBrk="1" latinLnBrk="0" hangingPunct="1">
      <a:defRPr sz="1700" kern="1200">
        <a:solidFill>
          <a:schemeClr val="tx1"/>
        </a:solidFill>
        <a:latin typeface="+mn-lt"/>
        <a:ea typeface="+mn-ea"/>
        <a:cs typeface="+mn-cs"/>
      </a:defRPr>
    </a:lvl2pPr>
    <a:lvl3pPr marL="1280160" algn="l" defTabSz="1280160" rtl="0" eaLnBrk="1" latinLnBrk="0" hangingPunct="1">
      <a:defRPr sz="1700" kern="1200">
        <a:solidFill>
          <a:schemeClr val="tx1"/>
        </a:solidFill>
        <a:latin typeface="+mn-lt"/>
        <a:ea typeface="+mn-ea"/>
        <a:cs typeface="+mn-cs"/>
      </a:defRPr>
    </a:lvl3pPr>
    <a:lvl4pPr marL="1920240" algn="l" defTabSz="1280160" rtl="0" eaLnBrk="1" latinLnBrk="0" hangingPunct="1">
      <a:defRPr sz="1700" kern="1200">
        <a:solidFill>
          <a:schemeClr val="tx1"/>
        </a:solidFill>
        <a:latin typeface="+mn-lt"/>
        <a:ea typeface="+mn-ea"/>
        <a:cs typeface="+mn-cs"/>
      </a:defRPr>
    </a:lvl4pPr>
    <a:lvl5pPr marL="2560320" algn="l" defTabSz="1280160" rtl="0" eaLnBrk="1" latinLnBrk="0" hangingPunct="1">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1C858-4685-EF8E-6D62-701D8A5E86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CBFDD7-B649-22AE-46DF-A276837DE9DE}"/>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1972D388-C429-25AB-8FAA-76E97E0C730E}"/>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33EBA8F1-E27B-6563-54DE-7347DA56F63A}"/>
              </a:ext>
            </a:extLst>
          </p:cNvPr>
          <p:cNvSpPr>
            <a:spLocks noGrp="1"/>
          </p:cNvSpPr>
          <p:nvPr>
            <p:ph type="sldNum" sz="quarter" idx="10"/>
          </p:nvPr>
        </p:nvSpPr>
        <p:spPr/>
        <p:txBody>
          <a:bodyPr/>
          <a:lstStyle/>
          <a:p>
            <a:fld id="{39CFE20F-1569-47FA-802A-1537039D8718}" type="slidenum">
              <a:rPr lang="en-GB">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179352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6"/>
            <a:ext cx="8161020" cy="2744046"/>
          </a:xfrm>
        </p:spPr>
        <p:txBody>
          <a:bodyPr/>
          <a:lstStyle/>
          <a:p>
            <a:r>
              <a:rPr lang="en-US"/>
              <a:t>Click to edit Master title style</a:t>
            </a:r>
            <a:endParaRPr lang="en-GB"/>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0949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651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512660"/>
            <a:ext cx="2160270" cy="10922846"/>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80060" y="512660"/>
            <a:ext cx="632079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7702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3014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4"/>
            <a:ext cx="8161020" cy="2542540"/>
          </a:xfrm>
        </p:spPr>
        <p:txBody>
          <a:bodyPr anchor="t"/>
          <a:lstStyle>
            <a:lvl1pPr algn="l">
              <a:defRPr sz="5600" b="1" cap="all"/>
            </a:lvl1pPr>
          </a:lstStyle>
          <a:p>
            <a:r>
              <a:rPr lang="en-US"/>
              <a:t>Click to edit Master title style</a:t>
            </a:r>
            <a:endParaRPr lang="en-GB"/>
          </a:p>
        </p:txBody>
      </p:sp>
      <p:sp>
        <p:nvSpPr>
          <p:cNvPr id="3" name="Text Placeholder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550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8006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8061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2445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80061" y="2865544"/>
            <a:ext cx="4242197"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4" name="Content Placeholder 3"/>
          <p:cNvSpPr>
            <a:spLocks noGrp="1"/>
          </p:cNvSpPr>
          <p:nvPr>
            <p:ph sz="half" idx="2"/>
          </p:nvPr>
        </p:nvSpPr>
        <p:spPr>
          <a:xfrm>
            <a:off x="480061" y="4059766"/>
            <a:ext cx="4242197"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877278" y="2865544"/>
            <a:ext cx="4243863"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6" name="Content Placeholder 5"/>
          <p:cNvSpPr>
            <a:spLocks noGrp="1"/>
          </p:cNvSpPr>
          <p:nvPr>
            <p:ph sz="quarter" idx="4"/>
          </p:nvPr>
        </p:nvSpPr>
        <p:spPr>
          <a:xfrm>
            <a:off x="4877278" y="4059766"/>
            <a:ext cx="4243863"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7641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984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67414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4"/>
            <a:ext cx="3158729" cy="2169160"/>
          </a:xfrm>
        </p:spPr>
        <p:txBody>
          <a:bodyPr anchor="b"/>
          <a:lstStyle>
            <a:lvl1pPr algn="l">
              <a:defRPr sz="2800" b="1"/>
            </a:lvl1pPr>
          </a:lstStyle>
          <a:p>
            <a:r>
              <a:rPr lang="en-US"/>
              <a:t>Click to edit Master title style</a:t>
            </a:r>
            <a:endParaRPr lang="en-GB"/>
          </a:p>
        </p:txBody>
      </p:sp>
      <p:sp>
        <p:nvSpPr>
          <p:cNvPr id="3" name="Content Placeholder 2"/>
          <p:cNvSpPr>
            <a:spLocks noGrp="1"/>
          </p:cNvSpPr>
          <p:nvPr>
            <p:ph idx="1"/>
          </p:nvPr>
        </p:nvSpPr>
        <p:spPr>
          <a:xfrm>
            <a:off x="3753803"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27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1"/>
            <a:ext cx="5760720" cy="1057911"/>
          </a:xfrm>
        </p:spPr>
        <p:txBody>
          <a:bodyPr anchor="b"/>
          <a:lstStyle>
            <a:lvl1pPr algn="l">
              <a:defRPr sz="2800" b="1"/>
            </a:lvl1pPr>
          </a:lstStyle>
          <a:p>
            <a:r>
              <a:rPr lang="en-US"/>
              <a:t>Click to edit Master title style</a:t>
            </a:r>
            <a:endParaRPr lang="en-GB"/>
          </a:p>
        </p:txBody>
      </p:sp>
      <p:sp>
        <p:nvSpPr>
          <p:cNvPr id="3" name="Picture Placeholder 2"/>
          <p:cNvSpPr>
            <a:spLocks noGrp="1"/>
          </p:cNvSpPr>
          <p:nvPr>
            <p:ph type="pic" idx="1"/>
          </p:nvPr>
        </p:nvSpPr>
        <p:spPr>
          <a:xfrm>
            <a:off x="1881902" y="1143846"/>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GB"/>
          </a:p>
        </p:txBody>
      </p:sp>
      <p:sp>
        <p:nvSpPr>
          <p:cNvPr id="4" name="Text Placeholder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3335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128016" tIns="64008" rIns="128016" bIns="6400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80060" y="2987042"/>
            <a:ext cx="8641080" cy="8448464"/>
          </a:xfrm>
          <a:prstGeom prst="rect">
            <a:avLst/>
          </a:prstGeom>
        </p:spPr>
        <p:txBody>
          <a:bodyPr vert="horz" lIns="128016" tIns="64008" rIns="128016" bIns="640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80060" y="11865188"/>
            <a:ext cx="2240280" cy="681566"/>
          </a:xfrm>
          <a:prstGeom prst="rect">
            <a:avLst/>
          </a:prstGeom>
        </p:spPr>
        <p:txBody>
          <a:bodyPr vert="horz" lIns="128016" tIns="64008" rIns="128016" bIns="64008" rtlCol="0" anchor="ctr"/>
          <a:lstStyle>
            <a:lvl1pPr algn="l">
              <a:defRPr sz="1700">
                <a:solidFill>
                  <a:schemeClr val="tx1">
                    <a:tint val="75000"/>
                  </a:schemeClr>
                </a:solidFill>
              </a:defRPr>
            </a:lvl1p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3"/>
          </p:nvPr>
        </p:nvSpPr>
        <p:spPr>
          <a:xfrm>
            <a:off x="3280410" y="11865188"/>
            <a:ext cx="3040380" cy="681566"/>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880860" y="11865188"/>
            <a:ext cx="2240280" cy="681566"/>
          </a:xfrm>
          <a:prstGeom prst="rect">
            <a:avLst/>
          </a:prstGeom>
        </p:spPr>
        <p:txBody>
          <a:bodyPr vert="horz" lIns="128016" tIns="64008" rIns="128016" bIns="64008" rtlCol="0" anchor="ctr"/>
          <a:lstStyle>
            <a:lvl1pPr algn="r">
              <a:defRPr sz="1700">
                <a:solidFill>
                  <a:schemeClr val="tx1">
                    <a:tint val="75000"/>
                  </a:schemeClr>
                </a:solidFill>
              </a:defRPr>
            </a:lvl1p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87851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natcan.org.uk/events/2025-state-of-the-nation-webinar/" TargetMode="External"/><Relationship Id="rId13" Type="http://schemas.openxmlformats.org/officeDocument/2006/relationships/hyperlink" Target="https://www.natcan.org.uk/reports/naopri-state-of-the-nation-patient-and-public-report-2025/" TargetMode="External"/><Relationship Id="rId3" Type="http://schemas.openxmlformats.org/officeDocument/2006/relationships/image" Target="../media/image1.jpeg"/><Relationship Id="rId7" Type="http://schemas.openxmlformats.org/officeDocument/2006/relationships/hyperlink" Target="https://www.natcan.org.uk/library/naopri-key-data-items/" TargetMode="External"/><Relationship Id="rId12" Type="http://schemas.openxmlformats.org/officeDocument/2006/relationships/hyperlink" Target="https://www.linkedin.com/showcase/naopri-natcan/"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rcs-ceu.shinyapps.io/NAoPri/" TargetMode="External"/><Relationship Id="rId11" Type="http://schemas.openxmlformats.org/officeDocument/2006/relationships/hyperlink" Target="https://bsky.app/profile/naopri-natcan.bsky.social" TargetMode="External"/><Relationship Id="rId5" Type="http://schemas.openxmlformats.org/officeDocument/2006/relationships/hyperlink" Target="https://www.natcan.org.uk/reports/naopri-state-of-the-nation-report-2025/" TargetMode="External"/><Relationship Id="rId15" Type="http://schemas.openxmlformats.org/officeDocument/2006/relationships/hyperlink" Target="https://www.natcan.org.uk/library/naopri-guide-to-the-breast-cancer-pathway/" TargetMode="External"/><Relationship Id="rId10" Type="http://schemas.openxmlformats.org/officeDocument/2006/relationships/hyperlink" Target="https://www.natcan.org.uk/wp-content/uploads/2025/07/NAoPri-Quality-Improvement-Plan_210824_FINAL-1.pdf" TargetMode="External"/><Relationship Id="rId4" Type="http://schemas.openxmlformats.org/officeDocument/2006/relationships/image" Target="../media/image2.png"/><Relationship Id="rId9" Type="http://schemas.openxmlformats.org/officeDocument/2006/relationships/hyperlink" Target="https://www.natcan.org.uk/events/natcan-audits-lunchtime-webinars-hosted-by-rcr/" TargetMode="External"/><Relationship Id="rId14" Type="http://schemas.openxmlformats.org/officeDocument/2006/relationships/hyperlink" Target="https://www.natcan.org.uk/wp-content/uploads/2025/09/NAoPri-SotN-2025-Infographic.-V02.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642EF-35FB-4F35-68E9-D96A09385F0B}"/>
            </a:ext>
          </a:extLst>
        </p:cNvPr>
        <p:cNvGrpSpPr/>
        <p:nvPr/>
      </p:nvGrpSpPr>
      <p:grpSpPr>
        <a:xfrm>
          <a:off x="0" y="0"/>
          <a:ext cx="0" cy="0"/>
          <a:chOff x="0" y="0"/>
          <a:chExt cx="0" cy="0"/>
        </a:xfrm>
      </p:grpSpPr>
      <p:sp>
        <p:nvSpPr>
          <p:cNvPr id="11" name="Round Diagonal Corner Rectangle 10">
            <a:extLst>
              <a:ext uri="{FF2B5EF4-FFF2-40B4-BE49-F238E27FC236}">
                <a16:creationId xmlns:a16="http://schemas.microsoft.com/office/drawing/2014/main" id="{69F97934-F08E-0000-BBE5-01C6EFF40A57}"/>
              </a:ext>
            </a:extLst>
          </p:cNvPr>
          <p:cNvSpPr/>
          <p:nvPr/>
        </p:nvSpPr>
        <p:spPr>
          <a:xfrm>
            <a:off x="155429" y="136104"/>
            <a:ext cx="4797571" cy="1158616"/>
          </a:xfrm>
          <a:prstGeom prst="round2DiagRect">
            <a:avLst/>
          </a:prstGeom>
          <a:solidFill>
            <a:srgbClr val="A4D8DE"/>
          </a:solidFill>
          <a:ln>
            <a:solidFill>
              <a:srgbClr val="A4D8DE"/>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r>
              <a:rPr lang="en-GB" sz="2400" b="1" dirty="0">
                <a:solidFill>
                  <a:schemeClr val="tx1"/>
                </a:solidFill>
                <a:latin typeface="Aptos" panose="020B0004020202020204" pitchFamily="34" charset="0"/>
              </a:rPr>
              <a:t>National Audit of Primary Breast Cancer: Impact Report 2025</a:t>
            </a:r>
          </a:p>
        </p:txBody>
      </p:sp>
      <p:pic>
        <p:nvPicPr>
          <p:cNvPr id="127" name="Picture 2" descr="I:\HQIP Logos\HQIP Jpeg Logos\HQIP_logo_large.jpg">
            <a:extLst>
              <a:ext uri="{FF2B5EF4-FFF2-40B4-BE49-F238E27FC236}">
                <a16:creationId xmlns:a16="http://schemas.microsoft.com/office/drawing/2014/main" id="{BF5B3E51-A41D-B429-3B46-16DC9294D75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1300" b="14929"/>
          <a:stretch/>
        </p:blipFill>
        <p:spPr bwMode="auto">
          <a:xfrm>
            <a:off x="7352870" y="273189"/>
            <a:ext cx="2232000" cy="87102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96DECCE-F96F-5F6F-B39D-9BD40014504E}"/>
              </a:ext>
            </a:extLst>
          </p:cNvPr>
          <p:cNvSpPr txBox="1"/>
          <p:nvPr/>
        </p:nvSpPr>
        <p:spPr>
          <a:xfrm>
            <a:off x="6426606" y="12477197"/>
            <a:ext cx="3187621" cy="344710"/>
          </a:xfrm>
          <a:prstGeom prst="rect">
            <a:avLst/>
          </a:prstGeom>
          <a:noFill/>
        </p:spPr>
        <p:txBody>
          <a:bodyPr wrap="square" lIns="128016" tIns="64008" rIns="128016" bIns="64008" rtlCol="0">
            <a:spAutoFit/>
          </a:bodyPr>
          <a:lstStyle/>
          <a:p>
            <a:pPr algn="r"/>
            <a:r>
              <a:rPr lang="en-GB" sz="1400" dirty="0"/>
              <a:t>December 2025</a:t>
            </a:r>
            <a:endParaRPr lang="en-GB" sz="2800" dirty="0"/>
          </a:p>
        </p:txBody>
      </p:sp>
      <p:sp>
        <p:nvSpPr>
          <p:cNvPr id="6" name="TextBox 5">
            <a:extLst>
              <a:ext uri="{FF2B5EF4-FFF2-40B4-BE49-F238E27FC236}">
                <a16:creationId xmlns:a16="http://schemas.microsoft.com/office/drawing/2014/main" id="{CB87E7F8-7F8C-137B-BA22-E3DE2B08F37E}"/>
              </a:ext>
            </a:extLst>
          </p:cNvPr>
          <p:cNvSpPr txBox="1"/>
          <p:nvPr/>
        </p:nvSpPr>
        <p:spPr>
          <a:xfrm>
            <a:off x="2784376" y="12477197"/>
            <a:ext cx="4572752" cy="276999"/>
          </a:xfrm>
          <a:prstGeom prst="rect">
            <a:avLst/>
          </a:prstGeom>
          <a:noFill/>
        </p:spPr>
        <p:txBody>
          <a:bodyPr wrap="square" rtlCol="0">
            <a:spAutoFit/>
          </a:bodyPr>
          <a:lstStyle/>
          <a:p>
            <a:r>
              <a:rPr lang="en-GB" sz="1200" b="1" i="1" dirty="0"/>
              <a:t>© 2025 Healthcare Quality Improvement Partnership (HQIP)</a:t>
            </a:r>
            <a:endParaRPr lang="en-GB" sz="1200" dirty="0"/>
          </a:p>
        </p:txBody>
      </p:sp>
      <p:pic>
        <p:nvPicPr>
          <p:cNvPr id="13" name="Picture 12" descr="A black and blue logo&#10;&#10;Description automatically generated">
            <a:extLst>
              <a:ext uri="{FF2B5EF4-FFF2-40B4-BE49-F238E27FC236}">
                <a16:creationId xmlns:a16="http://schemas.microsoft.com/office/drawing/2014/main" id="{27852539-A561-F88E-45A1-79D850E7F76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02580" y="303703"/>
            <a:ext cx="2232000" cy="833583"/>
          </a:xfrm>
          <a:prstGeom prst="rect">
            <a:avLst/>
          </a:prstGeom>
        </p:spPr>
      </p:pic>
      <p:sp>
        <p:nvSpPr>
          <p:cNvPr id="17" name="AutoShape 2" descr="NAOPRI logo">
            <a:extLst>
              <a:ext uri="{FF2B5EF4-FFF2-40B4-BE49-F238E27FC236}">
                <a16:creationId xmlns:a16="http://schemas.microsoft.com/office/drawing/2014/main" id="{7BC11096-5871-278F-F469-EB045FDB2224}"/>
              </a:ext>
            </a:extLst>
          </p:cNvPr>
          <p:cNvSpPr>
            <a:spLocks noChangeAspect="1" noChangeArrowheads="1"/>
          </p:cNvSpPr>
          <p:nvPr/>
        </p:nvSpPr>
        <p:spPr bwMode="auto">
          <a:xfrm>
            <a:off x="4648200" y="6248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Round Diagonal Corner Rectangle 10">
            <a:extLst>
              <a:ext uri="{FF2B5EF4-FFF2-40B4-BE49-F238E27FC236}">
                <a16:creationId xmlns:a16="http://schemas.microsoft.com/office/drawing/2014/main" id="{3371C54D-0BED-9530-41F8-7094B1EE4C3D}"/>
              </a:ext>
            </a:extLst>
          </p:cNvPr>
          <p:cNvSpPr/>
          <p:nvPr/>
        </p:nvSpPr>
        <p:spPr>
          <a:xfrm>
            <a:off x="205718" y="1463793"/>
            <a:ext cx="4526923" cy="5464300"/>
          </a:xfrm>
          <a:prstGeom prst="round2DiagRect">
            <a:avLst>
              <a:gd name="adj1" fmla="val 6045"/>
              <a:gd name="adj2" fmla="val 0"/>
            </a:avLst>
          </a:prstGeom>
          <a:solidFill>
            <a:srgbClr val="FBC0B8"/>
          </a:solidFill>
          <a:ln>
            <a:solidFill>
              <a:srgbClr val="FBC0B8"/>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2400" b="1" dirty="0">
              <a:solidFill>
                <a:schemeClr val="tx1"/>
              </a:solidFill>
              <a:latin typeface="Aptos" panose="020B0004020202020204" pitchFamily="34" charset="0"/>
            </a:endParaRPr>
          </a:p>
        </p:txBody>
      </p:sp>
      <p:sp>
        <p:nvSpPr>
          <p:cNvPr id="4" name="Rounded Rectangle 13">
            <a:extLst>
              <a:ext uri="{FF2B5EF4-FFF2-40B4-BE49-F238E27FC236}">
                <a16:creationId xmlns:a16="http://schemas.microsoft.com/office/drawing/2014/main" id="{E1D7FBA8-54D0-FEB5-4D1E-14092899F431}"/>
              </a:ext>
            </a:extLst>
          </p:cNvPr>
          <p:cNvSpPr/>
          <p:nvPr/>
        </p:nvSpPr>
        <p:spPr>
          <a:xfrm>
            <a:off x="256343" y="1746735"/>
            <a:ext cx="597600" cy="522502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400" b="1" dirty="0">
                <a:solidFill>
                  <a:schemeClr val="tx1"/>
                </a:solidFill>
                <a:latin typeface="Aptos" panose="020B0004020202020204" pitchFamily="34" charset="0"/>
              </a:rPr>
              <a:t>NATIONAL</a:t>
            </a:r>
          </a:p>
          <a:p>
            <a:pPr algn="ctr"/>
            <a:r>
              <a:rPr lang="en-GB" sz="1200" b="1" dirty="0">
                <a:solidFill>
                  <a:schemeClr val="tx1"/>
                </a:solidFill>
                <a:latin typeface="Aptos" panose="020B0004020202020204" pitchFamily="34" charset="0"/>
              </a:rPr>
              <a:t>Evidence of national improvements in the quality and outcomes of care</a:t>
            </a:r>
          </a:p>
        </p:txBody>
      </p:sp>
      <p:cxnSp>
        <p:nvCxnSpPr>
          <p:cNvPr id="10" name="Straight Connector 9">
            <a:extLst>
              <a:ext uri="{FF2B5EF4-FFF2-40B4-BE49-F238E27FC236}">
                <a16:creationId xmlns:a16="http://schemas.microsoft.com/office/drawing/2014/main" id="{2CC6069C-1138-B70A-E96E-223C0BE94CA7}"/>
              </a:ext>
            </a:extLst>
          </p:cNvPr>
          <p:cNvCxnSpPr>
            <a:cxnSpLocks/>
          </p:cNvCxnSpPr>
          <p:nvPr/>
        </p:nvCxnSpPr>
        <p:spPr>
          <a:xfrm flipH="1">
            <a:off x="853943" y="1506079"/>
            <a:ext cx="49750" cy="5437301"/>
          </a:xfrm>
          <a:prstGeom prst="line">
            <a:avLst/>
          </a:prstGeom>
          <a:ln w="1905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sp>
        <p:nvSpPr>
          <p:cNvPr id="28" name="Rectangle: Rounded Corners 27">
            <a:extLst>
              <a:ext uri="{FF2B5EF4-FFF2-40B4-BE49-F238E27FC236}">
                <a16:creationId xmlns:a16="http://schemas.microsoft.com/office/drawing/2014/main" id="{4360F842-DB0B-54F7-A979-3E0E0AD4ABA1}"/>
              </a:ext>
            </a:extLst>
          </p:cNvPr>
          <p:cNvSpPr/>
          <p:nvPr/>
        </p:nvSpPr>
        <p:spPr>
          <a:xfrm>
            <a:off x="1025712" y="1580111"/>
            <a:ext cx="3558864" cy="877186"/>
          </a:xfrm>
          <a:prstGeom prst="roundRect">
            <a:avLst>
              <a:gd name="adj" fmla="val 10668"/>
            </a:avLst>
          </a:prstGeom>
          <a:solidFill>
            <a:schemeClr val="bg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a:t>
            </a:r>
            <a:r>
              <a:rPr lang="en-GB" sz="1000" dirty="0">
                <a:solidFill>
                  <a:schemeClr val="accent5">
                    <a:lumMod val="75000"/>
                  </a:schemeClr>
                </a:solidFill>
                <a:latin typeface="Aptos" panose="020B0004020202020204" pitchFamily="34" charset="0"/>
                <a:hlinkClick r:id="rId5">
                  <a:extLst>
                    <a:ext uri="{A12FA001-AC4F-418D-AE19-62706E023703}">
                      <ahyp:hlinkClr xmlns:ahyp="http://schemas.microsoft.com/office/drawing/2018/hyperlinkcolor" val="tx"/>
                    </a:ext>
                  </a:extLst>
                </a:hlinkClick>
              </a:rPr>
              <a:t>NAoPri State of the Nation (</a:t>
            </a:r>
            <a:r>
              <a:rPr lang="en-GB" sz="1000" dirty="0" err="1">
                <a:solidFill>
                  <a:schemeClr val="accent5">
                    <a:lumMod val="75000"/>
                  </a:schemeClr>
                </a:solidFill>
                <a:latin typeface="Aptos" panose="020B0004020202020204" pitchFamily="34" charset="0"/>
                <a:hlinkClick r:id="rId5">
                  <a:extLst>
                    <a:ext uri="{A12FA001-AC4F-418D-AE19-62706E023703}">
                      <ahyp:hlinkClr xmlns:ahyp="http://schemas.microsoft.com/office/drawing/2018/hyperlinkcolor" val="tx"/>
                    </a:ext>
                  </a:extLst>
                </a:hlinkClick>
              </a:rPr>
              <a:t>SotN</a:t>
            </a:r>
            <a:r>
              <a:rPr lang="en-GB" sz="1000" dirty="0">
                <a:solidFill>
                  <a:schemeClr val="accent5">
                    <a:lumMod val="75000"/>
                  </a:schemeClr>
                </a:solidFill>
                <a:latin typeface="Aptos" panose="020B0004020202020204" pitchFamily="34" charset="0"/>
                <a:hlinkClick r:id="rId5">
                  <a:extLst>
                    <a:ext uri="{A12FA001-AC4F-418D-AE19-62706E023703}">
                      <ahyp:hlinkClr xmlns:ahyp="http://schemas.microsoft.com/office/drawing/2018/hyperlinkcolor" val="tx"/>
                    </a:ext>
                  </a:extLst>
                </a:hlinkClick>
              </a:rPr>
              <a:t>) report</a:t>
            </a:r>
            <a:r>
              <a:rPr lang="en-GB" sz="1000" dirty="0">
                <a:solidFill>
                  <a:schemeClr val="tx1"/>
                </a:solidFill>
                <a:latin typeface="Aptos" panose="020B0004020202020204" pitchFamily="34" charset="0"/>
              </a:rPr>
              <a:t> and supplementary materials were published in September 2025. The report examined the care received by people diagnosed with primary breast cancer in England and Wales, 2020-2022, reporting against nine performance indicators. </a:t>
            </a:r>
          </a:p>
        </p:txBody>
      </p:sp>
      <p:sp>
        <p:nvSpPr>
          <p:cNvPr id="37" name="Rounded Rectangle 6">
            <a:extLst>
              <a:ext uri="{FF2B5EF4-FFF2-40B4-BE49-F238E27FC236}">
                <a16:creationId xmlns:a16="http://schemas.microsoft.com/office/drawing/2014/main" id="{B90849CF-0D11-70E0-2BF6-97C8E5FE8D74}"/>
              </a:ext>
            </a:extLst>
          </p:cNvPr>
          <p:cNvSpPr/>
          <p:nvPr/>
        </p:nvSpPr>
        <p:spPr>
          <a:xfrm>
            <a:off x="1025712" y="2508645"/>
            <a:ext cx="3539089" cy="1537320"/>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2025 </a:t>
            </a:r>
            <a:r>
              <a:rPr lang="en-GB" sz="1000" dirty="0" err="1">
                <a:solidFill>
                  <a:schemeClr val="tx1"/>
                </a:solidFill>
                <a:latin typeface="Aptos" panose="020B0004020202020204" pitchFamily="34" charset="0"/>
              </a:rPr>
              <a:t>SotN</a:t>
            </a:r>
            <a:r>
              <a:rPr lang="en-GB" sz="1000" dirty="0">
                <a:solidFill>
                  <a:schemeClr val="tx1"/>
                </a:solidFill>
                <a:latin typeface="Aptos" panose="020B0004020202020204" pitchFamily="34" charset="0"/>
              </a:rPr>
              <a:t> report highlighted key areas of variation and made clinically focused recommendations for the following areas of practice:</a:t>
            </a:r>
          </a:p>
          <a:p>
            <a:pPr marL="171450" indent="-171450">
              <a:buFont typeface="Arial" panose="020B0604020202020204" pitchFamily="34" charset="0"/>
              <a:buChar char="•"/>
            </a:pPr>
            <a:r>
              <a:rPr lang="en-GB" sz="1000" dirty="0">
                <a:solidFill>
                  <a:schemeClr val="tx1"/>
                </a:solidFill>
                <a:latin typeface="Aptos" panose="020B0004020202020204" pitchFamily="34" charset="0"/>
              </a:rPr>
              <a:t>The use of neoadjuvant chemotherapy in patients with early invasive breast cancer</a:t>
            </a:r>
          </a:p>
          <a:p>
            <a:pPr marL="171450" indent="-171450">
              <a:buFont typeface="Arial" panose="020B0604020202020204" pitchFamily="34" charset="0"/>
              <a:buChar char="•"/>
            </a:pPr>
            <a:r>
              <a:rPr lang="en-GB" sz="1000" dirty="0">
                <a:solidFill>
                  <a:schemeClr val="tx1"/>
                </a:solidFill>
                <a:latin typeface="Aptos" panose="020B0004020202020204" pitchFamily="34" charset="0"/>
              </a:rPr>
              <a:t>Rates of immediate reconstruction following mastectomy</a:t>
            </a:r>
          </a:p>
          <a:p>
            <a:pPr marL="171450" indent="-171450">
              <a:buFont typeface="Arial" panose="020B0604020202020204" pitchFamily="34" charset="0"/>
              <a:buChar char="•"/>
            </a:pPr>
            <a:r>
              <a:rPr lang="en-GB" sz="1000" dirty="0">
                <a:solidFill>
                  <a:schemeClr val="tx1"/>
                </a:solidFill>
                <a:latin typeface="Aptos" panose="020B0004020202020204" pitchFamily="34" charset="0"/>
              </a:rPr>
              <a:t>Rates of re-operation following breast conserving surgery (BCS)</a:t>
            </a:r>
          </a:p>
          <a:p>
            <a:pPr marL="171450" indent="-171450">
              <a:buFont typeface="Arial" panose="020B0604020202020204" pitchFamily="34" charset="0"/>
              <a:buChar char="•"/>
            </a:pPr>
            <a:r>
              <a:rPr lang="en-GB" sz="1000" dirty="0">
                <a:solidFill>
                  <a:schemeClr val="tx1"/>
                </a:solidFill>
                <a:latin typeface="Aptos" panose="020B0004020202020204" pitchFamily="34" charset="0"/>
              </a:rPr>
              <a:t>Access to a Triple Diagnostic Assessment (TDA)</a:t>
            </a:r>
          </a:p>
        </p:txBody>
      </p:sp>
      <p:sp>
        <p:nvSpPr>
          <p:cNvPr id="29" name="Rounded Rectangle 6">
            <a:extLst>
              <a:ext uri="{FF2B5EF4-FFF2-40B4-BE49-F238E27FC236}">
                <a16:creationId xmlns:a16="http://schemas.microsoft.com/office/drawing/2014/main" id="{3F2AA7CA-3490-0A27-800C-4E733422EB41}"/>
              </a:ext>
            </a:extLst>
          </p:cNvPr>
          <p:cNvSpPr/>
          <p:nvPr/>
        </p:nvSpPr>
        <p:spPr>
          <a:xfrm>
            <a:off x="1045486" y="4116921"/>
            <a:ext cx="3539090" cy="1013608"/>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a:t>
            </a:r>
            <a:r>
              <a:rPr lang="en-GB" sz="1000" dirty="0">
                <a:solidFill>
                  <a:schemeClr val="accent5">
                    <a:lumMod val="75000"/>
                  </a:schemeClr>
                </a:solidFill>
                <a:latin typeface="Aptos" panose="020B0004020202020204" pitchFamily="34" charset="0"/>
                <a:hlinkClick r:id="rId6">
                  <a:extLst>
                    <a:ext uri="{A12FA001-AC4F-418D-AE19-62706E023703}">
                      <ahyp:hlinkClr xmlns:ahyp="http://schemas.microsoft.com/office/drawing/2018/hyperlinkcolor" val="tx"/>
                    </a:ext>
                  </a:extLst>
                </a:hlinkClick>
              </a:rPr>
              <a:t>NAoPri data dashboard</a:t>
            </a:r>
            <a:r>
              <a:rPr lang="en-GB" sz="1000" dirty="0">
                <a:solidFill>
                  <a:schemeClr val="tx1"/>
                </a:solidFill>
                <a:latin typeface="Aptos" panose="020B0004020202020204" pitchFamily="34" charset="0"/>
              </a:rPr>
              <a:t> publishes quarterly clinical reports covering four performance indicators and five data quality metrics. Data from the Rapid Cancer Registration Dataset (RCRD) is utilised to provide NHS trusts, Cancer Alliances and the public with frequent feedback on organisational performance.  </a:t>
            </a:r>
          </a:p>
        </p:txBody>
      </p:sp>
      <p:sp>
        <p:nvSpPr>
          <p:cNvPr id="32" name="Rounded Rectangle 6">
            <a:extLst>
              <a:ext uri="{FF2B5EF4-FFF2-40B4-BE49-F238E27FC236}">
                <a16:creationId xmlns:a16="http://schemas.microsoft.com/office/drawing/2014/main" id="{A72BFE9A-6A66-94AC-6139-C037CCDB1E02}"/>
              </a:ext>
            </a:extLst>
          </p:cNvPr>
          <p:cNvSpPr/>
          <p:nvPr/>
        </p:nvSpPr>
        <p:spPr>
          <a:xfrm>
            <a:off x="1049218" y="5209060"/>
            <a:ext cx="3531625" cy="577831"/>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1000" dirty="0">
                <a:solidFill>
                  <a:schemeClr val="tx1"/>
                </a:solidFill>
                <a:latin typeface="Aptos" panose="020B0004020202020204" pitchFamily="34" charset="0"/>
              </a:rPr>
              <a:t>In 2025, the </a:t>
            </a:r>
            <a:r>
              <a:rPr lang="en-GB" sz="1000" dirty="0">
                <a:solidFill>
                  <a:schemeClr val="accent5">
                    <a:lumMod val="75000"/>
                  </a:schemeClr>
                </a:solidFill>
                <a:latin typeface="Aptos" panose="020B0004020202020204" pitchFamily="34" charset="0"/>
                <a:hlinkClick r:id="rId6">
                  <a:extLst>
                    <a:ext uri="{A12FA001-AC4F-418D-AE19-62706E023703}">
                      <ahyp:hlinkClr xmlns:ahyp="http://schemas.microsoft.com/office/drawing/2018/hyperlinkcolor" val="tx"/>
                    </a:ext>
                  </a:extLst>
                </a:hlinkClick>
              </a:rPr>
              <a:t>dashboards</a:t>
            </a:r>
            <a:r>
              <a:rPr lang="en-GB" sz="1000" dirty="0">
                <a:solidFill>
                  <a:srgbClr val="0000FF"/>
                </a:solidFill>
                <a:latin typeface="Aptos" panose="020B0004020202020204" pitchFamily="34" charset="0"/>
                <a:hlinkClick r:id="rId6">
                  <a:extLst>
                    <a:ext uri="{A12FA001-AC4F-418D-AE19-62706E023703}">
                      <ahyp:hlinkClr xmlns:ahyp="http://schemas.microsoft.com/office/drawing/2018/hyperlinkcolor" val="tx"/>
                    </a:ext>
                  </a:extLst>
                </a:hlinkClick>
              </a:rPr>
              <a:t> </a:t>
            </a:r>
            <a:r>
              <a:rPr lang="en-GB" sz="1000" dirty="0">
                <a:solidFill>
                  <a:schemeClr val="tx1"/>
                </a:solidFill>
                <a:latin typeface="Aptos" panose="020B0004020202020204" pitchFamily="34" charset="0"/>
              </a:rPr>
              <a:t>were expanded to include results from the </a:t>
            </a:r>
            <a:r>
              <a:rPr lang="en-GB" sz="1000" dirty="0" err="1">
                <a:solidFill>
                  <a:schemeClr val="tx1"/>
                </a:solidFill>
                <a:latin typeface="Aptos" panose="020B0004020202020204" pitchFamily="34" charset="0"/>
              </a:rPr>
              <a:t>SotN</a:t>
            </a:r>
            <a:r>
              <a:rPr lang="en-GB" sz="1000" dirty="0">
                <a:solidFill>
                  <a:schemeClr val="tx1"/>
                </a:solidFill>
                <a:latin typeface="Aptos" panose="020B0004020202020204" pitchFamily="34" charset="0"/>
              </a:rPr>
              <a:t> report, enabling organisations to explore their own results and benchmark nationally.       </a:t>
            </a:r>
          </a:p>
        </p:txBody>
      </p:sp>
      <p:sp>
        <p:nvSpPr>
          <p:cNvPr id="35" name="Rounded Rectangle 6">
            <a:extLst>
              <a:ext uri="{FF2B5EF4-FFF2-40B4-BE49-F238E27FC236}">
                <a16:creationId xmlns:a16="http://schemas.microsoft.com/office/drawing/2014/main" id="{A6CA8D13-F5CE-405D-3062-9F3F08B35A20}"/>
              </a:ext>
            </a:extLst>
          </p:cNvPr>
          <p:cNvSpPr/>
          <p:nvPr/>
        </p:nvSpPr>
        <p:spPr>
          <a:xfrm>
            <a:off x="1052952" y="5846630"/>
            <a:ext cx="3531624" cy="986218"/>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NAoPri continues to work collaboratively with stakeholders to improve data quality and completeness. The NAoPri published an update of the </a:t>
            </a:r>
            <a:r>
              <a:rPr lang="en-GB" sz="1000" dirty="0">
                <a:solidFill>
                  <a:schemeClr val="accent5">
                    <a:lumMod val="75000"/>
                  </a:schemeClr>
                </a:solidFill>
                <a:latin typeface="Aptos" panose="020B0004020202020204" pitchFamily="34" charset="0"/>
                <a:hlinkClick r:id="rId7">
                  <a:extLst>
                    <a:ext uri="{A12FA001-AC4F-418D-AE19-62706E023703}">
                      <ahyp:hlinkClr xmlns:ahyp="http://schemas.microsoft.com/office/drawing/2018/hyperlinkcolor" val="tx"/>
                    </a:ext>
                  </a:extLst>
                </a:hlinkClick>
              </a:rPr>
              <a:t>key data items</a:t>
            </a:r>
            <a:r>
              <a:rPr lang="en-GB" sz="1000" dirty="0">
                <a:solidFill>
                  <a:schemeClr val="tx1"/>
                </a:solidFill>
                <a:latin typeface="Aptos" panose="020B0004020202020204" pitchFamily="34" charset="0"/>
              </a:rPr>
              <a:t> within the Cancer Outcomes and Services Data set (COSD) to assist breast cancer multidisciplinary team (MDT) members to correctly enter the audit data items.   </a:t>
            </a:r>
          </a:p>
        </p:txBody>
      </p:sp>
      <p:sp>
        <p:nvSpPr>
          <p:cNvPr id="40" name="Round Diagonal Corner Rectangle 10">
            <a:extLst>
              <a:ext uri="{FF2B5EF4-FFF2-40B4-BE49-F238E27FC236}">
                <a16:creationId xmlns:a16="http://schemas.microsoft.com/office/drawing/2014/main" id="{722CE7AA-03D1-FF4F-ED76-F4AC12B6BEB5}"/>
              </a:ext>
            </a:extLst>
          </p:cNvPr>
          <p:cNvSpPr/>
          <p:nvPr/>
        </p:nvSpPr>
        <p:spPr>
          <a:xfrm>
            <a:off x="4884440" y="1479080"/>
            <a:ext cx="4526923" cy="5464300"/>
          </a:xfrm>
          <a:prstGeom prst="round2DiagRect">
            <a:avLst>
              <a:gd name="adj1" fmla="val 6045"/>
              <a:gd name="adj2" fmla="val 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2400" b="1" dirty="0">
              <a:solidFill>
                <a:schemeClr val="tx1"/>
              </a:solidFill>
              <a:latin typeface="Aptos" panose="020B0004020202020204" pitchFamily="34" charset="0"/>
            </a:endParaRPr>
          </a:p>
        </p:txBody>
      </p:sp>
      <p:sp>
        <p:nvSpPr>
          <p:cNvPr id="41" name="Rounded Rectangle 13">
            <a:extLst>
              <a:ext uri="{FF2B5EF4-FFF2-40B4-BE49-F238E27FC236}">
                <a16:creationId xmlns:a16="http://schemas.microsoft.com/office/drawing/2014/main" id="{B68187D2-4FF9-BFAD-911A-954CC549CED7}"/>
              </a:ext>
            </a:extLst>
          </p:cNvPr>
          <p:cNvSpPr/>
          <p:nvPr/>
        </p:nvSpPr>
        <p:spPr>
          <a:xfrm>
            <a:off x="4939114" y="1740942"/>
            <a:ext cx="597600" cy="522502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400" b="1" dirty="0">
                <a:solidFill>
                  <a:schemeClr val="tx1"/>
                </a:solidFill>
                <a:latin typeface="Aptos" panose="020B0004020202020204" pitchFamily="34" charset="0"/>
              </a:rPr>
              <a:t>SYSTEM</a:t>
            </a:r>
          </a:p>
          <a:p>
            <a:pPr algn="ctr"/>
            <a:r>
              <a:rPr lang="en-GB" sz="1200" b="1" dirty="0">
                <a:solidFill>
                  <a:schemeClr val="tx1"/>
                </a:solidFill>
              </a:rPr>
              <a:t>How the project supports policy development &amp; management of the system</a:t>
            </a:r>
          </a:p>
        </p:txBody>
      </p:sp>
      <p:sp>
        <p:nvSpPr>
          <p:cNvPr id="42" name="Rectangle: Rounded Corners 41">
            <a:extLst>
              <a:ext uri="{FF2B5EF4-FFF2-40B4-BE49-F238E27FC236}">
                <a16:creationId xmlns:a16="http://schemas.microsoft.com/office/drawing/2014/main" id="{BDE4E2B2-2CA3-D225-43FC-1878F6DC3008}"/>
              </a:ext>
            </a:extLst>
          </p:cNvPr>
          <p:cNvSpPr/>
          <p:nvPr/>
        </p:nvSpPr>
        <p:spPr>
          <a:xfrm>
            <a:off x="5728255" y="1574318"/>
            <a:ext cx="3539091" cy="751336"/>
          </a:xfrm>
          <a:prstGeom prst="roundRect">
            <a:avLst>
              <a:gd name="adj" fmla="val 10668"/>
            </a:avLst>
          </a:prstGeom>
          <a:solidFill>
            <a:schemeClr val="bg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Throughout 2025 the NAoPri project team have contributed to breast cancer publications, journal articles and abstracts. The team have published 6 articles in peer reviewed journals since the 1</a:t>
            </a:r>
            <a:r>
              <a:rPr lang="en-GB" sz="1000" baseline="30000" dirty="0">
                <a:solidFill>
                  <a:prstClr val="black"/>
                </a:solidFill>
                <a:latin typeface="Aptos" panose="020B0004020202020204" pitchFamily="34" charset="0"/>
              </a:rPr>
              <a:t>st</a:t>
            </a:r>
            <a:r>
              <a:rPr lang="en-GB" sz="1000" dirty="0">
                <a:solidFill>
                  <a:prstClr val="black"/>
                </a:solidFill>
                <a:latin typeface="Aptos" panose="020B0004020202020204" pitchFamily="34" charset="0"/>
              </a:rPr>
              <a:t> of January 2025.  </a:t>
            </a:r>
            <a:endParaRPr lang="en-GB" sz="1000" dirty="0">
              <a:solidFill>
                <a:srgbClr val="FF0000"/>
              </a:solidFill>
              <a:latin typeface="Aptos" panose="020B0004020202020204" pitchFamily="34" charset="0"/>
            </a:endParaRPr>
          </a:p>
        </p:txBody>
      </p:sp>
      <p:sp>
        <p:nvSpPr>
          <p:cNvPr id="43" name="Rounded Rectangle 6">
            <a:extLst>
              <a:ext uri="{FF2B5EF4-FFF2-40B4-BE49-F238E27FC236}">
                <a16:creationId xmlns:a16="http://schemas.microsoft.com/office/drawing/2014/main" id="{CEEF433E-CEE0-39AB-CB20-85C485B2E2CC}"/>
              </a:ext>
            </a:extLst>
          </p:cNvPr>
          <p:cNvSpPr/>
          <p:nvPr/>
        </p:nvSpPr>
        <p:spPr>
          <a:xfrm>
            <a:off x="5744487" y="2386309"/>
            <a:ext cx="3534867" cy="2102473"/>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The NAoPri team has presented 2025 audit results and recommendations at key breast cancer conferences, events and webinars: </a:t>
            </a:r>
          </a:p>
          <a:p>
            <a:pPr marL="171450" indent="-171450">
              <a:buFont typeface="Arial" panose="020B0604020202020204" pitchFamily="34" charset="0"/>
              <a:buChar char="•"/>
            </a:pPr>
            <a:r>
              <a:rPr lang="en-GB" sz="1000" dirty="0">
                <a:solidFill>
                  <a:prstClr val="black"/>
                </a:solidFill>
                <a:latin typeface="Aptos" panose="020B0004020202020204" pitchFamily="34" charset="0"/>
              </a:rPr>
              <a:t>UK Breast Cancer Group (UKBCG) Annual Meeting</a:t>
            </a:r>
          </a:p>
          <a:p>
            <a:pPr marL="171450" indent="-171450">
              <a:buFont typeface="Arial" panose="020B0604020202020204" pitchFamily="34" charset="0"/>
              <a:buChar char="•"/>
            </a:pPr>
            <a:r>
              <a:rPr lang="en-GB" sz="1000" dirty="0">
                <a:solidFill>
                  <a:prstClr val="black"/>
                </a:solidFill>
                <a:latin typeface="Aptos" panose="020B0004020202020204" pitchFamily="34" charset="0"/>
              </a:rPr>
              <a:t>Association of Breast Surgery (ABS) Conference - oral presentations and posters</a:t>
            </a:r>
          </a:p>
          <a:p>
            <a:pPr marL="171450" indent="-171450">
              <a:buFont typeface="Arial" panose="020B0604020202020204" pitchFamily="34" charset="0"/>
              <a:buChar char="•"/>
            </a:pPr>
            <a:r>
              <a:rPr lang="en-GB" sz="1000" dirty="0">
                <a:solidFill>
                  <a:prstClr val="black"/>
                </a:solidFill>
                <a:latin typeface="Aptos" panose="020B0004020202020204" pitchFamily="34" charset="0"/>
              </a:rPr>
              <a:t>Webinars: Exploring Key Findings from the 2025 </a:t>
            </a:r>
            <a:r>
              <a:rPr lang="en-GB" sz="1000" dirty="0" err="1">
                <a:solidFill>
                  <a:prstClr val="black"/>
                </a:solidFill>
                <a:latin typeface="Aptos" panose="020B0004020202020204" pitchFamily="34" charset="0"/>
              </a:rPr>
              <a:t>SotN</a:t>
            </a:r>
            <a:r>
              <a:rPr lang="en-GB" sz="1000" dirty="0">
                <a:solidFill>
                  <a:prstClr val="black"/>
                </a:solidFill>
                <a:latin typeface="Aptos" panose="020B0004020202020204" pitchFamily="34" charset="0"/>
              </a:rPr>
              <a:t> Reports hosted by </a:t>
            </a:r>
            <a:r>
              <a:rPr lang="en-GB" sz="1000" dirty="0">
                <a:solidFill>
                  <a:schemeClr val="accent5">
                    <a:lumMod val="75000"/>
                  </a:schemeClr>
                </a:solidFill>
                <a:latin typeface="Aptos" panose="020B0004020202020204" pitchFamily="34" charset="0"/>
                <a:hlinkClick r:id="rId8">
                  <a:extLst>
                    <a:ext uri="{A12FA001-AC4F-418D-AE19-62706E023703}">
                      <ahyp:hlinkClr xmlns:ahyp="http://schemas.microsoft.com/office/drawing/2018/hyperlinkcolor" val="tx"/>
                    </a:ext>
                  </a:extLst>
                </a:hlinkClick>
              </a:rPr>
              <a:t>NATCAN</a:t>
            </a:r>
            <a:r>
              <a:rPr lang="en-GB" sz="1000" dirty="0">
                <a:solidFill>
                  <a:prstClr val="black"/>
                </a:solidFill>
                <a:latin typeface="Aptos" panose="020B0004020202020204" pitchFamily="34" charset="0"/>
              </a:rPr>
              <a:t> and subsequently the </a:t>
            </a:r>
            <a:r>
              <a:rPr lang="en-GB" sz="1000" dirty="0">
                <a:solidFill>
                  <a:schemeClr val="accent5">
                    <a:lumMod val="75000"/>
                  </a:schemeClr>
                </a:solidFill>
                <a:latin typeface="Aptos" panose="020B0004020202020204" pitchFamily="34" charset="0"/>
                <a:hlinkClick r:id="rId9">
                  <a:extLst>
                    <a:ext uri="{A12FA001-AC4F-418D-AE19-62706E023703}">
                      <ahyp:hlinkClr xmlns:ahyp="http://schemas.microsoft.com/office/drawing/2018/hyperlinkcolor" val="tx"/>
                    </a:ext>
                  </a:extLst>
                </a:hlinkClick>
              </a:rPr>
              <a:t>Royal College of Radiologists</a:t>
            </a:r>
            <a:r>
              <a:rPr lang="en-GB" sz="1000" dirty="0">
                <a:solidFill>
                  <a:prstClr val="black"/>
                </a:solidFill>
                <a:latin typeface="Aptos" panose="020B0004020202020204" pitchFamily="34" charset="0"/>
              </a:rPr>
              <a:t> </a:t>
            </a:r>
          </a:p>
          <a:p>
            <a:pPr marL="171450" indent="-171450">
              <a:buFont typeface="Arial" panose="020B0604020202020204" pitchFamily="34" charset="0"/>
              <a:buChar char="•"/>
            </a:pPr>
            <a:r>
              <a:rPr lang="en-GB" sz="1000" dirty="0">
                <a:solidFill>
                  <a:prstClr val="black"/>
                </a:solidFill>
                <a:latin typeface="Aptos" panose="020B0004020202020204" pitchFamily="34" charset="0"/>
              </a:rPr>
              <a:t>Cancer Alliance workshops and regional QI meetings</a:t>
            </a:r>
          </a:p>
          <a:p>
            <a:pPr marL="171450" indent="-171450">
              <a:buFont typeface="Arial" panose="020B0604020202020204" pitchFamily="34" charset="0"/>
              <a:buChar char="•"/>
            </a:pPr>
            <a:r>
              <a:rPr lang="en-GB" sz="1000" dirty="0">
                <a:solidFill>
                  <a:prstClr val="black"/>
                </a:solidFill>
                <a:latin typeface="Aptos" panose="020B0004020202020204" pitchFamily="34" charset="0"/>
              </a:rPr>
              <a:t>The UK Interdisciplinary Breast Cancer Symposium (UKIBCS) </a:t>
            </a:r>
          </a:p>
          <a:p>
            <a:pPr marL="171450" indent="-171450">
              <a:buFont typeface="Arial" panose="020B0604020202020204" pitchFamily="34" charset="0"/>
              <a:buChar char="•"/>
            </a:pPr>
            <a:r>
              <a:rPr lang="en-GB" sz="1000" dirty="0">
                <a:solidFill>
                  <a:prstClr val="black"/>
                </a:solidFill>
                <a:latin typeface="Aptos" panose="020B0004020202020204" pitchFamily="34" charset="0"/>
              </a:rPr>
              <a:t>Pan Cancer Alliance Breast Meeting </a:t>
            </a:r>
          </a:p>
        </p:txBody>
      </p:sp>
      <p:sp>
        <p:nvSpPr>
          <p:cNvPr id="44" name="Rounded Rectangle 6">
            <a:extLst>
              <a:ext uri="{FF2B5EF4-FFF2-40B4-BE49-F238E27FC236}">
                <a16:creationId xmlns:a16="http://schemas.microsoft.com/office/drawing/2014/main" id="{B654C1F0-E983-BEE8-2C00-F6E1C8836FE0}"/>
              </a:ext>
            </a:extLst>
          </p:cNvPr>
          <p:cNvSpPr/>
          <p:nvPr/>
        </p:nvSpPr>
        <p:spPr>
          <a:xfrm>
            <a:off x="5728255" y="4557715"/>
            <a:ext cx="3539090" cy="1107517"/>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The NAoPri project team continue to collaborate with key stakeholders across the system including NHS England’s  Treatment Variation Working Group (TVWG) and the Getting It Right First Time (GIRFT) team to address audit recommendations, develop methodologies and contribute to system level quality improvement initiatives. </a:t>
            </a:r>
            <a:endParaRPr lang="en-GB" sz="1000" dirty="0">
              <a:solidFill>
                <a:schemeClr val="tx1"/>
              </a:solidFill>
              <a:latin typeface="Aptos" panose="020B0004020202020204" pitchFamily="34" charset="0"/>
            </a:endParaRPr>
          </a:p>
        </p:txBody>
      </p:sp>
      <p:sp>
        <p:nvSpPr>
          <p:cNvPr id="47" name="Rounded Rectangle 6">
            <a:extLst>
              <a:ext uri="{FF2B5EF4-FFF2-40B4-BE49-F238E27FC236}">
                <a16:creationId xmlns:a16="http://schemas.microsoft.com/office/drawing/2014/main" id="{846A39A8-29CC-A20C-C159-A60AF2A51F24}"/>
              </a:ext>
            </a:extLst>
          </p:cNvPr>
          <p:cNvSpPr/>
          <p:nvPr/>
        </p:nvSpPr>
        <p:spPr>
          <a:xfrm>
            <a:off x="5736213" y="5752728"/>
            <a:ext cx="3531625" cy="1094204"/>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Data quality is a key focus for the NAoPri team, and </a:t>
            </a:r>
          </a:p>
          <a:p>
            <a:r>
              <a:rPr lang="en-GB" sz="1000" dirty="0">
                <a:solidFill>
                  <a:prstClr val="black"/>
                </a:solidFill>
                <a:latin typeface="Aptos" panose="020B0004020202020204" pitchFamily="34" charset="0"/>
              </a:rPr>
              <a:t>we are committed to working in partnership with </a:t>
            </a:r>
          </a:p>
          <a:p>
            <a:r>
              <a:rPr lang="en-GB" sz="1000" dirty="0">
                <a:solidFill>
                  <a:prstClr val="black"/>
                </a:solidFill>
                <a:latin typeface="Aptos" panose="020B0004020202020204" pitchFamily="34" charset="0"/>
              </a:rPr>
              <a:t>NHS England and NDRS to support improvements </a:t>
            </a:r>
          </a:p>
          <a:p>
            <a:r>
              <a:rPr lang="en-GB" sz="1000" dirty="0">
                <a:solidFill>
                  <a:prstClr val="black"/>
                </a:solidFill>
                <a:latin typeface="Aptos" panose="020B0004020202020204" pitchFamily="34" charset="0"/>
              </a:rPr>
              <a:t>in data completeness and quality. Organisation level data completeness for a subset of items is published in the NAoPri Data Dashboards and updated quarterly.</a:t>
            </a:r>
            <a:endParaRPr lang="en-GB" sz="1000" dirty="0">
              <a:solidFill>
                <a:schemeClr val="tx1"/>
              </a:solidFill>
              <a:latin typeface="Aptos" panose="020B0004020202020204" pitchFamily="34" charset="0"/>
            </a:endParaRPr>
          </a:p>
        </p:txBody>
      </p:sp>
      <p:cxnSp>
        <p:nvCxnSpPr>
          <p:cNvPr id="48" name="Straight Connector 47">
            <a:extLst>
              <a:ext uri="{FF2B5EF4-FFF2-40B4-BE49-F238E27FC236}">
                <a16:creationId xmlns:a16="http://schemas.microsoft.com/office/drawing/2014/main" id="{E4E33179-CFB1-E7F7-A70C-46A3141107DB}"/>
              </a:ext>
            </a:extLst>
          </p:cNvPr>
          <p:cNvCxnSpPr/>
          <p:nvPr/>
        </p:nvCxnSpPr>
        <p:spPr>
          <a:xfrm>
            <a:off x="5584213" y="1485519"/>
            <a:ext cx="8475" cy="5470785"/>
          </a:xfrm>
          <a:prstGeom prst="line">
            <a:avLst/>
          </a:prstGeom>
          <a:ln w="1905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sp>
        <p:nvSpPr>
          <p:cNvPr id="56" name="Round Diagonal Corner Rectangle 10">
            <a:extLst>
              <a:ext uri="{FF2B5EF4-FFF2-40B4-BE49-F238E27FC236}">
                <a16:creationId xmlns:a16="http://schemas.microsoft.com/office/drawing/2014/main" id="{3B0D2994-11A0-1997-B8F5-979945E0527A}"/>
              </a:ext>
            </a:extLst>
          </p:cNvPr>
          <p:cNvSpPr/>
          <p:nvPr/>
        </p:nvSpPr>
        <p:spPr>
          <a:xfrm>
            <a:off x="195418" y="7034589"/>
            <a:ext cx="4526923" cy="5464300"/>
          </a:xfrm>
          <a:prstGeom prst="round2DiagRect">
            <a:avLst>
              <a:gd name="adj1" fmla="val 6045"/>
              <a:gd name="adj2" fmla="val 0"/>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2400" b="1" dirty="0">
              <a:solidFill>
                <a:schemeClr val="tx1"/>
              </a:solidFill>
              <a:latin typeface="Aptos" panose="020B0004020202020204" pitchFamily="34" charset="0"/>
            </a:endParaRPr>
          </a:p>
        </p:txBody>
      </p:sp>
      <p:sp>
        <p:nvSpPr>
          <p:cNvPr id="57" name="Rounded Rectangle 13">
            <a:extLst>
              <a:ext uri="{FF2B5EF4-FFF2-40B4-BE49-F238E27FC236}">
                <a16:creationId xmlns:a16="http://schemas.microsoft.com/office/drawing/2014/main" id="{C176EF6C-F39B-E7C3-3DFC-313A798880AA}"/>
              </a:ext>
            </a:extLst>
          </p:cNvPr>
          <p:cNvSpPr/>
          <p:nvPr/>
        </p:nvSpPr>
        <p:spPr>
          <a:xfrm>
            <a:off x="250092" y="7296451"/>
            <a:ext cx="597600" cy="522502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400" b="1" dirty="0">
                <a:solidFill>
                  <a:schemeClr val="tx1"/>
                </a:solidFill>
                <a:latin typeface="Aptos" panose="020B0004020202020204" pitchFamily="34" charset="0"/>
              </a:rPr>
              <a:t>LOCAL</a:t>
            </a:r>
          </a:p>
          <a:p>
            <a:pPr algn="ctr"/>
            <a:r>
              <a:rPr lang="en-GB" sz="1200" b="1" dirty="0">
                <a:solidFill>
                  <a:schemeClr val="tx1"/>
                </a:solidFill>
                <a:latin typeface="Aptos" panose="020B0004020202020204" pitchFamily="34" charset="0"/>
              </a:rPr>
              <a:t>How the project stimulates local Quality Improvement </a:t>
            </a:r>
          </a:p>
        </p:txBody>
      </p:sp>
      <p:cxnSp>
        <p:nvCxnSpPr>
          <p:cNvPr id="58" name="Straight Connector 57">
            <a:extLst>
              <a:ext uri="{FF2B5EF4-FFF2-40B4-BE49-F238E27FC236}">
                <a16:creationId xmlns:a16="http://schemas.microsoft.com/office/drawing/2014/main" id="{CC7BCBE9-0622-7BBC-3126-04F12D594818}"/>
              </a:ext>
            </a:extLst>
          </p:cNvPr>
          <p:cNvCxnSpPr>
            <a:cxnSpLocks/>
          </p:cNvCxnSpPr>
          <p:nvPr/>
        </p:nvCxnSpPr>
        <p:spPr>
          <a:xfrm>
            <a:off x="848891" y="7044418"/>
            <a:ext cx="8475" cy="5470785"/>
          </a:xfrm>
          <a:prstGeom prst="line">
            <a:avLst/>
          </a:prstGeom>
          <a:ln w="1905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sp>
        <p:nvSpPr>
          <p:cNvPr id="59" name="Rectangle: Rounded Corners 58">
            <a:extLst>
              <a:ext uri="{FF2B5EF4-FFF2-40B4-BE49-F238E27FC236}">
                <a16:creationId xmlns:a16="http://schemas.microsoft.com/office/drawing/2014/main" id="{5AD559C5-70CA-E372-3C82-DDCEEEA17D75}"/>
              </a:ext>
            </a:extLst>
          </p:cNvPr>
          <p:cNvSpPr/>
          <p:nvPr/>
        </p:nvSpPr>
        <p:spPr>
          <a:xfrm>
            <a:off x="1021458" y="7114272"/>
            <a:ext cx="3558864" cy="996381"/>
          </a:xfrm>
          <a:prstGeom prst="roundRect">
            <a:avLst>
              <a:gd name="adj" fmla="val 8278"/>
            </a:avLst>
          </a:prstGeom>
          <a:solidFill>
            <a:schemeClr val="bg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CA" sz="1000" dirty="0">
                <a:solidFill>
                  <a:schemeClr val="tx1"/>
                </a:solidFill>
                <a:latin typeface="Aptos" panose="020B0004020202020204" pitchFamily="34" charset="0"/>
              </a:rPr>
              <a:t>The </a:t>
            </a:r>
            <a:r>
              <a:rPr lang="en-CA" sz="1000" dirty="0" err="1">
                <a:solidFill>
                  <a:schemeClr val="accent5">
                    <a:lumMod val="75000"/>
                  </a:schemeClr>
                </a:solidFill>
                <a:latin typeface="Aptos" panose="020B0004020202020204" pitchFamily="34" charset="0"/>
                <a:hlinkClick r:id="rId10">
                  <a:extLst>
                    <a:ext uri="{A12FA001-AC4F-418D-AE19-62706E023703}">
                      <ahyp:hlinkClr xmlns:ahyp="http://schemas.microsoft.com/office/drawing/2018/hyperlinkcolor" val="tx"/>
                    </a:ext>
                  </a:extLst>
                </a:hlinkClick>
              </a:rPr>
              <a:t>NAoPri</a:t>
            </a:r>
            <a:r>
              <a:rPr lang="en-CA" sz="1000" dirty="0">
                <a:solidFill>
                  <a:schemeClr val="accent5">
                    <a:lumMod val="75000"/>
                  </a:schemeClr>
                </a:solidFill>
                <a:latin typeface="Aptos" panose="020B0004020202020204" pitchFamily="34" charset="0"/>
                <a:hlinkClick r:id="rId10">
                  <a:extLst>
                    <a:ext uri="{A12FA001-AC4F-418D-AE19-62706E023703}">
                      <ahyp:hlinkClr xmlns:ahyp="http://schemas.microsoft.com/office/drawing/2018/hyperlinkcolor" val="tx"/>
                    </a:ext>
                  </a:extLst>
                </a:hlinkClick>
              </a:rPr>
              <a:t> Quality Improvement Plan</a:t>
            </a:r>
            <a:r>
              <a:rPr lang="en-CA" sz="1000" dirty="0">
                <a:solidFill>
                  <a:srgbClr val="0000FF"/>
                </a:solidFill>
                <a:latin typeface="Aptos" panose="020B0004020202020204" pitchFamily="34" charset="0"/>
                <a:hlinkClick r:id="rId10">
                  <a:extLst>
                    <a:ext uri="{A12FA001-AC4F-418D-AE19-62706E023703}">
                      <ahyp:hlinkClr xmlns:ahyp="http://schemas.microsoft.com/office/drawing/2018/hyperlinkcolor" val="tx"/>
                    </a:ext>
                  </a:extLst>
                </a:hlinkClick>
              </a:rPr>
              <a:t> </a:t>
            </a:r>
            <a:r>
              <a:rPr lang="en-CA" sz="1000" dirty="0">
                <a:solidFill>
                  <a:schemeClr val="tx1"/>
                </a:solidFill>
                <a:latin typeface="Aptos" panose="020B0004020202020204" pitchFamily="34" charset="0"/>
              </a:rPr>
              <a:t>is reviewed annually and continues to be developed iteratively. Key areas for improvement are identified in</a:t>
            </a:r>
            <a:r>
              <a:rPr lang="en-GB" sz="1000" dirty="0">
                <a:solidFill>
                  <a:schemeClr val="tx1"/>
                </a:solidFill>
                <a:latin typeface="Aptos" panose="020B0004020202020204" pitchFamily="34" charset="0"/>
              </a:rPr>
              <a:t> the care pathway. The plan defines ten key performance indicators, and how they map to the five NAoPri quality improvement goals, national guidelines, and standards for primary breast cancer. </a:t>
            </a:r>
          </a:p>
        </p:txBody>
      </p:sp>
      <p:sp>
        <p:nvSpPr>
          <p:cNvPr id="60" name="Rounded Rectangle 6">
            <a:extLst>
              <a:ext uri="{FF2B5EF4-FFF2-40B4-BE49-F238E27FC236}">
                <a16:creationId xmlns:a16="http://schemas.microsoft.com/office/drawing/2014/main" id="{5501952B-C628-77F4-FF2A-F1AF1AD35BF5}"/>
              </a:ext>
            </a:extLst>
          </p:cNvPr>
          <p:cNvSpPr/>
          <p:nvPr/>
        </p:nvSpPr>
        <p:spPr>
          <a:xfrm>
            <a:off x="1020205" y="8205286"/>
            <a:ext cx="3539089" cy="1282338"/>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The NAoPri team formally launched its Quality Improvement Intervention in September 2025 with the goal of encouraging NHS providers to review their rates of Immediate Breast Reconstruction (IBR) and, where rates are lower than expected, take action to improve access. As part of this work, we are engaging Cancer Alliances on a local level and presenting data that enables the exploration of variation across their constituent providers.</a:t>
            </a:r>
          </a:p>
        </p:txBody>
      </p:sp>
      <p:sp>
        <p:nvSpPr>
          <p:cNvPr id="61" name="Rounded Rectangle 6">
            <a:extLst>
              <a:ext uri="{FF2B5EF4-FFF2-40B4-BE49-F238E27FC236}">
                <a16:creationId xmlns:a16="http://schemas.microsoft.com/office/drawing/2014/main" id="{0C3935D0-6B76-317B-457F-457190FB68D4}"/>
              </a:ext>
            </a:extLst>
          </p:cNvPr>
          <p:cNvSpPr/>
          <p:nvPr/>
        </p:nvSpPr>
        <p:spPr>
          <a:xfrm>
            <a:off x="1025711" y="9566168"/>
            <a:ext cx="3539090" cy="892873"/>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The NAoPri 2025 </a:t>
            </a:r>
            <a:r>
              <a:rPr lang="en-GB" sz="1000" dirty="0" err="1">
                <a:solidFill>
                  <a:prstClr val="black"/>
                </a:solidFill>
                <a:latin typeface="Aptos" panose="020B0004020202020204" pitchFamily="34" charset="0"/>
              </a:rPr>
              <a:t>SotN</a:t>
            </a:r>
            <a:r>
              <a:rPr lang="en-GB" sz="1000" dirty="0">
                <a:solidFill>
                  <a:prstClr val="black"/>
                </a:solidFill>
                <a:latin typeface="Aptos" panose="020B0004020202020204" pitchFamily="34" charset="0"/>
              </a:rPr>
              <a:t> data tables, data dashboard and quarterly reports provide tabular and graphical summaries at both Cancer Alliance and NHS provider levels allowing organisations to view their local audit results and benchmark with regional peers. </a:t>
            </a:r>
          </a:p>
        </p:txBody>
      </p:sp>
      <p:sp>
        <p:nvSpPr>
          <p:cNvPr id="62" name="Rounded Rectangle 6">
            <a:extLst>
              <a:ext uri="{FF2B5EF4-FFF2-40B4-BE49-F238E27FC236}">
                <a16:creationId xmlns:a16="http://schemas.microsoft.com/office/drawing/2014/main" id="{D0602B18-836F-2BB0-07E4-9D034B33AF1E}"/>
              </a:ext>
            </a:extLst>
          </p:cNvPr>
          <p:cNvSpPr/>
          <p:nvPr/>
        </p:nvSpPr>
        <p:spPr>
          <a:xfrm>
            <a:off x="1027669" y="10567953"/>
            <a:ext cx="3531625" cy="882902"/>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1000" dirty="0">
                <a:solidFill>
                  <a:prstClr val="black"/>
                </a:solidFill>
                <a:latin typeface="Aptos" panose="020B0004020202020204" pitchFamily="34" charset="0"/>
              </a:rPr>
              <a:t>The NAoPri newsletter continues to grow in reach, keeping stakeholders engaged and up to date on our progress. The most recent edition was circulated to over 1000 recipients, reflecting the expanding network of professionals engaged with the audit’s work.</a:t>
            </a:r>
            <a:endParaRPr lang="en-GB" sz="1000" dirty="0">
              <a:solidFill>
                <a:schemeClr val="tx1"/>
              </a:solidFill>
              <a:latin typeface="Aptos" panose="020B0004020202020204" pitchFamily="34" charset="0"/>
            </a:endParaRPr>
          </a:p>
        </p:txBody>
      </p:sp>
      <p:sp>
        <p:nvSpPr>
          <p:cNvPr id="63" name="Rounded Rectangle 6">
            <a:extLst>
              <a:ext uri="{FF2B5EF4-FFF2-40B4-BE49-F238E27FC236}">
                <a16:creationId xmlns:a16="http://schemas.microsoft.com/office/drawing/2014/main" id="{57C3CAB3-5667-170B-8A59-0E608195C87B}"/>
              </a:ext>
            </a:extLst>
          </p:cNvPr>
          <p:cNvSpPr/>
          <p:nvPr/>
        </p:nvSpPr>
        <p:spPr>
          <a:xfrm>
            <a:off x="1018564" y="11526760"/>
            <a:ext cx="3531624" cy="855804"/>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latin typeface="Aptos" panose="020B0004020202020204" pitchFamily="34" charset="0"/>
              </a:rPr>
              <a:t>NAoPri continues to directly engage breast cancer teams, stakeholders and patient groups through a range of platforms. Earlier this year the team added two new social media platforms to the communication strategy, </a:t>
            </a:r>
            <a:r>
              <a:rPr lang="en-GB" sz="1000" dirty="0">
                <a:solidFill>
                  <a:schemeClr val="accent5">
                    <a:lumMod val="75000"/>
                  </a:schemeClr>
                </a:solidFill>
                <a:latin typeface="Aptos" panose="020B0004020202020204" pitchFamily="34" charset="0"/>
                <a:hlinkClick r:id="rId11">
                  <a:extLst>
                    <a:ext uri="{A12FA001-AC4F-418D-AE19-62706E023703}">
                      <ahyp:hlinkClr xmlns:ahyp="http://schemas.microsoft.com/office/drawing/2018/hyperlinkcolor" val="tx"/>
                    </a:ext>
                  </a:extLst>
                </a:hlinkClick>
              </a:rPr>
              <a:t>Bluesky</a:t>
            </a:r>
            <a:r>
              <a:rPr lang="en-GB" sz="1000" dirty="0">
                <a:solidFill>
                  <a:schemeClr val="tx1"/>
                </a:solidFill>
                <a:latin typeface="Aptos" panose="020B0004020202020204" pitchFamily="34" charset="0"/>
              </a:rPr>
              <a:t> and </a:t>
            </a:r>
            <a:r>
              <a:rPr lang="en-GB" sz="1000" dirty="0">
                <a:solidFill>
                  <a:schemeClr val="accent5">
                    <a:lumMod val="75000"/>
                  </a:schemeClr>
                </a:solidFill>
                <a:latin typeface="Aptos" panose="020B0004020202020204" pitchFamily="34" charset="0"/>
                <a:hlinkClick r:id="rId12">
                  <a:extLst>
                    <a:ext uri="{A12FA001-AC4F-418D-AE19-62706E023703}">
                      <ahyp:hlinkClr xmlns:ahyp="http://schemas.microsoft.com/office/drawing/2018/hyperlinkcolor" val="tx"/>
                    </a:ext>
                  </a:extLst>
                </a:hlinkClick>
              </a:rPr>
              <a:t>LinkedIn</a:t>
            </a:r>
            <a:r>
              <a:rPr lang="en-GB" sz="1000" dirty="0">
                <a:solidFill>
                  <a:schemeClr val="tx1"/>
                </a:solidFill>
                <a:latin typeface="Aptos" panose="020B0004020202020204" pitchFamily="34" charset="0"/>
              </a:rPr>
              <a:t>, to broaden reach and visibility.  </a:t>
            </a:r>
          </a:p>
        </p:txBody>
      </p:sp>
      <p:sp>
        <p:nvSpPr>
          <p:cNvPr id="70" name="Round Diagonal Corner Rectangle 10">
            <a:extLst>
              <a:ext uri="{FF2B5EF4-FFF2-40B4-BE49-F238E27FC236}">
                <a16:creationId xmlns:a16="http://schemas.microsoft.com/office/drawing/2014/main" id="{197A8302-CBD3-785F-4A35-078B9AA33CAC}"/>
              </a:ext>
            </a:extLst>
          </p:cNvPr>
          <p:cNvSpPr/>
          <p:nvPr/>
        </p:nvSpPr>
        <p:spPr>
          <a:xfrm>
            <a:off x="4903618" y="7025237"/>
            <a:ext cx="4526923" cy="5464300"/>
          </a:xfrm>
          <a:prstGeom prst="round2DiagRect">
            <a:avLst>
              <a:gd name="adj1" fmla="val 6045"/>
              <a:gd name="adj2" fmla="val 0"/>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2400" b="1" dirty="0">
              <a:solidFill>
                <a:schemeClr val="tx1"/>
              </a:solidFill>
              <a:latin typeface="Aptos" panose="020B0004020202020204" pitchFamily="34" charset="0"/>
            </a:endParaRPr>
          </a:p>
        </p:txBody>
      </p:sp>
      <p:sp>
        <p:nvSpPr>
          <p:cNvPr id="71" name="Rounded Rectangle 13">
            <a:extLst>
              <a:ext uri="{FF2B5EF4-FFF2-40B4-BE49-F238E27FC236}">
                <a16:creationId xmlns:a16="http://schemas.microsoft.com/office/drawing/2014/main" id="{0D374276-0735-1111-1C7C-4F4888900D3B}"/>
              </a:ext>
            </a:extLst>
          </p:cNvPr>
          <p:cNvSpPr/>
          <p:nvPr/>
        </p:nvSpPr>
        <p:spPr>
          <a:xfrm>
            <a:off x="4933533" y="7290174"/>
            <a:ext cx="597600" cy="522502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400" b="1" dirty="0">
                <a:solidFill>
                  <a:schemeClr val="tx1"/>
                </a:solidFill>
                <a:latin typeface="Aptos" panose="020B0004020202020204" pitchFamily="34" charset="0"/>
              </a:rPr>
              <a:t>PUBLIC</a:t>
            </a:r>
          </a:p>
          <a:p>
            <a:pPr algn="ctr"/>
            <a:r>
              <a:rPr lang="en-GB" sz="1200" b="1" dirty="0">
                <a:solidFill>
                  <a:schemeClr val="tx1"/>
                </a:solidFill>
                <a:latin typeface="Aptos" panose="020B0004020202020204" pitchFamily="34" charset="0"/>
              </a:rPr>
              <a:t>How the project is used by the public and the demand for it</a:t>
            </a:r>
          </a:p>
        </p:txBody>
      </p:sp>
      <p:cxnSp>
        <p:nvCxnSpPr>
          <p:cNvPr id="72" name="Straight Connector 71">
            <a:extLst>
              <a:ext uri="{FF2B5EF4-FFF2-40B4-BE49-F238E27FC236}">
                <a16:creationId xmlns:a16="http://schemas.microsoft.com/office/drawing/2014/main" id="{EA63C13F-AE8D-87A7-B6BE-783C39A13D10}"/>
              </a:ext>
            </a:extLst>
          </p:cNvPr>
          <p:cNvCxnSpPr>
            <a:cxnSpLocks/>
          </p:cNvCxnSpPr>
          <p:nvPr/>
        </p:nvCxnSpPr>
        <p:spPr>
          <a:xfrm>
            <a:off x="5594201" y="7012313"/>
            <a:ext cx="8475" cy="5470785"/>
          </a:xfrm>
          <a:prstGeom prst="line">
            <a:avLst/>
          </a:prstGeom>
          <a:ln w="1905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cxnSp>
      <p:sp>
        <p:nvSpPr>
          <p:cNvPr id="73" name="Rectangle: Rounded Corners 72">
            <a:extLst>
              <a:ext uri="{FF2B5EF4-FFF2-40B4-BE49-F238E27FC236}">
                <a16:creationId xmlns:a16="http://schemas.microsoft.com/office/drawing/2014/main" id="{B02182D0-9CBB-01B3-D1DD-DF9CBF5CB255}"/>
              </a:ext>
            </a:extLst>
          </p:cNvPr>
          <p:cNvSpPr/>
          <p:nvPr/>
        </p:nvSpPr>
        <p:spPr>
          <a:xfrm>
            <a:off x="5688384" y="7114625"/>
            <a:ext cx="3558864" cy="1494459"/>
          </a:xfrm>
          <a:prstGeom prst="roundRect">
            <a:avLst>
              <a:gd name="adj" fmla="val 5569"/>
            </a:avLst>
          </a:prstGeom>
          <a:solidFill>
            <a:schemeClr val="bg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CA" sz="1000" dirty="0">
                <a:solidFill>
                  <a:prstClr val="black"/>
                </a:solidFill>
                <a:latin typeface="Aptos" panose="020B0004020202020204" pitchFamily="34" charset="0"/>
              </a:rPr>
              <a:t>T</a:t>
            </a:r>
            <a:r>
              <a:rPr lang="en-GB" sz="1000" dirty="0">
                <a:solidFill>
                  <a:prstClr val="black"/>
                </a:solidFill>
                <a:latin typeface="Aptos" panose="020B0004020202020204" pitchFamily="34" charset="0"/>
              </a:rPr>
              <a:t>he NAoPri Patient and Public Involvement (PPI) Forum continues to act as a consultative group to the project team, ensuring the voice of patients is reflected in the direction and delivery of the audit. The group is comprised of members from across the UK with personal experience of primary breast cancer. Breast cancer charities are also strongly represented, strengthening the links between the NAoPri and our stakeholders.</a:t>
            </a:r>
          </a:p>
        </p:txBody>
      </p:sp>
      <p:sp>
        <p:nvSpPr>
          <p:cNvPr id="75" name="Rounded Rectangle 6">
            <a:extLst>
              <a:ext uri="{FF2B5EF4-FFF2-40B4-BE49-F238E27FC236}">
                <a16:creationId xmlns:a16="http://schemas.microsoft.com/office/drawing/2014/main" id="{1B565B33-2FAC-4BAF-6F55-9423EAFE43A2}"/>
              </a:ext>
            </a:extLst>
          </p:cNvPr>
          <p:cNvSpPr/>
          <p:nvPr/>
        </p:nvSpPr>
        <p:spPr>
          <a:xfrm>
            <a:off x="5688384" y="8718520"/>
            <a:ext cx="3539089" cy="866303"/>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Published in October, the </a:t>
            </a:r>
            <a:r>
              <a:rPr lang="en-GB" sz="1000" dirty="0">
                <a:solidFill>
                  <a:schemeClr val="accent5">
                    <a:lumMod val="75000"/>
                  </a:schemeClr>
                </a:solidFill>
                <a:latin typeface="Aptos" panose="020B0004020202020204" pitchFamily="34" charset="0"/>
                <a:hlinkClick r:id="rId13">
                  <a:extLst>
                    <a:ext uri="{A12FA001-AC4F-418D-AE19-62706E023703}">
                      <ahyp:hlinkClr xmlns:ahyp="http://schemas.microsoft.com/office/drawing/2018/hyperlinkcolor" val="tx"/>
                    </a:ext>
                  </a:extLst>
                </a:hlinkClick>
              </a:rPr>
              <a:t>NAoPri Patient and Public </a:t>
            </a:r>
            <a:r>
              <a:rPr lang="en-GB" sz="1000" dirty="0" err="1">
                <a:solidFill>
                  <a:schemeClr val="accent5">
                    <a:lumMod val="75000"/>
                  </a:schemeClr>
                </a:solidFill>
                <a:latin typeface="Aptos" panose="020B0004020202020204" pitchFamily="34" charset="0"/>
                <a:hlinkClick r:id="rId13">
                  <a:extLst>
                    <a:ext uri="{A12FA001-AC4F-418D-AE19-62706E023703}">
                      <ahyp:hlinkClr xmlns:ahyp="http://schemas.microsoft.com/office/drawing/2018/hyperlinkcolor" val="tx"/>
                    </a:ext>
                  </a:extLst>
                </a:hlinkClick>
              </a:rPr>
              <a:t>SotN</a:t>
            </a:r>
            <a:r>
              <a:rPr lang="en-GB" sz="1000" dirty="0">
                <a:solidFill>
                  <a:schemeClr val="accent5">
                    <a:lumMod val="75000"/>
                  </a:schemeClr>
                </a:solidFill>
                <a:latin typeface="Aptos" panose="020B0004020202020204" pitchFamily="34" charset="0"/>
                <a:hlinkClick r:id="rId13">
                  <a:extLst>
                    <a:ext uri="{A12FA001-AC4F-418D-AE19-62706E023703}">
                      <ahyp:hlinkClr xmlns:ahyp="http://schemas.microsoft.com/office/drawing/2018/hyperlinkcolor" val="tx"/>
                    </a:ext>
                  </a:extLst>
                </a:hlinkClick>
              </a:rPr>
              <a:t> report 2025</a:t>
            </a:r>
            <a:r>
              <a:rPr lang="en-GB" sz="1000" dirty="0">
                <a:solidFill>
                  <a:prstClr val="black"/>
                </a:solidFill>
                <a:latin typeface="Aptos" panose="020B0004020202020204" pitchFamily="34" charset="0"/>
              </a:rPr>
              <a:t> was developed in collaboration with the PPI Forum. The report aims to make the audit's results and key findings accessible and understandable to a wider audience.</a:t>
            </a:r>
          </a:p>
        </p:txBody>
      </p:sp>
      <p:sp>
        <p:nvSpPr>
          <p:cNvPr id="77" name="Rounded Rectangle 6">
            <a:extLst>
              <a:ext uri="{FF2B5EF4-FFF2-40B4-BE49-F238E27FC236}">
                <a16:creationId xmlns:a16="http://schemas.microsoft.com/office/drawing/2014/main" id="{88AFC922-4396-7811-8C61-791455D94587}"/>
              </a:ext>
            </a:extLst>
          </p:cNvPr>
          <p:cNvSpPr/>
          <p:nvPr/>
        </p:nvSpPr>
        <p:spPr>
          <a:xfrm>
            <a:off x="5683732" y="9689003"/>
            <a:ext cx="3548391" cy="1006939"/>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accent5">
                    <a:lumMod val="75000"/>
                  </a:schemeClr>
                </a:solidFill>
                <a:latin typeface="Aptos" panose="020B0004020202020204" pitchFamily="34" charset="0"/>
                <a:hlinkClick r:id="rId14">
                  <a:extLst>
                    <a:ext uri="{A12FA001-AC4F-418D-AE19-62706E023703}">
                      <ahyp:hlinkClr xmlns:ahyp="http://schemas.microsoft.com/office/drawing/2018/hyperlinkcolor" val="tx"/>
                    </a:ext>
                  </a:extLst>
                </a:hlinkClick>
              </a:rPr>
              <a:t>Infographics</a:t>
            </a:r>
            <a:r>
              <a:rPr lang="en-GB" sz="1000" dirty="0">
                <a:solidFill>
                  <a:prstClr val="black"/>
                </a:solidFill>
                <a:latin typeface="Aptos" panose="020B0004020202020204" pitchFamily="34" charset="0"/>
              </a:rPr>
              <a:t> summarising the key findings of the 2025 </a:t>
            </a:r>
            <a:r>
              <a:rPr lang="en-GB" sz="1000" dirty="0" err="1">
                <a:solidFill>
                  <a:prstClr val="black"/>
                </a:solidFill>
                <a:latin typeface="Aptos" panose="020B0004020202020204" pitchFamily="34" charset="0"/>
              </a:rPr>
              <a:t>SotN</a:t>
            </a:r>
            <a:r>
              <a:rPr lang="en-GB" sz="1000" dirty="0">
                <a:solidFill>
                  <a:prstClr val="black"/>
                </a:solidFill>
                <a:latin typeface="Aptos" panose="020B0004020202020204" pitchFamily="34" charset="0"/>
              </a:rPr>
              <a:t> were published to present the information in a clear and accessible format, making them easier to understand for a wider audience and providing a concise summary of the latest audit results.  </a:t>
            </a:r>
          </a:p>
        </p:txBody>
      </p:sp>
      <p:sp>
        <p:nvSpPr>
          <p:cNvPr id="78" name="Rounded Rectangle 6">
            <a:extLst>
              <a:ext uri="{FF2B5EF4-FFF2-40B4-BE49-F238E27FC236}">
                <a16:creationId xmlns:a16="http://schemas.microsoft.com/office/drawing/2014/main" id="{1B80AEAF-D48C-4DFE-E4FB-E4FA63EF1804}"/>
              </a:ext>
            </a:extLst>
          </p:cNvPr>
          <p:cNvSpPr/>
          <p:nvPr/>
        </p:nvSpPr>
        <p:spPr>
          <a:xfrm>
            <a:off x="5692115" y="10823423"/>
            <a:ext cx="3531624" cy="1160229"/>
          </a:xfrm>
          <a:prstGeom prst="roundRect">
            <a:avLst>
              <a:gd name="adj" fmla="val 4901"/>
            </a:avLst>
          </a:prstGeom>
          <a:solidFill>
            <a:schemeClr val="bg1"/>
          </a:solid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prstClr val="black"/>
                </a:solidFill>
                <a:latin typeface="Aptos" panose="020B0004020202020204" pitchFamily="34" charset="0"/>
              </a:rPr>
              <a:t>The </a:t>
            </a:r>
            <a:r>
              <a:rPr lang="en-GB" sz="1000" dirty="0">
                <a:solidFill>
                  <a:schemeClr val="accent5">
                    <a:lumMod val="75000"/>
                  </a:schemeClr>
                </a:solidFill>
                <a:latin typeface="Aptos" panose="020B0004020202020204" pitchFamily="34" charset="0"/>
                <a:hlinkClick r:id="rId15">
                  <a:extLst>
                    <a:ext uri="{A12FA001-AC4F-418D-AE19-62706E023703}">
                      <ahyp:hlinkClr xmlns:ahyp="http://schemas.microsoft.com/office/drawing/2018/hyperlinkcolor" val="tx"/>
                    </a:ext>
                  </a:extLst>
                </a:hlinkClick>
              </a:rPr>
              <a:t>NAoPri Patient Guide</a:t>
            </a:r>
            <a:r>
              <a:rPr lang="en-GB" sz="1000" dirty="0">
                <a:solidFill>
                  <a:prstClr val="black"/>
                </a:solidFill>
                <a:latin typeface="Aptos" panose="020B0004020202020204" pitchFamily="34" charset="0"/>
              </a:rPr>
              <a:t> was updated in 2025 in collaboration with our patient and charity representatives. It now includes additional question prompts to help primary breast cancer patients discuss key elements of their care and treatment with their breast cancer team, supported by their clinical nurse specialist.</a:t>
            </a:r>
          </a:p>
        </p:txBody>
      </p:sp>
    </p:spTree>
    <p:extLst>
      <p:ext uri="{BB962C8B-B14F-4D97-AF65-F5344CB8AC3E}">
        <p14:creationId xmlns:p14="http://schemas.microsoft.com/office/powerpoint/2010/main" val="426445270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B75E62D3DE67478C470A2463941AF3" ma:contentTypeVersion="16" ma:contentTypeDescription="Create a new document." ma:contentTypeScope="" ma:versionID="3cbb43f0fcf6d6eaeffdb7271f5f2e25">
  <xsd:schema xmlns:xsd="http://www.w3.org/2001/XMLSchema" xmlns:xs="http://www.w3.org/2001/XMLSchema" xmlns:p="http://schemas.microsoft.com/office/2006/metadata/properties" xmlns:ns2="88d9f489-fbb5-409d-8361-5dd6458cd0ad" xmlns:ns3="58afd8fe-34e6-4347-ac36-1932accbb357" targetNamespace="http://schemas.microsoft.com/office/2006/metadata/properties" ma:root="true" ma:fieldsID="b5597f15bbd7953552400ed0e2ffdd6b" ns2:_="" ns3:_="">
    <xsd:import namespace="88d9f489-fbb5-409d-8361-5dd6458cd0ad"/>
    <xsd:import namespace="58afd8fe-34e6-4347-ac36-1932accbb35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DateandTim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9f489-fbb5-409d-8361-5dd6458cd0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DateandTime" ma:index="16" nillable="true" ma:displayName="Date and Time" ma:format="DateTime" ma:internalName="DateandTime">
      <xsd:simpleType>
        <xsd:restriction base="dms:DateTim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74f7a641-d7a7-4058-a8da-0ae5b4afc5b4"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afd8fe-34e6-4347-ac36-1932accbb35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ff74fbe-f2fd-4cb2-ac19-1241c3710773}" ma:internalName="TaxCatchAll" ma:showField="CatchAllData" ma:web="58afd8fe-34e6-4347-ac36-1932accbb3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8d9f489-fbb5-409d-8361-5dd6458cd0ad">
      <Terms xmlns="http://schemas.microsoft.com/office/infopath/2007/PartnerControls"/>
    </lcf76f155ced4ddcb4097134ff3c332f>
    <TaxCatchAll xmlns="58afd8fe-34e6-4347-ac36-1932accbb357" xsi:nil="true"/>
    <DateandTime xmlns="88d9f489-fbb5-409d-8361-5dd6458cd0ad" xsi:nil="true"/>
  </documentManagement>
</p:properties>
</file>

<file path=customXml/itemProps1.xml><?xml version="1.0" encoding="utf-8"?>
<ds:datastoreItem xmlns:ds="http://schemas.openxmlformats.org/officeDocument/2006/customXml" ds:itemID="{008C0CD0-0AC2-4AD0-B595-EB27ADF0810C}"/>
</file>

<file path=customXml/itemProps2.xml><?xml version="1.0" encoding="utf-8"?>
<ds:datastoreItem xmlns:ds="http://schemas.openxmlformats.org/officeDocument/2006/customXml" ds:itemID="{E5A790C0-5224-4047-A20B-B66F529722F1}"/>
</file>

<file path=customXml/itemProps3.xml><?xml version="1.0" encoding="utf-8"?>
<ds:datastoreItem xmlns:ds="http://schemas.openxmlformats.org/officeDocument/2006/customXml" ds:itemID="{E5881EC2-C500-4E25-94DB-93FAED812055}"/>
</file>

<file path=docProps/app.xml><?xml version="1.0" encoding="utf-8"?>
<Properties xmlns="http://schemas.openxmlformats.org/officeDocument/2006/extended-properties" xmlns:vt="http://schemas.openxmlformats.org/officeDocument/2006/docPropsVTypes">
  <TotalTime>5287</TotalTime>
  <Words>983</Words>
  <Application>Microsoft Office PowerPoint</Application>
  <PresentationFormat>A3 Paper (297x420 mm)</PresentationFormat>
  <Paragraphs>43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Campbell</dc:creator>
  <cp:lastModifiedBy>Robert Douce</cp:lastModifiedBy>
  <cp:revision>227</cp:revision>
  <cp:lastPrinted>2021-08-19T13:28:46Z</cp:lastPrinted>
  <dcterms:created xsi:type="dcterms:W3CDTF">2016-08-12T08:36:34Z</dcterms:created>
  <dcterms:modified xsi:type="dcterms:W3CDTF">2026-03-02T16:25:46Z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0x010100DCB75E62D3DE67478C470A2463941AF3</vt:lpwstr>
  </property>
</Properties>
</file>