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B_E935D28E.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7"/>
  </p:notesMasterIdLst>
  <p:handoutMasterIdLst>
    <p:handoutMasterId r:id="rId8"/>
  </p:handoutMasterIdLst>
  <p:sldIdLst>
    <p:sldId id="268" r:id="rId5"/>
    <p:sldId id="267" r:id="rId6"/>
  </p:sldIdLst>
  <p:sldSz cx="12192000" cy="1625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51A41A-334C-B88E-7085-47AC8CA34F5F}" name="Faine Chan" initials="FC" userId="S::fchan@rcseng.ac.uk::a037ea19-23ff-4a17-82f0-ee44cd8087c6" providerId="AD"/>
  <p188:author id="{6CF72AD5-2EB4-010B-C936-C6E1A341FD98}" name="Vikki Hart" initials="VH" userId="S::VHart@rcseng.ac.uk::fa6e9b52-71a1-41ac-9fbf-cd49110205e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McDonell" initials="AM" lastIdx="1" clrIdx="0">
    <p:extLst>
      <p:ext uri="{19B8F6BF-5375-455C-9EA6-DF929625EA0E}">
        <p15:presenceInfo xmlns:p15="http://schemas.microsoft.com/office/powerpoint/2012/main" userId="S::AMcDonell@rcseng.ac.uk::883a4a87-986c-4024-84cc-c501023edb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7C6EB0"/>
    <a:srgbClr val="9966FF"/>
    <a:srgbClr val="CCCCFF"/>
    <a:srgbClr val="EEEDE4"/>
    <a:srgbClr val="6600FF"/>
    <a:srgbClr val="CC00FF"/>
    <a:srgbClr val="D1F3FF"/>
    <a:srgbClr val="F04B25"/>
    <a:srgbClr val="00A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9B2B24-C767-4B35-9FB6-F64D293B2664}" v="17" dt="2026-02-25T18:02:13.789"/>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11" autoAdjust="0"/>
    <p:restoredTop sz="96247" autoAdjust="0"/>
  </p:normalViewPr>
  <p:slideViewPr>
    <p:cSldViewPr snapToGrid="0">
      <p:cViewPr varScale="1">
        <p:scale>
          <a:sx n="47" d="100"/>
          <a:sy n="47" d="100"/>
        </p:scale>
        <p:origin x="3612" y="120"/>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 d="2"/>
          <a:sy n="1" d="2"/>
        </p:scale>
        <p:origin x="3403" y="4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 Hae Park" userId="6d246603-ecac-40d7-b4fc-d3a9da7517f0" providerId="ADAL" clId="{9AC93C9E-D99E-4C7E-9530-F10F813802E8}"/>
    <pc:docChg chg="undo custSel modSld">
      <pc:chgData name="Min Hae Park" userId="6d246603-ecac-40d7-b4fc-d3a9da7517f0" providerId="ADAL" clId="{9AC93C9E-D99E-4C7E-9530-F10F813802E8}" dt="2026-02-25T18:02:13.782" v="1807" actId="20578"/>
      <pc:docMkLst>
        <pc:docMk/>
      </pc:docMkLst>
      <pc:sldChg chg="addSp delSp modSp mod">
        <pc:chgData name="Min Hae Park" userId="6d246603-ecac-40d7-b4fc-d3a9da7517f0" providerId="ADAL" clId="{9AC93C9E-D99E-4C7E-9530-F10F813802E8}" dt="2026-02-25T18:02:13.782" v="1807" actId="20578"/>
        <pc:sldMkLst>
          <pc:docMk/>
          <pc:sldMk cId="3912618638" sldId="267"/>
        </pc:sldMkLst>
        <pc:spChg chg="mod">
          <ac:chgData name="Min Hae Park" userId="6d246603-ecac-40d7-b4fc-d3a9da7517f0" providerId="ADAL" clId="{9AC93C9E-D99E-4C7E-9530-F10F813802E8}" dt="2026-02-25T17:19:08.244" v="746" actId="403"/>
          <ac:spMkLst>
            <pc:docMk/>
            <pc:sldMk cId="3912618638" sldId="267"/>
            <ac:spMk id="2" creationId="{40A5973D-7BDA-A97E-72DF-EF1C9E50DAF7}"/>
          </ac:spMkLst>
        </pc:spChg>
        <pc:spChg chg="mod">
          <ac:chgData name="Min Hae Park" userId="6d246603-ecac-40d7-b4fc-d3a9da7517f0" providerId="ADAL" clId="{9AC93C9E-D99E-4C7E-9530-F10F813802E8}" dt="2026-02-25T17:42:44.716" v="1310" actId="20577"/>
          <ac:spMkLst>
            <pc:docMk/>
            <pc:sldMk cId="3912618638" sldId="267"/>
            <ac:spMk id="6" creationId="{BA79E564-10C2-0813-B980-5E4B1D766A69}"/>
          </ac:spMkLst>
        </pc:spChg>
        <pc:spChg chg="add del mod">
          <ac:chgData name="Min Hae Park" userId="6d246603-ecac-40d7-b4fc-d3a9da7517f0" providerId="ADAL" clId="{9AC93C9E-D99E-4C7E-9530-F10F813802E8}" dt="2026-02-25T17:21:17.143" v="774" actId="1076"/>
          <ac:spMkLst>
            <pc:docMk/>
            <pc:sldMk cId="3912618638" sldId="267"/>
            <ac:spMk id="17" creationId="{42994E35-9D4C-DFA3-0AFF-018EA3EE9970}"/>
          </ac:spMkLst>
        </pc:spChg>
        <pc:spChg chg="mod">
          <ac:chgData name="Min Hae Park" userId="6d246603-ecac-40d7-b4fc-d3a9da7517f0" providerId="ADAL" clId="{9AC93C9E-D99E-4C7E-9530-F10F813802E8}" dt="2026-02-25T17:49:18.431" v="1531" actId="20577"/>
          <ac:spMkLst>
            <pc:docMk/>
            <pc:sldMk cId="3912618638" sldId="267"/>
            <ac:spMk id="33" creationId="{2AF6307F-40E6-EBD6-A16B-25CDD04071DC}"/>
          </ac:spMkLst>
        </pc:spChg>
        <pc:spChg chg="mod">
          <ac:chgData name="Min Hae Park" userId="6d246603-ecac-40d7-b4fc-d3a9da7517f0" providerId="ADAL" clId="{9AC93C9E-D99E-4C7E-9530-F10F813802E8}" dt="2026-02-25T17:40:55.958" v="1198" actId="20577"/>
          <ac:spMkLst>
            <pc:docMk/>
            <pc:sldMk cId="3912618638" sldId="267"/>
            <ac:spMk id="34" creationId="{D619E2F3-A398-3006-F96A-862D05BA1D18}"/>
          </ac:spMkLst>
        </pc:spChg>
        <pc:spChg chg="mod">
          <ac:chgData name="Min Hae Park" userId="6d246603-ecac-40d7-b4fc-d3a9da7517f0" providerId="ADAL" clId="{9AC93C9E-D99E-4C7E-9530-F10F813802E8}" dt="2026-02-25T18:01:19.038" v="1796" actId="14100"/>
          <ac:spMkLst>
            <pc:docMk/>
            <pc:sldMk cId="3912618638" sldId="267"/>
            <ac:spMk id="35" creationId="{02C6CEAC-0B2D-4183-51AD-1CC2BE022282}"/>
          </ac:spMkLst>
        </pc:spChg>
        <pc:spChg chg="mod">
          <ac:chgData name="Min Hae Park" userId="6d246603-ecac-40d7-b4fc-d3a9da7517f0" providerId="ADAL" clId="{9AC93C9E-D99E-4C7E-9530-F10F813802E8}" dt="2026-02-25T18:02:13.782" v="1807" actId="20578"/>
          <ac:spMkLst>
            <pc:docMk/>
            <pc:sldMk cId="3912618638" sldId="267"/>
            <ac:spMk id="36" creationId="{A5A9E8FD-BF4F-D6A5-47AA-CBF56C4FFDDC}"/>
          </ac:spMkLst>
        </pc:spChg>
        <pc:spChg chg="mod">
          <ac:chgData name="Min Hae Park" userId="6d246603-ecac-40d7-b4fc-d3a9da7517f0" providerId="ADAL" clId="{9AC93C9E-D99E-4C7E-9530-F10F813802E8}" dt="2026-02-25T17:56:13.137" v="1706" actId="1076"/>
          <ac:spMkLst>
            <pc:docMk/>
            <pc:sldMk cId="3912618638" sldId="267"/>
            <ac:spMk id="40" creationId="{5CEAC2B0-AA2F-63FC-D306-1F3567667C62}"/>
          </ac:spMkLst>
        </pc:spChg>
        <pc:spChg chg="mod">
          <ac:chgData name="Min Hae Park" userId="6d246603-ecac-40d7-b4fc-d3a9da7517f0" providerId="ADAL" clId="{9AC93C9E-D99E-4C7E-9530-F10F813802E8}" dt="2026-02-25T18:00:52.001" v="1785" actId="20577"/>
          <ac:spMkLst>
            <pc:docMk/>
            <pc:sldMk cId="3912618638" sldId="267"/>
            <ac:spMk id="41" creationId="{01E5D27D-EE16-D204-7E5A-1A1BE30989D6}"/>
          </ac:spMkLst>
        </pc:spChg>
        <pc:spChg chg="mod">
          <ac:chgData name="Min Hae Park" userId="6d246603-ecac-40d7-b4fc-d3a9da7517f0" providerId="ADAL" clId="{9AC93C9E-D99E-4C7E-9530-F10F813802E8}" dt="2026-02-25T18:01:17.662" v="1795" actId="14100"/>
          <ac:spMkLst>
            <pc:docMk/>
            <pc:sldMk cId="3912618638" sldId="267"/>
            <ac:spMk id="43" creationId="{9BA03D4B-5145-3487-86EB-70A4746A1D75}"/>
          </ac:spMkLst>
        </pc:spChg>
        <pc:spChg chg="del mod">
          <ac:chgData name="Min Hae Park" userId="6d246603-ecac-40d7-b4fc-d3a9da7517f0" providerId="ADAL" clId="{9AC93C9E-D99E-4C7E-9530-F10F813802E8}" dt="2026-02-25T17:53:00.496" v="1641" actId="478"/>
          <ac:spMkLst>
            <pc:docMk/>
            <pc:sldMk cId="3912618638" sldId="267"/>
            <ac:spMk id="44" creationId="{AB5E3E31-2958-CD79-573F-8FBACD3E12FD}"/>
          </ac:spMkLst>
        </pc:spChg>
        <pc:spChg chg="del mod">
          <ac:chgData name="Min Hae Park" userId="6d246603-ecac-40d7-b4fc-d3a9da7517f0" providerId="ADAL" clId="{9AC93C9E-D99E-4C7E-9530-F10F813802E8}" dt="2026-02-25T17:48:25.516" v="1519" actId="478"/>
          <ac:spMkLst>
            <pc:docMk/>
            <pc:sldMk cId="3912618638" sldId="267"/>
            <ac:spMk id="45" creationId="{23923537-73FD-E8D4-68A4-CB979B81F156}"/>
          </ac:spMkLst>
        </pc:spChg>
        <pc:spChg chg="mod">
          <ac:chgData name="Min Hae Park" userId="6d246603-ecac-40d7-b4fc-d3a9da7517f0" providerId="ADAL" clId="{9AC93C9E-D99E-4C7E-9530-F10F813802E8}" dt="2026-02-25T17:54:49.407" v="1675" actId="20577"/>
          <ac:spMkLst>
            <pc:docMk/>
            <pc:sldMk cId="3912618638" sldId="267"/>
            <ac:spMk id="46" creationId="{18E955FC-82A9-A3E3-2639-584F4F5B9E08}"/>
          </ac:spMkLst>
        </pc:spChg>
        <pc:graphicFrameChg chg="modGraphic">
          <ac:chgData name="Min Hae Park" userId="6d246603-ecac-40d7-b4fc-d3a9da7517f0" providerId="ADAL" clId="{9AC93C9E-D99E-4C7E-9530-F10F813802E8}" dt="2026-02-25T17:50:18.426" v="1585" actId="20577"/>
          <ac:graphicFrameMkLst>
            <pc:docMk/>
            <pc:sldMk cId="3912618638" sldId="267"/>
            <ac:graphicFrameMk id="29" creationId="{18E65E3F-8FF7-7EA6-1918-D5EA7B8CB757}"/>
          </ac:graphicFrameMkLst>
        </pc:graphicFrameChg>
        <pc:picChg chg="del">
          <ac:chgData name="Min Hae Park" userId="6d246603-ecac-40d7-b4fc-d3a9da7517f0" providerId="ADAL" clId="{9AC93C9E-D99E-4C7E-9530-F10F813802E8}" dt="2026-02-25T17:50:07.612" v="1582" actId="478"/>
          <ac:picMkLst>
            <pc:docMk/>
            <pc:sldMk cId="3912618638" sldId="267"/>
            <ac:picMk id="30" creationId="{3724094F-7721-6DFB-74D1-C9365D624044}"/>
          </ac:picMkLst>
        </pc:picChg>
        <pc:picChg chg="del">
          <ac:chgData name="Min Hae Park" userId="6d246603-ecac-40d7-b4fc-d3a9da7517f0" providerId="ADAL" clId="{9AC93C9E-D99E-4C7E-9530-F10F813802E8}" dt="2026-02-25T17:49:01.602" v="1528" actId="478"/>
          <ac:picMkLst>
            <pc:docMk/>
            <pc:sldMk cId="3912618638" sldId="267"/>
            <ac:picMk id="47" creationId="{95F59624-E0B5-A232-53C4-0F5B6AC6C694}"/>
          </ac:picMkLst>
        </pc:picChg>
        <pc:picChg chg="mod">
          <ac:chgData name="Min Hae Park" userId="6d246603-ecac-40d7-b4fc-d3a9da7517f0" providerId="ADAL" clId="{9AC93C9E-D99E-4C7E-9530-F10F813802E8}" dt="2026-02-25T17:59:01.862" v="1751" actId="1076"/>
          <ac:picMkLst>
            <pc:docMk/>
            <pc:sldMk cId="3912618638" sldId="267"/>
            <ac:picMk id="48" creationId="{9E2BA028-49BA-4E39-EB0F-659B51439BE5}"/>
          </ac:picMkLst>
        </pc:picChg>
        <pc:picChg chg="mod">
          <ac:chgData name="Min Hae Park" userId="6d246603-ecac-40d7-b4fc-d3a9da7517f0" providerId="ADAL" clId="{9AC93C9E-D99E-4C7E-9530-F10F813802E8}" dt="2026-02-25T17:59:01.862" v="1751" actId="1076"/>
          <ac:picMkLst>
            <pc:docMk/>
            <pc:sldMk cId="3912618638" sldId="267"/>
            <ac:picMk id="57" creationId="{7683A3B0-3152-EDAF-B726-44507E38568E}"/>
          </ac:picMkLst>
        </pc:picChg>
      </pc:sldChg>
      <pc:sldChg chg="addSp delSp modSp mod">
        <pc:chgData name="Min Hae Park" userId="6d246603-ecac-40d7-b4fc-d3a9da7517f0" providerId="ADAL" clId="{9AC93C9E-D99E-4C7E-9530-F10F813802E8}" dt="2026-02-25T17:18:59.127" v="745" actId="14100"/>
        <pc:sldMkLst>
          <pc:docMk/>
          <pc:sldMk cId="3679085266" sldId="268"/>
        </pc:sldMkLst>
        <pc:spChg chg="del">
          <ac:chgData name="Min Hae Park" userId="6d246603-ecac-40d7-b4fc-d3a9da7517f0" providerId="ADAL" clId="{9AC93C9E-D99E-4C7E-9530-F10F813802E8}" dt="2026-02-25T15:42:07.855" v="0" actId="478"/>
          <ac:spMkLst>
            <pc:docMk/>
            <pc:sldMk cId="3679085266" sldId="268"/>
            <ac:spMk id="2" creationId="{3B82EA71-69BB-C8E4-6835-220C74E2CF7F}"/>
          </ac:spMkLst>
        </pc:spChg>
        <pc:spChg chg="mod">
          <ac:chgData name="Min Hae Park" userId="6d246603-ecac-40d7-b4fc-d3a9da7517f0" providerId="ADAL" clId="{9AC93C9E-D99E-4C7E-9530-F10F813802E8}" dt="2026-02-25T17:13:59.974" v="700" actId="255"/>
          <ac:spMkLst>
            <pc:docMk/>
            <pc:sldMk cId="3679085266" sldId="268"/>
            <ac:spMk id="3" creationId="{3E0DEEF9-6D94-2B0B-8333-3B0D0CB2E463}"/>
          </ac:spMkLst>
        </pc:spChg>
        <pc:spChg chg="mod topLvl">
          <ac:chgData name="Min Hae Park" userId="6d246603-ecac-40d7-b4fc-d3a9da7517f0" providerId="ADAL" clId="{9AC93C9E-D99E-4C7E-9530-F10F813802E8}" dt="2026-02-25T17:18:25.511" v="741" actId="14100"/>
          <ac:spMkLst>
            <pc:docMk/>
            <pc:sldMk cId="3679085266" sldId="268"/>
            <ac:spMk id="6" creationId="{C148EB75-DC73-EEAA-9D13-D9D1D9DFCFE7}"/>
          </ac:spMkLst>
        </pc:spChg>
        <pc:spChg chg="add mod">
          <ac:chgData name="Min Hae Park" userId="6d246603-ecac-40d7-b4fc-d3a9da7517f0" providerId="ADAL" clId="{9AC93C9E-D99E-4C7E-9530-F10F813802E8}" dt="2026-02-25T17:18:59.127" v="745" actId="14100"/>
          <ac:spMkLst>
            <pc:docMk/>
            <pc:sldMk cId="3679085266" sldId="268"/>
            <ac:spMk id="9" creationId="{B9E78691-22A7-FD70-D7BE-70A1BD3B80EB}"/>
          </ac:spMkLst>
        </pc:spChg>
        <pc:spChg chg="add mod">
          <ac:chgData name="Min Hae Park" userId="6d246603-ecac-40d7-b4fc-d3a9da7517f0" providerId="ADAL" clId="{9AC93C9E-D99E-4C7E-9530-F10F813802E8}" dt="2026-02-25T17:18:59.127" v="745" actId="14100"/>
          <ac:spMkLst>
            <pc:docMk/>
            <pc:sldMk cId="3679085266" sldId="268"/>
            <ac:spMk id="10" creationId="{E2625619-2447-4F0C-703E-39F6A880F5B1}"/>
          </ac:spMkLst>
        </pc:spChg>
        <pc:spChg chg="mod topLvl">
          <ac:chgData name="Min Hae Park" userId="6d246603-ecac-40d7-b4fc-d3a9da7517f0" providerId="ADAL" clId="{9AC93C9E-D99E-4C7E-9530-F10F813802E8}" dt="2026-02-25T17:18:00.854" v="738" actId="165"/>
          <ac:spMkLst>
            <pc:docMk/>
            <pc:sldMk cId="3679085266" sldId="268"/>
            <ac:spMk id="11" creationId="{70B424B0-89CA-9D21-E3D6-90A1C7C31E78}"/>
          </ac:spMkLst>
        </pc:spChg>
        <pc:spChg chg="del mod ord">
          <ac:chgData name="Min Hae Park" userId="6d246603-ecac-40d7-b4fc-d3a9da7517f0" providerId="ADAL" clId="{9AC93C9E-D99E-4C7E-9530-F10F813802E8}" dt="2026-02-25T17:16:02.583" v="720" actId="478"/>
          <ac:spMkLst>
            <pc:docMk/>
            <pc:sldMk cId="3679085266" sldId="268"/>
            <ac:spMk id="22" creationId="{94751F2A-0E50-9388-2E34-C9549DEDC45A}"/>
          </ac:spMkLst>
        </pc:spChg>
        <pc:spChg chg="del mod">
          <ac:chgData name="Min Hae Park" userId="6d246603-ecac-40d7-b4fc-d3a9da7517f0" providerId="ADAL" clId="{9AC93C9E-D99E-4C7E-9530-F10F813802E8}" dt="2026-02-25T17:16:03.791" v="721" actId="478"/>
          <ac:spMkLst>
            <pc:docMk/>
            <pc:sldMk cId="3679085266" sldId="268"/>
            <ac:spMk id="23" creationId="{0DAD16DF-BD9B-EAA7-AFBF-3632A043B61C}"/>
          </ac:spMkLst>
        </pc:spChg>
        <pc:spChg chg="mod">
          <ac:chgData name="Min Hae Park" userId="6d246603-ecac-40d7-b4fc-d3a9da7517f0" providerId="ADAL" clId="{9AC93C9E-D99E-4C7E-9530-F10F813802E8}" dt="2026-02-25T17:17:28.374" v="735" actId="1076"/>
          <ac:spMkLst>
            <pc:docMk/>
            <pc:sldMk cId="3679085266" sldId="268"/>
            <ac:spMk id="24" creationId="{F0211EA3-801A-FD4C-24C6-B506EED29C9C}"/>
          </ac:spMkLst>
        </pc:spChg>
        <pc:spChg chg="mod topLvl">
          <ac:chgData name="Min Hae Park" userId="6d246603-ecac-40d7-b4fc-d3a9da7517f0" providerId="ADAL" clId="{9AC93C9E-D99E-4C7E-9530-F10F813802E8}" dt="2026-02-25T17:18:34.056" v="742" actId="164"/>
          <ac:spMkLst>
            <pc:docMk/>
            <pc:sldMk cId="3679085266" sldId="268"/>
            <ac:spMk id="27" creationId="{6477F1E3-FBBD-436D-B8A6-2CDCAE30475E}"/>
          </ac:spMkLst>
        </pc:spChg>
        <pc:spChg chg="mod">
          <ac:chgData name="Min Hae Park" userId="6d246603-ecac-40d7-b4fc-d3a9da7517f0" providerId="ADAL" clId="{9AC93C9E-D99E-4C7E-9530-F10F813802E8}" dt="2026-02-25T17:18:59.127" v="745" actId="14100"/>
          <ac:spMkLst>
            <pc:docMk/>
            <pc:sldMk cId="3679085266" sldId="268"/>
            <ac:spMk id="32" creationId="{3D7F434D-E519-9F95-A795-E4084C8A6370}"/>
          </ac:spMkLst>
        </pc:spChg>
        <pc:spChg chg="mod topLvl">
          <ac:chgData name="Min Hae Park" userId="6d246603-ecac-40d7-b4fc-d3a9da7517f0" providerId="ADAL" clId="{9AC93C9E-D99E-4C7E-9530-F10F813802E8}" dt="2026-02-25T17:18:34.056" v="742" actId="164"/>
          <ac:spMkLst>
            <pc:docMk/>
            <pc:sldMk cId="3679085266" sldId="268"/>
            <ac:spMk id="35" creationId="{1930891D-B35A-2AD3-5E74-E619C9D9F20C}"/>
          </ac:spMkLst>
        </pc:spChg>
        <pc:spChg chg="del">
          <ac:chgData name="Min Hae Park" userId="6d246603-ecac-40d7-b4fc-d3a9da7517f0" providerId="ADAL" clId="{9AC93C9E-D99E-4C7E-9530-F10F813802E8}" dt="2026-02-25T15:42:12.049" v="1" actId="478"/>
          <ac:spMkLst>
            <pc:docMk/>
            <pc:sldMk cId="3679085266" sldId="268"/>
            <ac:spMk id="43" creationId="{6FC35DDE-A74E-41CD-461F-107A41C40EBC}"/>
          </ac:spMkLst>
        </pc:spChg>
        <pc:spChg chg="mod topLvl">
          <ac:chgData name="Min Hae Park" userId="6d246603-ecac-40d7-b4fc-d3a9da7517f0" providerId="ADAL" clId="{9AC93C9E-D99E-4C7E-9530-F10F813802E8}" dt="2026-02-25T17:18:00.854" v="738" actId="165"/>
          <ac:spMkLst>
            <pc:docMk/>
            <pc:sldMk cId="3679085266" sldId="268"/>
            <ac:spMk id="45" creationId="{98509EAD-6C35-B4AD-0679-A2D2E3172BBE}"/>
          </ac:spMkLst>
        </pc:spChg>
        <pc:spChg chg="mod">
          <ac:chgData name="Min Hae Park" userId="6d246603-ecac-40d7-b4fc-d3a9da7517f0" providerId="ADAL" clId="{9AC93C9E-D99E-4C7E-9530-F10F813802E8}" dt="2026-02-25T17:17:35.247" v="737" actId="14100"/>
          <ac:spMkLst>
            <pc:docMk/>
            <pc:sldMk cId="3679085266" sldId="268"/>
            <ac:spMk id="47" creationId="{F2B58FA4-53D0-D9F3-D167-32F17DD332DC}"/>
          </ac:spMkLst>
        </pc:spChg>
        <pc:spChg chg="mod">
          <ac:chgData name="Min Hae Park" userId="6d246603-ecac-40d7-b4fc-d3a9da7517f0" providerId="ADAL" clId="{9AC93C9E-D99E-4C7E-9530-F10F813802E8}" dt="2026-02-25T17:17:32.919" v="736" actId="14100"/>
          <ac:spMkLst>
            <pc:docMk/>
            <pc:sldMk cId="3679085266" sldId="268"/>
            <ac:spMk id="48" creationId="{614BAC9D-1708-080E-79EC-5172D0462764}"/>
          </ac:spMkLst>
        </pc:spChg>
        <pc:spChg chg="mod topLvl">
          <ac:chgData name="Min Hae Park" userId="6d246603-ecac-40d7-b4fc-d3a9da7517f0" providerId="ADAL" clId="{9AC93C9E-D99E-4C7E-9530-F10F813802E8}" dt="2026-02-25T17:18:00.854" v="738" actId="165"/>
          <ac:spMkLst>
            <pc:docMk/>
            <pc:sldMk cId="3679085266" sldId="268"/>
            <ac:spMk id="60" creationId="{37878131-A8F5-CB32-4453-5D48FE8C5EED}"/>
          </ac:spMkLst>
        </pc:spChg>
        <pc:grpChg chg="add del mod">
          <ac:chgData name="Min Hae Park" userId="6d246603-ecac-40d7-b4fc-d3a9da7517f0" providerId="ADAL" clId="{9AC93C9E-D99E-4C7E-9530-F10F813802E8}" dt="2026-02-25T17:18:00.854" v="738" actId="165"/>
          <ac:grpSpMkLst>
            <pc:docMk/>
            <pc:sldMk cId="3679085266" sldId="268"/>
            <ac:grpSpMk id="5" creationId="{2664D16B-A378-F381-3DBD-88E6D6AE4241}"/>
          </ac:grpSpMkLst>
        </pc:grpChg>
        <pc:grpChg chg="add mod">
          <ac:chgData name="Min Hae Park" userId="6d246603-ecac-40d7-b4fc-d3a9da7517f0" providerId="ADAL" clId="{9AC93C9E-D99E-4C7E-9530-F10F813802E8}" dt="2026-02-25T17:18:43.788" v="743" actId="1076"/>
          <ac:grpSpMkLst>
            <pc:docMk/>
            <pc:sldMk cId="3679085266" sldId="268"/>
            <ac:grpSpMk id="12" creationId="{7B165647-5C5C-794F-35EB-841E54EFA79D}"/>
          </ac:grpSpMkLst>
        </pc:grpChg>
        <pc:picChg chg="mod topLvl">
          <ac:chgData name="Min Hae Park" userId="6d246603-ecac-40d7-b4fc-d3a9da7517f0" providerId="ADAL" clId="{9AC93C9E-D99E-4C7E-9530-F10F813802E8}" dt="2026-02-25T17:18:00.854" v="738" actId="165"/>
          <ac:picMkLst>
            <pc:docMk/>
            <pc:sldMk cId="3679085266" sldId="268"/>
            <ac:picMk id="8" creationId="{2E4E5304-1712-DD0E-4420-E733CEB5D38F}"/>
          </ac:picMkLst>
        </pc:picChg>
        <pc:picChg chg="mod topLvl">
          <ac:chgData name="Min Hae Park" userId="6d246603-ecac-40d7-b4fc-d3a9da7517f0" providerId="ADAL" clId="{9AC93C9E-D99E-4C7E-9530-F10F813802E8}" dt="2026-02-25T17:18:00.854" v="738" actId="165"/>
          <ac:picMkLst>
            <pc:docMk/>
            <pc:sldMk cId="3679085266" sldId="268"/>
            <ac:picMk id="14" creationId="{D4583B6A-2BB0-ADC4-3A53-EF14A8D96C36}"/>
          </ac:picMkLst>
        </pc:picChg>
        <pc:picChg chg="mod">
          <ac:chgData name="Min Hae Park" userId="6d246603-ecac-40d7-b4fc-d3a9da7517f0" providerId="ADAL" clId="{9AC93C9E-D99E-4C7E-9530-F10F813802E8}" dt="2026-02-25T17:17:18.960" v="734" actId="14100"/>
          <ac:picMkLst>
            <pc:docMk/>
            <pc:sldMk cId="3679085266" sldId="268"/>
            <ac:picMk id="29" creationId="{B3546785-2CC7-BCF1-893F-C2FF28FB7832}"/>
          </ac:picMkLst>
        </pc:picChg>
        <pc:picChg chg="mod">
          <ac:chgData name="Min Hae Park" userId="6d246603-ecac-40d7-b4fc-d3a9da7517f0" providerId="ADAL" clId="{9AC93C9E-D99E-4C7E-9530-F10F813802E8}" dt="2026-02-25T15:52:52.620" v="97" actId="1076"/>
          <ac:picMkLst>
            <pc:docMk/>
            <pc:sldMk cId="3679085266" sldId="268"/>
            <ac:picMk id="30" creationId="{72DE0BEA-DA68-AA10-2F2D-53442F4D3A8A}"/>
          </ac:picMkLst>
        </pc:picChg>
        <pc:picChg chg="mod">
          <ac:chgData name="Min Hae Park" userId="6d246603-ecac-40d7-b4fc-d3a9da7517f0" providerId="ADAL" clId="{9AC93C9E-D99E-4C7E-9530-F10F813802E8}" dt="2026-02-25T15:53:02.182" v="98" actId="1076"/>
          <ac:picMkLst>
            <pc:docMk/>
            <pc:sldMk cId="3679085266" sldId="268"/>
            <ac:picMk id="31" creationId="{DAA4F631-5F73-D1CB-53E9-3739BD1CD935}"/>
          </ac:picMkLst>
        </pc:picChg>
        <pc:picChg chg="mod topLvl">
          <ac:chgData name="Min Hae Park" userId="6d246603-ecac-40d7-b4fc-d3a9da7517f0" providerId="ADAL" clId="{9AC93C9E-D99E-4C7E-9530-F10F813802E8}" dt="2026-02-25T17:18:34.056" v="742" actId="164"/>
          <ac:picMkLst>
            <pc:docMk/>
            <pc:sldMk cId="3679085266" sldId="268"/>
            <ac:picMk id="44" creationId="{3BB3F8A8-7EE2-F0AB-2A1E-A981C410F963}"/>
          </ac:picMkLst>
        </pc:picChg>
      </pc:sldChg>
    </pc:docChg>
  </pc:docChgLst>
</pc:chgInfo>
</file>

<file path=ppt/comments/modernComment_10B_E935D28E.xml><?xml version="1.0" encoding="utf-8"?>
<p188:cmLst xmlns:a="http://schemas.openxmlformats.org/drawingml/2006/main" xmlns:r="http://schemas.openxmlformats.org/officeDocument/2006/relationships" xmlns:p188="http://schemas.microsoft.com/office/powerpoint/2018/8/main">
  <p188:cm id="{6D2D22BB-072B-46E2-B009-AABF276DF480}" authorId="{6CF72AD5-2EB4-010B-C936-C6E1A341FD98}" created="2026-02-25T09:39:57.838">
    <ac:deMkLst xmlns:ac="http://schemas.microsoft.com/office/drawing/2013/main/command">
      <pc:docMk xmlns:pc="http://schemas.microsoft.com/office/powerpoint/2013/main/command"/>
      <pc:sldMk xmlns:pc="http://schemas.microsoft.com/office/powerpoint/2013/main/command" cId="3912618638" sldId="267"/>
      <ac:picMk id="30" creationId="{3724094F-7721-6DFB-74D1-C9365D624044}"/>
    </ac:deMkLst>
    <p188:txBody>
      <a:bodyPr/>
      <a:lstStyle/>
      <a:p>
        <a:r>
          <a:rPr lang="en-GB"/>
          <a:t>Can anyone provide a better crop of this?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CE2ABB-3E4F-4D41-8568-7C902D8340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B87AD07-52BA-4654-AB16-B5FB95B8BA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0FE1BA-D506-40EE-B152-1FC809E35E5F}" type="datetimeFigureOut">
              <a:rPr lang="en-US" smtClean="0"/>
              <a:t>3/2/2026</a:t>
            </a:fld>
            <a:endParaRPr lang="en-US" dirty="0"/>
          </a:p>
        </p:txBody>
      </p:sp>
      <p:sp>
        <p:nvSpPr>
          <p:cNvPr id="4" name="Footer Placeholder 3">
            <a:extLst>
              <a:ext uri="{FF2B5EF4-FFF2-40B4-BE49-F238E27FC236}">
                <a16:creationId xmlns:a16="http://schemas.microsoft.com/office/drawing/2014/main" id="{90CEFF96-CB5A-4136-B37B-371A897ECA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B980E3A-98E2-4FFC-B81C-C354A7B3B9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F6829-522D-411D-99E3-19D7738EEB89}" type="slidenum">
              <a:rPr lang="en-US" smtClean="0"/>
              <a:t>‹#›</a:t>
            </a:fld>
            <a:endParaRPr lang="en-US" dirty="0"/>
          </a:p>
        </p:txBody>
      </p:sp>
    </p:spTree>
    <p:extLst>
      <p:ext uri="{BB962C8B-B14F-4D97-AF65-F5344CB8AC3E}">
        <p14:creationId xmlns:p14="http://schemas.microsoft.com/office/powerpoint/2010/main" val="273539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22A5C-B1F3-4931-941D-123ADD0E9CE3}" type="datetimeFigureOut">
              <a:rPr lang="en-US" smtClean="0"/>
              <a:t>3/2/2026</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98550-2AA3-427C-8530-E6B958473202}" type="slidenum">
              <a:rPr lang="en-US" smtClean="0"/>
              <a:t>‹#›</a:t>
            </a:fld>
            <a:endParaRPr lang="en-US" dirty="0"/>
          </a:p>
        </p:txBody>
      </p:sp>
    </p:spTree>
    <p:extLst>
      <p:ext uri="{BB962C8B-B14F-4D97-AF65-F5344CB8AC3E}">
        <p14:creationId xmlns:p14="http://schemas.microsoft.com/office/powerpoint/2010/main" val="107370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B98550-2AA3-427C-8530-E6B958473202}" type="slidenum">
              <a:rPr lang="en-US" smtClean="0"/>
              <a:t>2</a:t>
            </a:fld>
            <a:endParaRPr lang="en-US" dirty="0"/>
          </a:p>
        </p:txBody>
      </p:sp>
    </p:spTree>
    <p:extLst>
      <p:ext uri="{BB962C8B-B14F-4D97-AF65-F5344CB8AC3E}">
        <p14:creationId xmlns:p14="http://schemas.microsoft.com/office/powerpoint/2010/main" val="178072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13C87C7-5821-BC93-D491-2D341E2EDE30}"/>
              </a:ext>
              <a:ext uri="{C183D7F6-B498-43B3-948B-1728B52AA6E4}">
                <adec:decorative xmlns:adec="http://schemas.microsoft.com/office/drawing/2017/decorative" val="1"/>
              </a:ext>
            </a:extLst>
          </p:cNvPr>
          <p:cNvSpPr/>
          <p:nvPr userDrawn="1"/>
        </p:nvSpPr>
        <p:spPr>
          <a:xfrm>
            <a:off x="591350" y="760603"/>
            <a:ext cx="10992455" cy="45719"/>
          </a:xfrm>
          <a:prstGeom prst="rect">
            <a:avLst/>
          </a:prstGeom>
          <a:solidFill>
            <a:schemeClr val="accent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C79281-D6A2-9113-842E-52BA21301BBF}"/>
              </a:ext>
            </a:extLst>
          </p:cNvPr>
          <p:cNvSpPr>
            <a:spLocks noGrp="1"/>
          </p:cNvSpPr>
          <p:nvPr>
            <p:ph type="title" hasCustomPrompt="1"/>
          </p:nvPr>
        </p:nvSpPr>
        <p:spPr>
          <a:xfrm>
            <a:off x="1997598" y="1134316"/>
            <a:ext cx="8196805" cy="2872535"/>
          </a:xfrm>
        </p:spPr>
        <p:txBody>
          <a:bodyPr bIns="0" anchor="b">
            <a:noAutofit/>
          </a:bodyPr>
          <a:lstStyle>
            <a:lvl1pPr algn="ctr">
              <a:lnSpc>
                <a:spcPct val="70000"/>
              </a:lnSpc>
              <a:defRPr sz="11500" b="1" spc="-500" baseline="0">
                <a:solidFill>
                  <a:schemeClr val="accent2"/>
                </a:solidFill>
                <a:latin typeface="+mj-lt"/>
              </a:defRPr>
            </a:lvl1pPr>
          </a:lstStyle>
          <a:p>
            <a:r>
              <a:rPr lang="en-US" dirty="0"/>
              <a:t>Add title here</a:t>
            </a:r>
          </a:p>
        </p:txBody>
      </p:sp>
      <p:sp>
        <p:nvSpPr>
          <p:cNvPr id="8" name="Text Placeholder 6">
            <a:extLst>
              <a:ext uri="{FF2B5EF4-FFF2-40B4-BE49-F238E27FC236}">
                <a16:creationId xmlns:a16="http://schemas.microsoft.com/office/drawing/2014/main" id="{5E790539-5576-6E20-76CE-838FCBFA1BE1}"/>
              </a:ext>
            </a:extLst>
          </p:cNvPr>
          <p:cNvSpPr>
            <a:spLocks noGrp="1"/>
          </p:cNvSpPr>
          <p:nvPr>
            <p:ph type="body" sz="quarter" idx="11" hasCustomPrompt="1"/>
          </p:nvPr>
        </p:nvSpPr>
        <p:spPr>
          <a:xfrm>
            <a:off x="585989" y="776614"/>
            <a:ext cx="2261384" cy="1304000"/>
          </a:xfrm>
          <a:solidFill>
            <a:schemeClr val="accent2"/>
          </a:solidFill>
        </p:spPr>
        <p:txBody>
          <a:bodyPr tIns="91440" bIns="0" anchor="ctr">
            <a:noAutofit/>
          </a:bodyPr>
          <a:lstStyle>
            <a:lvl1pPr marL="0" indent="0" algn="ctr">
              <a:lnSpc>
                <a:spcPct val="70000"/>
              </a:lnSpc>
              <a:spcBef>
                <a:spcPts val="0"/>
              </a:spcBef>
              <a:buNone/>
              <a:defRPr sz="2800" b="1" cap="all" spc="-150" baseline="0">
                <a:solidFill>
                  <a:schemeClr val="bg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a:t>
            </a:r>
          </a:p>
          <a:p>
            <a:pPr lvl="0"/>
            <a:r>
              <a:rPr lang="en-US" dirty="0"/>
              <a:t>text</a:t>
            </a:r>
          </a:p>
        </p:txBody>
      </p:sp>
      <p:sp>
        <p:nvSpPr>
          <p:cNvPr id="45" name="Picture Placeholder 44">
            <a:extLst>
              <a:ext uri="{FF2B5EF4-FFF2-40B4-BE49-F238E27FC236}">
                <a16:creationId xmlns:a16="http://schemas.microsoft.com/office/drawing/2014/main" id="{F4D90386-5045-9142-B669-3A4F71F15C98}"/>
              </a:ext>
            </a:extLst>
          </p:cNvPr>
          <p:cNvSpPr>
            <a:spLocks noGrp="1" noChangeAspect="1"/>
          </p:cNvSpPr>
          <p:nvPr>
            <p:ph type="pic" sz="quarter" idx="37"/>
          </p:nvPr>
        </p:nvSpPr>
        <p:spPr>
          <a:xfrm>
            <a:off x="8898456" y="1853528"/>
            <a:ext cx="1628552" cy="1226510"/>
          </a:xfrm>
        </p:spPr>
        <p:txBody>
          <a:bodyPr>
            <a:normAutofit/>
          </a:bodyPr>
          <a:lstStyle>
            <a:lvl1pPr marL="0" indent="0" algn="ctr">
              <a:buNone/>
              <a:defRPr sz="2000"/>
            </a:lvl1pPr>
          </a:lstStyle>
          <a:p>
            <a:r>
              <a:rPr lang="en-GB"/>
              <a:t>Click icon to add picture</a:t>
            </a:r>
            <a:endParaRPr lang="en-US" dirty="0"/>
          </a:p>
        </p:txBody>
      </p:sp>
      <p:sp>
        <p:nvSpPr>
          <p:cNvPr id="41" name="Text Placeholder 6">
            <a:extLst>
              <a:ext uri="{FF2B5EF4-FFF2-40B4-BE49-F238E27FC236}">
                <a16:creationId xmlns:a16="http://schemas.microsoft.com/office/drawing/2014/main" id="{49C83E00-6F31-B188-424A-B276312C4648}"/>
              </a:ext>
            </a:extLst>
          </p:cNvPr>
          <p:cNvSpPr>
            <a:spLocks noGrp="1"/>
          </p:cNvSpPr>
          <p:nvPr>
            <p:ph type="body" sz="quarter" idx="36" hasCustomPrompt="1"/>
          </p:nvPr>
        </p:nvSpPr>
        <p:spPr>
          <a:xfrm>
            <a:off x="599773" y="4026530"/>
            <a:ext cx="10992455" cy="525074"/>
          </a:xfrm>
        </p:spPr>
        <p:txBody>
          <a:bodyPr tIns="0">
            <a:noAutofit/>
          </a:bodyPr>
          <a:lstStyle>
            <a:lvl1pPr marL="0" indent="0" algn="ctr">
              <a:buNone/>
              <a:defRPr sz="2800" b="1">
                <a:latin typeface="+mn-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subtitle here</a:t>
            </a:r>
          </a:p>
        </p:txBody>
      </p:sp>
      <p:sp>
        <p:nvSpPr>
          <p:cNvPr id="10" name="Rectangle 9">
            <a:extLst>
              <a:ext uri="{FF2B5EF4-FFF2-40B4-BE49-F238E27FC236}">
                <a16:creationId xmlns:a16="http://schemas.microsoft.com/office/drawing/2014/main" id="{B8B43F97-7D48-F9EA-04C2-C3A1E40A41C1}"/>
              </a:ext>
              <a:ext uri="{C183D7F6-B498-43B3-948B-1728B52AA6E4}">
                <adec:decorative xmlns:adec="http://schemas.microsoft.com/office/drawing/2017/decorative" val="1"/>
              </a:ext>
            </a:extLst>
          </p:cNvPr>
          <p:cNvSpPr/>
          <p:nvPr userDrawn="1"/>
        </p:nvSpPr>
        <p:spPr>
          <a:xfrm>
            <a:off x="591350" y="4911688"/>
            <a:ext cx="10992455" cy="45719"/>
          </a:xfrm>
          <a:prstGeom prst="rect">
            <a:avLst/>
          </a:prstGeom>
          <a:solidFill>
            <a:schemeClr val="accent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a:extLst>
              <a:ext uri="{FF2B5EF4-FFF2-40B4-BE49-F238E27FC236}">
                <a16:creationId xmlns:a16="http://schemas.microsoft.com/office/drawing/2014/main" id="{7792914F-87A7-29B3-6934-DF2472809A63}"/>
              </a:ext>
            </a:extLst>
          </p:cNvPr>
          <p:cNvSpPr>
            <a:spLocks noGrp="1"/>
          </p:cNvSpPr>
          <p:nvPr>
            <p:ph type="body" sz="quarter" idx="12" hasCustomPrompt="1"/>
          </p:nvPr>
        </p:nvSpPr>
        <p:spPr>
          <a:xfrm>
            <a:off x="585988" y="5399966"/>
            <a:ext cx="5408411" cy="1092614"/>
          </a:xfrm>
          <a:solidFill>
            <a:schemeClr val="accent2"/>
          </a:solidFill>
        </p:spPr>
        <p:txBody>
          <a:bodyPr lIns="548640" tIns="182880" bIns="0" anchor="ctr">
            <a:noAutofit/>
          </a:bodyPr>
          <a:lstStyle>
            <a:lvl1pPr marL="0" indent="0" algn="l">
              <a:lnSpc>
                <a:spcPct val="70000"/>
              </a:lnSpc>
              <a:spcBef>
                <a:spcPts val="0"/>
              </a:spcBef>
              <a:buNone/>
              <a:defRPr sz="5400" b="1" cap="all" baseline="0">
                <a:solidFill>
                  <a:schemeClr val="bg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t>
            </a:r>
          </a:p>
        </p:txBody>
      </p:sp>
      <p:sp>
        <p:nvSpPr>
          <p:cNvPr id="15" name="Text Placeholder 6">
            <a:extLst>
              <a:ext uri="{FF2B5EF4-FFF2-40B4-BE49-F238E27FC236}">
                <a16:creationId xmlns:a16="http://schemas.microsoft.com/office/drawing/2014/main" id="{545983B4-DA5B-E9B4-4C93-FE5A09C1453A}"/>
              </a:ext>
            </a:extLst>
          </p:cNvPr>
          <p:cNvSpPr>
            <a:spLocks noGrp="1"/>
          </p:cNvSpPr>
          <p:nvPr>
            <p:ph type="body" sz="quarter" idx="14" hasCustomPrompt="1"/>
          </p:nvPr>
        </p:nvSpPr>
        <p:spPr>
          <a:xfrm>
            <a:off x="2684813" y="5544090"/>
            <a:ext cx="2963043" cy="804367"/>
          </a:xfrm>
        </p:spPr>
        <p:txBody>
          <a:bodyPr tIns="0" bIns="0" anchor="ctr">
            <a:noAutofit/>
          </a:bodyPr>
          <a:lstStyle>
            <a:lvl1pPr marL="0" indent="0" algn="l">
              <a:lnSpc>
                <a:spcPct val="100000"/>
              </a:lnSpc>
              <a:spcBef>
                <a:spcPts val="0"/>
              </a:spcBef>
              <a:buNone/>
              <a:defRPr sz="2000" b="1">
                <a:solidFill>
                  <a:schemeClr val="bg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14" name="Text Placeholder 6">
            <a:extLst>
              <a:ext uri="{FF2B5EF4-FFF2-40B4-BE49-F238E27FC236}">
                <a16:creationId xmlns:a16="http://schemas.microsoft.com/office/drawing/2014/main" id="{A4F68B02-C05D-35BC-FE25-10CEEF045EE7}"/>
              </a:ext>
            </a:extLst>
          </p:cNvPr>
          <p:cNvSpPr>
            <a:spLocks noGrp="1"/>
          </p:cNvSpPr>
          <p:nvPr>
            <p:ph type="body" sz="quarter" idx="13" hasCustomPrompt="1"/>
          </p:nvPr>
        </p:nvSpPr>
        <p:spPr>
          <a:xfrm>
            <a:off x="585988" y="6624556"/>
            <a:ext cx="5408411" cy="1092614"/>
          </a:xfrm>
          <a:solidFill>
            <a:schemeClr val="accent2"/>
          </a:solidFill>
        </p:spPr>
        <p:txBody>
          <a:bodyPr lIns="548640" tIns="182880" bIns="0" anchor="ctr">
            <a:noAutofit/>
          </a:bodyPr>
          <a:lstStyle>
            <a:lvl1pPr marL="0" indent="0" algn="l">
              <a:lnSpc>
                <a:spcPct val="70000"/>
              </a:lnSpc>
              <a:spcBef>
                <a:spcPts val="0"/>
              </a:spcBef>
              <a:buNone/>
              <a:defRPr sz="5400" b="1" cap="all" baseline="0">
                <a:solidFill>
                  <a:schemeClr val="bg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t>
            </a:r>
          </a:p>
        </p:txBody>
      </p:sp>
      <p:sp>
        <p:nvSpPr>
          <p:cNvPr id="16" name="Text Placeholder 6">
            <a:extLst>
              <a:ext uri="{FF2B5EF4-FFF2-40B4-BE49-F238E27FC236}">
                <a16:creationId xmlns:a16="http://schemas.microsoft.com/office/drawing/2014/main" id="{99A75573-770E-753A-3991-8AE8A568B2B5}"/>
              </a:ext>
            </a:extLst>
          </p:cNvPr>
          <p:cNvSpPr>
            <a:spLocks noGrp="1"/>
          </p:cNvSpPr>
          <p:nvPr>
            <p:ph type="body" sz="quarter" idx="15" hasCustomPrompt="1"/>
          </p:nvPr>
        </p:nvSpPr>
        <p:spPr>
          <a:xfrm>
            <a:off x="2684811" y="6838187"/>
            <a:ext cx="2963045" cy="665352"/>
          </a:xfrm>
        </p:spPr>
        <p:txBody>
          <a:bodyPr tIns="0" bIns="0" anchor="ctr">
            <a:noAutofit/>
          </a:bodyPr>
          <a:lstStyle>
            <a:lvl1pPr marL="0" indent="0" algn="l">
              <a:lnSpc>
                <a:spcPct val="100000"/>
              </a:lnSpc>
              <a:spcBef>
                <a:spcPts val="0"/>
              </a:spcBef>
              <a:buNone/>
              <a:defRPr sz="2000" b="1">
                <a:solidFill>
                  <a:schemeClr val="bg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24" name="Chart Placeholder 23">
            <a:extLst>
              <a:ext uri="{FF2B5EF4-FFF2-40B4-BE49-F238E27FC236}">
                <a16:creationId xmlns:a16="http://schemas.microsoft.com/office/drawing/2014/main" id="{5B2C4F8B-2E88-17EB-119F-18F378A80161}"/>
              </a:ext>
            </a:extLst>
          </p:cNvPr>
          <p:cNvSpPr>
            <a:spLocks noGrp="1"/>
          </p:cNvSpPr>
          <p:nvPr>
            <p:ph type="chart" sz="quarter" idx="22"/>
          </p:nvPr>
        </p:nvSpPr>
        <p:spPr>
          <a:xfrm>
            <a:off x="6354604" y="5459653"/>
            <a:ext cx="1499616" cy="1353312"/>
          </a:xfrm>
        </p:spPr>
        <p:txBody>
          <a:bodyPr>
            <a:normAutofit/>
          </a:bodyPr>
          <a:lstStyle>
            <a:lvl1pPr marL="0" indent="0" algn="ctr">
              <a:buNone/>
              <a:defRPr sz="1400" b="1"/>
            </a:lvl1pPr>
          </a:lstStyle>
          <a:p>
            <a:r>
              <a:rPr lang="en-GB"/>
              <a:t>Click icon to add chart</a:t>
            </a:r>
            <a:endParaRPr lang="en-US" dirty="0"/>
          </a:p>
        </p:txBody>
      </p:sp>
      <p:sp>
        <p:nvSpPr>
          <p:cNvPr id="17" name="Text Placeholder 6">
            <a:extLst>
              <a:ext uri="{FF2B5EF4-FFF2-40B4-BE49-F238E27FC236}">
                <a16:creationId xmlns:a16="http://schemas.microsoft.com/office/drawing/2014/main" id="{92FD6443-DCCF-F177-9121-2D2A6BF7DFDC}"/>
              </a:ext>
            </a:extLst>
          </p:cNvPr>
          <p:cNvSpPr>
            <a:spLocks noGrp="1"/>
          </p:cNvSpPr>
          <p:nvPr>
            <p:ph type="body" sz="quarter" idx="16" hasCustomPrompt="1"/>
          </p:nvPr>
        </p:nvSpPr>
        <p:spPr>
          <a:xfrm>
            <a:off x="6299200" y="6443508"/>
            <a:ext cx="1590104" cy="691168"/>
          </a:xfrm>
          <a:solidFill>
            <a:schemeClr val="accent1"/>
          </a:solidFill>
        </p:spPr>
        <p:txBody>
          <a:bodyPr lIns="0" tIns="137160" rIns="0" bIns="0" anchor="ctr">
            <a:noAutofit/>
          </a:bodyPr>
          <a:lstStyle>
            <a:lvl1pPr marL="0" indent="0" algn="ctr">
              <a:lnSpc>
                <a:spcPct val="70000"/>
              </a:lnSpc>
              <a:spcBef>
                <a:spcPts val="0"/>
              </a:spcBef>
              <a:buNone/>
              <a:defRPr sz="5400" b="1" cap="all" spc="-300" baseline="0">
                <a:solidFill>
                  <a:schemeClr val="accent2"/>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t>
            </a:r>
          </a:p>
        </p:txBody>
      </p:sp>
      <p:sp>
        <p:nvSpPr>
          <p:cNvPr id="20" name="Text Placeholder 6">
            <a:extLst>
              <a:ext uri="{FF2B5EF4-FFF2-40B4-BE49-F238E27FC236}">
                <a16:creationId xmlns:a16="http://schemas.microsoft.com/office/drawing/2014/main" id="{F5BE4317-7748-EC3E-FF19-D8E610B02F3E}"/>
              </a:ext>
            </a:extLst>
          </p:cNvPr>
          <p:cNvSpPr>
            <a:spLocks noGrp="1"/>
          </p:cNvSpPr>
          <p:nvPr>
            <p:ph type="body" sz="quarter" idx="19" hasCustomPrompt="1"/>
          </p:nvPr>
        </p:nvSpPr>
        <p:spPr>
          <a:xfrm>
            <a:off x="6299200" y="7214903"/>
            <a:ext cx="1590104" cy="483107"/>
          </a:xfrm>
        </p:spPr>
        <p:txBody>
          <a:bodyPr lIns="0" tIns="0" rIns="0">
            <a:noAutofit/>
          </a:bodyPr>
          <a:lstStyle>
            <a:lvl1pPr marL="0" indent="0" algn="ctr">
              <a:buNone/>
              <a:defRPr sz="1400" b="1">
                <a:solidFill>
                  <a:schemeClr val="tx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25" name="Chart Placeholder 23">
            <a:extLst>
              <a:ext uri="{FF2B5EF4-FFF2-40B4-BE49-F238E27FC236}">
                <a16:creationId xmlns:a16="http://schemas.microsoft.com/office/drawing/2014/main" id="{87CE804E-615D-0DBE-4ACD-9498FC05318E}"/>
              </a:ext>
            </a:extLst>
          </p:cNvPr>
          <p:cNvSpPr>
            <a:spLocks noGrp="1"/>
          </p:cNvSpPr>
          <p:nvPr>
            <p:ph type="chart" sz="quarter" idx="23"/>
          </p:nvPr>
        </p:nvSpPr>
        <p:spPr>
          <a:xfrm>
            <a:off x="8099552" y="5459653"/>
            <a:ext cx="1499616" cy="1353312"/>
          </a:xfrm>
        </p:spPr>
        <p:txBody>
          <a:bodyPr>
            <a:normAutofit/>
          </a:bodyPr>
          <a:lstStyle>
            <a:lvl1pPr marL="0" indent="0" algn="ctr">
              <a:buNone/>
              <a:defRPr sz="1400" b="1"/>
            </a:lvl1pPr>
          </a:lstStyle>
          <a:p>
            <a:r>
              <a:rPr lang="en-GB"/>
              <a:t>Click icon to add chart</a:t>
            </a:r>
            <a:endParaRPr lang="en-US" dirty="0"/>
          </a:p>
        </p:txBody>
      </p:sp>
      <p:sp>
        <p:nvSpPr>
          <p:cNvPr id="18" name="Text Placeholder 6">
            <a:extLst>
              <a:ext uri="{FF2B5EF4-FFF2-40B4-BE49-F238E27FC236}">
                <a16:creationId xmlns:a16="http://schemas.microsoft.com/office/drawing/2014/main" id="{FA086B15-B175-56ED-30CB-D95624588FD0}"/>
              </a:ext>
            </a:extLst>
          </p:cNvPr>
          <p:cNvSpPr>
            <a:spLocks noGrp="1"/>
          </p:cNvSpPr>
          <p:nvPr>
            <p:ph type="body" sz="quarter" idx="17" hasCustomPrompt="1"/>
          </p:nvPr>
        </p:nvSpPr>
        <p:spPr>
          <a:xfrm>
            <a:off x="8054308" y="6443508"/>
            <a:ext cx="1590104" cy="691168"/>
          </a:xfrm>
          <a:solidFill>
            <a:schemeClr val="accent1"/>
          </a:solidFill>
        </p:spPr>
        <p:txBody>
          <a:bodyPr lIns="0" tIns="137160" rIns="0" bIns="0" anchor="ctr">
            <a:noAutofit/>
          </a:bodyPr>
          <a:lstStyle>
            <a:lvl1pPr marL="0" indent="0" algn="ctr">
              <a:lnSpc>
                <a:spcPct val="70000"/>
              </a:lnSpc>
              <a:spcBef>
                <a:spcPts val="0"/>
              </a:spcBef>
              <a:buNone/>
              <a:defRPr sz="5400" b="1" cap="all" spc="-300" baseline="0">
                <a:solidFill>
                  <a:schemeClr val="accent2"/>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t>
            </a:r>
          </a:p>
        </p:txBody>
      </p:sp>
      <p:sp>
        <p:nvSpPr>
          <p:cNvPr id="21" name="Text Placeholder 6">
            <a:extLst>
              <a:ext uri="{FF2B5EF4-FFF2-40B4-BE49-F238E27FC236}">
                <a16:creationId xmlns:a16="http://schemas.microsoft.com/office/drawing/2014/main" id="{6734814B-0FF0-B4C5-DAEA-C77A21404CC8}"/>
              </a:ext>
            </a:extLst>
          </p:cNvPr>
          <p:cNvSpPr>
            <a:spLocks noGrp="1"/>
          </p:cNvSpPr>
          <p:nvPr>
            <p:ph type="body" sz="quarter" idx="20" hasCustomPrompt="1"/>
          </p:nvPr>
        </p:nvSpPr>
        <p:spPr>
          <a:xfrm>
            <a:off x="8054308" y="7214903"/>
            <a:ext cx="1590104" cy="483107"/>
          </a:xfrm>
        </p:spPr>
        <p:txBody>
          <a:bodyPr lIns="0" tIns="0" rIns="0">
            <a:noAutofit/>
          </a:bodyPr>
          <a:lstStyle>
            <a:lvl1pPr marL="0" indent="0" algn="ctr">
              <a:buNone/>
              <a:defRPr sz="1400" b="1">
                <a:solidFill>
                  <a:schemeClr val="tx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26" name="Chart Placeholder 23">
            <a:extLst>
              <a:ext uri="{FF2B5EF4-FFF2-40B4-BE49-F238E27FC236}">
                <a16:creationId xmlns:a16="http://schemas.microsoft.com/office/drawing/2014/main" id="{39B6F419-7B3A-9DD3-BB41-E6E6678E9915}"/>
              </a:ext>
            </a:extLst>
          </p:cNvPr>
          <p:cNvSpPr>
            <a:spLocks noGrp="1"/>
          </p:cNvSpPr>
          <p:nvPr>
            <p:ph type="chart" sz="quarter" idx="24"/>
          </p:nvPr>
        </p:nvSpPr>
        <p:spPr>
          <a:xfrm>
            <a:off x="9855072" y="5459653"/>
            <a:ext cx="1499616" cy="1353312"/>
          </a:xfrm>
        </p:spPr>
        <p:txBody>
          <a:bodyPr>
            <a:normAutofit/>
          </a:bodyPr>
          <a:lstStyle>
            <a:lvl1pPr marL="0" indent="0" algn="ctr">
              <a:buNone/>
              <a:defRPr sz="1400" b="1"/>
            </a:lvl1pPr>
          </a:lstStyle>
          <a:p>
            <a:r>
              <a:rPr lang="en-GB"/>
              <a:t>Click icon to add chart</a:t>
            </a:r>
            <a:endParaRPr lang="en-US" dirty="0"/>
          </a:p>
        </p:txBody>
      </p:sp>
      <p:sp>
        <p:nvSpPr>
          <p:cNvPr id="19" name="Text Placeholder 6">
            <a:extLst>
              <a:ext uri="{FF2B5EF4-FFF2-40B4-BE49-F238E27FC236}">
                <a16:creationId xmlns:a16="http://schemas.microsoft.com/office/drawing/2014/main" id="{9EC7C4F7-737D-A661-5E51-8FD5400CA48B}"/>
              </a:ext>
            </a:extLst>
          </p:cNvPr>
          <p:cNvSpPr>
            <a:spLocks noGrp="1"/>
          </p:cNvSpPr>
          <p:nvPr>
            <p:ph type="body" sz="quarter" idx="18" hasCustomPrompt="1"/>
          </p:nvPr>
        </p:nvSpPr>
        <p:spPr>
          <a:xfrm>
            <a:off x="9809416" y="6443508"/>
            <a:ext cx="1590104" cy="691168"/>
          </a:xfrm>
          <a:solidFill>
            <a:schemeClr val="accent1"/>
          </a:solidFill>
        </p:spPr>
        <p:txBody>
          <a:bodyPr lIns="0" tIns="137160" rIns="0" bIns="0" anchor="ctr">
            <a:noAutofit/>
          </a:bodyPr>
          <a:lstStyle>
            <a:lvl1pPr marL="0" indent="0" algn="ctr">
              <a:lnSpc>
                <a:spcPct val="70000"/>
              </a:lnSpc>
              <a:spcBef>
                <a:spcPts val="0"/>
              </a:spcBef>
              <a:buNone/>
              <a:defRPr sz="5400" b="1" cap="all" spc="-300" baseline="0">
                <a:solidFill>
                  <a:schemeClr val="accent2"/>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t>
            </a:r>
          </a:p>
        </p:txBody>
      </p:sp>
      <p:sp>
        <p:nvSpPr>
          <p:cNvPr id="22" name="Text Placeholder 6">
            <a:extLst>
              <a:ext uri="{FF2B5EF4-FFF2-40B4-BE49-F238E27FC236}">
                <a16:creationId xmlns:a16="http://schemas.microsoft.com/office/drawing/2014/main" id="{7DC0C4BA-B3DD-1DFD-D9D2-F6DB9B13A41D}"/>
              </a:ext>
            </a:extLst>
          </p:cNvPr>
          <p:cNvSpPr>
            <a:spLocks noGrp="1"/>
          </p:cNvSpPr>
          <p:nvPr>
            <p:ph type="body" sz="quarter" idx="21" hasCustomPrompt="1"/>
          </p:nvPr>
        </p:nvSpPr>
        <p:spPr>
          <a:xfrm>
            <a:off x="9809416" y="7214903"/>
            <a:ext cx="1590104" cy="483107"/>
          </a:xfrm>
        </p:spPr>
        <p:txBody>
          <a:bodyPr lIns="0" tIns="0" rIns="0">
            <a:noAutofit/>
          </a:bodyPr>
          <a:lstStyle>
            <a:lvl1pPr marL="0" indent="0" algn="ctr">
              <a:buNone/>
              <a:defRPr sz="1400" b="1">
                <a:solidFill>
                  <a:schemeClr val="tx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9" name="Rectangle 8">
            <a:extLst>
              <a:ext uri="{FF2B5EF4-FFF2-40B4-BE49-F238E27FC236}">
                <a16:creationId xmlns:a16="http://schemas.microsoft.com/office/drawing/2014/main" id="{511BD219-2BD9-0F4F-568A-C7664FFBB5E3}"/>
              </a:ext>
              <a:ext uri="{C183D7F6-B498-43B3-948B-1728B52AA6E4}">
                <adec:decorative xmlns:adec="http://schemas.microsoft.com/office/drawing/2017/decorative" val="1"/>
              </a:ext>
            </a:extLst>
          </p:cNvPr>
          <p:cNvSpPr/>
          <p:nvPr userDrawn="1"/>
        </p:nvSpPr>
        <p:spPr>
          <a:xfrm>
            <a:off x="591350" y="8151401"/>
            <a:ext cx="10992455" cy="45719"/>
          </a:xfrm>
          <a:prstGeom prst="rect">
            <a:avLst/>
          </a:prstGeom>
          <a:solidFill>
            <a:schemeClr val="accent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icture Placeholder 27">
            <a:extLst>
              <a:ext uri="{FF2B5EF4-FFF2-40B4-BE49-F238E27FC236}">
                <a16:creationId xmlns:a16="http://schemas.microsoft.com/office/drawing/2014/main" id="{46D33627-3104-42EA-0AEA-9467D7FCE369}"/>
              </a:ext>
            </a:extLst>
          </p:cNvPr>
          <p:cNvSpPr>
            <a:spLocks noGrp="1"/>
          </p:cNvSpPr>
          <p:nvPr>
            <p:ph type="pic" sz="quarter" idx="25"/>
          </p:nvPr>
        </p:nvSpPr>
        <p:spPr>
          <a:xfrm>
            <a:off x="1054750" y="7991712"/>
            <a:ext cx="1024128" cy="1709928"/>
          </a:xfrm>
          <a:solidFill>
            <a:schemeClr val="accent1"/>
          </a:solidFill>
        </p:spPr>
        <p:txBody>
          <a:bodyPr anchor="ctr">
            <a:normAutofit/>
          </a:bodyPr>
          <a:lstStyle>
            <a:lvl1pPr marL="0" indent="0" algn="ctr">
              <a:buNone/>
              <a:defRPr sz="1600"/>
            </a:lvl1pPr>
          </a:lstStyle>
          <a:p>
            <a:r>
              <a:rPr lang="en-GB"/>
              <a:t>Click icon to add picture</a:t>
            </a:r>
            <a:endParaRPr lang="en-US" dirty="0"/>
          </a:p>
        </p:txBody>
      </p:sp>
      <p:sp>
        <p:nvSpPr>
          <p:cNvPr id="7" name="Text Placeholder 6">
            <a:extLst>
              <a:ext uri="{FF2B5EF4-FFF2-40B4-BE49-F238E27FC236}">
                <a16:creationId xmlns:a16="http://schemas.microsoft.com/office/drawing/2014/main" id="{EC746F28-FE88-1802-2D62-907B8E6005F6}"/>
              </a:ext>
            </a:extLst>
          </p:cNvPr>
          <p:cNvSpPr>
            <a:spLocks noGrp="1"/>
          </p:cNvSpPr>
          <p:nvPr>
            <p:ph type="body" sz="quarter" idx="10" hasCustomPrompt="1"/>
          </p:nvPr>
        </p:nvSpPr>
        <p:spPr>
          <a:xfrm>
            <a:off x="2424176" y="8636202"/>
            <a:ext cx="9169789" cy="1062318"/>
          </a:xfrm>
        </p:spPr>
        <p:txBody>
          <a:bodyPr tIns="0">
            <a:noAutofit/>
          </a:bodyPr>
          <a:lstStyle>
            <a:lvl1pPr marL="0" indent="0" algn="l">
              <a:lnSpc>
                <a:spcPct val="100000"/>
              </a:lnSpc>
              <a:spcBef>
                <a:spcPts val="0"/>
              </a:spcBef>
              <a:buNone/>
              <a:defRPr sz="2800" b="1">
                <a:latin typeface="+mn-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29" name="Text Placeholder 6">
            <a:extLst>
              <a:ext uri="{FF2B5EF4-FFF2-40B4-BE49-F238E27FC236}">
                <a16:creationId xmlns:a16="http://schemas.microsoft.com/office/drawing/2014/main" id="{59A512EE-8D5C-545C-171A-C7F90A2ECE72}"/>
              </a:ext>
            </a:extLst>
          </p:cNvPr>
          <p:cNvSpPr>
            <a:spLocks noGrp="1"/>
          </p:cNvSpPr>
          <p:nvPr>
            <p:ph type="body" sz="quarter" idx="26" hasCustomPrompt="1"/>
          </p:nvPr>
        </p:nvSpPr>
        <p:spPr>
          <a:xfrm>
            <a:off x="626630" y="9944953"/>
            <a:ext cx="5367770" cy="1323918"/>
          </a:xfrm>
          <a:solidFill>
            <a:schemeClr val="accent2"/>
          </a:solidFill>
        </p:spPr>
        <p:txBody>
          <a:bodyPr lIns="274320" tIns="182880" bIns="0" anchor="ctr">
            <a:noAutofit/>
          </a:bodyPr>
          <a:lstStyle>
            <a:lvl1pPr marL="0" indent="0" algn="l">
              <a:lnSpc>
                <a:spcPct val="70000"/>
              </a:lnSpc>
              <a:spcBef>
                <a:spcPts val="0"/>
              </a:spcBef>
              <a:buNone/>
              <a:defRPr sz="5400" b="1" cap="all" baseline="0">
                <a:solidFill>
                  <a:schemeClr val="bg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t>
            </a:r>
          </a:p>
        </p:txBody>
      </p:sp>
      <p:sp>
        <p:nvSpPr>
          <p:cNvPr id="30" name="Text Placeholder 6">
            <a:extLst>
              <a:ext uri="{FF2B5EF4-FFF2-40B4-BE49-F238E27FC236}">
                <a16:creationId xmlns:a16="http://schemas.microsoft.com/office/drawing/2014/main" id="{FFFC253F-4143-752D-00C5-D953818EB658}"/>
              </a:ext>
            </a:extLst>
          </p:cNvPr>
          <p:cNvSpPr>
            <a:spLocks noGrp="1"/>
          </p:cNvSpPr>
          <p:nvPr>
            <p:ph type="body" sz="quarter" idx="27" hasCustomPrompt="1"/>
          </p:nvPr>
        </p:nvSpPr>
        <p:spPr>
          <a:xfrm>
            <a:off x="2725453" y="10165794"/>
            <a:ext cx="2922403" cy="882237"/>
          </a:xfrm>
        </p:spPr>
        <p:txBody>
          <a:bodyPr tIns="0" bIns="0" anchor="ctr">
            <a:noAutofit/>
          </a:bodyPr>
          <a:lstStyle>
            <a:lvl1pPr marL="0" indent="0" algn="l">
              <a:lnSpc>
                <a:spcPct val="100000"/>
              </a:lnSpc>
              <a:spcBef>
                <a:spcPts val="0"/>
              </a:spcBef>
              <a:buNone/>
              <a:defRPr sz="2000" b="1">
                <a:solidFill>
                  <a:schemeClr val="bg1"/>
                </a:solidFill>
                <a:latin typeface="+mn-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31" name="Text Placeholder 6">
            <a:extLst>
              <a:ext uri="{FF2B5EF4-FFF2-40B4-BE49-F238E27FC236}">
                <a16:creationId xmlns:a16="http://schemas.microsoft.com/office/drawing/2014/main" id="{BD380C72-CFE3-7F44-2CC7-83AA63571D81}"/>
              </a:ext>
            </a:extLst>
          </p:cNvPr>
          <p:cNvSpPr>
            <a:spLocks noGrp="1"/>
          </p:cNvSpPr>
          <p:nvPr>
            <p:ph type="body" sz="quarter" idx="28" hasCustomPrompt="1"/>
          </p:nvPr>
        </p:nvSpPr>
        <p:spPr>
          <a:xfrm>
            <a:off x="6197600" y="9944953"/>
            <a:ext cx="5367770" cy="1323918"/>
          </a:xfrm>
          <a:solidFill>
            <a:schemeClr val="accent2"/>
          </a:solidFill>
        </p:spPr>
        <p:txBody>
          <a:bodyPr lIns="274320" tIns="182880" bIns="0" anchor="ctr">
            <a:noAutofit/>
          </a:bodyPr>
          <a:lstStyle>
            <a:lvl1pPr marL="0" indent="0" algn="l">
              <a:lnSpc>
                <a:spcPct val="70000"/>
              </a:lnSpc>
              <a:spcBef>
                <a:spcPts val="0"/>
              </a:spcBef>
              <a:buNone/>
              <a:defRPr sz="5400" b="1" cap="all" baseline="0">
                <a:solidFill>
                  <a:schemeClr val="bg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t>
            </a:r>
          </a:p>
        </p:txBody>
      </p:sp>
      <p:sp>
        <p:nvSpPr>
          <p:cNvPr id="32" name="Text Placeholder 6">
            <a:extLst>
              <a:ext uri="{FF2B5EF4-FFF2-40B4-BE49-F238E27FC236}">
                <a16:creationId xmlns:a16="http://schemas.microsoft.com/office/drawing/2014/main" id="{2BF102BC-CB96-CB02-9139-32D888744502}"/>
              </a:ext>
            </a:extLst>
          </p:cNvPr>
          <p:cNvSpPr>
            <a:spLocks noGrp="1"/>
          </p:cNvSpPr>
          <p:nvPr>
            <p:ph type="body" sz="quarter" idx="29" hasCustomPrompt="1"/>
          </p:nvPr>
        </p:nvSpPr>
        <p:spPr>
          <a:xfrm>
            <a:off x="8265944" y="10165794"/>
            <a:ext cx="3172302" cy="882237"/>
          </a:xfrm>
        </p:spPr>
        <p:txBody>
          <a:bodyPr tIns="0" bIns="0" anchor="ctr">
            <a:noAutofit/>
          </a:bodyPr>
          <a:lstStyle>
            <a:lvl1pPr marL="0" indent="0" algn="l">
              <a:lnSpc>
                <a:spcPct val="100000"/>
              </a:lnSpc>
              <a:spcBef>
                <a:spcPts val="0"/>
              </a:spcBef>
              <a:buNone/>
              <a:defRPr sz="2000" b="1">
                <a:solidFill>
                  <a:schemeClr val="bg1"/>
                </a:solidFill>
                <a:latin typeface="+mn-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11" name="Rectangle 10">
            <a:extLst>
              <a:ext uri="{FF2B5EF4-FFF2-40B4-BE49-F238E27FC236}">
                <a16:creationId xmlns:a16="http://schemas.microsoft.com/office/drawing/2014/main" id="{9366E303-9FE7-7742-36AD-B1E42190DE2A}"/>
              </a:ext>
              <a:ext uri="{C183D7F6-B498-43B3-948B-1728B52AA6E4}">
                <adec:decorative xmlns:adec="http://schemas.microsoft.com/office/drawing/2017/decorative" val="1"/>
              </a:ext>
            </a:extLst>
          </p:cNvPr>
          <p:cNvSpPr/>
          <p:nvPr userDrawn="1"/>
        </p:nvSpPr>
        <p:spPr>
          <a:xfrm>
            <a:off x="591350" y="11729546"/>
            <a:ext cx="10992455" cy="45719"/>
          </a:xfrm>
          <a:prstGeom prst="rect">
            <a:avLst/>
          </a:prstGeom>
          <a:solidFill>
            <a:schemeClr val="accent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6">
            <a:extLst>
              <a:ext uri="{FF2B5EF4-FFF2-40B4-BE49-F238E27FC236}">
                <a16:creationId xmlns:a16="http://schemas.microsoft.com/office/drawing/2014/main" id="{12894317-D082-D97C-EEA8-C49D84B0DEBF}"/>
              </a:ext>
            </a:extLst>
          </p:cNvPr>
          <p:cNvSpPr>
            <a:spLocks noGrp="1"/>
          </p:cNvSpPr>
          <p:nvPr>
            <p:ph type="body" sz="quarter" idx="30" hasCustomPrompt="1"/>
          </p:nvPr>
        </p:nvSpPr>
        <p:spPr>
          <a:xfrm>
            <a:off x="525028" y="12072863"/>
            <a:ext cx="8320681" cy="1304000"/>
          </a:xfrm>
        </p:spPr>
        <p:txBody>
          <a:bodyPr tIns="0">
            <a:noAutofit/>
          </a:bodyPr>
          <a:lstStyle>
            <a:lvl1pPr marL="0" indent="0" algn="l">
              <a:lnSpc>
                <a:spcPct val="100000"/>
              </a:lnSpc>
              <a:spcBef>
                <a:spcPts val="0"/>
              </a:spcBef>
              <a:buNone/>
              <a:defRPr sz="2800" b="1">
                <a:latin typeface="+mn-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36" name="Picture Placeholder 35">
            <a:extLst>
              <a:ext uri="{FF2B5EF4-FFF2-40B4-BE49-F238E27FC236}">
                <a16:creationId xmlns:a16="http://schemas.microsoft.com/office/drawing/2014/main" id="{35EEEBE9-1F4E-588A-154D-7D585B3C8A1C}"/>
              </a:ext>
            </a:extLst>
          </p:cNvPr>
          <p:cNvSpPr>
            <a:spLocks noGrp="1"/>
          </p:cNvSpPr>
          <p:nvPr>
            <p:ph type="pic" sz="quarter" idx="31"/>
          </p:nvPr>
        </p:nvSpPr>
        <p:spPr>
          <a:xfrm>
            <a:off x="9072563" y="12072863"/>
            <a:ext cx="642937" cy="1295391"/>
          </a:xfrm>
        </p:spPr>
        <p:txBody>
          <a:bodyPr lIns="0" tIns="0" rIns="0" bIns="0">
            <a:normAutofit/>
          </a:bodyPr>
          <a:lstStyle>
            <a:lvl1pPr marL="0" indent="0" algn="ctr">
              <a:buNone/>
              <a:defRPr sz="1200"/>
            </a:lvl1pPr>
          </a:lstStyle>
          <a:p>
            <a:r>
              <a:rPr lang="en-GB"/>
              <a:t>Click icon to add picture</a:t>
            </a:r>
            <a:endParaRPr lang="en-US" dirty="0"/>
          </a:p>
        </p:txBody>
      </p:sp>
      <p:sp>
        <p:nvSpPr>
          <p:cNvPr id="37" name="Picture Placeholder 35">
            <a:extLst>
              <a:ext uri="{FF2B5EF4-FFF2-40B4-BE49-F238E27FC236}">
                <a16:creationId xmlns:a16="http://schemas.microsoft.com/office/drawing/2014/main" id="{D16FBB7D-2360-D0C1-86DB-4E674C901120}"/>
              </a:ext>
            </a:extLst>
          </p:cNvPr>
          <p:cNvSpPr>
            <a:spLocks noGrp="1"/>
          </p:cNvSpPr>
          <p:nvPr>
            <p:ph type="pic" sz="quarter" idx="32"/>
          </p:nvPr>
        </p:nvSpPr>
        <p:spPr>
          <a:xfrm>
            <a:off x="9942353" y="12072863"/>
            <a:ext cx="642937" cy="1295391"/>
          </a:xfrm>
        </p:spPr>
        <p:txBody>
          <a:bodyPr lIns="0" tIns="0" rIns="0" bIns="0">
            <a:normAutofit/>
          </a:bodyPr>
          <a:lstStyle>
            <a:lvl1pPr marL="0" indent="0" algn="ctr">
              <a:buNone/>
              <a:defRPr sz="1200"/>
            </a:lvl1pPr>
          </a:lstStyle>
          <a:p>
            <a:r>
              <a:rPr lang="en-GB"/>
              <a:t>Click icon to add picture</a:t>
            </a:r>
            <a:endParaRPr lang="en-US" dirty="0"/>
          </a:p>
        </p:txBody>
      </p:sp>
      <p:sp>
        <p:nvSpPr>
          <p:cNvPr id="38" name="Picture Placeholder 35">
            <a:extLst>
              <a:ext uri="{FF2B5EF4-FFF2-40B4-BE49-F238E27FC236}">
                <a16:creationId xmlns:a16="http://schemas.microsoft.com/office/drawing/2014/main" id="{0A8646B3-1B49-2AF8-B4E2-243676B685B9}"/>
              </a:ext>
            </a:extLst>
          </p:cNvPr>
          <p:cNvSpPr>
            <a:spLocks noGrp="1"/>
          </p:cNvSpPr>
          <p:nvPr>
            <p:ph type="pic" sz="quarter" idx="33"/>
          </p:nvPr>
        </p:nvSpPr>
        <p:spPr>
          <a:xfrm>
            <a:off x="10812143" y="12072863"/>
            <a:ext cx="642937" cy="1295391"/>
          </a:xfrm>
        </p:spPr>
        <p:txBody>
          <a:bodyPr lIns="0" tIns="0" rIns="0" bIns="0">
            <a:normAutofit/>
          </a:bodyPr>
          <a:lstStyle>
            <a:lvl1pPr marL="0" indent="0" algn="ctr">
              <a:buNone/>
              <a:defRPr sz="1200"/>
            </a:lvl1pPr>
          </a:lstStyle>
          <a:p>
            <a:r>
              <a:rPr lang="en-GB"/>
              <a:t>Click icon to add picture</a:t>
            </a:r>
            <a:endParaRPr lang="en-US" dirty="0"/>
          </a:p>
        </p:txBody>
      </p:sp>
      <p:sp>
        <p:nvSpPr>
          <p:cNvPr id="46" name="Rectangle 45">
            <a:extLst>
              <a:ext uri="{FF2B5EF4-FFF2-40B4-BE49-F238E27FC236}">
                <a16:creationId xmlns:a16="http://schemas.microsoft.com/office/drawing/2014/main" id="{4E549375-BF59-BA30-6C10-55268D8E18FA}"/>
              </a:ext>
              <a:ext uri="{C183D7F6-B498-43B3-948B-1728B52AA6E4}">
                <adec:decorative xmlns:adec="http://schemas.microsoft.com/office/drawing/2017/decorative" val="1"/>
              </a:ext>
            </a:extLst>
          </p:cNvPr>
          <p:cNvSpPr/>
          <p:nvPr userDrawn="1"/>
        </p:nvSpPr>
        <p:spPr>
          <a:xfrm>
            <a:off x="591350" y="13674461"/>
            <a:ext cx="10992455" cy="45719"/>
          </a:xfrm>
          <a:prstGeom prst="rect">
            <a:avLst/>
          </a:prstGeom>
          <a:solidFill>
            <a:schemeClr val="accent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6">
            <a:extLst>
              <a:ext uri="{FF2B5EF4-FFF2-40B4-BE49-F238E27FC236}">
                <a16:creationId xmlns:a16="http://schemas.microsoft.com/office/drawing/2014/main" id="{65C132A3-0F95-1B1C-D57B-61D94C06D275}"/>
              </a:ext>
            </a:extLst>
          </p:cNvPr>
          <p:cNvSpPr>
            <a:spLocks noGrp="1"/>
          </p:cNvSpPr>
          <p:nvPr>
            <p:ph type="body" sz="quarter" idx="34" hasCustomPrompt="1"/>
          </p:nvPr>
        </p:nvSpPr>
        <p:spPr>
          <a:xfrm>
            <a:off x="525029" y="14074380"/>
            <a:ext cx="2509116" cy="882237"/>
          </a:xfrm>
        </p:spPr>
        <p:txBody>
          <a:bodyPr tIns="0" anchor="t">
            <a:noAutofit/>
          </a:bodyPr>
          <a:lstStyle>
            <a:lvl1pPr marL="0" indent="0" algn="l">
              <a:lnSpc>
                <a:spcPct val="100000"/>
              </a:lnSpc>
              <a:spcBef>
                <a:spcPts val="0"/>
              </a:spcBef>
              <a:buNone/>
              <a:defRPr sz="1400" b="1">
                <a:solidFill>
                  <a:schemeClr val="tx1"/>
                </a:solidFill>
                <a:latin typeface="+mn-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40" name="Text Placeholder 6">
            <a:extLst>
              <a:ext uri="{FF2B5EF4-FFF2-40B4-BE49-F238E27FC236}">
                <a16:creationId xmlns:a16="http://schemas.microsoft.com/office/drawing/2014/main" id="{4E6FCEF2-D466-C5F5-BD32-7C299301A016}"/>
              </a:ext>
            </a:extLst>
          </p:cNvPr>
          <p:cNvSpPr>
            <a:spLocks noGrp="1"/>
          </p:cNvSpPr>
          <p:nvPr>
            <p:ph type="body" sz="quarter" idx="35" hasCustomPrompt="1"/>
          </p:nvPr>
        </p:nvSpPr>
        <p:spPr>
          <a:xfrm>
            <a:off x="3290193" y="14074380"/>
            <a:ext cx="8303772" cy="1609958"/>
          </a:xfrm>
        </p:spPr>
        <p:txBody>
          <a:bodyPr tIns="0" numCol="3" spcCol="457200" anchor="t">
            <a:noAutofit/>
          </a:bodyPr>
          <a:lstStyle>
            <a:lvl1pPr marL="0" indent="0" algn="l">
              <a:lnSpc>
                <a:spcPct val="100000"/>
              </a:lnSpc>
              <a:spcBef>
                <a:spcPts val="0"/>
              </a:spcBef>
              <a:buNone/>
              <a:defRPr sz="1400" b="0">
                <a:solidFill>
                  <a:schemeClr val="tx1"/>
                </a:solidFill>
                <a:latin typeface="+mn-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Tree>
    <p:extLst>
      <p:ext uri="{BB962C8B-B14F-4D97-AF65-F5344CB8AC3E}">
        <p14:creationId xmlns:p14="http://schemas.microsoft.com/office/powerpoint/2010/main" val="38932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AD45-1C7C-8078-78AF-DC38C96BAEFE}"/>
              </a:ext>
            </a:extLst>
          </p:cNvPr>
          <p:cNvSpPr>
            <a:spLocks noGrp="1"/>
          </p:cNvSpPr>
          <p:nvPr>
            <p:ph type="title" hasCustomPrompt="1"/>
          </p:nvPr>
        </p:nvSpPr>
        <p:spPr/>
        <p:txBody>
          <a:bodyPr/>
          <a:lstStyle>
            <a:lvl1pPr>
              <a:defRPr/>
            </a:lvl1pPr>
          </a:lstStyle>
          <a:p>
            <a:r>
              <a:rPr lang="en-US" dirty="0"/>
              <a:t>Add title here</a:t>
            </a:r>
          </a:p>
        </p:txBody>
      </p:sp>
      <p:sp>
        <p:nvSpPr>
          <p:cNvPr id="3" name="Date Placeholder 2">
            <a:extLst>
              <a:ext uri="{FF2B5EF4-FFF2-40B4-BE49-F238E27FC236}">
                <a16:creationId xmlns:a16="http://schemas.microsoft.com/office/drawing/2014/main" id="{C9C36303-5204-D0B3-5BAD-0ED46B52A577}"/>
              </a:ext>
            </a:extLst>
          </p:cNvPr>
          <p:cNvSpPr>
            <a:spLocks noGrp="1"/>
          </p:cNvSpPr>
          <p:nvPr>
            <p:ph type="dt" sz="half" idx="10"/>
          </p:nvPr>
        </p:nvSpPr>
        <p:spPr/>
        <p:txBody>
          <a:bodyPr/>
          <a:lstStyle/>
          <a:p>
            <a:fld id="{93BF0A32-A5A0-4EC5-89D8-E1F3FD4B08CE}" type="datetimeFigureOut">
              <a:rPr lang="en-US" smtClean="0"/>
              <a:t>3/2/2026</a:t>
            </a:fld>
            <a:endParaRPr lang="en-US" dirty="0"/>
          </a:p>
        </p:txBody>
      </p:sp>
      <p:sp>
        <p:nvSpPr>
          <p:cNvPr id="4" name="Slide Number Placeholder 3">
            <a:extLst>
              <a:ext uri="{FF2B5EF4-FFF2-40B4-BE49-F238E27FC236}">
                <a16:creationId xmlns:a16="http://schemas.microsoft.com/office/drawing/2014/main" id="{E0E989AF-B0E3-7F09-86C8-88C53E642962}"/>
              </a:ext>
            </a:extLst>
          </p:cNvPr>
          <p:cNvSpPr>
            <a:spLocks noGrp="1"/>
          </p:cNvSpPr>
          <p:nvPr>
            <p:ph type="sldNum" sz="quarter" idx="11"/>
          </p:nvPr>
        </p:nvSpPr>
        <p:spPr/>
        <p:txBody>
          <a:bodyPr/>
          <a:lstStyle/>
          <a:p>
            <a:fld id="{7FFD9766-D552-4D33-865B-173EBB38B9BD}" type="slidenum">
              <a:rPr lang="en-US" smtClean="0"/>
              <a:t>‹#›</a:t>
            </a:fld>
            <a:endParaRPr lang="en-US" dirty="0"/>
          </a:p>
        </p:txBody>
      </p:sp>
    </p:spTree>
    <p:extLst>
      <p:ext uri="{BB962C8B-B14F-4D97-AF65-F5344CB8AC3E}">
        <p14:creationId xmlns:p14="http://schemas.microsoft.com/office/powerpoint/2010/main" val="4230950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D9A9D089-225A-F19C-DDC9-A12CD8BEB440}"/>
              </a:ext>
            </a:extLst>
          </p:cNvPr>
          <p:cNvSpPr>
            <a:spLocks noGrp="1"/>
          </p:cNvSpPr>
          <p:nvPr>
            <p:ph type="title"/>
          </p:nvPr>
        </p:nvSpPr>
        <p:spPr>
          <a:xfrm>
            <a:off x="838200" y="865188"/>
            <a:ext cx="10515600" cy="314166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3">
            <a:extLst>
              <a:ext uri="{FF2B5EF4-FFF2-40B4-BE49-F238E27FC236}">
                <a16:creationId xmlns:a16="http://schemas.microsoft.com/office/drawing/2014/main" id="{D00D00A5-B99B-370A-2424-D34C55BF52DE}"/>
              </a:ext>
            </a:extLst>
          </p:cNvPr>
          <p:cNvSpPr>
            <a:spLocks noGrp="1"/>
          </p:cNvSpPr>
          <p:nvPr>
            <p:ph type="body" idx="1"/>
          </p:nvPr>
        </p:nvSpPr>
        <p:spPr>
          <a:xfrm>
            <a:off x="838200" y="4327525"/>
            <a:ext cx="10515600" cy="1031398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B86D4FE-1DF3-11B9-D2E2-18741FC47A81}"/>
              </a:ext>
            </a:extLst>
          </p:cNvPr>
          <p:cNvSpPr>
            <a:spLocks noGrp="1"/>
          </p:cNvSpPr>
          <p:nvPr>
            <p:ph type="dt" sz="half" idx="2"/>
          </p:nvPr>
        </p:nvSpPr>
        <p:spPr>
          <a:xfrm>
            <a:off x="838200" y="15066963"/>
            <a:ext cx="2743200" cy="865187"/>
          </a:xfrm>
          <a:prstGeom prst="rect">
            <a:avLst/>
          </a:prstGeom>
        </p:spPr>
        <p:txBody>
          <a:bodyPr vert="horz" lIns="91440" tIns="45720" rIns="91440" bIns="45720" rtlCol="0" anchor="ctr"/>
          <a:lstStyle>
            <a:lvl1pPr algn="l">
              <a:defRPr sz="1200">
                <a:solidFill>
                  <a:schemeClr val="tx1">
                    <a:tint val="75000"/>
                  </a:schemeClr>
                </a:solidFill>
              </a:defRPr>
            </a:lvl1pPr>
          </a:lstStyle>
          <a:p>
            <a:fld id="{93BF0A32-A5A0-4EC5-89D8-E1F3FD4B08CE}" type="datetimeFigureOut">
              <a:rPr lang="en-US" smtClean="0"/>
              <a:t>3/2/2026</a:t>
            </a:fld>
            <a:endParaRPr lang="en-US" dirty="0"/>
          </a:p>
        </p:txBody>
      </p:sp>
      <p:sp>
        <p:nvSpPr>
          <p:cNvPr id="6" name="Slide Number Placeholder 5">
            <a:extLst>
              <a:ext uri="{FF2B5EF4-FFF2-40B4-BE49-F238E27FC236}">
                <a16:creationId xmlns:a16="http://schemas.microsoft.com/office/drawing/2014/main" id="{E21CAB49-08A3-C09B-7541-34DFDC9361E8}"/>
              </a:ext>
            </a:extLst>
          </p:cNvPr>
          <p:cNvSpPr>
            <a:spLocks noGrp="1"/>
          </p:cNvSpPr>
          <p:nvPr>
            <p:ph type="sldNum" sz="quarter" idx="4"/>
          </p:nvPr>
        </p:nvSpPr>
        <p:spPr>
          <a:xfrm>
            <a:off x="8610600" y="15066963"/>
            <a:ext cx="2743200" cy="865187"/>
          </a:xfrm>
          <a:prstGeom prst="rect">
            <a:avLst/>
          </a:prstGeom>
        </p:spPr>
        <p:txBody>
          <a:bodyPr vert="horz" lIns="91440" tIns="45720" rIns="91440" bIns="45720" rtlCol="0" anchor="ctr"/>
          <a:lstStyle>
            <a:lvl1pPr algn="r">
              <a:defRPr sz="1200">
                <a:solidFill>
                  <a:schemeClr val="tx1">
                    <a:tint val="75000"/>
                  </a:schemeClr>
                </a:solidFill>
              </a:defRPr>
            </a:lvl1pPr>
          </a:lstStyle>
          <a:p>
            <a:fld id="{7FFD9766-D552-4D33-865B-173EBB38B9BD}" type="slidenum">
              <a:rPr lang="en-US" smtClean="0"/>
              <a:t>‹#›</a:t>
            </a:fld>
            <a:endParaRPr lang="en-US" dirty="0"/>
          </a:p>
        </p:txBody>
      </p:sp>
    </p:spTree>
    <p:extLst>
      <p:ext uri="{BB962C8B-B14F-4D97-AF65-F5344CB8AC3E}">
        <p14:creationId xmlns:p14="http://schemas.microsoft.com/office/powerpoint/2010/main" val="1441861479"/>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hyperlink" Target="https://www.natcan.org.uk/events/london-global-cancer-week-webinar-driving-improvements-in-cancer/" TargetMode="External"/><Relationship Id="rId18" Type="http://schemas.openxmlformats.org/officeDocument/2006/relationships/hyperlink" Target="https://bsky.app/profile/npaca-natcan.bsky.social" TargetMode="External"/><Relationship Id="rId3" Type="http://schemas.microsoft.com/office/2018/10/relationships/comments" Target="../comments/modernComment_10B_E935D28E.xml"/><Relationship Id="rId21" Type="http://schemas.openxmlformats.org/officeDocument/2006/relationships/image" Target="../media/image14.png"/><Relationship Id="rId7" Type="http://schemas.openxmlformats.org/officeDocument/2006/relationships/image" Target="../media/image9.jpg"/><Relationship Id="rId12" Type="http://schemas.openxmlformats.org/officeDocument/2006/relationships/hyperlink" Target="https://www.natcan.org.uk/events/natcan-audits-lunchtime-webinars-hosted-by-rcr/" TargetMode="External"/><Relationship Id="rId17" Type="http://schemas.openxmlformats.org/officeDocument/2006/relationships/hyperlink" Target="https://rcs-ceu.shinyapps.io/NPaCA/" TargetMode="External"/><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hyperlink" Target="https://x.com/NPaCA_NATCAN" TargetMode="External"/><Relationship Id="rId1" Type="http://schemas.openxmlformats.org/officeDocument/2006/relationships/slideLayout" Target="../slideLayouts/slideLayout2.xml"/><Relationship Id="rId6" Type="http://schemas.openxmlformats.org/officeDocument/2006/relationships/image" Target="../media/image2.jpg"/><Relationship Id="rId11" Type="http://schemas.openxmlformats.org/officeDocument/2006/relationships/hyperlink" Target="https://www.natcan.org.uk/events/2025-state-of-the-nation-webinar/" TargetMode="External"/><Relationship Id="rId5" Type="http://schemas.openxmlformats.org/officeDocument/2006/relationships/image" Target="../media/image11.jpg"/><Relationship Id="rId15" Type="http://schemas.openxmlformats.org/officeDocument/2006/relationships/hyperlink" Target="https://www.natcan.org.uk/wp-content/uploads/2025/11/NPaCA-SotN-2025-QI-Action-Plan-Template.pdf" TargetMode="External"/><Relationship Id="rId10" Type="http://schemas.openxmlformats.org/officeDocument/2006/relationships/hyperlink" Target="https://www.natcan.org.uk/npaca-quality-improvement-intervention/" TargetMode="External"/><Relationship Id="rId19" Type="http://schemas.openxmlformats.org/officeDocument/2006/relationships/hyperlink" Target="https://www.linkedin.com/showcase/national-pancreatic-cancer-audit-npaca/?viewAsMember=true" TargetMode="External"/><Relationship Id="rId4" Type="http://schemas.openxmlformats.org/officeDocument/2006/relationships/image" Target="../media/image10.png"/><Relationship Id="rId9" Type="http://schemas.openxmlformats.org/officeDocument/2006/relationships/hyperlink" Target="https://www.natcan.org.uk/reports/npaca-state-of-the-nation-report-2025/" TargetMode="External"/><Relationship Id="rId14" Type="http://schemas.openxmlformats.org/officeDocument/2006/relationships/hyperlink" Target="https://www.natcan.org.uk/audits/non-hodgkin-lymphoma/" TargetMode="External"/><Relationship Id="rId2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C6EB0"/>
        </a:solidFill>
        <a:effectLst/>
      </p:bgPr>
    </p:bg>
    <p:spTree>
      <p:nvGrpSpPr>
        <p:cNvPr id="1" name="">
          <a:extLst>
            <a:ext uri="{FF2B5EF4-FFF2-40B4-BE49-F238E27FC236}">
              <a16:creationId xmlns:a16="http://schemas.microsoft.com/office/drawing/2014/main" id="{A44D9E01-02B0-B127-75A9-78E4D1B411AA}"/>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71400D48-42DA-03BD-C410-12FA6655FAA8}"/>
              </a:ext>
            </a:extLst>
          </p:cNvPr>
          <p:cNvSpPr/>
          <p:nvPr/>
        </p:nvSpPr>
        <p:spPr>
          <a:xfrm>
            <a:off x="-9502" y="1651726"/>
            <a:ext cx="12201502" cy="20518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0FD8537F-0AAD-134C-1599-CB594F73A904}"/>
              </a:ext>
            </a:extLst>
          </p:cNvPr>
          <p:cNvSpPr/>
          <p:nvPr/>
        </p:nvSpPr>
        <p:spPr>
          <a:xfrm>
            <a:off x="-1" y="12939213"/>
            <a:ext cx="12192000" cy="2810895"/>
          </a:xfrm>
          <a:prstGeom prst="rect">
            <a:avLst/>
          </a:prstGeom>
          <a:solidFill>
            <a:srgbClr val="7C6E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92">
            <a:extLst>
              <a:ext uri="{FF2B5EF4-FFF2-40B4-BE49-F238E27FC236}">
                <a16:creationId xmlns:a16="http://schemas.microsoft.com/office/drawing/2014/main" id="{3E0DEEF9-6D94-2B0B-8333-3B0D0CB2E463}"/>
              </a:ext>
            </a:extLst>
          </p:cNvPr>
          <p:cNvSpPr>
            <a:spLocks noGrp="1"/>
          </p:cNvSpPr>
          <p:nvPr>
            <p:ph type="title"/>
          </p:nvPr>
        </p:nvSpPr>
        <p:spPr>
          <a:xfrm>
            <a:off x="2031895" y="189371"/>
            <a:ext cx="7728793" cy="1388419"/>
          </a:xfrm>
          <a:ln>
            <a:noFill/>
          </a:ln>
        </p:spPr>
        <p:txBody>
          <a:bodyPr>
            <a:noAutofit/>
          </a:bodyPr>
          <a:lstStyle/>
          <a:p>
            <a:pPr algn="ctr"/>
            <a:br>
              <a:rPr lang="en-US" sz="3200" b="1" dirty="0">
                <a:solidFill>
                  <a:schemeClr val="bg1"/>
                </a:solidFill>
              </a:rPr>
            </a:br>
            <a:r>
              <a:rPr lang="en-US" sz="2900" b="1" dirty="0">
                <a:solidFill>
                  <a:schemeClr val="bg1"/>
                </a:solidFill>
              </a:rPr>
              <a:t>National Pancreatic Cancer Audit (</a:t>
            </a:r>
            <a:r>
              <a:rPr lang="en-US" sz="2900" b="1" dirty="0" err="1">
                <a:solidFill>
                  <a:schemeClr val="bg1"/>
                </a:solidFill>
              </a:rPr>
              <a:t>NPaCA</a:t>
            </a:r>
            <a:r>
              <a:rPr lang="en-US" sz="2900" b="1" dirty="0">
                <a:solidFill>
                  <a:schemeClr val="bg1"/>
                </a:solidFill>
              </a:rPr>
              <a:t>) </a:t>
            </a:r>
            <a:br>
              <a:rPr lang="en-US" sz="2900" b="1" dirty="0">
                <a:solidFill>
                  <a:schemeClr val="bg1"/>
                </a:solidFill>
              </a:rPr>
            </a:br>
            <a:r>
              <a:rPr lang="en-US" sz="2900" b="1" dirty="0">
                <a:solidFill>
                  <a:schemeClr val="bg1"/>
                </a:solidFill>
              </a:rPr>
              <a:t>Impact Report 2026</a:t>
            </a:r>
            <a:br>
              <a:rPr lang="en-US" sz="2900" b="1" dirty="0">
                <a:solidFill>
                  <a:schemeClr val="bg1"/>
                </a:solidFill>
              </a:rPr>
            </a:br>
            <a:r>
              <a:rPr lang="en-US" sz="2900" dirty="0">
                <a:solidFill>
                  <a:schemeClr val="bg1"/>
                </a:solidFill>
              </a:rPr>
              <a:t>In-Focus: Amplifying impact through collaboration</a:t>
            </a:r>
            <a:br>
              <a:rPr lang="en-US" sz="2800" dirty="0">
                <a:solidFill>
                  <a:schemeClr val="bg1"/>
                </a:solidFill>
              </a:rPr>
            </a:br>
            <a:endParaRPr lang="en-US" sz="2800" dirty="0">
              <a:solidFill>
                <a:schemeClr val="bg1"/>
              </a:solidFill>
            </a:endParaRPr>
          </a:p>
        </p:txBody>
      </p:sp>
      <p:pic>
        <p:nvPicPr>
          <p:cNvPr id="4" name="Picture 3">
            <a:extLst>
              <a:ext uri="{FF2B5EF4-FFF2-40B4-BE49-F238E27FC236}">
                <a16:creationId xmlns:a16="http://schemas.microsoft.com/office/drawing/2014/main" id="{B2802AF8-4704-E02B-604F-D9B1B2A732AC}"/>
              </a:ext>
            </a:extLst>
          </p:cNvPr>
          <p:cNvPicPr>
            <a:picLocks noChangeAspect="1"/>
          </p:cNvPicPr>
          <p:nvPr/>
        </p:nvPicPr>
        <p:blipFill>
          <a:blip r:embed="rId2"/>
          <a:stretch>
            <a:fillRect/>
          </a:stretch>
        </p:blipFill>
        <p:spPr>
          <a:xfrm>
            <a:off x="6386624" y="-2331214"/>
            <a:ext cx="4008758" cy="267326"/>
          </a:xfrm>
          <a:prstGeom prst="rect">
            <a:avLst/>
          </a:prstGeom>
        </p:spPr>
      </p:pic>
      <p:sp>
        <p:nvSpPr>
          <p:cNvPr id="24" name="TextBox 23">
            <a:extLst>
              <a:ext uri="{FF2B5EF4-FFF2-40B4-BE49-F238E27FC236}">
                <a16:creationId xmlns:a16="http://schemas.microsoft.com/office/drawing/2014/main" id="{F0211EA3-801A-FD4C-24C6-B506EED29C9C}"/>
              </a:ext>
            </a:extLst>
          </p:cNvPr>
          <p:cNvSpPr txBox="1"/>
          <p:nvPr/>
        </p:nvSpPr>
        <p:spPr>
          <a:xfrm>
            <a:off x="3" y="1816106"/>
            <a:ext cx="12191997" cy="4093428"/>
          </a:xfrm>
          <a:prstGeom prst="rect">
            <a:avLst/>
          </a:prstGeom>
          <a:solidFill>
            <a:schemeClr val="bg1"/>
          </a:solidFill>
        </p:spPr>
        <p:txBody>
          <a:bodyPr wrap="square" rtlCol="0">
            <a:spAutoFit/>
          </a:bodyPr>
          <a:lstStyle/>
          <a:p>
            <a:pPr algn="ctr"/>
            <a:endParaRPr lang="en-GB" b="1" dirty="0">
              <a:latin typeface="Calibri" panose="020F0502020204030204" pitchFamily="34" charset="0"/>
              <a:ea typeface="Calibri" panose="020F0502020204030204" pitchFamily="34" charset="0"/>
              <a:cs typeface="Calibri" panose="020F0502020204030204" pitchFamily="34" charset="0"/>
            </a:endParaRPr>
          </a:p>
          <a:p>
            <a:pPr algn="ctr"/>
            <a:r>
              <a:rPr lang="en-GB" dirty="0">
                <a:ea typeface="Calibri" panose="020F0502020204030204" pitchFamily="34" charset="0"/>
                <a:cs typeface="Calibri" panose="020F0502020204030204" pitchFamily="34" charset="0"/>
              </a:rPr>
              <a:t>The National Pancreatic Cancer Audit (NPaCA) evaluates patterns of care and outcomes for people with a diagnosis of pancreatic cancer across England and Wales. It aims to support NHS pancreatic cancer services to identify and address areas for improvement.</a:t>
            </a:r>
          </a:p>
          <a:p>
            <a:pPr algn="ctr"/>
            <a:endParaRPr lang="en-GB" sz="800" dirty="0">
              <a:ea typeface="Calibri" panose="020F0502020204030204" pitchFamily="34" charset="0"/>
              <a:cs typeface="Calibri" panose="020F0502020204030204" pitchFamily="34" charset="0"/>
            </a:endParaRPr>
          </a:p>
          <a:p>
            <a:pPr algn="ctr"/>
            <a:r>
              <a:rPr lang="en-GB" dirty="0"/>
              <a:t>Key to the audit’s impact has been its ability to add value across national initiatives, through successful collaboration with partners including Pancreatic Cancer UK (PCUK), the GIRFT Pancreatic cancer project team and NHSE’s Treatment Variation Working Group. </a:t>
            </a:r>
          </a:p>
          <a:p>
            <a:pPr algn="ctr"/>
            <a:endParaRPr lang="en-GB" sz="16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400" b="1" dirty="0"/>
          </a:p>
        </p:txBody>
      </p:sp>
      <p:pic>
        <p:nvPicPr>
          <p:cNvPr id="30" name="Picture 29" descr="A close-up of a logo&#10;&#10;AI-generated content may be incorrect.">
            <a:extLst>
              <a:ext uri="{FF2B5EF4-FFF2-40B4-BE49-F238E27FC236}">
                <a16:creationId xmlns:a16="http://schemas.microsoft.com/office/drawing/2014/main" id="{72DE0BEA-DA68-AA10-2F2D-53442F4D3A8A}"/>
              </a:ext>
            </a:extLst>
          </p:cNvPr>
          <p:cNvPicPr>
            <a:picLocks noChangeAspect="1"/>
          </p:cNvPicPr>
          <p:nvPr/>
        </p:nvPicPr>
        <p:blipFill>
          <a:blip r:embed="rId3"/>
          <a:stretch>
            <a:fillRect/>
          </a:stretch>
        </p:blipFill>
        <p:spPr>
          <a:xfrm>
            <a:off x="222677" y="257447"/>
            <a:ext cx="1749829" cy="876993"/>
          </a:xfrm>
          <a:prstGeom prst="rect">
            <a:avLst/>
          </a:prstGeom>
        </p:spPr>
      </p:pic>
      <p:sp>
        <p:nvSpPr>
          <p:cNvPr id="47" name="Speech Bubble: Rectangle 46">
            <a:extLst>
              <a:ext uri="{FF2B5EF4-FFF2-40B4-BE49-F238E27FC236}">
                <a16:creationId xmlns:a16="http://schemas.microsoft.com/office/drawing/2014/main" id="{F2B58FA4-53D0-D9F3-D167-32F17DD332DC}"/>
              </a:ext>
            </a:extLst>
          </p:cNvPr>
          <p:cNvSpPr/>
          <p:nvPr/>
        </p:nvSpPr>
        <p:spPr>
          <a:xfrm>
            <a:off x="6386624" y="10622402"/>
            <a:ext cx="5561031" cy="4359561"/>
          </a:xfrm>
          <a:prstGeom prst="wedgeRectCallout">
            <a:avLst>
              <a:gd name="adj1" fmla="val -20843"/>
              <a:gd name="adj2" fmla="val 5963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“NPaCA data has been invaluable in identifying variations in diagnostic pathways, non-surgical oncology provision and chemotherapy delivery resources that were otherwise unseen, which has enabled us to provide recommendations and support to pancreatic networks to address these.”</a:t>
            </a:r>
          </a:p>
          <a:p>
            <a:endParaRPr lang="en-GB" dirty="0">
              <a:solidFill>
                <a:schemeClr val="tx1"/>
              </a:solidFill>
            </a:endParaRPr>
          </a:p>
          <a:p>
            <a:endParaRPr lang="en-GB" dirty="0">
              <a:solidFill>
                <a:schemeClr val="tx1"/>
              </a:solidFill>
            </a:endParaRPr>
          </a:p>
          <a:p>
            <a:r>
              <a:rPr lang="en-GB" dirty="0">
                <a:solidFill>
                  <a:schemeClr val="tx1"/>
                </a:solidFill>
              </a:rPr>
              <a:t>Professor Daniel Palmer</a:t>
            </a:r>
          </a:p>
          <a:p>
            <a:r>
              <a:rPr lang="en-GB" dirty="0">
                <a:solidFill>
                  <a:schemeClr val="tx1"/>
                </a:solidFill>
              </a:rPr>
              <a:t>Joint GIRFT Clinical lead for pancreatic </a:t>
            </a:r>
          </a:p>
          <a:p>
            <a:r>
              <a:rPr lang="en-GB" dirty="0">
                <a:solidFill>
                  <a:schemeClr val="tx1"/>
                </a:solidFill>
              </a:rPr>
              <a:t>Cancer</a:t>
            </a:r>
          </a:p>
          <a:p>
            <a:endParaRPr lang="en-GB" dirty="0">
              <a:solidFill>
                <a:schemeClr val="tx1"/>
              </a:solidFill>
            </a:endParaRPr>
          </a:p>
        </p:txBody>
      </p:sp>
      <p:sp>
        <p:nvSpPr>
          <p:cNvPr id="48" name="Speech Bubble: Rectangle 47">
            <a:extLst>
              <a:ext uri="{FF2B5EF4-FFF2-40B4-BE49-F238E27FC236}">
                <a16:creationId xmlns:a16="http://schemas.microsoft.com/office/drawing/2014/main" id="{614BAC9D-1708-080E-79EC-5172D0462764}"/>
              </a:ext>
            </a:extLst>
          </p:cNvPr>
          <p:cNvSpPr/>
          <p:nvPr/>
        </p:nvSpPr>
        <p:spPr>
          <a:xfrm>
            <a:off x="171403" y="10622402"/>
            <a:ext cx="5761802" cy="4359561"/>
          </a:xfrm>
          <a:prstGeom prst="wedgeRectCallout">
            <a:avLst>
              <a:gd name="adj1" fmla="val -20614"/>
              <a:gd name="adj2" fmla="val 6332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“We are proud of our strong partnership with NPaCA. NPaCA has delivered sorely needed disaggregated data about pancreatic cancer treatment and care. This has enabled us to better understand the true picture of the variation data in pancreatic cancer care in England and Wales and has provided the granular evidence we need to support individual providers to improve their services.”</a:t>
            </a:r>
          </a:p>
          <a:p>
            <a:endParaRPr lang="en-GB" dirty="0">
              <a:solidFill>
                <a:schemeClr val="tx1"/>
              </a:solidFill>
            </a:endParaRPr>
          </a:p>
          <a:p>
            <a:r>
              <a:rPr lang="en-GB" dirty="0">
                <a:solidFill>
                  <a:schemeClr val="tx1"/>
                </a:solidFill>
              </a:rPr>
              <a:t>Johanna Taylor</a:t>
            </a:r>
          </a:p>
          <a:p>
            <a:r>
              <a:rPr lang="en-GB" dirty="0">
                <a:solidFill>
                  <a:schemeClr val="tx1"/>
                </a:solidFill>
              </a:rPr>
              <a:t>Policy and Health Improvement Manager, </a:t>
            </a:r>
          </a:p>
          <a:p>
            <a:r>
              <a:rPr lang="en-GB" dirty="0">
                <a:solidFill>
                  <a:schemeClr val="tx1"/>
                </a:solidFill>
              </a:rPr>
              <a:t>Pancreatic Cancer UK</a:t>
            </a:r>
          </a:p>
          <a:p>
            <a:endParaRPr lang="en-GB" sz="1600" dirty="0">
              <a:solidFill>
                <a:schemeClr val="tx1"/>
              </a:solidFill>
            </a:endParaRPr>
          </a:p>
        </p:txBody>
      </p:sp>
      <p:pic>
        <p:nvPicPr>
          <p:cNvPr id="49" name="Picture 48">
            <a:extLst>
              <a:ext uri="{FF2B5EF4-FFF2-40B4-BE49-F238E27FC236}">
                <a16:creationId xmlns:a16="http://schemas.microsoft.com/office/drawing/2014/main" id="{92D962BC-9DB3-93C4-3E19-51002BD923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8104" y="13689522"/>
            <a:ext cx="1137335" cy="1122914"/>
          </a:xfrm>
          <a:prstGeom prst="rect">
            <a:avLst/>
          </a:prstGeom>
          <a:noFill/>
          <a:ln w="9525">
            <a:solidFill>
              <a:schemeClr val="tx1"/>
            </a:solidFill>
          </a:ln>
        </p:spPr>
      </p:pic>
      <p:sp>
        <p:nvSpPr>
          <p:cNvPr id="63" name="Rectangle 62">
            <a:extLst>
              <a:ext uri="{FF2B5EF4-FFF2-40B4-BE49-F238E27FC236}">
                <a16:creationId xmlns:a16="http://schemas.microsoft.com/office/drawing/2014/main" id="{9DECCA21-05BE-CA68-44D9-D454138F805D}"/>
              </a:ext>
            </a:extLst>
          </p:cNvPr>
          <p:cNvSpPr/>
          <p:nvPr/>
        </p:nvSpPr>
        <p:spPr>
          <a:xfrm>
            <a:off x="-1" y="15750108"/>
            <a:ext cx="12191999" cy="5058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www.natcan.co.uk/audits/pancreatic                                                  Pancreaticcanceraudit@rcseng.ac.uk</a:t>
            </a:r>
          </a:p>
        </p:txBody>
      </p:sp>
      <p:pic>
        <p:nvPicPr>
          <p:cNvPr id="7" name="Picture 6">
            <a:extLst>
              <a:ext uri="{FF2B5EF4-FFF2-40B4-BE49-F238E27FC236}">
                <a16:creationId xmlns:a16="http://schemas.microsoft.com/office/drawing/2014/main" id="{BB068FEE-1BA6-C62E-F69B-AF4E322AD67D}"/>
              </a:ext>
            </a:extLst>
          </p:cNvPr>
          <p:cNvPicPr>
            <a:picLocks noChangeAspect="1"/>
          </p:cNvPicPr>
          <p:nvPr/>
        </p:nvPicPr>
        <p:blipFill>
          <a:blip r:embed="rId5"/>
          <a:srcRect l="12258" r="12258"/>
          <a:stretch/>
        </p:blipFill>
        <p:spPr>
          <a:xfrm>
            <a:off x="4278428" y="13689522"/>
            <a:ext cx="1271751" cy="1122914"/>
          </a:xfrm>
          <a:prstGeom prst="rect">
            <a:avLst/>
          </a:prstGeom>
          <a:ln w="9525">
            <a:solidFill>
              <a:schemeClr val="tx1"/>
            </a:solidFill>
          </a:ln>
        </p:spPr>
      </p:pic>
      <p:pic>
        <p:nvPicPr>
          <p:cNvPr id="29" name="Picture 28">
            <a:extLst>
              <a:ext uri="{FF2B5EF4-FFF2-40B4-BE49-F238E27FC236}">
                <a16:creationId xmlns:a16="http://schemas.microsoft.com/office/drawing/2014/main" id="{B3546785-2CC7-BCF1-893F-C2FF28FB7832}"/>
              </a:ext>
            </a:extLst>
          </p:cNvPr>
          <p:cNvPicPr>
            <a:picLocks noChangeAspect="1"/>
          </p:cNvPicPr>
          <p:nvPr/>
        </p:nvPicPr>
        <p:blipFill>
          <a:blip r:embed="rId6"/>
          <a:stretch>
            <a:fillRect/>
          </a:stretch>
        </p:blipFill>
        <p:spPr>
          <a:xfrm>
            <a:off x="3760025" y="4024474"/>
            <a:ext cx="4564826" cy="1468557"/>
          </a:xfrm>
          <a:prstGeom prst="rect">
            <a:avLst/>
          </a:prstGeom>
          <a:ln w="9525">
            <a:solidFill>
              <a:schemeClr val="tx1"/>
            </a:solidFill>
          </a:ln>
        </p:spPr>
      </p:pic>
      <p:sp>
        <p:nvSpPr>
          <p:cNvPr id="11" name="Rectangle 10">
            <a:extLst>
              <a:ext uri="{FF2B5EF4-FFF2-40B4-BE49-F238E27FC236}">
                <a16:creationId xmlns:a16="http://schemas.microsoft.com/office/drawing/2014/main" id="{70B424B0-89CA-9D21-E3D6-90A1C7C31E78}"/>
              </a:ext>
            </a:extLst>
          </p:cNvPr>
          <p:cNvSpPr/>
          <p:nvPr/>
        </p:nvSpPr>
        <p:spPr>
          <a:xfrm>
            <a:off x="8121402" y="6256936"/>
            <a:ext cx="3826253" cy="411313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219170">
              <a:defRPr/>
            </a:pPr>
            <a:r>
              <a:rPr lang="en-GB" sz="1200" dirty="0"/>
              <a:t>Getting It Right First Time (GIRFT) is a clinically led national programme within NHS England which supports improvement in NHS care by</a:t>
            </a:r>
            <a:endParaRPr lang="en-GB" sz="1200" dirty="0">
              <a:solidFill>
                <a:schemeClr val="tx1"/>
              </a:solidFill>
            </a:endParaRPr>
          </a:p>
          <a:p>
            <a:pPr lvl="0" algn="just" defTabSz="1219170">
              <a:defRPr/>
            </a:pPr>
            <a:endParaRPr lang="en-GB" sz="1200" dirty="0">
              <a:solidFill>
                <a:schemeClr val="tx1"/>
              </a:solidFill>
            </a:endParaRPr>
          </a:p>
          <a:p>
            <a:pPr lvl="0" algn="just" defTabSz="1219170">
              <a:defRPr/>
            </a:pPr>
            <a:endParaRPr lang="en-GB" sz="1200" dirty="0">
              <a:solidFill>
                <a:schemeClr val="tx1"/>
              </a:solidFill>
            </a:endParaRPr>
          </a:p>
          <a:p>
            <a:pPr lvl="0" algn="just" defTabSz="1219170">
              <a:defRPr/>
            </a:pPr>
            <a:endParaRPr lang="en-GB" sz="1200" dirty="0">
              <a:solidFill>
                <a:schemeClr val="tx1"/>
              </a:solidFill>
            </a:endParaRPr>
          </a:p>
          <a:p>
            <a:pPr lvl="0" algn="just" defTabSz="1219170">
              <a:defRPr/>
            </a:pPr>
            <a:endParaRPr lang="en-GB" sz="1200" dirty="0">
              <a:solidFill>
                <a:schemeClr val="tx1"/>
              </a:solidFill>
            </a:endParaRPr>
          </a:p>
          <a:p>
            <a:pPr lvl="0" algn="just" defTabSz="1219170">
              <a:defRPr/>
            </a:pPr>
            <a:endParaRPr lang="en-GB" sz="1200" dirty="0">
              <a:solidFill>
                <a:schemeClr val="tx1"/>
              </a:solidFill>
            </a:endParaRPr>
          </a:p>
          <a:p>
            <a:pPr lvl="0" algn="just" defTabSz="1219170">
              <a:defRPr/>
            </a:pPr>
            <a:endParaRPr lang="en-GB" sz="1200" dirty="0">
              <a:solidFill>
                <a:schemeClr val="tx1"/>
              </a:solidFill>
            </a:endParaRPr>
          </a:p>
          <a:p>
            <a:pPr lvl="0" algn="just" defTabSz="1219170">
              <a:defRPr/>
            </a:pPr>
            <a:endParaRPr lang="en-GB" sz="1200" dirty="0">
              <a:solidFill>
                <a:schemeClr val="tx1"/>
              </a:solidFill>
            </a:endParaRPr>
          </a:p>
          <a:p>
            <a:pPr lvl="0" algn="just" defTabSz="1219170">
              <a:defRPr/>
            </a:pPr>
            <a:endParaRPr lang="en-GB" sz="1200" dirty="0">
              <a:solidFill>
                <a:schemeClr val="tx1"/>
              </a:solidFill>
            </a:endParaRPr>
          </a:p>
          <a:p>
            <a:pPr lvl="0" algn="just" defTabSz="1219170">
              <a:defRPr/>
            </a:pPr>
            <a:endParaRPr lang="en-GB" sz="1200" dirty="0">
              <a:solidFill>
                <a:schemeClr val="tx1"/>
              </a:solidFill>
            </a:endParaRPr>
          </a:p>
          <a:p>
            <a:pPr lvl="0" algn="just" defTabSz="1219170">
              <a:defRPr/>
            </a:pPr>
            <a:endParaRPr lang="en-GB" sz="1200" dirty="0">
              <a:solidFill>
                <a:schemeClr val="tx1"/>
              </a:solidFill>
            </a:endParaRPr>
          </a:p>
        </p:txBody>
      </p:sp>
      <p:sp>
        <p:nvSpPr>
          <p:cNvPr id="6" name="Rectangle 5">
            <a:extLst>
              <a:ext uri="{FF2B5EF4-FFF2-40B4-BE49-F238E27FC236}">
                <a16:creationId xmlns:a16="http://schemas.microsoft.com/office/drawing/2014/main" id="{C148EB75-DC73-EEAA-9D13-D9D1D9DFCFE7}"/>
              </a:ext>
            </a:extLst>
          </p:cNvPr>
          <p:cNvSpPr/>
          <p:nvPr/>
        </p:nvSpPr>
        <p:spPr>
          <a:xfrm>
            <a:off x="171402" y="6264420"/>
            <a:ext cx="3826253" cy="408886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NPaCA data has supported Pancreatic Cancer UK to present localised data to Members of Parliament and Members of the Senedd to make the case for national</a:t>
            </a:r>
            <a:endParaRPr lang="en-GB" sz="1400" dirty="0"/>
          </a:p>
        </p:txBody>
      </p:sp>
      <p:sp>
        <p:nvSpPr>
          <p:cNvPr id="60" name="TextBox 59">
            <a:extLst>
              <a:ext uri="{FF2B5EF4-FFF2-40B4-BE49-F238E27FC236}">
                <a16:creationId xmlns:a16="http://schemas.microsoft.com/office/drawing/2014/main" id="{37878131-A8F5-CB32-4453-5D48FE8C5EED}"/>
              </a:ext>
            </a:extLst>
          </p:cNvPr>
          <p:cNvSpPr txBox="1"/>
          <p:nvPr/>
        </p:nvSpPr>
        <p:spPr>
          <a:xfrm>
            <a:off x="341053" y="7303674"/>
            <a:ext cx="3577477" cy="2308324"/>
          </a:xfrm>
          <a:prstGeom prst="rect">
            <a:avLst/>
          </a:prstGeom>
          <a:noFill/>
        </p:spPr>
        <p:txBody>
          <a:bodyPr wrap="square">
            <a:spAutoFit/>
          </a:bodyPr>
          <a:lstStyle/>
          <a:p>
            <a:r>
              <a:rPr lang="en-GB" dirty="0"/>
              <a:t>NPaCA data have been used by Pancreatic Cancer UK to support discussions with both Members of Parliament and Members of the Senedd. This has enabled the charity to make the case for national and constituency level improvements. </a:t>
            </a:r>
          </a:p>
        </p:txBody>
      </p:sp>
      <p:pic>
        <p:nvPicPr>
          <p:cNvPr id="8" name="Picture 7" descr="A purple text on a white background&#10;&#10;AI-generated content may be incorrect.">
            <a:extLst>
              <a:ext uri="{FF2B5EF4-FFF2-40B4-BE49-F238E27FC236}">
                <a16:creationId xmlns:a16="http://schemas.microsoft.com/office/drawing/2014/main" id="{2E4E5304-1712-DD0E-4420-E733CEB5D38F}"/>
              </a:ext>
            </a:extLst>
          </p:cNvPr>
          <p:cNvPicPr>
            <a:picLocks noChangeAspect="1"/>
          </p:cNvPicPr>
          <p:nvPr/>
        </p:nvPicPr>
        <p:blipFill>
          <a:blip r:embed="rId7"/>
          <a:stretch>
            <a:fillRect/>
          </a:stretch>
        </p:blipFill>
        <p:spPr>
          <a:xfrm>
            <a:off x="915427" y="6374247"/>
            <a:ext cx="2389296" cy="962316"/>
          </a:xfrm>
          <a:prstGeom prst="rect">
            <a:avLst/>
          </a:prstGeom>
        </p:spPr>
      </p:pic>
      <p:pic>
        <p:nvPicPr>
          <p:cNvPr id="14" name="Picture 4">
            <a:extLst>
              <a:ext uri="{FF2B5EF4-FFF2-40B4-BE49-F238E27FC236}">
                <a16:creationId xmlns:a16="http://schemas.microsoft.com/office/drawing/2014/main" id="{D4583B6A-2BB0-ADC4-3A53-EF14A8D96C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7139" y="6350739"/>
            <a:ext cx="1886315" cy="105702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7B165647-5C5C-794F-35EB-841E54EFA79D}"/>
              </a:ext>
            </a:extLst>
          </p:cNvPr>
          <p:cNvGrpSpPr/>
          <p:nvPr/>
        </p:nvGrpSpPr>
        <p:grpSpPr>
          <a:xfrm>
            <a:off x="4141175" y="6256936"/>
            <a:ext cx="3832020" cy="4088866"/>
            <a:chOff x="4129737" y="6256936"/>
            <a:chExt cx="3832020" cy="4088866"/>
          </a:xfrm>
        </p:grpSpPr>
        <p:sp>
          <p:nvSpPr>
            <p:cNvPr id="27" name="Rectangle 26">
              <a:extLst>
                <a:ext uri="{FF2B5EF4-FFF2-40B4-BE49-F238E27FC236}">
                  <a16:creationId xmlns:a16="http://schemas.microsoft.com/office/drawing/2014/main" id="{6477F1E3-FBBD-436D-B8A6-2CDCAE30475E}"/>
                </a:ext>
              </a:extLst>
            </p:cNvPr>
            <p:cNvSpPr/>
            <p:nvPr/>
          </p:nvSpPr>
          <p:spPr>
            <a:xfrm>
              <a:off x="4129737" y="6256936"/>
              <a:ext cx="3832020" cy="408886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5" name="TextBox 34">
              <a:extLst>
                <a:ext uri="{FF2B5EF4-FFF2-40B4-BE49-F238E27FC236}">
                  <a16:creationId xmlns:a16="http://schemas.microsoft.com/office/drawing/2014/main" id="{1930891D-B35A-2AD3-5E74-E619C9D9F20C}"/>
                </a:ext>
              </a:extLst>
            </p:cNvPr>
            <p:cNvSpPr txBox="1"/>
            <p:nvPr/>
          </p:nvSpPr>
          <p:spPr>
            <a:xfrm>
              <a:off x="4266990" y="7427408"/>
              <a:ext cx="3386883" cy="2308324"/>
            </a:xfrm>
            <a:prstGeom prst="rect">
              <a:avLst/>
            </a:prstGeom>
            <a:noFill/>
          </p:spPr>
          <p:txBody>
            <a:bodyPr wrap="square">
              <a:spAutoFit/>
            </a:bodyPr>
            <a:lstStyle/>
            <a:p>
              <a:pPr lvl="0" defTabSz="1219170">
                <a:defRPr/>
              </a:pPr>
              <a:r>
                <a:rPr lang="en-GB" dirty="0">
                  <a:solidFill>
                    <a:schemeClr val="tx1"/>
                  </a:solidFill>
                </a:rPr>
                <a:t>NHS England’s Treatment Variation Working Group (TVWG) have used NPaCA generated data and performance indicators to identify priority areas for pancreatic cancer care, </a:t>
              </a:r>
              <a:r>
                <a:rPr lang="en-GB" dirty="0"/>
                <a:t>set performance </a:t>
              </a:r>
              <a:r>
                <a:rPr lang="en-GB" dirty="0">
                  <a:solidFill>
                    <a:schemeClr val="tx1"/>
                  </a:solidFill>
                </a:rPr>
                <a:t>targets and reduce variations in care across England.</a:t>
              </a:r>
            </a:p>
          </p:txBody>
        </p:sp>
        <p:pic>
          <p:nvPicPr>
            <p:cNvPr id="44" name="Picture 43" descr="A blue and white logo&#10;&#10;AI-generated content may be incorrect.">
              <a:extLst>
                <a:ext uri="{FF2B5EF4-FFF2-40B4-BE49-F238E27FC236}">
                  <a16:creationId xmlns:a16="http://schemas.microsoft.com/office/drawing/2014/main" id="{3BB3F8A8-7EE2-F0AB-2A1E-A981C410F963}"/>
                </a:ext>
              </a:extLst>
            </p:cNvPr>
            <p:cNvPicPr>
              <a:picLocks noChangeAspect="1"/>
            </p:cNvPicPr>
            <p:nvPr/>
          </p:nvPicPr>
          <p:blipFill>
            <a:blip r:embed="rId9"/>
            <a:stretch>
              <a:fillRect/>
            </a:stretch>
          </p:blipFill>
          <p:spPr>
            <a:xfrm>
              <a:off x="5483904" y="6526052"/>
              <a:ext cx="933933" cy="700450"/>
            </a:xfrm>
            <a:prstGeom prst="rect">
              <a:avLst/>
            </a:prstGeom>
          </p:spPr>
        </p:pic>
      </p:grpSp>
      <p:sp>
        <p:nvSpPr>
          <p:cNvPr id="45" name="TextBox 44">
            <a:extLst>
              <a:ext uri="{FF2B5EF4-FFF2-40B4-BE49-F238E27FC236}">
                <a16:creationId xmlns:a16="http://schemas.microsoft.com/office/drawing/2014/main" id="{98509EAD-6C35-B4AD-0679-A2D2E3172BBE}"/>
              </a:ext>
            </a:extLst>
          </p:cNvPr>
          <p:cNvSpPr txBox="1"/>
          <p:nvPr/>
        </p:nvSpPr>
        <p:spPr>
          <a:xfrm>
            <a:off x="8324851" y="7427408"/>
            <a:ext cx="3526096" cy="2831544"/>
          </a:xfrm>
          <a:prstGeom prst="rect">
            <a:avLst/>
          </a:prstGeom>
          <a:noFill/>
        </p:spPr>
        <p:txBody>
          <a:bodyPr wrap="square">
            <a:spAutoFit/>
          </a:bodyPr>
          <a:lstStyle/>
          <a:p>
            <a:r>
              <a:rPr lang="en-GB" dirty="0"/>
              <a:t>During the GIRFT national speciality review of pancreatic cancer services, </a:t>
            </a:r>
            <a:r>
              <a:rPr lang="en-GB" dirty="0" err="1"/>
              <a:t>NPaCA</a:t>
            </a:r>
            <a:r>
              <a:rPr lang="en-GB" dirty="0"/>
              <a:t> findings were used by the GIRFT team to highlight both inter- and intra-network variation, supporting constructive discussions with clinical teams about access to disease-targeted treatment and pathway performance. </a:t>
            </a:r>
          </a:p>
          <a:p>
            <a:endParaRPr lang="en-GB" sz="1600" dirty="0"/>
          </a:p>
        </p:txBody>
      </p:sp>
      <p:pic>
        <p:nvPicPr>
          <p:cNvPr id="31" name="Picture 30" descr="A logo with blue text&#10;&#10;AI-generated content may be incorrect.">
            <a:extLst>
              <a:ext uri="{FF2B5EF4-FFF2-40B4-BE49-F238E27FC236}">
                <a16:creationId xmlns:a16="http://schemas.microsoft.com/office/drawing/2014/main" id="{DAA4F631-5F73-D1CB-53E9-3739BD1CD935}"/>
              </a:ext>
            </a:extLst>
          </p:cNvPr>
          <p:cNvPicPr>
            <a:picLocks noChangeAspect="1"/>
          </p:cNvPicPr>
          <p:nvPr/>
        </p:nvPicPr>
        <p:blipFill>
          <a:blip r:embed="rId10"/>
          <a:stretch>
            <a:fillRect/>
          </a:stretch>
        </p:blipFill>
        <p:spPr>
          <a:xfrm>
            <a:off x="9645223" y="277851"/>
            <a:ext cx="2324100" cy="836184"/>
          </a:xfrm>
          <a:prstGeom prst="rect">
            <a:avLst/>
          </a:prstGeom>
        </p:spPr>
      </p:pic>
      <p:sp>
        <p:nvSpPr>
          <p:cNvPr id="32" name="Arrow: Down 31">
            <a:extLst>
              <a:ext uri="{FF2B5EF4-FFF2-40B4-BE49-F238E27FC236}">
                <a16:creationId xmlns:a16="http://schemas.microsoft.com/office/drawing/2014/main" id="{3D7F434D-E519-9F95-A795-E4084C8A6370}"/>
              </a:ext>
            </a:extLst>
          </p:cNvPr>
          <p:cNvSpPr/>
          <p:nvPr/>
        </p:nvSpPr>
        <p:spPr>
          <a:xfrm>
            <a:off x="5941772" y="5744746"/>
            <a:ext cx="484632" cy="604087"/>
          </a:xfrm>
          <a:prstGeom prst="downArrow">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B9E78691-22A7-FD70-D7BE-70A1BD3B80EB}"/>
              </a:ext>
            </a:extLst>
          </p:cNvPr>
          <p:cNvSpPr/>
          <p:nvPr/>
        </p:nvSpPr>
        <p:spPr>
          <a:xfrm>
            <a:off x="8121402" y="5721058"/>
            <a:ext cx="484632" cy="604087"/>
          </a:xfrm>
          <a:prstGeom prst="downArrow">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E2625619-2447-4F0C-703E-39F6A880F5B1}"/>
              </a:ext>
            </a:extLst>
          </p:cNvPr>
          <p:cNvSpPr/>
          <p:nvPr/>
        </p:nvSpPr>
        <p:spPr>
          <a:xfrm>
            <a:off x="3526276" y="5758527"/>
            <a:ext cx="484632" cy="604087"/>
          </a:xfrm>
          <a:prstGeom prst="downArrow">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908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5973D-7BDA-A97E-72DF-EF1C9E50DAF7}"/>
              </a:ext>
            </a:extLst>
          </p:cNvPr>
          <p:cNvSpPr>
            <a:spLocks noGrp="1"/>
          </p:cNvSpPr>
          <p:nvPr>
            <p:ph type="title"/>
          </p:nvPr>
        </p:nvSpPr>
        <p:spPr>
          <a:xfrm>
            <a:off x="438150" y="1227716"/>
            <a:ext cx="11152090" cy="327450"/>
          </a:xfrm>
        </p:spPr>
        <p:txBody>
          <a:bodyPr>
            <a:noAutofit/>
          </a:bodyPr>
          <a:lstStyle/>
          <a:p>
            <a:pPr algn="ctr"/>
            <a:r>
              <a:rPr lang="en-US" sz="3200" b="1" dirty="0">
                <a:solidFill>
                  <a:srgbClr val="7C6EB0"/>
                </a:solidFill>
              </a:rPr>
              <a:t>National Pancreatic Cancer Audit (NPaCA) Impact Report 2026</a:t>
            </a:r>
            <a:endParaRPr lang="en-GB" sz="3200" dirty="0">
              <a:solidFill>
                <a:srgbClr val="7C6EB0"/>
              </a:solidFill>
            </a:endParaRPr>
          </a:p>
        </p:txBody>
      </p:sp>
      <p:pic>
        <p:nvPicPr>
          <p:cNvPr id="5" name="Picture 4" descr="A black and white logo&#10;&#10;AI-generated content may be incorrect.">
            <a:extLst>
              <a:ext uri="{FF2B5EF4-FFF2-40B4-BE49-F238E27FC236}">
                <a16:creationId xmlns:a16="http://schemas.microsoft.com/office/drawing/2014/main" id="{15E9DA6A-8F1D-CBB2-56EF-F947764F0F5F}"/>
              </a:ext>
            </a:extLst>
          </p:cNvPr>
          <p:cNvPicPr>
            <a:picLocks noChangeAspect="1"/>
          </p:cNvPicPr>
          <p:nvPr/>
        </p:nvPicPr>
        <p:blipFill>
          <a:blip r:embed="rId4"/>
          <a:stretch>
            <a:fillRect/>
          </a:stretch>
        </p:blipFill>
        <p:spPr>
          <a:xfrm>
            <a:off x="5132243" y="215847"/>
            <a:ext cx="1754070" cy="872878"/>
          </a:xfrm>
          <a:prstGeom prst="rect">
            <a:avLst/>
          </a:prstGeom>
        </p:spPr>
      </p:pic>
      <p:pic>
        <p:nvPicPr>
          <p:cNvPr id="7" name="Picture 6" descr="A black and white logo with text&#10;&#10;AI-generated content may be incorrect.">
            <a:extLst>
              <a:ext uri="{FF2B5EF4-FFF2-40B4-BE49-F238E27FC236}">
                <a16:creationId xmlns:a16="http://schemas.microsoft.com/office/drawing/2014/main" id="{3143D1DB-D520-6D05-DF3F-80F4B2C80F4A}"/>
              </a:ext>
            </a:extLst>
          </p:cNvPr>
          <p:cNvPicPr>
            <a:picLocks noChangeAspect="1"/>
          </p:cNvPicPr>
          <p:nvPr/>
        </p:nvPicPr>
        <p:blipFill>
          <a:blip r:embed="rId5"/>
          <a:stretch>
            <a:fillRect/>
          </a:stretch>
        </p:blipFill>
        <p:spPr>
          <a:xfrm>
            <a:off x="7540118" y="234194"/>
            <a:ext cx="1596044" cy="839585"/>
          </a:xfrm>
          <a:prstGeom prst="rect">
            <a:avLst/>
          </a:prstGeom>
        </p:spPr>
      </p:pic>
      <p:pic>
        <p:nvPicPr>
          <p:cNvPr id="9" name="Picture 8" descr="A close-up of a logo&#10;&#10;AI-generated content may be incorrect.">
            <a:extLst>
              <a:ext uri="{FF2B5EF4-FFF2-40B4-BE49-F238E27FC236}">
                <a16:creationId xmlns:a16="http://schemas.microsoft.com/office/drawing/2014/main" id="{E64F71D8-6B92-D5C5-BDDC-2E327804E181}"/>
              </a:ext>
            </a:extLst>
          </p:cNvPr>
          <p:cNvPicPr>
            <a:picLocks noChangeAspect="1"/>
          </p:cNvPicPr>
          <p:nvPr/>
        </p:nvPicPr>
        <p:blipFill>
          <a:blip r:embed="rId6"/>
          <a:stretch>
            <a:fillRect/>
          </a:stretch>
        </p:blipFill>
        <p:spPr>
          <a:xfrm>
            <a:off x="2728609" y="234194"/>
            <a:ext cx="1749829" cy="876993"/>
          </a:xfrm>
          <a:prstGeom prst="rect">
            <a:avLst/>
          </a:prstGeom>
        </p:spPr>
      </p:pic>
      <p:pic>
        <p:nvPicPr>
          <p:cNvPr id="15" name="Picture 14" descr="A logo with blue text&#10;&#10;AI-generated content may be incorrect.">
            <a:extLst>
              <a:ext uri="{FF2B5EF4-FFF2-40B4-BE49-F238E27FC236}">
                <a16:creationId xmlns:a16="http://schemas.microsoft.com/office/drawing/2014/main" id="{2DBB9F26-573B-F307-E0AB-FFBEBBE31585}"/>
              </a:ext>
            </a:extLst>
          </p:cNvPr>
          <p:cNvPicPr>
            <a:picLocks noChangeAspect="1"/>
          </p:cNvPicPr>
          <p:nvPr/>
        </p:nvPicPr>
        <p:blipFill>
          <a:blip r:embed="rId7"/>
          <a:stretch>
            <a:fillRect/>
          </a:stretch>
        </p:blipFill>
        <p:spPr>
          <a:xfrm>
            <a:off x="9701298" y="234194"/>
            <a:ext cx="2324100" cy="836184"/>
          </a:xfrm>
          <a:prstGeom prst="rect">
            <a:avLst/>
          </a:prstGeom>
        </p:spPr>
      </p:pic>
      <p:sp>
        <p:nvSpPr>
          <p:cNvPr id="17" name="TextBox 16">
            <a:extLst>
              <a:ext uri="{FF2B5EF4-FFF2-40B4-BE49-F238E27FC236}">
                <a16:creationId xmlns:a16="http://schemas.microsoft.com/office/drawing/2014/main" id="{42994E35-9D4C-DFA3-0AFF-018EA3EE9970}"/>
              </a:ext>
            </a:extLst>
          </p:cNvPr>
          <p:cNvSpPr txBox="1"/>
          <p:nvPr/>
        </p:nvSpPr>
        <p:spPr>
          <a:xfrm>
            <a:off x="0" y="1788467"/>
            <a:ext cx="12192000" cy="1021690"/>
          </a:xfrm>
          <a:prstGeom prst="rect">
            <a:avLst/>
          </a:prstGeom>
          <a:solidFill>
            <a:srgbClr val="7C6EB0"/>
          </a:solidFill>
          <a:ln>
            <a:solidFill>
              <a:schemeClr val="tx1"/>
            </a:solidFill>
          </a:ln>
        </p:spPr>
        <p:txBody>
          <a:bodyPr wrap="square">
            <a:spAutoFit/>
          </a:bodyPr>
          <a:lstStyle/>
          <a:p>
            <a:pPr>
              <a:lnSpc>
                <a:spcPct val="114000"/>
              </a:lnSpc>
            </a:pPr>
            <a:r>
              <a:rPr lang="en-GB" noProof="0" dirty="0">
                <a:solidFill>
                  <a:schemeClr val="bg1"/>
                </a:solidFill>
                <a:latin typeface="Calibri" panose="020F0502020204030204" pitchFamily="34" charset="0"/>
                <a:ea typeface="Calibri" panose="020F0502020204030204" pitchFamily="34" charset="0"/>
                <a:cs typeface="Calibri" panose="020F0502020204030204" pitchFamily="34" charset="0"/>
              </a:rPr>
              <a:t>The National Pancreatic Cancer Audit (NPaCA) evaluates the quality and outcomes of care for people diagnosed with pancreatic cancer. Its overarching aim is to: support pancreatic cancer services provide high quality of care</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to </a:t>
            </a:r>
            <a:r>
              <a:rPr lang="en-GB" noProof="0" dirty="0">
                <a:solidFill>
                  <a:schemeClr val="bg1"/>
                </a:solidFill>
                <a:latin typeface="Calibri" panose="020F0502020204030204" pitchFamily="34" charset="0"/>
                <a:ea typeface="Calibri" panose="020F0502020204030204" pitchFamily="34" charset="0"/>
                <a:cs typeface="Calibri" panose="020F0502020204030204" pitchFamily="34" charset="0"/>
              </a:rPr>
              <a:t>share examples of good practice, and to highlight areas where care might be improved. </a:t>
            </a:r>
            <a:endParaRPr lang="en-GB" noProof="0" dirty="0">
              <a:solidFill>
                <a:schemeClr val="bg1"/>
              </a:solidFill>
              <a:latin typeface="Calibri" panose="020F0502020204030204" pitchFamily="34" charset="0"/>
              <a:ea typeface="Calibri" panose="020F0502020204030204" pitchFamily="34" charset="0"/>
              <a:cs typeface="Calibri" panose="020F0502020204030204" pitchFamily="34" charset="0"/>
              <a:sym typeface="Montserrat"/>
            </a:endParaRPr>
          </a:p>
        </p:txBody>
      </p:sp>
      <p:pic>
        <p:nvPicPr>
          <p:cNvPr id="19" name="Picture 18" descr="A purple diamond with a black and white logo&#10;&#10;AI-generated content may be incorrect.">
            <a:extLst>
              <a:ext uri="{FF2B5EF4-FFF2-40B4-BE49-F238E27FC236}">
                <a16:creationId xmlns:a16="http://schemas.microsoft.com/office/drawing/2014/main" id="{CCEDEA7A-E58C-2561-F4F3-AD5613ED4898}"/>
              </a:ext>
            </a:extLst>
          </p:cNvPr>
          <p:cNvPicPr>
            <a:picLocks noChangeAspect="1"/>
          </p:cNvPicPr>
          <p:nvPr/>
        </p:nvPicPr>
        <p:blipFill>
          <a:blip r:embed="rId8"/>
          <a:stretch>
            <a:fillRect/>
          </a:stretch>
        </p:blipFill>
        <p:spPr>
          <a:xfrm>
            <a:off x="240143" y="234194"/>
            <a:ext cx="2205898" cy="876994"/>
          </a:xfrm>
          <a:prstGeom prst="rect">
            <a:avLst/>
          </a:prstGeom>
        </p:spPr>
      </p:pic>
      <p:graphicFrame>
        <p:nvGraphicFramePr>
          <p:cNvPr id="29" name="Table 28">
            <a:extLst>
              <a:ext uri="{FF2B5EF4-FFF2-40B4-BE49-F238E27FC236}">
                <a16:creationId xmlns:a16="http://schemas.microsoft.com/office/drawing/2014/main" id="{18E65E3F-8FF7-7EA6-1918-D5EA7B8CB757}"/>
              </a:ext>
            </a:extLst>
          </p:cNvPr>
          <p:cNvGraphicFramePr>
            <a:graphicFrameLocks noGrp="1"/>
          </p:cNvGraphicFramePr>
          <p:nvPr>
            <p:extLst>
              <p:ext uri="{D42A27DB-BD31-4B8C-83A1-F6EECF244321}">
                <p14:modId xmlns:p14="http://schemas.microsoft.com/office/powerpoint/2010/main" val="3281099440"/>
              </p:ext>
            </p:extLst>
          </p:nvPr>
        </p:nvGraphicFramePr>
        <p:xfrm>
          <a:off x="0" y="2844912"/>
          <a:ext cx="12192000" cy="13126206"/>
        </p:xfrm>
        <a:graphic>
          <a:graphicData uri="http://schemas.openxmlformats.org/drawingml/2006/table">
            <a:tbl>
              <a:tblPr firstRow="1" bandRow="1">
                <a:tableStyleId>{BC89EF96-8CEA-46FF-86C4-4CE0E7609802}</a:tableStyleId>
              </a:tblPr>
              <a:tblGrid>
                <a:gridCol w="6096000">
                  <a:extLst>
                    <a:ext uri="{9D8B030D-6E8A-4147-A177-3AD203B41FA5}">
                      <a16:colId xmlns:a16="http://schemas.microsoft.com/office/drawing/2014/main" val="2532564973"/>
                    </a:ext>
                  </a:extLst>
                </a:gridCol>
                <a:gridCol w="6096000">
                  <a:extLst>
                    <a:ext uri="{9D8B030D-6E8A-4147-A177-3AD203B41FA5}">
                      <a16:colId xmlns:a16="http://schemas.microsoft.com/office/drawing/2014/main" val="2218328557"/>
                    </a:ext>
                  </a:extLst>
                </a:gridCol>
              </a:tblGrid>
              <a:tr h="6563103">
                <a:tc>
                  <a:txBody>
                    <a:bodyPr/>
                    <a:lstStyle/>
                    <a:p>
                      <a:pPr algn="ctr">
                        <a:lnSpc>
                          <a:spcPts val="1984"/>
                        </a:lnSpc>
                      </a:pPr>
                      <a:r>
                        <a:rPr lang="en-GB" sz="1600" dirty="0">
                          <a:solidFill>
                            <a:schemeClr val="tx1"/>
                          </a:solidFill>
                        </a:rPr>
                        <a:t>NATIONAL </a:t>
                      </a:r>
                    </a:p>
                    <a:p>
                      <a:pPr algn="l">
                        <a:lnSpc>
                          <a:spcPts val="1984"/>
                        </a:lnSpc>
                      </a:pPr>
                      <a:r>
                        <a:rPr lang="en-GB" sz="1400" b="1" kern="1200" noProof="0" dirty="0">
                          <a:solidFill>
                            <a:schemeClr val="tx1"/>
                          </a:solidFill>
                          <a:latin typeface="+mn-lt"/>
                          <a:ea typeface="Montserrat"/>
                          <a:cs typeface="Montserrat"/>
                          <a:sym typeface="Montserrat"/>
                        </a:rPr>
                        <a:t>How the project provides evidence of quality and outcomes of care nationally </a:t>
                      </a:r>
                      <a:endParaRPr lang="en-GB" sz="1200" b="1" kern="1200" noProof="0" dirty="0">
                        <a:solidFill>
                          <a:schemeClr val="tx1"/>
                        </a:solidFill>
                        <a:latin typeface="+mn-lt"/>
                        <a:ea typeface="Montserrat"/>
                        <a:cs typeface="Montserrat"/>
                        <a:sym typeface="Montserrat"/>
                      </a:endParaRPr>
                    </a:p>
                    <a:p>
                      <a:pPr algn="ctr"/>
                      <a:endParaRPr lang="en-GB" sz="1200" dirty="0">
                        <a:solidFill>
                          <a:schemeClr val="bg1"/>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r>
                        <a:rPr lang="en-GB" sz="1600" dirty="0">
                          <a:solidFill>
                            <a:schemeClr val="tx1"/>
                          </a:solidFill>
                        </a:rPr>
                        <a:t>SYSTEM</a:t>
                      </a:r>
                    </a:p>
                    <a:p>
                      <a:pPr algn="ctr"/>
                      <a:r>
                        <a:rPr lang="en-GB" sz="1400" dirty="0">
                          <a:solidFill>
                            <a:schemeClr val="tx1"/>
                          </a:solidFill>
                        </a:rPr>
                        <a:t>How the project supports policy development and management of the system </a:t>
                      </a:r>
                    </a:p>
                    <a:p>
                      <a:pPr algn="ctr"/>
                      <a:endParaRPr lang="en-GB"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DE4"/>
                    </a:solidFill>
                  </a:tcPr>
                </a:tc>
                <a:extLst>
                  <a:ext uri="{0D108BD9-81ED-4DB2-BD59-A6C34878D82A}">
                    <a16:rowId xmlns:a16="http://schemas.microsoft.com/office/drawing/2014/main" val="2965948826"/>
                  </a:ext>
                </a:extLst>
              </a:tr>
              <a:tr h="6563103">
                <a:tc>
                  <a:txBody>
                    <a:bodyPr/>
                    <a:lstStyle/>
                    <a:p>
                      <a:pPr algn="ctr"/>
                      <a:r>
                        <a:rPr lang="en-GB" sz="1600" b="1" dirty="0">
                          <a:solidFill>
                            <a:schemeClr val="tx1"/>
                          </a:solidFill>
                        </a:rPr>
                        <a:t>LOCAL</a:t>
                      </a:r>
                    </a:p>
                    <a:p>
                      <a:pPr algn="ctr"/>
                      <a:r>
                        <a:rPr lang="en-GB" sz="1400" b="1" dirty="0">
                          <a:solidFill>
                            <a:schemeClr val="tx1"/>
                          </a:solidFill>
                        </a:rPr>
                        <a:t>How the project stimulates project improvement </a:t>
                      </a:r>
                    </a:p>
                    <a:p>
                      <a:endParaRPr lang="en-GB" sz="1400" dirty="0">
                        <a:solidFill>
                          <a:srgbClr val="7C6EB0"/>
                        </a:solidFill>
                      </a:endParaRPr>
                    </a:p>
                    <a:p>
                      <a:endParaRPr lang="en-GB" dirty="0">
                        <a:solidFill>
                          <a:srgbClr val="7C6EB0"/>
                        </a:solidFill>
                      </a:endParaRPr>
                    </a:p>
                    <a:p>
                      <a:endParaRPr lang="en-GB" dirty="0">
                        <a:solidFill>
                          <a:srgbClr val="7C6EB0"/>
                        </a:solidFill>
                      </a:endParaRPr>
                    </a:p>
                    <a:p>
                      <a:endParaRPr lang="en-GB" dirty="0">
                        <a:solidFill>
                          <a:srgbClr val="7C6EB0"/>
                        </a:solidFill>
                      </a:endParaRPr>
                    </a:p>
                    <a:p>
                      <a:endParaRPr lang="en-GB" dirty="0">
                        <a:solidFill>
                          <a:srgbClr val="7C6EB0"/>
                        </a:solidFill>
                      </a:endParaRPr>
                    </a:p>
                    <a:p>
                      <a:endParaRPr lang="en-GB" dirty="0">
                        <a:solidFill>
                          <a:srgbClr val="7C6EB0"/>
                        </a:solidFill>
                      </a:endParaRPr>
                    </a:p>
                    <a:p>
                      <a:endParaRPr lang="en-GB" dirty="0">
                        <a:solidFill>
                          <a:srgbClr val="7C6EB0"/>
                        </a:solidFill>
                      </a:endParaRPr>
                    </a:p>
                    <a:p>
                      <a:endParaRPr lang="en-GB" dirty="0">
                        <a:solidFill>
                          <a:srgbClr val="7C6EB0"/>
                        </a:solidFill>
                      </a:endParaRPr>
                    </a:p>
                    <a:p>
                      <a:endParaRPr lang="en-GB" dirty="0">
                        <a:solidFill>
                          <a:srgbClr val="7C6EB0"/>
                        </a:solidFill>
                      </a:endParaRPr>
                    </a:p>
                    <a:p>
                      <a:endParaRPr lang="en-GB" dirty="0">
                        <a:solidFill>
                          <a:srgbClr val="7C6EB0"/>
                        </a:solidFill>
                      </a:endParaRPr>
                    </a:p>
                    <a:p>
                      <a:endParaRPr lang="en-GB" dirty="0">
                        <a:solidFill>
                          <a:srgbClr val="7C6EB0"/>
                        </a:solidFill>
                      </a:endParaRP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FF">
                        <a:alpha val="20000"/>
                      </a:srgbClr>
                    </a:solidFill>
                  </a:tcPr>
                </a:tc>
                <a:tc>
                  <a:txBody>
                    <a:bodyPr/>
                    <a:lstStyle/>
                    <a:p>
                      <a:pPr algn="ctr"/>
                      <a:r>
                        <a:rPr lang="en-GB" sz="1600" b="1" dirty="0">
                          <a:solidFill>
                            <a:schemeClr val="tx1"/>
                          </a:solidFill>
                        </a:rPr>
                        <a:t>PUBLIC</a:t>
                      </a:r>
                    </a:p>
                    <a:p>
                      <a:pPr algn="ctr"/>
                      <a:r>
                        <a:rPr lang="en-GB" sz="1400" b="1" dirty="0">
                          <a:solidFill>
                            <a:schemeClr val="tx1"/>
                          </a:solidFill>
                        </a:rPr>
                        <a:t>How the project is used by the public and the demand for it</a:t>
                      </a:r>
                    </a:p>
                    <a:p>
                      <a:pPr algn="ctr"/>
                      <a:endParaRPr lang="en-GB" sz="1400" b="1" dirty="0">
                        <a:solidFill>
                          <a:schemeClr val="tx1"/>
                        </a:solidFill>
                      </a:endParaRPr>
                    </a:p>
                    <a:p>
                      <a:pPr algn="ctr"/>
                      <a:endParaRPr lang="en-GB" sz="1400" b="1" dirty="0">
                        <a:solidFill>
                          <a:schemeClr val="tx1"/>
                        </a:solidFill>
                      </a:endParaRPr>
                    </a:p>
                    <a:p>
                      <a:pPr algn="ct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alpha val="20000"/>
                      </a:srgbClr>
                    </a:solidFill>
                  </a:tcPr>
                </a:tc>
                <a:extLst>
                  <a:ext uri="{0D108BD9-81ED-4DB2-BD59-A6C34878D82A}">
                    <a16:rowId xmlns:a16="http://schemas.microsoft.com/office/drawing/2014/main" val="2832865048"/>
                  </a:ext>
                </a:extLst>
              </a:tr>
            </a:tbl>
          </a:graphicData>
        </a:graphic>
      </p:graphicFrame>
      <p:sp>
        <p:nvSpPr>
          <p:cNvPr id="31" name="Rectangle 30">
            <a:extLst>
              <a:ext uri="{FF2B5EF4-FFF2-40B4-BE49-F238E27FC236}">
                <a16:creationId xmlns:a16="http://schemas.microsoft.com/office/drawing/2014/main" id="{69629C31-4158-6E92-1668-BBAF8D62DC5E}"/>
              </a:ext>
            </a:extLst>
          </p:cNvPr>
          <p:cNvSpPr/>
          <p:nvPr/>
        </p:nvSpPr>
        <p:spPr>
          <a:xfrm>
            <a:off x="0" y="15971118"/>
            <a:ext cx="12192000" cy="274874"/>
          </a:xfrm>
          <a:prstGeom prst="rect">
            <a:avLst/>
          </a:prstGeom>
          <a:solidFill>
            <a:srgbClr val="7C6EB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www.natcan.org.uk/audits/pancreatic                                                  Pancreaticcanceraudit@rcseng.ac.uk</a:t>
            </a:r>
          </a:p>
        </p:txBody>
      </p:sp>
      <p:sp>
        <p:nvSpPr>
          <p:cNvPr id="33" name="Rectangle: Rounded Corners 32">
            <a:extLst>
              <a:ext uri="{FF2B5EF4-FFF2-40B4-BE49-F238E27FC236}">
                <a16:creationId xmlns:a16="http://schemas.microsoft.com/office/drawing/2014/main" id="{2AF6307F-40E6-EBD6-A16B-25CDD04071DC}"/>
              </a:ext>
            </a:extLst>
          </p:cNvPr>
          <p:cNvSpPr/>
          <p:nvPr/>
        </p:nvSpPr>
        <p:spPr>
          <a:xfrm>
            <a:off x="6256241" y="3515071"/>
            <a:ext cx="5823482" cy="2130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1750"/>
              </a:lnSpc>
            </a:pPr>
            <a:r>
              <a:rPr lang="en-GB" b="1" u="sng" dirty="0">
                <a:solidFill>
                  <a:schemeClr val="tx1"/>
                </a:solidFill>
                <a:ea typeface="Montserrat"/>
                <a:cs typeface="Montserrat"/>
                <a:sym typeface="Montserrat"/>
              </a:rPr>
              <a:t>Informing national initiatives</a:t>
            </a:r>
          </a:p>
          <a:p>
            <a:pPr algn="just">
              <a:lnSpc>
                <a:spcPts val="1750"/>
              </a:lnSpc>
            </a:pPr>
            <a:endParaRPr lang="en-GB" dirty="0">
              <a:solidFill>
                <a:schemeClr val="tx1"/>
              </a:solidFill>
              <a:ea typeface="Montserrat"/>
              <a:cs typeface="Montserrat"/>
              <a:sym typeface="Montserrat"/>
            </a:endParaRPr>
          </a:p>
          <a:p>
            <a:pPr algn="just">
              <a:lnSpc>
                <a:spcPts val="1750"/>
              </a:lnSpc>
            </a:pPr>
            <a:r>
              <a:rPr lang="en-GB" dirty="0">
                <a:solidFill>
                  <a:schemeClr val="tx1"/>
                </a:solidFill>
                <a:ea typeface="Montserrat"/>
                <a:cs typeface="Montserrat"/>
                <a:sym typeface="Montserrat"/>
              </a:rPr>
              <a:t>GIRFT is using the audit data to inform </a:t>
            </a:r>
          </a:p>
          <a:p>
            <a:pPr algn="just">
              <a:lnSpc>
                <a:spcPts val="1750"/>
              </a:lnSpc>
            </a:pPr>
            <a:r>
              <a:rPr lang="en-GB" dirty="0">
                <a:solidFill>
                  <a:schemeClr val="tx1"/>
                </a:solidFill>
                <a:ea typeface="Montserrat"/>
                <a:cs typeface="Montserrat"/>
                <a:sym typeface="Montserrat"/>
              </a:rPr>
              <a:t>deep-dive discussions at trusts, </a:t>
            </a:r>
          </a:p>
          <a:p>
            <a:pPr algn="just">
              <a:lnSpc>
                <a:spcPts val="1750"/>
              </a:lnSpc>
            </a:pPr>
            <a:r>
              <a:rPr lang="en-GB" dirty="0">
                <a:solidFill>
                  <a:schemeClr val="tx1"/>
                </a:solidFill>
                <a:ea typeface="Montserrat"/>
                <a:cs typeface="Montserrat"/>
                <a:sym typeface="Montserrat"/>
              </a:rPr>
              <a:t>leading to recommendations on best </a:t>
            </a:r>
          </a:p>
          <a:p>
            <a:pPr algn="just">
              <a:lnSpc>
                <a:spcPts val="1750"/>
              </a:lnSpc>
            </a:pPr>
            <a:r>
              <a:rPr lang="en-GB" dirty="0">
                <a:solidFill>
                  <a:schemeClr val="tx1"/>
                </a:solidFill>
                <a:ea typeface="Montserrat"/>
                <a:cs typeface="Montserrat"/>
                <a:sym typeface="Montserrat"/>
              </a:rPr>
              <a:t>practice, including discussions with NICE on </a:t>
            </a:r>
          </a:p>
          <a:p>
            <a:pPr algn="just">
              <a:lnSpc>
                <a:spcPts val="1750"/>
              </a:lnSpc>
            </a:pPr>
            <a:r>
              <a:rPr lang="en-GB" dirty="0">
                <a:solidFill>
                  <a:schemeClr val="tx1"/>
                </a:solidFill>
                <a:ea typeface="Montserrat"/>
                <a:cs typeface="Montserrat"/>
                <a:sym typeface="Montserrat"/>
              </a:rPr>
              <a:t>where guidelines need updating.</a:t>
            </a:r>
          </a:p>
        </p:txBody>
      </p:sp>
      <p:sp>
        <p:nvSpPr>
          <p:cNvPr id="34" name="Rectangle 33">
            <a:extLst>
              <a:ext uri="{FF2B5EF4-FFF2-40B4-BE49-F238E27FC236}">
                <a16:creationId xmlns:a16="http://schemas.microsoft.com/office/drawing/2014/main" id="{D619E2F3-A398-3006-F96A-862D05BA1D18}"/>
              </a:ext>
            </a:extLst>
          </p:cNvPr>
          <p:cNvSpPr/>
          <p:nvPr/>
        </p:nvSpPr>
        <p:spPr>
          <a:xfrm>
            <a:off x="112277" y="3515072"/>
            <a:ext cx="5823481" cy="37620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1750"/>
              </a:lnSpc>
            </a:pPr>
            <a:r>
              <a:rPr lang="en-GB" dirty="0">
                <a:solidFill>
                  <a:schemeClr val="tx1"/>
                </a:solidFill>
                <a:ea typeface="Montserrat"/>
                <a:cs typeface="Montserrat"/>
                <a:sym typeface="Montserrat"/>
              </a:rPr>
              <a:t>The NPaCA’s second annual </a:t>
            </a:r>
            <a:r>
              <a:rPr lang="en-GB" dirty="0">
                <a:solidFill>
                  <a:schemeClr val="tx1"/>
                </a:solidFill>
                <a:ea typeface="Montserrat"/>
                <a:cs typeface="Montserrat"/>
                <a:sym typeface="Montserrat"/>
                <a:hlinkClick r:id="rId9">
                  <a:extLst>
                    <a:ext uri="{A12FA001-AC4F-418D-AE19-62706E023703}">
                      <ahyp:hlinkClr xmlns:ahyp="http://schemas.microsoft.com/office/drawing/2018/hyperlinkcolor" val="tx"/>
                    </a:ext>
                  </a:extLst>
                </a:hlinkClick>
              </a:rPr>
              <a:t>State of the Nation (SotN) Report </a:t>
            </a:r>
            <a:r>
              <a:rPr lang="en-GB" dirty="0">
                <a:solidFill>
                  <a:schemeClr val="tx1"/>
                </a:solidFill>
                <a:ea typeface="Montserrat"/>
                <a:cs typeface="Montserrat"/>
                <a:sym typeface="Montserrat"/>
              </a:rPr>
              <a:t>was published in September 2025. The report:</a:t>
            </a:r>
          </a:p>
          <a:p>
            <a:pPr algn="just">
              <a:lnSpc>
                <a:spcPts val="1750"/>
              </a:lnSpc>
            </a:pPr>
            <a:endParaRPr lang="en-GB" dirty="0">
              <a:solidFill>
                <a:schemeClr val="tx1"/>
              </a:solidFill>
              <a:ea typeface="Montserrat"/>
              <a:cs typeface="Montserrat"/>
              <a:sym typeface="Montserrat"/>
            </a:endParaRPr>
          </a:p>
          <a:p>
            <a:pPr marL="285750" indent="-285750" algn="just">
              <a:lnSpc>
                <a:spcPts val="1750"/>
              </a:lnSpc>
              <a:buFont typeface="Arial" panose="020B0604020202020204" pitchFamily="34" charset="0"/>
              <a:buChar char="•"/>
            </a:pPr>
            <a:r>
              <a:rPr lang="en-GB" dirty="0">
                <a:solidFill>
                  <a:schemeClr val="tx1"/>
                </a:solidFill>
                <a:ea typeface="Montserrat"/>
                <a:cs typeface="Montserrat"/>
                <a:sym typeface="Montserrat"/>
              </a:rPr>
              <a:t>Includes ten performance indicators that were selected based on NICE guidelines, NICE Quality Standards and expert clinical input. These were developed in consultation with the audit’s Clinical Reference Group, which includes representation from people with lived experience of pancreatic cancer</a:t>
            </a:r>
          </a:p>
          <a:p>
            <a:pPr lvl="1" algn="just">
              <a:lnSpc>
                <a:spcPts val="1750"/>
              </a:lnSpc>
            </a:pPr>
            <a:endParaRPr lang="en-GB" dirty="0">
              <a:solidFill>
                <a:schemeClr val="tx1"/>
              </a:solidFill>
              <a:ea typeface="Montserrat"/>
              <a:cs typeface="Montserrat"/>
              <a:sym typeface="Montserrat"/>
            </a:endParaRPr>
          </a:p>
          <a:p>
            <a:pPr marL="285750" indent="-285750" algn="just">
              <a:lnSpc>
                <a:spcPts val="1750"/>
              </a:lnSpc>
              <a:buFont typeface="Arial" panose="020B0604020202020204" pitchFamily="34" charset="0"/>
              <a:buChar char="•"/>
            </a:pPr>
            <a:r>
              <a:rPr lang="en-GB" dirty="0">
                <a:solidFill>
                  <a:schemeClr val="tx1"/>
                </a:solidFill>
                <a:ea typeface="Montserrat"/>
                <a:cs typeface="Montserrat"/>
                <a:sym typeface="Montserrat"/>
              </a:rPr>
              <a:t>Highlights variation in care across NHS organisations</a:t>
            </a:r>
          </a:p>
          <a:p>
            <a:pPr algn="just">
              <a:lnSpc>
                <a:spcPts val="1750"/>
              </a:lnSpc>
            </a:pPr>
            <a:endParaRPr lang="en-GB" dirty="0">
              <a:solidFill>
                <a:schemeClr val="tx1"/>
              </a:solidFill>
              <a:ea typeface="Montserrat"/>
              <a:cs typeface="Montserrat"/>
              <a:sym typeface="Montserrat"/>
            </a:endParaRPr>
          </a:p>
          <a:p>
            <a:pPr marL="285750" indent="-285750" algn="just">
              <a:lnSpc>
                <a:spcPts val="1750"/>
              </a:lnSpc>
              <a:buFont typeface="Arial" panose="020B0604020202020204" pitchFamily="34" charset="0"/>
              <a:buChar char="•"/>
            </a:pPr>
            <a:r>
              <a:rPr lang="en-GB" dirty="0">
                <a:solidFill>
                  <a:schemeClr val="tx1"/>
                </a:solidFill>
                <a:ea typeface="Montserrat"/>
                <a:cs typeface="Montserrat"/>
                <a:sym typeface="Montserrat"/>
              </a:rPr>
              <a:t>Identifies priority areas for improving pancreatic cancer care, providing national-level clinical recommendations</a:t>
            </a:r>
            <a:endParaRPr lang="en-GB" sz="1400" dirty="0">
              <a:solidFill>
                <a:schemeClr val="tx1"/>
              </a:solidFill>
              <a:ea typeface="Montserrat"/>
              <a:cs typeface="Montserrat"/>
              <a:sym typeface="Montserrat"/>
            </a:endParaRPr>
          </a:p>
          <a:p>
            <a:pPr algn="just">
              <a:lnSpc>
                <a:spcPts val="1750"/>
              </a:lnSpc>
            </a:pPr>
            <a:endParaRPr lang="en-GB" sz="1400" dirty="0">
              <a:solidFill>
                <a:schemeClr val="tx1"/>
              </a:solidFill>
              <a:ea typeface="Montserrat"/>
              <a:cs typeface="Montserrat"/>
              <a:sym typeface="Montserrat"/>
            </a:endParaRPr>
          </a:p>
        </p:txBody>
      </p:sp>
      <p:sp>
        <p:nvSpPr>
          <p:cNvPr id="35" name="Rectangle: Rounded Corners 34">
            <a:extLst>
              <a:ext uri="{FF2B5EF4-FFF2-40B4-BE49-F238E27FC236}">
                <a16:creationId xmlns:a16="http://schemas.microsoft.com/office/drawing/2014/main" id="{02C6CEAC-0B2D-4183-51AD-1CC2BE022282}"/>
              </a:ext>
            </a:extLst>
          </p:cNvPr>
          <p:cNvSpPr/>
          <p:nvPr/>
        </p:nvSpPr>
        <p:spPr>
          <a:xfrm>
            <a:off x="166600" y="12249150"/>
            <a:ext cx="5769157" cy="35450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u="sng" dirty="0">
                <a:solidFill>
                  <a:schemeClr val="tx1"/>
                </a:solidFill>
              </a:rPr>
              <a:t>A focus on local quality improvement</a:t>
            </a:r>
            <a:r>
              <a:rPr lang="en-GB" dirty="0">
                <a:solidFill>
                  <a:schemeClr val="tx1"/>
                </a:solidFill>
              </a:rPr>
              <a:t> </a:t>
            </a:r>
          </a:p>
          <a:p>
            <a:pPr algn="just"/>
            <a:r>
              <a:rPr lang="en-GB" dirty="0" err="1">
                <a:solidFill>
                  <a:schemeClr val="tx1"/>
                </a:solidFill>
              </a:rPr>
              <a:t>NPaCA</a:t>
            </a:r>
            <a:r>
              <a:rPr lang="en-GB" dirty="0">
                <a:solidFill>
                  <a:schemeClr val="tx1"/>
                </a:solidFill>
              </a:rPr>
              <a:t> has developed a </a:t>
            </a:r>
            <a:r>
              <a:rPr lang="en-GB" dirty="0">
                <a:solidFill>
                  <a:schemeClr val="tx1"/>
                </a:solidFill>
                <a:hlinkClick r:id="rId10">
                  <a:extLst>
                    <a:ext uri="{A12FA001-AC4F-418D-AE19-62706E023703}">
                      <ahyp:hlinkClr xmlns:ahyp="http://schemas.microsoft.com/office/drawing/2018/hyperlinkcolor" val="tx"/>
                    </a:ext>
                  </a:extLst>
                </a:hlinkClick>
              </a:rPr>
              <a:t>Quality Improvement intervention </a:t>
            </a:r>
            <a:r>
              <a:rPr lang="en-GB" dirty="0">
                <a:solidFill>
                  <a:schemeClr val="tx1"/>
                </a:solidFill>
              </a:rPr>
              <a:t>which aims to increase the rates of treatment among people with pancreatic cancer. </a:t>
            </a:r>
          </a:p>
          <a:p>
            <a:pPr algn="just"/>
            <a:r>
              <a:rPr lang="en-GB" dirty="0">
                <a:solidFill>
                  <a:schemeClr val="tx1"/>
                </a:solidFill>
              </a:rPr>
              <a:t>This entails providing bespoke feedback to Cancer Alliances about their trusts’ treatment rates, sharing examples of good practice and publishing cancer alliance and trust-level information on a quarterly basis to support monitoring of progress.</a:t>
            </a:r>
          </a:p>
        </p:txBody>
      </p:sp>
      <p:sp>
        <p:nvSpPr>
          <p:cNvPr id="36" name="Rectangle: Rounded Corners 35">
            <a:extLst>
              <a:ext uri="{FF2B5EF4-FFF2-40B4-BE49-F238E27FC236}">
                <a16:creationId xmlns:a16="http://schemas.microsoft.com/office/drawing/2014/main" id="{A5A9E8FD-BF4F-D6A5-47AA-CBF56C4FFDDC}"/>
              </a:ext>
            </a:extLst>
          </p:cNvPr>
          <p:cNvSpPr/>
          <p:nvPr/>
        </p:nvSpPr>
        <p:spPr>
          <a:xfrm>
            <a:off x="6251584" y="5772817"/>
            <a:ext cx="5823481" cy="34283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u="sng" dirty="0">
                <a:solidFill>
                  <a:prstClr val="black"/>
                </a:solidFill>
              </a:rPr>
              <a:t>Engaging the clinical community</a:t>
            </a:r>
          </a:p>
          <a:p>
            <a:pPr algn="just"/>
            <a:r>
              <a:rPr lang="en-GB" dirty="0">
                <a:solidFill>
                  <a:prstClr val="black"/>
                </a:solidFill>
              </a:rPr>
              <a:t>The </a:t>
            </a:r>
            <a:r>
              <a:rPr lang="en-GB" dirty="0" err="1">
                <a:solidFill>
                  <a:prstClr val="black"/>
                </a:solidFill>
              </a:rPr>
              <a:t>NPaCA</a:t>
            </a:r>
            <a:r>
              <a:rPr lang="en-GB" dirty="0">
                <a:solidFill>
                  <a:prstClr val="black"/>
                </a:solidFill>
              </a:rPr>
              <a:t> has disseminated its findings to key clinical audiences via events including:</a:t>
            </a:r>
          </a:p>
          <a:p>
            <a:pPr marL="285750" indent="-285750" algn="just">
              <a:buFont typeface="Arial" panose="020B0604020202020204" pitchFamily="34" charset="0"/>
              <a:buChar char="•"/>
            </a:pPr>
            <a:r>
              <a:rPr lang="en-GB" b="1" dirty="0">
                <a:solidFill>
                  <a:schemeClr val="tx1"/>
                </a:solidFill>
                <a:hlinkClick r:id="rId11">
                  <a:extLst>
                    <a:ext uri="{A12FA001-AC4F-418D-AE19-62706E023703}">
                      <ahyp:hlinkClr xmlns:ahyp="http://schemas.microsoft.com/office/drawing/2018/hyperlinkcolor" val="tx"/>
                    </a:ext>
                  </a:extLst>
                </a:hlinkClick>
              </a:rPr>
              <a:t>NATCAN SotN Webinar</a:t>
            </a:r>
            <a:r>
              <a:rPr lang="en-GB" dirty="0">
                <a:solidFill>
                  <a:schemeClr val="tx1"/>
                </a:solidFill>
                <a:hlinkClick r:id="rId11">
                  <a:extLst>
                    <a:ext uri="{A12FA001-AC4F-418D-AE19-62706E023703}">
                      <ahyp:hlinkClr xmlns:ahyp="http://schemas.microsoft.com/office/drawing/2018/hyperlinkcolor" val="tx"/>
                    </a:ext>
                  </a:extLst>
                </a:hlinkClick>
              </a:rPr>
              <a:t>- Exploring Key findings from the latest State of the Nation Reports</a:t>
            </a:r>
            <a:r>
              <a:rPr lang="en-GB" dirty="0">
                <a:solidFill>
                  <a:schemeClr val="tx1"/>
                </a:solidFill>
              </a:rPr>
              <a:t> 13</a:t>
            </a:r>
            <a:r>
              <a:rPr lang="en-GB" baseline="30000" dirty="0">
                <a:solidFill>
                  <a:schemeClr val="tx1"/>
                </a:solidFill>
              </a:rPr>
              <a:t>th</a:t>
            </a:r>
            <a:r>
              <a:rPr lang="en-GB" dirty="0">
                <a:solidFill>
                  <a:schemeClr val="tx1"/>
                </a:solidFill>
              </a:rPr>
              <a:t> October 2025</a:t>
            </a:r>
          </a:p>
          <a:p>
            <a:pPr marL="285750" indent="-285750" algn="just">
              <a:buFont typeface="Arial" panose="020B0604020202020204" pitchFamily="34" charset="0"/>
              <a:buChar char="•"/>
            </a:pPr>
            <a:r>
              <a:rPr lang="en-GB" b="1" dirty="0">
                <a:solidFill>
                  <a:schemeClr val="tx1"/>
                </a:solidFill>
                <a:hlinkClick r:id="rId12">
                  <a:extLst>
                    <a:ext uri="{A12FA001-AC4F-418D-AE19-62706E023703}">
                      <ahyp:hlinkClr xmlns:ahyp="http://schemas.microsoft.com/office/drawing/2018/hyperlinkcolor" val="tx"/>
                    </a:ext>
                  </a:extLst>
                </a:hlinkClick>
              </a:rPr>
              <a:t>NATCAN Audits Webinar</a:t>
            </a:r>
            <a:r>
              <a:rPr lang="en-GB" dirty="0">
                <a:solidFill>
                  <a:schemeClr val="tx1"/>
                </a:solidFill>
                <a:hlinkClick r:id="rId12">
                  <a:extLst>
                    <a:ext uri="{A12FA001-AC4F-418D-AE19-62706E023703}">
                      <ahyp:hlinkClr xmlns:ahyp="http://schemas.microsoft.com/office/drawing/2018/hyperlinkcolor" val="tx"/>
                    </a:ext>
                  </a:extLst>
                </a:hlinkClick>
              </a:rPr>
              <a:t> hosted by </a:t>
            </a:r>
            <a:r>
              <a:rPr lang="en-GB" b="1" dirty="0">
                <a:solidFill>
                  <a:schemeClr val="tx1"/>
                </a:solidFill>
                <a:hlinkClick r:id="rId12">
                  <a:extLst>
                    <a:ext uri="{A12FA001-AC4F-418D-AE19-62706E023703}">
                      <ahyp:hlinkClr xmlns:ahyp="http://schemas.microsoft.com/office/drawing/2018/hyperlinkcolor" val="tx"/>
                    </a:ext>
                  </a:extLst>
                </a:hlinkClick>
              </a:rPr>
              <a:t>Royal College of Radiologists</a:t>
            </a:r>
            <a:r>
              <a:rPr lang="en-GB" dirty="0">
                <a:solidFill>
                  <a:schemeClr val="tx1"/>
                </a:solidFill>
                <a:hlinkClick r:id="rId12">
                  <a:extLst>
                    <a:ext uri="{A12FA001-AC4F-418D-AE19-62706E023703}">
                      <ahyp:hlinkClr xmlns:ahyp="http://schemas.microsoft.com/office/drawing/2018/hyperlinkcolor" val="tx"/>
                    </a:ext>
                  </a:extLst>
                </a:hlinkClick>
              </a:rPr>
              <a:t> (RCR)</a:t>
            </a:r>
            <a:r>
              <a:rPr lang="en-GB" dirty="0">
                <a:solidFill>
                  <a:schemeClr val="tx1"/>
                </a:solidFill>
              </a:rPr>
              <a:t> 17</a:t>
            </a:r>
            <a:r>
              <a:rPr lang="en-GB" baseline="30000" dirty="0">
                <a:solidFill>
                  <a:schemeClr val="tx1"/>
                </a:solidFill>
              </a:rPr>
              <a:t>th </a:t>
            </a:r>
            <a:r>
              <a:rPr lang="en-GB" dirty="0">
                <a:solidFill>
                  <a:schemeClr val="tx1"/>
                </a:solidFill>
              </a:rPr>
              <a:t>October 2025</a:t>
            </a:r>
          </a:p>
          <a:p>
            <a:pPr marL="285750" indent="-285750" algn="just">
              <a:buFont typeface="Arial" panose="020B0604020202020204" pitchFamily="34" charset="0"/>
              <a:buChar char="•"/>
            </a:pPr>
            <a:r>
              <a:rPr lang="en-GB" b="1" dirty="0">
                <a:solidFill>
                  <a:prstClr val="black"/>
                </a:solidFill>
              </a:rPr>
              <a:t>AUGIS Scientific Meeting </a:t>
            </a:r>
            <a:r>
              <a:rPr lang="en-GB" dirty="0">
                <a:solidFill>
                  <a:prstClr val="black"/>
                </a:solidFill>
              </a:rPr>
              <a:t>24-25</a:t>
            </a:r>
            <a:r>
              <a:rPr lang="en-GB" baseline="30000" dirty="0">
                <a:solidFill>
                  <a:prstClr val="black"/>
                </a:solidFill>
              </a:rPr>
              <a:t>th</a:t>
            </a:r>
            <a:r>
              <a:rPr lang="en-GB" dirty="0">
                <a:solidFill>
                  <a:prstClr val="black"/>
                </a:solidFill>
              </a:rPr>
              <a:t> October 2025</a:t>
            </a:r>
            <a:endParaRPr lang="en-GB" b="1" dirty="0">
              <a:solidFill>
                <a:prstClr val="black"/>
              </a:solidFill>
            </a:endParaRPr>
          </a:p>
          <a:p>
            <a:pPr marL="285750" indent="-285750" algn="just">
              <a:buFont typeface="Arial" panose="020B0604020202020204" pitchFamily="34" charset="0"/>
              <a:buChar char="•"/>
            </a:pPr>
            <a:r>
              <a:rPr lang="en-GB" b="1" dirty="0">
                <a:solidFill>
                  <a:schemeClr val="tx1"/>
                </a:solidFill>
                <a:hlinkClick r:id="rId13">
                  <a:extLst>
                    <a:ext uri="{A12FA001-AC4F-418D-AE19-62706E023703}">
                      <ahyp:hlinkClr xmlns:ahyp="http://schemas.microsoft.com/office/drawing/2018/hyperlinkcolor" val="tx"/>
                    </a:ext>
                  </a:extLst>
                </a:hlinkClick>
              </a:rPr>
              <a:t>London Global Cancer Week </a:t>
            </a:r>
            <a:r>
              <a:rPr lang="en-GB" dirty="0">
                <a:solidFill>
                  <a:schemeClr val="tx1"/>
                </a:solidFill>
                <a:hlinkClick r:id="rId13">
                  <a:extLst>
                    <a:ext uri="{A12FA001-AC4F-418D-AE19-62706E023703}">
                      <ahyp:hlinkClr xmlns:ahyp="http://schemas.microsoft.com/office/drawing/2018/hyperlinkcolor" val="tx"/>
                    </a:ext>
                  </a:extLst>
                </a:hlinkClick>
              </a:rPr>
              <a:t>Webinar</a:t>
            </a:r>
            <a:r>
              <a:rPr lang="en-GB" dirty="0">
                <a:solidFill>
                  <a:schemeClr val="tx1"/>
                </a:solidFill>
              </a:rPr>
              <a:t> 27</a:t>
            </a:r>
            <a:r>
              <a:rPr lang="en-GB" baseline="30000" dirty="0">
                <a:solidFill>
                  <a:schemeClr val="tx1"/>
                </a:solidFill>
              </a:rPr>
              <a:t>th</a:t>
            </a:r>
            <a:r>
              <a:rPr lang="en-GB" dirty="0">
                <a:solidFill>
                  <a:schemeClr val="tx1"/>
                </a:solidFill>
              </a:rPr>
              <a:t> November </a:t>
            </a:r>
            <a:r>
              <a:rPr lang="en-GB" dirty="0">
                <a:solidFill>
                  <a:prstClr val="black"/>
                </a:solidFill>
              </a:rPr>
              <a:t>2025</a:t>
            </a:r>
          </a:p>
        </p:txBody>
      </p:sp>
      <p:sp>
        <p:nvSpPr>
          <p:cNvPr id="40" name="Rectangle 39">
            <a:extLst>
              <a:ext uri="{FF2B5EF4-FFF2-40B4-BE49-F238E27FC236}">
                <a16:creationId xmlns:a16="http://schemas.microsoft.com/office/drawing/2014/main" id="{5CEAC2B0-AA2F-63FC-D306-1F3567667C62}"/>
              </a:ext>
            </a:extLst>
          </p:cNvPr>
          <p:cNvSpPr/>
          <p:nvPr/>
        </p:nvSpPr>
        <p:spPr>
          <a:xfrm>
            <a:off x="6251584" y="11329900"/>
            <a:ext cx="5769157" cy="13849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b="1" dirty="0">
                <a:solidFill>
                  <a:schemeClr val="tx1"/>
                </a:solidFill>
                <a:hlinkClick r:id="rId14">
                  <a:extLst>
                    <a:ext uri="{A12FA001-AC4F-418D-AE19-62706E023703}">
                      <ahyp:hlinkClr xmlns:ahyp="http://schemas.microsoft.com/office/drawing/2018/hyperlinkcolor" val="tx"/>
                    </a:ext>
                  </a:extLst>
                </a:hlinkClick>
              </a:rPr>
              <a:t>Website</a:t>
            </a:r>
            <a:endParaRPr lang="en-GB" b="1" dirty="0">
              <a:solidFill>
                <a:schemeClr val="tx1"/>
              </a:solidFill>
            </a:endParaRPr>
          </a:p>
          <a:p>
            <a:pPr algn="just"/>
            <a:r>
              <a:rPr lang="en-GB" dirty="0">
                <a:solidFill>
                  <a:prstClr val="black"/>
                </a:solidFill>
              </a:rPr>
              <a:t>• Over 4,200 visits were recorded for the audit’s webpages, including State of the Nation report views</a:t>
            </a:r>
            <a:endParaRPr lang="en-GB" dirty="0">
              <a:solidFill>
                <a:prstClr val="black"/>
              </a:solidFill>
              <a:ea typeface="Calibri"/>
              <a:cs typeface="Calibri"/>
            </a:endParaRPr>
          </a:p>
          <a:p>
            <a:pPr algn="just"/>
            <a:r>
              <a:rPr lang="en-GB" dirty="0">
                <a:solidFill>
                  <a:prstClr val="black"/>
                </a:solidFill>
              </a:rPr>
              <a:t>• Over 1,400 unique users accessed the Quarterly and State of the Nation Dashboards</a:t>
            </a:r>
            <a:endParaRPr lang="en-GB" dirty="0">
              <a:solidFill>
                <a:prstClr val="black"/>
              </a:solidFill>
              <a:ea typeface="Calibri"/>
              <a:cs typeface="Calibri"/>
            </a:endParaRPr>
          </a:p>
        </p:txBody>
      </p:sp>
      <p:sp>
        <p:nvSpPr>
          <p:cNvPr id="41" name="Rectangle 40">
            <a:extLst>
              <a:ext uri="{FF2B5EF4-FFF2-40B4-BE49-F238E27FC236}">
                <a16:creationId xmlns:a16="http://schemas.microsoft.com/office/drawing/2014/main" id="{01E5D27D-EE16-D204-7E5A-1A1BE30989D6}"/>
              </a:ext>
            </a:extLst>
          </p:cNvPr>
          <p:cNvSpPr/>
          <p:nvPr/>
        </p:nvSpPr>
        <p:spPr>
          <a:xfrm>
            <a:off x="6256241" y="12776089"/>
            <a:ext cx="5769158" cy="31096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u="sng" dirty="0">
                <a:solidFill>
                  <a:prstClr val="black"/>
                </a:solidFill>
              </a:rPr>
              <a:t>Pancreatic Cancer Awareness Month</a:t>
            </a:r>
          </a:p>
          <a:p>
            <a:pPr algn="just"/>
            <a:r>
              <a:rPr lang="en-GB" dirty="0">
                <a:solidFill>
                  <a:prstClr val="black"/>
                </a:solidFill>
              </a:rPr>
              <a:t>During November, the NPaCA contributed </a:t>
            </a:r>
          </a:p>
          <a:p>
            <a:pPr algn="just"/>
            <a:r>
              <a:rPr lang="en-GB" dirty="0">
                <a:solidFill>
                  <a:prstClr val="black"/>
                </a:solidFill>
              </a:rPr>
              <a:t>to the global Pancreatic Cancer </a:t>
            </a:r>
          </a:p>
          <a:p>
            <a:pPr algn="just"/>
            <a:r>
              <a:rPr lang="en-GB" dirty="0">
                <a:solidFill>
                  <a:prstClr val="black"/>
                </a:solidFill>
              </a:rPr>
              <a:t>Awareness Month campaign by using its </a:t>
            </a:r>
          </a:p>
          <a:p>
            <a:pPr algn="just"/>
            <a:r>
              <a:rPr lang="en-GB" dirty="0">
                <a:solidFill>
                  <a:prstClr val="black"/>
                </a:solidFill>
              </a:rPr>
              <a:t>social media channels to share posts to</a:t>
            </a:r>
          </a:p>
          <a:p>
            <a:pPr algn="just"/>
            <a:r>
              <a:rPr lang="en-GB" dirty="0">
                <a:solidFill>
                  <a:prstClr val="black"/>
                </a:solidFill>
              </a:rPr>
              <a:t>help raise awareness of the disease. </a:t>
            </a:r>
          </a:p>
          <a:p>
            <a:pPr algn="just"/>
            <a:r>
              <a:rPr lang="en-GB" dirty="0">
                <a:solidFill>
                  <a:prstClr val="black"/>
                </a:solidFill>
              </a:rPr>
              <a:t>This included contributions from </a:t>
            </a:r>
            <a:r>
              <a:rPr lang="en-GB" dirty="0" err="1">
                <a:solidFill>
                  <a:prstClr val="black"/>
                </a:solidFill>
              </a:rPr>
              <a:t>NPaCA’s</a:t>
            </a:r>
            <a:r>
              <a:rPr lang="en-GB" dirty="0">
                <a:solidFill>
                  <a:prstClr val="black"/>
                </a:solidFill>
              </a:rPr>
              <a:t> </a:t>
            </a:r>
          </a:p>
          <a:p>
            <a:pPr algn="just"/>
            <a:r>
              <a:rPr lang="en-GB" dirty="0">
                <a:solidFill>
                  <a:prstClr val="black"/>
                </a:solidFill>
              </a:rPr>
              <a:t>PPI Forum members and engagement </a:t>
            </a:r>
          </a:p>
          <a:p>
            <a:pPr algn="just"/>
            <a:r>
              <a:rPr lang="en-GB" dirty="0">
                <a:solidFill>
                  <a:prstClr val="black"/>
                </a:solidFill>
              </a:rPr>
              <a:t>with charity partners Pancreatic </a:t>
            </a:r>
          </a:p>
          <a:p>
            <a:pPr algn="just"/>
            <a:r>
              <a:rPr lang="en-GB" dirty="0">
                <a:solidFill>
                  <a:prstClr val="black"/>
                </a:solidFill>
              </a:rPr>
              <a:t>Cancer UK and Pancreatic Cancer Action.  </a:t>
            </a:r>
          </a:p>
        </p:txBody>
      </p:sp>
      <p:sp>
        <p:nvSpPr>
          <p:cNvPr id="43" name="Rectangle: Rounded Corners 42">
            <a:extLst>
              <a:ext uri="{FF2B5EF4-FFF2-40B4-BE49-F238E27FC236}">
                <a16:creationId xmlns:a16="http://schemas.microsoft.com/office/drawing/2014/main" id="{9BA03D4B-5145-3487-86EB-70A4746A1D75}"/>
              </a:ext>
            </a:extLst>
          </p:cNvPr>
          <p:cNvSpPr/>
          <p:nvPr/>
        </p:nvSpPr>
        <p:spPr>
          <a:xfrm>
            <a:off x="166600" y="9963150"/>
            <a:ext cx="5769155" cy="20163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b="1" u="sng" dirty="0">
                <a:solidFill>
                  <a:schemeClr val="tx1"/>
                </a:solidFill>
              </a:rPr>
              <a:t>Supporting services to act on recommendations </a:t>
            </a:r>
          </a:p>
          <a:p>
            <a:pPr algn="just"/>
            <a:r>
              <a:rPr lang="en-GB" dirty="0">
                <a:solidFill>
                  <a:schemeClr val="tx1"/>
                </a:solidFill>
              </a:rPr>
              <a:t>The Audit has developed a </a:t>
            </a:r>
            <a:r>
              <a:rPr lang="en-GB" u="sng" dirty="0">
                <a:solidFill>
                  <a:schemeClr val="tx1"/>
                </a:solidFill>
              </a:rPr>
              <a:t>l</a:t>
            </a:r>
            <a:r>
              <a:rPr lang="en-GB" dirty="0">
                <a:solidFill>
                  <a:schemeClr val="tx1"/>
                </a:solidFill>
                <a:hlinkClick r:id="rId15">
                  <a:extLst>
                    <a:ext uri="{A12FA001-AC4F-418D-AE19-62706E023703}">
                      <ahyp:hlinkClr xmlns:ahyp="http://schemas.microsoft.com/office/drawing/2018/hyperlinkcolor" val="tx"/>
                    </a:ext>
                  </a:extLst>
                </a:hlinkClick>
              </a:rPr>
              <a:t>ocal Quality Improvement Action Plan Template </a:t>
            </a:r>
            <a:r>
              <a:rPr lang="en-GB" dirty="0">
                <a:solidFill>
                  <a:schemeClr val="tx1"/>
                </a:solidFill>
              </a:rPr>
              <a:t>which outlines suggested actions and approaches that NHS organisations may adopt when planning local quality improvement activities</a:t>
            </a:r>
          </a:p>
        </p:txBody>
      </p:sp>
      <p:pic>
        <p:nvPicPr>
          <p:cNvPr id="57" name="Picture 56" descr="A diagram of a medical condition&#10;&#10;AI-generated content may be incorrect.">
            <a:extLst>
              <a:ext uri="{FF2B5EF4-FFF2-40B4-BE49-F238E27FC236}">
                <a16:creationId xmlns:a16="http://schemas.microsoft.com/office/drawing/2014/main" id="{7683A3B0-3152-EDAF-B726-44507E38568E}"/>
              </a:ext>
            </a:extLst>
          </p:cNvPr>
          <p:cNvPicPr>
            <a:picLocks noChangeAspect="1"/>
          </p:cNvPicPr>
          <p:nvPr/>
        </p:nvPicPr>
        <p:blipFill>
          <a:blip r:embed="rId16"/>
          <a:stretch>
            <a:fillRect/>
          </a:stretch>
        </p:blipFill>
        <p:spPr>
          <a:xfrm>
            <a:off x="10343809" y="13120706"/>
            <a:ext cx="1462382" cy="1103845"/>
          </a:xfrm>
          <a:prstGeom prst="rect">
            <a:avLst/>
          </a:prstGeom>
          <a:ln w="12700">
            <a:solidFill>
              <a:schemeClr val="tx1"/>
            </a:solidFill>
          </a:ln>
        </p:spPr>
      </p:pic>
      <p:sp>
        <p:nvSpPr>
          <p:cNvPr id="6" name="Rectangle 5">
            <a:extLst>
              <a:ext uri="{FF2B5EF4-FFF2-40B4-BE49-F238E27FC236}">
                <a16:creationId xmlns:a16="http://schemas.microsoft.com/office/drawing/2014/main" id="{BA79E564-10C2-0813-B980-5E4B1D766A69}"/>
              </a:ext>
            </a:extLst>
          </p:cNvPr>
          <p:cNvSpPr/>
          <p:nvPr/>
        </p:nvSpPr>
        <p:spPr>
          <a:xfrm>
            <a:off x="112277" y="7384653"/>
            <a:ext cx="5823481" cy="18164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1750"/>
              </a:lnSpc>
            </a:pPr>
            <a:r>
              <a:rPr lang="en-GB" dirty="0">
                <a:solidFill>
                  <a:schemeClr val="tx1"/>
                </a:solidFill>
                <a:ea typeface="Montserrat"/>
                <a:cs typeface="Montserrat"/>
                <a:sym typeface="Montserrat"/>
              </a:rPr>
              <a:t>Key results are published on the NPaCA's </a:t>
            </a:r>
            <a:r>
              <a:rPr lang="en-GB" b="1" dirty="0">
                <a:solidFill>
                  <a:prstClr val="black"/>
                </a:solidFill>
                <a:sym typeface="Montserrat"/>
                <a:hlinkClick r:id="rId17">
                  <a:extLst>
                    <a:ext uri="{A12FA001-AC4F-418D-AE19-62706E023703}">
                      <ahyp:hlinkClr xmlns:ahyp="http://schemas.microsoft.com/office/drawing/2018/hyperlinkcolor" val="tx"/>
                    </a:ext>
                  </a:extLst>
                </a:hlinkClick>
              </a:rPr>
              <a:t>interactive web-based data dashboard</a:t>
            </a:r>
            <a:r>
              <a:rPr lang="en-GB" dirty="0">
                <a:solidFill>
                  <a:schemeClr val="tx1"/>
                </a:solidFill>
                <a:ea typeface="Montserrat"/>
                <a:cs typeface="Montserrat"/>
                <a:sym typeface="Montserrat"/>
              </a:rPr>
              <a:t>. The State of the Nation report results are refreshed annually and a subset of performance indicators are reported quarterly. The dashboard is publicly available and is designed to be accessible to a wide range of users – clinicians, public, policy makers and commissioners. </a:t>
            </a:r>
          </a:p>
        </p:txBody>
      </p:sp>
      <p:sp>
        <p:nvSpPr>
          <p:cNvPr id="46" name="Rectangle 45">
            <a:extLst>
              <a:ext uri="{FF2B5EF4-FFF2-40B4-BE49-F238E27FC236}">
                <a16:creationId xmlns:a16="http://schemas.microsoft.com/office/drawing/2014/main" id="{18E955FC-82A9-A3E3-2639-584F4F5B9E08}"/>
              </a:ext>
            </a:extLst>
          </p:cNvPr>
          <p:cNvSpPr/>
          <p:nvPr/>
        </p:nvSpPr>
        <p:spPr>
          <a:xfrm>
            <a:off x="6251584" y="10014147"/>
            <a:ext cx="5769155" cy="12545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u="sng" dirty="0">
                <a:solidFill>
                  <a:prstClr val="black"/>
                </a:solidFill>
              </a:rPr>
              <a:t>Social media</a:t>
            </a:r>
            <a:endParaRPr lang="en-GB" b="1" u="sng" dirty="0">
              <a:solidFill>
                <a:schemeClr val="tx1"/>
              </a:solidFill>
            </a:endParaRPr>
          </a:p>
          <a:p>
            <a:pPr algn="just"/>
            <a:r>
              <a:rPr lang="en-GB" dirty="0">
                <a:solidFill>
                  <a:schemeClr val="tx1"/>
                </a:solidFill>
              </a:rPr>
              <a:t>Public engagement is supported through regular updates on Bluesky </a:t>
            </a:r>
            <a:r>
              <a:rPr lang="en-GB" dirty="0">
                <a:solidFill>
                  <a:schemeClr val="tx1"/>
                </a:solidFill>
                <a:hlinkClick r:id="rId18">
                  <a:extLst>
                    <a:ext uri="{A12FA001-AC4F-418D-AE19-62706E023703}">
                      <ahyp:hlinkClr xmlns:ahyp="http://schemas.microsoft.com/office/drawing/2018/hyperlinkcolor" val="tx"/>
                    </a:ext>
                  </a:extLst>
                </a:hlinkClick>
              </a:rPr>
              <a:t>(@npaca-natcan.bsky.social</a:t>
            </a:r>
            <a:r>
              <a:rPr lang="en-GB" dirty="0">
                <a:solidFill>
                  <a:schemeClr val="tx1"/>
                </a:solidFill>
              </a:rPr>
              <a:t>), LinkedIn (</a:t>
            </a:r>
            <a:r>
              <a:rPr lang="en-GB" dirty="0">
                <a:solidFill>
                  <a:schemeClr val="tx1"/>
                </a:solidFill>
                <a:hlinkClick r:id="rId19">
                  <a:extLst>
                    <a:ext uri="{A12FA001-AC4F-418D-AE19-62706E023703}">
                      <ahyp:hlinkClr xmlns:ahyp="http://schemas.microsoft.com/office/drawing/2018/hyperlinkcolor" val="tx"/>
                    </a:ext>
                  </a:extLst>
                </a:hlinkClick>
              </a:rPr>
              <a:t>@National Pancreatic Cancer Audit</a:t>
            </a:r>
            <a:r>
              <a:rPr lang="en-GB" dirty="0">
                <a:solidFill>
                  <a:schemeClr val="tx1"/>
                </a:solidFill>
              </a:rPr>
              <a:t>), and X </a:t>
            </a:r>
            <a:r>
              <a:rPr lang="en-GB" dirty="0">
                <a:solidFill>
                  <a:schemeClr val="tx1"/>
                </a:solidFill>
                <a:hlinkClick r:id="rId20">
                  <a:extLst>
                    <a:ext uri="{A12FA001-AC4F-418D-AE19-62706E023703}">
                      <ahyp:hlinkClr xmlns:ahyp="http://schemas.microsoft.com/office/drawing/2018/hyperlinkcolor" val="tx"/>
                    </a:ext>
                  </a:extLst>
                </a:hlinkClick>
              </a:rPr>
              <a:t>(@NPaCA_NATCAN</a:t>
            </a:r>
            <a:r>
              <a:rPr lang="en-GB" dirty="0">
                <a:solidFill>
                  <a:schemeClr val="tx1"/>
                </a:solidFill>
              </a:rPr>
              <a:t>).</a:t>
            </a:r>
          </a:p>
        </p:txBody>
      </p:sp>
      <p:pic>
        <p:nvPicPr>
          <p:cNvPr id="48" name="Picture 47" descr="A collage of people with different facial expressions&#10;&#10;AI-generated content may be incorrect.">
            <a:extLst>
              <a:ext uri="{FF2B5EF4-FFF2-40B4-BE49-F238E27FC236}">
                <a16:creationId xmlns:a16="http://schemas.microsoft.com/office/drawing/2014/main" id="{9E2BA028-49BA-4E39-EB0F-659B51439BE5}"/>
              </a:ext>
            </a:extLst>
          </p:cNvPr>
          <p:cNvPicPr>
            <a:picLocks noChangeAspect="1"/>
          </p:cNvPicPr>
          <p:nvPr/>
        </p:nvPicPr>
        <p:blipFill>
          <a:blip r:embed="rId21"/>
          <a:stretch>
            <a:fillRect/>
          </a:stretch>
        </p:blipFill>
        <p:spPr>
          <a:xfrm>
            <a:off x="10343809" y="14417445"/>
            <a:ext cx="1425928" cy="1147835"/>
          </a:xfrm>
          <a:prstGeom prst="rect">
            <a:avLst/>
          </a:prstGeom>
        </p:spPr>
      </p:pic>
      <p:pic>
        <p:nvPicPr>
          <p:cNvPr id="49" name="Picture 48" descr="A group of people in scrubs&#10;&#10;AI-generated content may be incorrect.">
            <a:extLst>
              <a:ext uri="{FF2B5EF4-FFF2-40B4-BE49-F238E27FC236}">
                <a16:creationId xmlns:a16="http://schemas.microsoft.com/office/drawing/2014/main" id="{58E7AF2E-4AD5-F797-72CA-25C53382E009}"/>
              </a:ext>
            </a:extLst>
          </p:cNvPr>
          <p:cNvPicPr>
            <a:picLocks noChangeAspect="1"/>
          </p:cNvPicPr>
          <p:nvPr/>
        </p:nvPicPr>
        <p:blipFill>
          <a:blip r:embed="rId22"/>
          <a:stretch>
            <a:fillRect/>
          </a:stretch>
        </p:blipFill>
        <p:spPr>
          <a:xfrm>
            <a:off x="10703367" y="3778671"/>
            <a:ext cx="1066370" cy="1029063"/>
          </a:xfrm>
          <a:prstGeom prst="rect">
            <a:avLst/>
          </a:prstGeom>
        </p:spPr>
      </p:pic>
    </p:spTree>
    <p:extLst>
      <p:ext uri="{BB962C8B-B14F-4D97-AF65-F5344CB8AC3E}">
        <p14:creationId xmlns:p14="http://schemas.microsoft.com/office/powerpoint/2010/main" val="3912618638"/>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Custom">
  <a:themeElements>
    <a:clrScheme name="Custom 225">
      <a:dk1>
        <a:sysClr val="windowText" lastClr="000000"/>
      </a:dk1>
      <a:lt1>
        <a:sysClr val="window" lastClr="FFFFFF"/>
      </a:lt1>
      <a:dk2>
        <a:srgbClr val="44546A"/>
      </a:dk2>
      <a:lt2>
        <a:srgbClr val="E7E6E6"/>
      </a:lt2>
      <a:accent1>
        <a:srgbClr val="F2F7FC"/>
      </a:accent1>
      <a:accent2>
        <a:srgbClr val="2E7BC8"/>
      </a:accent2>
      <a:accent3>
        <a:srgbClr val="FFFEEB"/>
      </a:accent3>
      <a:accent4>
        <a:srgbClr val="C15764"/>
      </a:accent4>
      <a:accent5>
        <a:srgbClr val="F5A26F"/>
      </a:accent5>
      <a:accent6>
        <a:srgbClr val="C6FEDA"/>
      </a:accent6>
      <a:hlink>
        <a:srgbClr val="D2B356"/>
      </a:hlink>
      <a:folHlink>
        <a:srgbClr val="C59169"/>
      </a:folHlink>
    </a:clrScheme>
    <a:fontScheme name="Custom 7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781421_Win32_SL_v7" id="{A649645F-F342-4526-BE86-D127689B9390}" vid="{14D7D88E-1194-4E6F-854D-652748E514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8d9f489-fbb5-409d-8361-5dd6458cd0ad">
      <Terms xmlns="http://schemas.microsoft.com/office/infopath/2007/PartnerControls"/>
    </lcf76f155ced4ddcb4097134ff3c332f>
    <TaxCatchAll xmlns="58afd8fe-34e6-4347-ac36-1932accbb357" xsi:nil="true"/>
    <DateandTime xmlns="88d9f489-fbb5-409d-8361-5dd6458cd0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B75E62D3DE67478C470A2463941AF3" ma:contentTypeVersion="16" ma:contentTypeDescription="Create a new document." ma:contentTypeScope="" ma:versionID="3cbb43f0fcf6d6eaeffdb7271f5f2e25">
  <xsd:schema xmlns:xsd="http://www.w3.org/2001/XMLSchema" xmlns:xs="http://www.w3.org/2001/XMLSchema" xmlns:p="http://schemas.microsoft.com/office/2006/metadata/properties" xmlns:ns2="88d9f489-fbb5-409d-8361-5dd6458cd0ad" xmlns:ns3="58afd8fe-34e6-4347-ac36-1932accbb357" targetNamespace="http://schemas.microsoft.com/office/2006/metadata/properties" ma:root="true" ma:fieldsID="b5597f15bbd7953552400ed0e2ffdd6b" ns2:_="" ns3:_="">
    <xsd:import namespace="88d9f489-fbb5-409d-8361-5dd6458cd0ad"/>
    <xsd:import namespace="58afd8fe-34e6-4347-ac36-1932accbb35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DateandTim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d9f489-fbb5-409d-8361-5dd6458cd0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DateandTime" ma:index="16" nillable="true" ma:displayName="Date and Time" ma:format="DateTime" ma:internalName="DateandTime">
      <xsd:simpleType>
        <xsd:restriction base="dms:DateTim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4f7a641-d7a7-4058-a8da-0ae5b4afc5b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afd8fe-34e6-4347-ac36-1932accbb35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ff74fbe-f2fd-4cb2-ac19-1241c3710773}" ma:internalName="TaxCatchAll" ma:showField="CatchAllData" ma:web="58afd8fe-34e6-4347-ac36-1932accbb3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40D845-83EA-4F2D-9F23-30FDD8B8310F}">
  <ds:schemaRef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www.w3.org/XML/1998/namespace"/>
    <ds:schemaRef ds:uri="9b39de47-a363-4d98-ae71-851b3d0083d5"/>
    <ds:schemaRef ds:uri="ae64ff36-6c17-47c4-88bc-2d1c51635da7"/>
    <ds:schemaRef ds:uri="http://purl.org/dc/dcmitype/"/>
  </ds:schemaRefs>
</ds:datastoreItem>
</file>

<file path=customXml/itemProps2.xml><?xml version="1.0" encoding="utf-8"?>
<ds:datastoreItem xmlns:ds="http://schemas.openxmlformats.org/officeDocument/2006/customXml" ds:itemID="{490CAA0D-10EF-487D-A72C-8C0E95A5EBE6}">
  <ds:schemaRefs>
    <ds:schemaRef ds:uri="http://schemas.microsoft.com/sharepoint/v3/contenttype/forms"/>
  </ds:schemaRefs>
</ds:datastoreItem>
</file>

<file path=customXml/itemProps3.xml><?xml version="1.0" encoding="utf-8"?>
<ds:datastoreItem xmlns:ds="http://schemas.openxmlformats.org/officeDocument/2006/customXml" ds:itemID="{2C6CC5E4-D0FE-43B8-B317-88EEF6D98261}"/>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Education infographics poster</Template>
  <TotalTime>2616</TotalTime>
  <Words>1005</Words>
  <Application>Microsoft Office PowerPoint</Application>
  <PresentationFormat>Custom</PresentationFormat>
  <Paragraphs>115</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Montserrat</vt:lpstr>
      <vt:lpstr>Custom</vt:lpstr>
      <vt:lpstr> National Pancreatic Cancer Audit (NPaCA)  Impact Report 2026 In-Focus: Amplifying impact through collaboration </vt:lpstr>
      <vt:lpstr>National Pancreatic Cancer Audit (NPaCA) Impact Report 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Vikki Hart</dc:creator>
  <cp:lastModifiedBy>Vikki Hart</cp:lastModifiedBy>
  <cp:revision>26</cp:revision>
  <dcterms:created xsi:type="dcterms:W3CDTF">2026-02-18T12:49:30Z</dcterms:created>
  <dcterms:modified xsi:type="dcterms:W3CDTF">2026-03-02T09:30:44Z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0x010100DCB75E62D3DE67478C470A2463941AF3</vt:lpwstr>
  </property>
</Properties>
</file>