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4"/>
  </p:sldMasterIdLst>
  <p:sldIdLst>
    <p:sldId id="256" r:id="rId5"/>
  </p:sldIdLst>
  <p:sldSz cx="9601200" cy="12801600" type="A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70" d="100"/>
          <a:sy n="70" d="100"/>
        </p:scale>
        <p:origin x="2718" y="-9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82BC37-A3F5-1FE7-FD7B-573F13A4E5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00150" y="2095078"/>
            <a:ext cx="7200900" cy="4456854"/>
          </a:xfrm>
        </p:spPr>
        <p:txBody>
          <a:bodyPr anchor="b"/>
          <a:lstStyle>
            <a:lvl1pPr algn="ctr">
              <a:defRPr sz="4362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77591A8-495C-DDDE-F37C-83CCB3E9FF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00150" y="6723805"/>
            <a:ext cx="7200900" cy="3090755"/>
          </a:xfrm>
        </p:spPr>
        <p:txBody>
          <a:bodyPr/>
          <a:lstStyle>
            <a:lvl1pPr marL="0" indent="0" algn="ctr">
              <a:buNone/>
              <a:defRPr sz="1745"/>
            </a:lvl1pPr>
            <a:lvl2pPr marL="332347" indent="0" algn="ctr">
              <a:buNone/>
              <a:defRPr sz="1454"/>
            </a:lvl2pPr>
            <a:lvl3pPr marL="664695" indent="0" algn="ctr">
              <a:buNone/>
              <a:defRPr sz="1309"/>
            </a:lvl3pPr>
            <a:lvl4pPr marL="997042" indent="0" algn="ctr">
              <a:buNone/>
              <a:defRPr sz="1163"/>
            </a:lvl4pPr>
            <a:lvl5pPr marL="1329389" indent="0" algn="ctr">
              <a:buNone/>
              <a:defRPr sz="1163"/>
            </a:lvl5pPr>
            <a:lvl6pPr marL="1661736" indent="0" algn="ctr">
              <a:buNone/>
              <a:defRPr sz="1163"/>
            </a:lvl6pPr>
            <a:lvl7pPr marL="1994084" indent="0" algn="ctr">
              <a:buNone/>
              <a:defRPr sz="1163"/>
            </a:lvl7pPr>
            <a:lvl8pPr marL="2326431" indent="0" algn="ctr">
              <a:buNone/>
              <a:defRPr sz="1163"/>
            </a:lvl8pPr>
            <a:lvl9pPr marL="2658778" indent="0" algn="ctr">
              <a:buNone/>
              <a:defRPr sz="1163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EA7A89-3F59-F517-1DB3-AD00199C9D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D4D9C-1C02-4E6A-AED0-DFC6B7C5FC8E}" type="datetimeFigureOut">
              <a:rPr lang="en-GB" smtClean="0"/>
              <a:t>05/03/2025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4B85E6-2544-094F-FB83-0DF5A26203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ABFC72-1A93-FD36-4B50-0182E93B8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A551A-DD2A-42D1-838E-79572785FC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4885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EC79C7-C748-3D58-E749-018947380C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90BAA8-0C8D-958E-EDA7-2D652A8A40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19FCDE-9F50-5C44-6D50-AF6188C17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D4D9C-1C02-4E6A-AED0-DFC6B7C5FC8E}" type="datetimeFigureOut">
              <a:rPr lang="en-GB" smtClean="0"/>
              <a:t>05/03/2025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87C1BE-1C85-5C0C-2AEC-E2E6E5101B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B38A78-1CAD-9BDF-6AD2-4B66F641B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A551A-DD2A-42D1-838E-79572785FC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86775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38D45BE-5EEC-8533-E40D-BA04B83E71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870859" y="681568"/>
            <a:ext cx="2070258" cy="10848764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42F3CF3-0B77-C3ED-3208-02B081209C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60082" y="681568"/>
            <a:ext cx="6090762" cy="10848764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8BB1B3-5B44-224E-7F2D-5FB8F1FF26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D4D9C-1C02-4E6A-AED0-DFC6B7C5FC8E}" type="datetimeFigureOut">
              <a:rPr lang="en-GB" smtClean="0"/>
              <a:t>05/03/2025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CFD4B7-068E-1522-929C-A66FCCA8A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E2E5BD-B127-4921-D04B-A47CB5886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A551A-DD2A-42D1-838E-79572785FC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1178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E0BF08-6EE1-B499-6BF3-80D5667D62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AD07A3-A239-701A-1D88-15B4C88C99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6C8A53-F50B-C345-7DEC-1852BA39AF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D4D9C-1C02-4E6A-AED0-DFC6B7C5FC8E}" type="datetimeFigureOut">
              <a:rPr lang="en-GB" smtClean="0"/>
              <a:t>05/03/2025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CE6B7E-F333-8111-128D-F46C3A01F7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8624F0-804A-11F7-3248-F61869FC2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A551A-DD2A-42D1-838E-79572785FC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0401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D20F9-9649-144F-067F-E120694E7F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083" y="3191511"/>
            <a:ext cx="8281035" cy="5325109"/>
          </a:xfrm>
        </p:spPr>
        <p:txBody>
          <a:bodyPr anchor="b"/>
          <a:lstStyle>
            <a:lvl1pPr>
              <a:defRPr sz="4362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AA22EB-2731-4D02-935E-5A0FDA5F13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55083" y="8566999"/>
            <a:ext cx="8281035" cy="2800349"/>
          </a:xfrm>
        </p:spPr>
        <p:txBody>
          <a:bodyPr/>
          <a:lstStyle>
            <a:lvl1pPr marL="0" indent="0">
              <a:buNone/>
              <a:defRPr sz="1745">
                <a:solidFill>
                  <a:schemeClr val="tx1">
                    <a:tint val="75000"/>
                  </a:schemeClr>
                </a:solidFill>
              </a:defRPr>
            </a:lvl1pPr>
            <a:lvl2pPr marL="332347" indent="0">
              <a:buNone/>
              <a:defRPr sz="1454">
                <a:solidFill>
                  <a:schemeClr val="tx1">
                    <a:tint val="75000"/>
                  </a:schemeClr>
                </a:solidFill>
              </a:defRPr>
            </a:lvl2pPr>
            <a:lvl3pPr marL="664695" indent="0">
              <a:buNone/>
              <a:defRPr sz="1309">
                <a:solidFill>
                  <a:schemeClr val="tx1">
                    <a:tint val="75000"/>
                  </a:schemeClr>
                </a:solidFill>
              </a:defRPr>
            </a:lvl3pPr>
            <a:lvl4pPr marL="997042" indent="0">
              <a:buNone/>
              <a:defRPr sz="1163">
                <a:solidFill>
                  <a:schemeClr val="tx1">
                    <a:tint val="75000"/>
                  </a:schemeClr>
                </a:solidFill>
              </a:defRPr>
            </a:lvl4pPr>
            <a:lvl5pPr marL="1329389" indent="0">
              <a:buNone/>
              <a:defRPr sz="1163">
                <a:solidFill>
                  <a:schemeClr val="tx1">
                    <a:tint val="75000"/>
                  </a:schemeClr>
                </a:solidFill>
              </a:defRPr>
            </a:lvl5pPr>
            <a:lvl6pPr marL="1661736" indent="0">
              <a:buNone/>
              <a:defRPr sz="1163">
                <a:solidFill>
                  <a:schemeClr val="tx1">
                    <a:tint val="75000"/>
                  </a:schemeClr>
                </a:solidFill>
              </a:defRPr>
            </a:lvl6pPr>
            <a:lvl7pPr marL="1994084" indent="0">
              <a:buNone/>
              <a:defRPr sz="1163">
                <a:solidFill>
                  <a:schemeClr val="tx1">
                    <a:tint val="75000"/>
                  </a:schemeClr>
                </a:solidFill>
              </a:defRPr>
            </a:lvl7pPr>
            <a:lvl8pPr marL="2326431" indent="0">
              <a:buNone/>
              <a:defRPr sz="1163">
                <a:solidFill>
                  <a:schemeClr val="tx1">
                    <a:tint val="75000"/>
                  </a:schemeClr>
                </a:solidFill>
              </a:defRPr>
            </a:lvl8pPr>
            <a:lvl9pPr marL="2658778" indent="0">
              <a:buNone/>
              <a:defRPr sz="116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9FD777-60C2-8A02-E9D7-7BA349C56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D4D9C-1C02-4E6A-AED0-DFC6B7C5FC8E}" type="datetimeFigureOut">
              <a:rPr lang="en-GB" smtClean="0"/>
              <a:t>05/03/2025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84B96B-8357-5BFC-CAD1-90B1D4FEAA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E0C663-9F4E-3EA5-937A-465D8D016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A551A-DD2A-42D1-838E-79572785FC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8992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8767BE-3B5F-1B24-EE82-497389EA28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CBA197-378C-B877-FAEB-EEC13FFEFC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D4E5C8-2803-1599-5B19-648482C20C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538751-FEFC-6512-6F29-29F1CC25A6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D4D9C-1C02-4E6A-AED0-DFC6B7C5FC8E}" type="datetimeFigureOut">
              <a:rPr lang="en-GB" smtClean="0"/>
              <a:t>05/03/2025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3699BE-DB66-9360-B602-6EE321CC74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108EF8-EEDE-B055-DD1F-82576F90C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A551A-DD2A-42D1-838E-79572785FC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2094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1084B7-4DC1-182B-EA21-52B615E73C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1334" y="681568"/>
            <a:ext cx="8281035" cy="2474384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6499B3-C61A-A9A5-5FAE-EB49112761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61334" y="3138172"/>
            <a:ext cx="4061757" cy="1537969"/>
          </a:xfrm>
        </p:spPr>
        <p:txBody>
          <a:bodyPr anchor="b"/>
          <a:lstStyle>
            <a:lvl1pPr marL="0" indent="0">
              <a:buNone/>
              <a:defRPr sz="1745" b="1"/>
            </a:lvl1pPr>
            <a:lvl2pPr marL="332347" indent="0">
              <a:buNone/>
              <a:defRPr sz="1454" b="1"/>
            </a:lvl2pPr>
            <a:lvl3pPr marL="664695" indent="0">
              <a:buNone/>
              <a:defRPr sz="1309" b="1"/>
            </a:lvl3pPr>
            <a:lvl4pPr marL="997042" indent="0">
              <a:buNone/>
              <a:defRPr sz="1163" b="1"/>
            </a:lvl4pPr>
            <a:lvl5pPr marL="1329389" indent="0">
              <a:buNone/>
              <a:defRPr sz="1163" b="1"/>
            </a:lvl5pPr>
            <a:lvl6pPr marL="1661736" indent="0">
              <a:buNone/>
              <a:defRPr sz="1163" b="1"/>
            </a:lvl6pPr>
            <a:lvl7pPr marL="1994084" indent="0">
              <a:buNone/>
              <a:defRPr sz="1163" b="1"/>
            </a:lvl7pPr>
            <a:lvl8pPr marL="2326431" indent="0">
              <a:buNone/>
              <a:defRPr sz="1163" b="1"/>
            </a:lvl8pPr>
            <a:lvl9pPr marL="2658778" indent="0">
              <a:buNone/>
              <a:defRPr sz="116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3CF7A5-D7A1-BDBF-CD2F-01E775865A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61334" y="4676141"/>
            <a:ext cx="4061757" cy="687789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7F582F-46FF-F4F2-44C8-8D252A164A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860609" y="3138172"/>
            <a:ext cx="4081760" cy="1537969"/>
          </a:xfrm>
        </p:spPr>
        <p:txBody>
          <a:bodyPr anchor="b"/>
          <a:lstStyle>
            <a:lvl1pPr marL="0" indent="0">
              <a:buNone/>
              <a:defRPr sz="1745" b="1"/>
            </a:lvl1pPr>
            <a:lvl2pPr marL="332347" indent="0">
              <a:buNone/>
              <a:defRPr sz="1454" b="1"/>
            </a:lvl2pPr>
            <a:lvl3pPr marL="664695" indent="0">
              <a:buNone/>
              <a:defRPr sz="1309" b="1"/>
            </a:lvl3pPr>
            <a:lvl4pPr marL="997042" indent="0">
              <a:buNone/>
              <a:defRPr sz="1163" b="1"/>
            </a:lvl4pPr>
            <a:lvl5pPr marL="1329389" indent="0">
              <a:buNone/>
              <a:defRPr sz="1163" b="1"/>
            </a:lvl5pPr>
            <a:lvl6pPr marL="1661736" indent="0">
              <a:buNone/>
              <a:defRPr sz="1163" b="1"/>
            </a:lvl6pPr>
            <a:lvl7pPr marL="1994084" indent="0">
              <a:buNone/>
              <a:defRPr sz="1163" b="1"/>
            </a:lvl7pPr>
            <a:lvl8pPr marL="2326431" indent="0">
              <a:buNone/>
              <a:defRPr sz="1163" b="1"/>
            </a:lvl8pPr>
            <a:lvl9pPr marL="2658778" indent="0">
              <a:buNone/>
              <a:defRPr sz="116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CA05757-E172-D6A2-342E-394F5E60E8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860609" y="4676141"/>
            <a:ext cx="4081760" cy="687789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931D4BA-1657-BDC5-6662-C51BB343CA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D4D9C-1C02-4E6A-AED0-DFC6B7C5FC8E}" type="datetimeFigureOut">
              <a:rPr lang="en-GB" smtClean="0"/>
              <a:t>05/03/2025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7C5EDED-362E-BFCD-6F78-8D07435A00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9FAA5B-9A50-46DF-13B2-FFE0FB37FF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A551A-DD2A-42D1-838E-79572785FC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1219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111732-F3BA-B279-85C2-A1E2981988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F46430B-4BE5-5348-37AE-B36D54D4E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D4D9C-1C02-4E6A-AED0-DFC6B7C5FC8E}" type="datetimeFigureOut">
              <a:rPr lang="en-GB" smtClean="0"/>
              <a:t>05/03/2025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B6D091-2C08-8EB1-709C-BFD571D2D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6C94B1-EC3D-268B-01F1-26BEEFE55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A551A-DD2A-42D1-838E-79572785FC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1697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0FF1E8C-443C-0979-167E-DC6D1D666C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D4D9C-1C02-4E6A-AED0-DFC6B7C5FC8E}" type="datetimeFigureOut">
              <a:rPr lang="en-GB" smtClean="0"/>
              <a:t>05/03/2025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269F13-CFE3-2479-D52B-B4178CCACC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83A2AE-3D88-47C7-BC71-8B4AE78C6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A551A-DD2A-42D1-838E-79572785FC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0900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49F58C-40DF-8F54-EA1E-81D26D09D3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1334" y="853440"/>
            <a:ext cx="3096636" cy="2987040"/>
          </a:xfrm>
        </p:spPr>
        <p:txBody>
          <a:bodyPr anchor="b"/>
          <a:lstStyle>
            <a:lvl1pPr>
              <a:defRPr sz="2326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09BE17-FBCC-C86E-E94E-6536DD5F69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81761" y="1843195"/>
            <a:ext cx="4860608" cy="9097434"/>
          </a:xfrm>
        </p:spPr>
        <p:txBody>
          <a:bodyPr/>
          <a:lstStyle>
            <a:lvl1pPr>
              <a:defRPr sz="2326"/>
            </a:lvl1pPr>
            <a:lvl2pPr>
              <a:defRPr sz="2035"/>
            </a:lvl2pPr>
            <a:lvl3pPr>
              <a:defRPr sz="1745"/>
            </a:lvl3pPr>
            <a:lvl4pPr>
              <a:defRPr sz="1454"/>
            </a:lvl4pPr>
            <a:lvl5pPr>
              <a:defRPr sz="1454"/>
            </a:lvl5pPr>
            <a:lvl6pPr>
              <a:defRPr sz="1454"/>
            </a:lvl6pPr>
            <a:lvl7pPr>
              <a:defRPr sz="1454"/>
            </a:lvl7pPr>
            <a:lvl8pPr>
              <a:defRPr sz="1454"/>
            </a:lvl8pPr>
            <a:lvl9pPr>
              <a:defRPr sz="1454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A8E8BC-7C56-F715-83A6-D117CE19BD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61334" y="3840481"/>
            <a:ext cx="3096636" cy="7114964"/>
          </a:xfrm>
        </p:spPr>
        <p:txBody>
          <a:bodyPr/>
          <a:lstStyle>
            <a:lvl1pPr marL="0" indent="0">
              <a:buNone/>
              <a:defRPr sz="1163"/>
            </a:lvl1pPr>
            <a:lvl2pPr marL="332347" indent="0">
              <a:buNone/>
              <a:defRPr sz="1018"/>
            </a:lvl2pPr>
            <a:lvl3pPr marL="664695" indent="0">
              <a:buNone/>
              <a:defRPr sz="872"/>
            </a:lvl3pPr>
            <a:lvl4pPr marL="997042" indent="0">
              <a:buNone/>
              <a:defRPr sz="728"/>
            </a:lvl4pPr>
            <a:lvl5pPr marL="1329389" indent="0">
              <a:buNone/>
              <a:defRPr sz="728"/>
            </a:lvl5pPr>
            <a:lvl6pPr marL="1661736" indent="0">
              <a:buNone/>
              <a:defRPr sz="728"/>
            </a:lvl6pPr>
            <a:lvl7pPr marL="1994084" indent="0">
              <a:buNone/>
              <a:defRPr sz="728"/>
            </a:lvl7pPr>
            <a:lvl8pPr marL="2326431" indent="0">
              <a:buNone/>
              <a:defRPr sz="728"/>
            </a:lvl8pPr>
            <a:lvl9pPr marL="2658778" indent="0">
              <a:buNone/>
              <a:defRPr sz="728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4AE465-882D-FB62-60CA-AED11DECD4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D4D9C-1C02-4E6A-AED0-DFC6B7C5FC8E}" type="datetimeFigureOut">
              <a:rPr lang="en-GB" smtClean="0"/>
              <a:t>05/03/2025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724497-317D-9760-E638-429DCA1330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EAF637-5B18-68F3-CB0D-7281655D4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A551A-DD2A-42D1-838E-79572785FC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07794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BFB89E-A1A1-807A-4BA0-C33EDFF68B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1334" y="853440"/>
            <a:ext cx="3096636" cy="2987040"/>
          </a:xfrm>
        </p:spPr>
        <p:txBody>
          <a:bodyPr anchor="b"/>
          <a:lstStyle>
            <a:lvl1pPr>
              <a:defRPr sz="2326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7B624E5-83D7-036A-7DA8-4B5F30E95B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081761" y="1843195"/>
            <a:ext cx="4860608" cy="9097434"/>
          </a:xfrm>
        </p:spPr>
        <p:txBody>
          <a:bodyPr/>
          <a:lstStyle>
            <a:lvl1pPr marL="0" indent="0">
              <a:buNone/>
              <a:defRPr sz="2326"/>
            </a:lvl1pPr>
            <a:lvl2pPr marL="332347" indent="0">
              <a:buNone/>
              <a:defRPr sz="2035"/>
            </a:lvl2pPr>
            <a:lvl3pPr marL="664695" indent="0">
              <a:buNone/>
              <a:defRPr sz="1745"/>
            </a:lvl3pPr>
            <a:lvl4pPr marL="997042" indent="0">
              <a:buNone/>
              <a:defRPr sz="1454"/>
            </a:lvl4pPr>
            <a:lvl5pPr marL="1329389" indent="0">
              <a:buNone/>
              <a:defRPr sz="1454"/>
            </a:lvl5pPr>
            <a:lvl6pPr marL="1661736" indent="0">
              <a:buNone/>
              <a:defRPr sz="1454"/>
            </a:lvl6pPr>
            <a:lvl7pPr marL="1994084" indent="0">
              <a:buNone/>
              <a:defRPr sz="1454"/>
            </a:lvl7pPr>
            <a:lvl8pPr marL="2326431" indent="0">
              <a:buNone/>
              <a:defRPr sz="1454"/>
            </a:lvl8pPr>
            <a:lvl9pPr marL="2658778" indent="0">
              <a:buNone/>
              <a:defRPr sz="1454"/>
            </a:lvl9pPr>
          </a:lstStyle>
          <a:p>
            <a:r>
              <a:rPr lang="en-GB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A44D44-41A3-AE0E-4AC4-7FFD428B3F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61334" y="3840481"/>
            <a:ext cx="3096636" cy="7114964"/>
          </a:xfrm>
        </p:spPr>
        <p:txBody>
          <a:bodyPr/>
          <a:lstStyle>
            <a:lvl1pPr marL="0" indent="0">
              <a:buNone/>
              <a:defRPr sz="1163"/>
            </a:lvl1pPr>
            <a:lvl2pPr marL="332347" indent="0">
              <a:buNone/>
              <a:defRPr sz="1018"/>
            </a:lvl2pPr>
            <a:lvl3pPr marL="664695" indent="0">
              <a:buNone/>
              <a:defRPr sz="872"/>
            </a:lvl3pPr>
            <a:lvl4pPr marL="997042" indent="0">
              <a:buNone/>
              <a:defRPr sz="728"/>
            </a:lvl4pPr>
            <a:lvl5pPr marL="1329389" indent="0">
              <a:buNone/>
              <a:defRPr sz="728"/>
            </a:lvl5pPr>
            <a:lvl6pPr marL="1661736" indent="0">
              <a:buNone/>
              <a:defRPr sz="728"/>
            </a:lvl6pPr>
            <a:lvl7pPr marL="1994084" indent="0">
              <a:buNone/>
              <a:defRPr sz="728"/>
            </a:lvl7pPr>
            <a:lvl8pPr marL="2326431" indent="0">
              <a:buNone/>
              <a:defRPr sz="728"/>
            </a:lvl8pPr>
            <a:lvl9pPr marL="2658778" indent="0">
              <a:buNone/>
              <a:defRPr sz="728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F58612-E01C-95AB-26BC-CE3B9A9AC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D4D9C-1C02-4E6A-AED0-DFC6B7C5FC8E}" type="datetimeFigureOut">
              <a:rPr lang="en-GB" smtClean="0"/>
              <a:t>05/03/2025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B9BA27-2615-170B-88A6-0EE1C5B1F8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801860-76AA-A67E-C9EA-605B4720E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A551A-DD2A-42D1-838E-79572785FC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5862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6515282-2A9F-183F-2AFA-1F9FC217D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084" y="681568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7A342E-F9D0-86EA-7CF4-29C1A5D3C1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60084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8D4659-860D-98FF-8273-DACDB8DA82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60083" y="11865188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7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5D4D9C-1C02-4E6A-AED0-DFC6B7C5FC8E}" type="datetimeFigureOut">
              <a:rPr lang="en-GB" smtClean="0"/>
              <a:t>05/03/2025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F70D49-DCA8-8B93-C4A7-C6152FB198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80399" y="11865188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7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9E6D32-3FE2-24CD-645C-70C9D39160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780848" y="11865188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7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5A551A-DD2A-42D1-838E-79572785FC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643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64695" rtl="0" eaLnBrk="1" latinLnBrk="0" hangingPunct="1">
        <a:lnSpc>
          <a:spcPct val="90000"/>
        </a:lnSpc>
        <a:spcBef>
          <a:spcPct val="0"/>
        </a:spcBef>
        <a:buNone/>
        <a:defRPr sz="319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6174" indent="-166174" algn="l" defTabSz="664695" rtl="0" eaLnBrk="1" latinLnBrk="0" hangingPunct="1">
        <a:lnSpc>
          <a:spcPct val="90000"/>
        </a:lnSpc>
        <a:spcBef>
          <a:spcPts val="728"/>
        </a:spcBef>
        <a:buFont typeface="Arial" panose="020B0604020202020204" pitchFamily="34" charset="0"/>
        <a:buChar char="•"/>
        <a:defRPr sz="2035" kern="1200">
          <a:solidFill>
            <a:schemeClr val="tx1"/>
          </a:solidFill>
          <a:latin typeface="+mn-lt"/>
          <a:ea typeface="+mn-ea"/>
          <a:cs typeface="+mn-cs"/>
        </a:defRPr>
      </a:lvl1pPr>
      <a:lvl2pPr marL="498522" indent="-166174" algn="l" defTabSz="664695" rtl="0" eaLnBrk="1" latinLnBrk="0" hangingPunct="1">
        <a:lnSpc>
          <a:spcPct val="90000"/>
        </a:lnSpc>
        <a:spcBef>
          <a:spcPts val="363"/>
        </a:spcBef>
        <a:buFont typeface="Arial" panose="020B0604020202020204" pitchFamily="34" charset="0"/>
        <a:buChar char="•"/>
        <a:defRPr sz="1745" kern="1200">
          <a:solidFill>
            <a:schemeClr val="tx1"/>
          </a:solidFill>
          <a:latin typeface="+mn-lt"/>
          <a:ea typeface="+mn-ea"/>
          <a:cs typeface="+mn-cs"/>
        </a:defRPr>
      </a:lvl2pPr>
      <a:lvl3pPr marL="830869" indent="-166174" algn="l" defTabSz="664695" rtl="0" eaLnBrk="1" latinLnBrk="0" hangingPunct="1">
        <a:lnSpc>
          <a:spcPct val="90000"/>
        </a:lnSpc>
        <a:spcBef>
          <a:spcPts val="363"/>
        </a:spcBef>
        <a:buFont typeface="Arial" panose="020B0604020202020204" pitchFamily="34" charset="0"/>
        <a:buChar char="•"/>
        <a:defRPr sz="1454" kern="1200">
          <a:solidFill>
            <a:schemeClr val="tx1"/>
          </a:solidFill>
          <a:latin typeface="+mn-lt"/>
          <a:ea typeface="+mn-ea"/>
          <a:cs typeface="+mn-cs"/>
        </a:defRPr>
      </a:lvl3pPr>
      <a:lvl4pPr marL="1163216" indent="-166174" algn="l" defTabSz="664695" rtl="0" eaLnBrk="1" latinLnBrk="0" hangingPunct="1">
        <a:lnSpc>
          <a:spcPct val="90000"/>
        </a:lnSpc>
        <a:spcBef>
          <a:spcPts val="363"/>
        </a:spcBef>
        <a:buFont typeface="Arial" panose="020B0604020202020204" pitchFamily="34" charset="0"/>
        <a:buChar char="•"/>
        <a:defRPr sz="1309" kern="1200">
          <a:solidFill>
            <a:schemeClr val="tx1"/>
          </a:solidFill>
          <a:latin typeface="+mn-lt"/>
          <a:ea typeface="+mn-ea"/>
          <a:cs typeface="+mn-cs"/>
        </a:defRPr>
      </a:lvl4pPr>
      <a:lvl5pPr marL="1495563" indent="-166174" algn="l" defTabSz="664695" rtl="0" eaLnBrk="1" latinLnBrk="0" hangingPunct="1">
        <a:lnSpc>
          <a:spcPct val="90000"/>
        </a:lnSpc>
        <a:spcBef>
          <a:spcPts val="363"/>
        </a:spcBef>
        <a:buFont typeface="Arial" panose="020B0604020202020204" pitchFamily="34" charset="0"/>
        <a:buChar char="•"/>
        <a:defRPr sz="1309" kern="1200">
          <a:solidFill>
            <a:schemeClr val="tx1"/>
          </a:solidFill>
          <a:latin typeface="+mn-lt"/>
          <a:ea typeface="+mn-ea"/>
          <a:cs typeface="+mn-cs"/>
        </a:defRPr>
      </a:lvl5pPr>
      <a:lvl6pPr marL="1827911" indent="-166174" algn="l" defTabSz="664695" rtl="0" eaLnBrk="1" latinLnBrk="0" hangingPunct="1">
        <a:lnSpc>
          <a:spcPct val="90000"/>
        </a:lnSpc>
        <a:spcBef>
          <a:spcPts val="363"/>
        </a:spcBef>
        <a:buFont typeface="Arial" panose="020B0604020202020204" pitchFamily="34" charset="0"/>
        <a:buChar char="•"/>
        <a:defRPr sz="1309" kern="1200">
          <a:solidFill>
            <a:schemeClr val="tx1"/>
          </a:solidFill>
          <a:latin typeface="+mn-lt"/>
          <a:ea typeface="+mn-ea"/>
          <a:cs typeface="+mn-cs"/>
        </a:defRPr>
      </a:lvl6pPr>
      <a:lvl7pPr marL="2160258" indent="-166174" algn="l" defTabSz="664695" rtl="0" eaLnBrk="1" latinLnBrk="0" hangingPunct="1">
        <a:lnSpc>
          <a:spcPct val="90000"/>
        </a:lnSpc>
        <a:spcBef>
          <a:spcPts val="363"/>
        </a:spcBef>
        <a:buFont typeface="Arial" panose="020B0604020202020204" pitchFamily="34" charset="0"/>
        <a:buChar char="•"/>
        <a:defRPr sz="1309" kern="1200">
          <a:solidFill>
            <a:schemeClr val="tx1"/>
          </a:solidFill>
          <a:latin typeface="+mn-lt"/>
          <a:ea typeface="+mn-ea"/>
          <a:cs typeface="+mn-cs"/>
        </a:defRPr>
      </a:lvl7pPr>
      <a:lvl8pPr marL="2492605" indent="-166174" algn="l" defTabSz="664695" rtl="0" eaLnBrk="1" latinLnBrk="0" hangingPunct="1">
        <a:lnSpc>
          <a:spcPct val="90000"/>
        </a:lnSpc>
        <a:spcBef>
          <a:spcPts val="363"/>
        </a:spcBef>
        <a:buFont typeface="Arial" panose="020B0604020202020204" pitchFamily="34" charset="0"/>
        <a:buChar char="•"/>
        <a:defRPr sz="1309" kern="1200">
          <a:solidFill>
            <a:schemeClr val="tx1"/>
          </a:solidFill>
          <a:latin typeface="+mn-lt"/>
          <a:ea typeface="+mn-ea"/>
          <a:cs typeface="+mn-cs"/>
        </a:defRPr>
      </a:lvl8pPr>
      <a:lvl9pPr marL="2824952" indent="-166174" algn="l" defTabSz="664695" rtl="0" eaLnBrk="1" latinLnBrk="0" hangingPunct="1">
        <a:lnSpc>
          <a:spcPct val="90000"/>
        </a:lnSpc>
        <a:spcBef>
          <a:spcPts val="363"/>
        </a:spcBef>
        <a:buFont typeface="Arial" panose="020B0604020202020204" pitchFamily="34" charset="0"/>
        <a:buChar char="•"/>
        <a:defRPr sz="13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64695" rtl="0" eaLnBrk="1" latinLnBrk="0" hangingPunct="1">
        <a:defRPr sz="1309" kern="1200">
          <a:solidFill>
            <a:schemeClr val="tx1"/>
          </a:solidFill>
          <a:latin typeface="+mn-lt"/>
          <a:ea typeface="+mn-ea"/>
          <a:cs typeface="+mn-cs"/>
        </a:defRPr>
      </a:lvl1pPr>
      <a:lvl2pPr marL="332347" algn="l" defTabSz="664695" rtl="0" eaLnBrk="1" latinLnBrk="0" hangingPunct="1">
        <a:defRPr sz="1309" kern="1200">
          <a:solidFill>
            <a:schemeClr val="tx1"/>
          </a:solidFill>
          <a:latin typeface="+mn-lt"/>
          <a:ea typeface="+mn-ea"/>
          <a:cs typeface="+mn-cs"/>
        </a:defRPr>
      </a:lvl2pPr>
      <a:lvl3pPr marL="664695" algn="l" defTabSz="664695" rtl="0" eaLnBrk="1" latinLnBrk="0" hangingPunct="1">
        <a:defRPr sz="1309" kern="1200">
          <a:solidFill>
            <a:schemeClr val="tx1"/>
          </a:solidFill>
          <a:latin typeface="+mn-lt"/>
          <a:ea typeface="+mn-ea"/>
          <a:cs typeface="+mn-cs"/>
        </a:defRPr>
      </a:lvl3pPr>
      <a:lvl4pPr marL="997042" algn="l" defTabSz="664695" rtl="0" eaLnBrk="1" latinLnBrk="0" hangingPunct="1">
        <a:defRPr sz="1309" kern="1200">
          <a:solidFill>
            <a:schemeClr val="tx1"/>
          </a:solidFill>
          <a:latin typeface="+mn-lt"/>
          <a:ea typeface="+mn-ea"/>
          <a:cs typeface="+mn-cs"/>
        </a:defRPr>
      </a:lvl4pPr>
      <a:lvl5pPr marL="1329389" algn="l" defTabSz="664695" rtl="0" eaLnBrk="1" latinLnBrk="0" hangingPunct="1">
        <a:defRPr sz="1309" kern="1200">
          <a:solidFill>
            <a:schemeClr val="tx1"/>
          </a:solidFill>
          <a:latin typeface="+mn-lt"/>
          <a:ea typeface="+mn-ea"/>
          <a:cs typeface="+mn-cs"/>
        </a:defRPr>
      </a:lvl5pPr>
      <a:lvl6pPr marL="1661736" algn="l" defTabSz="664695" rtl="0" eaLnBrk="1" latinLnBrk="0" hangingPunct="1">
        <a:defRPr sz="1309" kern="1200">
          <a:solidFill>
            <a:schemeClr val="tx1"/>
          </a:solidFill>
          <a:latin typeface="+mn-lt"/>
          <a:ea typeface="+mn-ea"/>
          <a:cs typeface="+mn-cs"/>
        </a:defRPr>
      </a:lvl6pPr>
      <a:lvl7pPr marL="1994084" algn="l" defTabSz="664695" rtl="0" eaLnBrk="1" latinLnBrk="0" hangingPunct="1">
        <a:defRPr sz="1309" kern="1200">
          <a:solidFill>
            <a:schemeClr val="tx1"/>
          </a:solidFill>
          <a:latin typeface="+mn-lt"/>
          <a:ea typeface="+mn-ea"/>
          <a:cs typeface="+mn-cs"/>
        </a:defRPr>
      </a:lvl7pPr>
      <a:lvl8pPr marL="2326431" algn="l" defTabSz="664695" rtl="0" eaLnBrk="1" latinLnBrk="0" hangingPunct="1">
        <a:defRPr sz="1309" kern="1200">
          <a:solidFill>
            <a:schemeClr val="tx1"/>
          </a:solidFill>
          <a:latin typeface="+mn-lt"/>
          <a:ea typeface="+mn-ea"/>
          <a:cs typeface="+mn-cs"/>
        </a:defRPr>
      </a:lvl8pPr>
      <a:lvl9pPr marL="2658778" algn="l" defTabSz="664695" rtl="0" eaLnBrk="1" latinLnBrk="0" hangingPunct="1">
        <a:defRPr sz="13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rcpch.ac.uk/resources/NPDA-dashboard" TargetMode="External"/><Relationship Id="rId13" Type="http://schemas.openxmlformats.org/officeDocument/2006/relationships/hyperlink" Target="https://ncab.hqip.org.uk/" TargetMode="External"/><Relationship Id="rId18" Type="http://schemas.openxmlformats.org/officeDocument/2006/relationships/image" Target="../media/image3.png"/><Relationship Id="rId3" Type="http://schemas.openxmlformats.org/officeDocument/2006/relationships/image" Target="../media/image2.png"/><Relationship Id="rId7" Type="http://schemas.openxmlformats.org/officeDocument/2006/relationships/hyperlink" Target="https://www.rcpch.ac.uk/work-we-do/clinical-audits/npda/PREM" TargetMode="External"/><Relationship Id="rId12" Type="http://schemas.openxmlformats.org/officeDocument/2006/relationships/hyperlink" Target="https://www.england.nhs.uk/long-read/hybrid-closed-loop-technologies-5-year-implementation-strategy/" TargetMode="External"/><Relationship Id="rId17" Type="http://schemas.openxmlformats.org/officeDocument/2006/relationships/hyperlink" Target="https://www.rcpch.ac.uk/sites/default/files/2022-08/paediatric_diabetes_staffing_dataset_march_2022.xlsx" TargetMode="External"/><Relationship Id="rId2" Type="http://schemas.openxmlformats.org/officeDocument/2006/relationships/image" Target="../media/image1.jpeg"/><Relationship Id="rId16" Type="http://schemas.openxmlformats.org/officeDocument/2006/relationships/hyperlink" Target="https://digital.nhs.uk/data-and-information/clinical-audits-and-registries/national-diabetes-audit/dashboards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children-ne.org.uk/how-we-can-help/poverty-proofing-services/poverty-proofing-healthcare-settings/" TargetMode="External"/><Relationship Id="rId11" Type="http://schemas.openxmlformats.org/officeDocument/2006/relationships/hyperlink" Target="https://www.cypdiabetesnetwork.nhs.uk/" TargetMode="External"/><Relationship Id="rId5" Type="http://schemas.openxmlformats.org/officeDocument/2006/relationships/hyperlink" Target="https://ayph.org.uk/understanding-the-experiences-of-young-people-with-type-1-diabetes-from-communities-that-experience-marginalisation/" TargetMode="External"/><Relationship Id="rId15" Type="http://schemas.openxmlformats.org/officeDocument/2006/relationships/hyperlink" Target="https://digital.nhs.uk/data-and-information/publications/statistical/national-diabetes-audit-aya/nda-aya-2017-21" TargetMode="External"/><Relationship Id="rId10" Type="http://schemas.openxmlformats.org/officeDocument/2006/relationships/hyperlink" Target="https://rcpch.sharepoint.com/:f:/s/NPDA_Annual_Report_2021-22/EvXsTBOiK4ZLu_F8HEOXtv8Bi2t2uRfCw7ByAfcLnUc1sA" TargetMode="External"/><Relationship Id="rId4" Type="http://schemas.openxmlformats.org/officeDocument/2006/relationships/hyperlink" Target="https://www.digibete.org/resources-page/" TargetMode="External"/><Relationship Id="rId9" Type="http://schemas.openxmlformats.org/officeDocument/2006/relationships/hyperlink" Target="https://npda-results.rcpch.ac.uk/" TargetMode="External"/><Relationship Id="rId14" Type="http://schemas.openxmlformats.org/officeDocument/2006/relationships/hyperlink" Target="https://gettingitrightfirsttime.co.uk/medical_specialties/diabetes-workstrea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>
            <a:extLst>
              <a:ext uri="{FF2B5EF4-FFF2-40B4-BE49-F238E27FC236}">
                <a16:creationId xmlns:a16="http://schemas.microsoft.com/office/drawing/2014/main" id="{F2849CB0-590B-A495-CEEE-6C9FC31989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033" y="7623"/>
            <a:ext cx="2446058" cy="5414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118169" tIns="59084" rIns="118169" bIns="59084" anchor="t" anchorCtr="0">
            <a:noAutofit/>
          </a:bodyPr>
          <a:lstStyle/>
          <a:p>
            <a:pPr>
              <a:lnSpc>
                <a:spcPct val="106000"/>
              </a:lnSpc>
              <a:spcAft>
                <a:spcPts val="1034"/>
              </a:spcAft>
            </a:pPr>
            <a:r>
              <a:rPr lang="en-GB" sz="4400" b="1" kern="100" dirty="0">
                <a:solidFill>
                  <a:srgbClr val="11A7F2"/>
                </a:solidFill>
                <a:latin typeface="Montserrat" panose="00000500000000000000" pitchFamily="50" charset="0"/>
                <a:ea typeface="Montserrat" panose="00000500000000000000" pitchFamily="50" charset="0"/>
                <a:cs typeface="Times New Roman" panose="02020603050405020304" pitchFamily="18" charset="0"/>
              </a:rPr>
              <a:t>NPDA</a:t>
            </a:r>
            <a:endParaRPr lang="en-GB" sz="800" kern="100" dirty="0">
              <a:latin typeface="Montserrat" panose="00000500000000000000" pitchFamily="50" charset="0"/>
              <a:ea typeface="Montserrat" panose="00000500000000000000" pitchFamily="50" charset="0"/>
              <a:cs typeface="Times New Roman" panose="02020603050405020304" pitchFamily="18" charset="0"/>
            </a:endParaRPr>
          </a:p>
        </p:txBody>
      </p:sp>
      <p:sp>
        <p:nvSpPr>
          <p:cNvPr id="5" name="Text Box 2">
            <a:extLst>
              <a:ext uri="{FF2B5EF4-FFF2-40B4-BE49-F238E27FC236}">
                <a16:creationId xmlns:a16="http://schemas.microsoft.com/office/drawing/2014/main" id="{8F07D9F4-A92F-D592-07E1-6CE406F205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9015" y="92695"/>
            <a:ext cx="2725592" cy="4350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118169" tIns="59084" rIns="118169" bIns="59084" anchor="t" anchorCtr="0">
            <a:noAutofit/>
          </a:bodyPr>
          <a:lstStyle/>
          <a:p>
            <a:pPr>
              <a:lnSpc>
                <a:spcPct val="106000"/>
              </a:lnSpc>
              <a:spcAft>
                <a:spcPts val="1034"/>
              </a:spcAft>
            </a:pPr>
            <a:r>
              <a:rPr lang="en-GB" sz="1600" b="1" kern="100" dirty="0">
                <a:solidFill>
                  <a:srgbClr val="3366CC"/>
                </a:solidFill>
                <a:latin typeface="Montserrat" panose="00000500000000000000" pitchFamily="50" charset="0"/>
                <a:ea typeface="Montserrat" panose="00000500000000000000" pitchFamily="50" charset="0"/>
                <a:cs typeface="Times New Roman" panose="02020603050405020304" pitchFamily="18" charset="0"/>
              </a:rPr>
              <a:t>National Paediatric Diabetes Audit</a:t>
            </a:r>
            <a:endParaRPr lang="en-GB" sz="1050" kern="100" dirty="0">
              <a:latin typeface="Montserrat" panose="00000500000000000000" pitchFamily="50" charset="0"/>
              <a:ea typeface="Montserrat" panose="00000500000000000000" pitchFamily="50" charset="0"/>
              <a:cs typeface="Times New Roman" panose="02020603050405020304" pitchFamily="18" charset="0"/>
            </a:endParaRPr>
          </a:p>
        </p:txBody>
      </p:sp>
      <p:pic>
        <p:nvPicPr>
          <p:cNvPr id="6" name="Picture 5" descr="A logo with text on it&#10;&#10;Description automatically generated">
            <a:extLst>
              <a:ext uri="{FF2B5EF4-FFF2-40B4-BE49-F238E27FC236}">
                <a16:creationId xmlns:a16="http://schemas.microsoft.com/office/drawing/2014/main" id="{3791393A-01ED-CA8B-FA5A-742C99B4B172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7"/>
          <a:stretch/>
        </p:blipFill>
        <p:spPr bwMode="auto">
          <a:xfrm>
            <a:off x="7499686" y="16164"/>
            <a:ext cx="1909982" cy="64223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7" name="Picture 6" descr="A black background with blue text&#10;&#10;Description automatically generated">
            <a:extLst>
              <a:ext uri="{FF2B5EF4-FFF2-40B4-BE49-F238E27FC236}">
                <a16:creationId xmlns:a16="http://schemas.microsoft.com/office/drawing/2014/main" id="{43755B87-CF05-7ABA-CB06-ACD4749510C3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8287"/>
          <a:stretch/>
        </p:blipFill>
        <p:spPr bwMode="auto">
          <a:xfrm>
            <a:off x="5053627" y="16164"/>
            <a:ext cx="2446059" cy="61211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7602DE2B-9787-E101-5647-3DA14B98F575}"/>
              </a:ext>
            </a:extLst>
          </p:cNvPr>
          <p:cNvSpPr txBox="1"/>
          <p:nvPr/>
        </p:nvSpPr>
        <p:spPr>
          <a:xfrm>
            <a:off x="149966" y="731108"/>
            <a:ext cx="8620096" cy="8361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6000"/>
              </a:lnSpc>
              <a:spcBef>
                <a:spcPts val="1551"/>
              </a:spcBef>
              <a:spcAft>
                <a:spcPts val="1034"/>
              </a:spcAft>
            </a:pPr>
            <a:r>
              <a:rPr lang="en-GB" sz="2068" b="1" kern="100" dirty="0">
                <a:solidFill>
                  <a:srgbClr val="11A7F2"/>
                </a:solidFill>
                <a:latin typeface="Montserrat" panose="00000500000000000000" pitchFamily="50" charset="0"/>
                <a:ea typeface="Montserrat" panose="00000500000000000000" pitchFamily="50" charset="0"/>
                <a:cs typeface="Times New Roman" panose="02020603050405020304" pitchFamily="18" charset="0"/>
              </a:rPr>
              <a:t>Impact Report – March 2025</a:t>
            </a:r>
            <a:br>
              <a:rPr lang="en-GB" sz="1163" kern="100" dirty="0">
                <a:latin typeface="Montserrat" panose="00000500000000000000" pitchFamily="50" charset="0"/>
                <a:ea typeface="Montserrat" panose="00000500000000000000" pitchFamily="50" charset="0"/>
                <a:cs typeface="Times New Roman" panose="02020603050405020304" pitchFamily="18" charset="0"/>
              </a:rPr>
            </a:br>
            <a:br>
              <a:rPr lang="en-GB" sz="1163" kern="100" dirty="0">
                <a:latin typeface="Montserrat" panose="00000500000000000000" pitchFamily="50" charset="0"/>
                <a:ea typeface="Montserrat" panose="00000500000000000000" pitchFamily="50" charset="0"/>
                <a:cs typeface="Times New Roman" panose="02020603050405020304" pitchFamily="18" charset="0"/>
              </a:rPr>
            </a:br>
            <a:r>
              <a:rPr lang="en-GB" sz="1422" b="1" kern="100" dirty="0">
                <a:solidFill>
                  <a:srgbClr val="000000"/>
                </a:solidFill>
                <a:latin typeface="Montserrat" panose="00000500000000000000" pitchFamily="50" charset="0"/>
                <a:ea typeface="Montserrat" panose="00000500000000000000" pitchFamily="50" charset="0"/>
                <a:cs typeface="Times New Roman" panose="02020603050405020304" pitchFamily="18" charset="0"/>
              </a:rPr>
              <a:t>Overarching Improvement Goals</a:t>
            </a:r>
            <a:endParaRPr lang="en-GB" sz="1163" kern="100" dirty="0">
              <a:latin typeface="Montserrat" panose="00000500000000000000" pitchFamily="50" charset="0"/>
              <a:ea typeface="Montserrat" panose="00000500000000000000" pitchFamily="50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5AAE216-4E19-264B-7838-5C8FB8E90B56}"/>
              </a:ext>
            </a:extLst>
          </p:cNvPr>
          <p:cNvSpPr txBox="1"/>
          <p:nvPr/>
        </p:nvSpPr>
        <p:spPr>
          <a:xfrm>
            <a:off x="0" y="1597446"/>
            <a:ext cx="5451749" cy="11087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43130" indent="-443130">
              <a:lnSpc>
                <a:spcPct val="106000"/>
              </a:lnSpc>
              <a:buFont typeface="+mj-lt"/>
              <a:buAutoNum type="arabicPeriod"/>
            </a:pPr>
            <a:r>
              <a:rPr lang="en-GB" sz="1050" kern="100" dirty="0">
                <a:solidFill>
                  <a:srgbClr val="000000"/>
                </a:solidFill>
                <a:latin typeface="Montserrat" panose="00000500000000000000" pitchFamily="50" charset="0"/>
                <a:ea typeface="Montserrat" panose="00000500000000000000" pitchFamily="50" charset="0"/>
                <a:cs typeface="Times New Roman" panose="02020603050405020304" pitchFamily="18" charset="0"/>
              </a:rPr>
              <a:t>To reduce the national median HbA1c by 3 mmol/mol over three years.</a:t>
            </a:r>
            <a:endParaRPr lang="en-GB" sz="1050" kern="100" dirty="0">
              <a:latin typeface="Montserrat" panose="00000500000000000000" pitchFamily="50" charset="0"/>
              <a:ea typeface="Montserrat" panose="00000500000000000000" pitchFamily="50" charset="0"/>
              <a:cs typeface="Times New Roman" panose="02020603050405020304" pitchFamily="18" charset="0"/>
            </a:endParaRPr>
          </a:p>
          <a:p>
            <a:pPr marL="443130" indent="-443130">
              <a:lnSpc>
                <a:spcPct val="106000"/>
              </a:lnSpc>
              <a:buFont typeface="+mj-lt"/>
              <a:buAutoNum type="arabicPeriod"/>
            </a:pPr>
            <a:r>
              <a:rPr lang="en-GB" sz="1050" kern="100" dirty="0">
                <a:solidFill>
                  <a:srgbClr val="000000"/>
                </a:solidFill>
                <a:latin typeface="Montserrat" panose="00000500000000000000" pitchFamily="50" charset="0"/>
                <a:ea typeface="Montserrat" panose="00000500000000000000" pitchFamily="50" charset="0"/>
                <a:cs typeface="Times New Roman" panose="02020603050405020304" pitchFamily="18" charset="0"/>
              </a:rPr>
              <a:t>The percentage of children and young people receiving all key health checks for Type 1 or Type 2 diabetes to increase by 4% each audit year.</a:t>
            </a:r>
            <a:endParaRPr lang="en-GB" sz="1050" kern="100" dirty="0">
              <a:latin typeface="Montserrat" panose="00000500000000000000" pitchFamily="50" charset="0"/>
              <a:ea typeface="Montserrat" panose="00000500000000000000" pitchFamily="50" charset="0"/>
              <a:cs typeface="Times New Roman" panose="02020603050405020304" pitchFamily="18" charset="0"/>
            </a:endParaRPr>
          </a:p>
          <a:p>
            <a:pPr marL="443130" indent="-443130">
              <a:lnSpc>
                <a:spcPct val="106000"/>
              </a:lnSpc>
              <a:buFont typeface="+mj-lt"/>
              <a:buAutoNum type="arabicPeriod"/>
            </a:pPr>
            <a:r>
              <a:rPr lang="en-GB" sz="1050" kern="100" dirty="0">
                <a:solidFill>
                  <a:srgbClr val="000000"/>
                </a:solidFill>
                <a:latin typeface="Montserrat" panose="00000500000000000000" pitchFamily="50" charset="0"/>
                <a:ea typeface="Montserrat" panose="00000500000000000000" pitchFamily="50" charset="0"/>
                <a:cs typeface="Times New Roman" panose="02020603050405020304" pitchFamily="18" charset="0"/>
              </a:rPr>
              <a:t>The percentage of those with Type 1 diabetes (T1D) living in the most deprived areas/ of Black and Asian ethnicity using an insulin pump to increase 3% per audit year.</a:t>
            </a:r>
            <a:endParaRPr lang="en-GB" sz="1050" kern="100" dirty="0">
              <a:latin typeface="Montserrat" panose="00000500000000000000" pitchFamily="50" charset="0"/>
              <a:ea typeface="Montserrat" panose="00000500000000000000" pitchFamily="50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2BCC26B-440A-B32C-DFAD-59DC9CE21D98}"/>
              </a:ext>
            </a:extLst>
          </p:cNvPr>
          <p:cNvSpPr txBox="1"/>
          <p:nvPr/>
        </p:nvSpPr>
        <p:spPr>
          <a:xfrm>
            <a:off x="5245159" y="1569790"/>
            <a:ext cx="4356041" cy="11087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43130" indent="-443130">
              <a:lnSpc>
                <a:spcPct val="106000"/>
              </a:lnSpc>
              <a:buFont typeface="+mj-lt"/>
              <a:buAutoNum type="arabicPeriod" startAt="4"/>
            </a:pPr>
            <a:r>
              <a:rPr lang="en-GB" sz="1050" kern="100" dirty="0">
                <a:solidFill>
                  <a:srgbClr val="000000"/>
                </a:solidFill>
                <a:latin typeface="Montserrat" panose="00000500000000000000" pitchFamily="50" charset="0"/>
                <a:ea typeface="Montserrat" panose="00000500000000000000" pitchFamily="50" charset="0"/>
                <a:cs typeface="Times New Roman" panose="02020603050405020304" pitchFamily="18" charset="0"/>
              </a:rPr>
              <a:t>The NPDA will develop a minimal staffing dataset to monitor equity of staffing. </a:t>
            </a:r>
            <a:endParaRPr lang="en-GB" sz="1050" kern="100" dirty="0">
              <a:latin typeface="Montserrat" panose="00000500000000000000" pitchFamily="50" charset="0"/>
              <a:ea typeface="Montserrat" panose="00000500000000000000" pitchFamily="50" charset="0"/>
              <a:cs typeface="Times New Roman" panose="02020603050405020304" pitchFamily="18" charset="0"/>
            </a:endParaRPr>
          </a:p>
          <a:p>
            <a:pPr marL="443130" indent="-443130">
              <a:lnSpc>
                <a:spcPct val="106000"/>
              </a:lnSpc>
              <a:buFont typeface="+mj-lt"/>
              <a:buAutoNum type="arabicPeriod" startAt="4"/>
            </a:pPr>
            <a:r>
              <a:rPr lang="en-GB" sz="1050" kern="100" dirty="0">
                <a:solidFill>
                  <a:srgbClr val="000000"/>
                </a:solidFill>
                <a:latin typeface="Montserrat" panose="00000500000000000000" pitchFamily="50" charset="0"/>
                <a:ea typeface="Montserrat" panose="00000500000000000000" pitchFamily="50" charset="0"/>
                <a:cs typeface="Times New Roman" panose="02020603050405020304" pitchFamily="18" charset="0"/>
              </a:rPr>
              <a:t>The NPDA to host at least two events per year where audit findings and best practice are shared. </a:t>
            </a:r>
            <a:endParaRPr lang="en-GB" sz="1050" kern="100" dirty="0">
              <a:latin typeface="Montserrat" panose="00000500000000000000" pitchFamily="50" charset="0"/>
              <a:ea typeface="Montserrat" panose="00000500000000000000" pitchFamily="50" charset="0"/>
              <a:cs typeface="Times New Roman" panose="02020603050405020304" pitchFamily="18" charset="0"/>
            </a:endParaRPr>
          </a:p>
          <a:p>
            <a:pPr marL="443130" indent="-443130">
              <a:lnSpc>
                <a:spcPct val="106000"/>
              </a:lnSpc>
              <a:spcAft>
                <a:spcPts val="1034"/>
              </a:spcAft>
              <a:buFont typeface="+mj-lt"/>
              <a:buAutoNum type="arabicPeriod" startAt="4"/>
            </a:pPr>
            <a:r>
              <a:rPr lang="en-GB" sz="1050" kern="100" dirty="0">
                <a:solidFill>
                  <a:srgbClr val="000000"/>
                </a:solidFill>
                <a:latin typeface="Montserrat" panose="00000500000000000000" pitchFamily="50" charset="0"/>
                <a:ea typeface="Montserrat" panose="00000500000000000000" pitchFamily="50" charset="0"/>
                <a:cs typeface="Times New Roman" panose="02020603050405020304" pitchFamily="18" charset="0"/>
              </a:rPr>
              <a:t>The NPDA to engage CYP in the review of audit results and in planning strategies to improve them</a:t>
            </a:r>
            <a:endParaRPr lang="en-GB" sz="1050" kern="100" dirty="0">
              <a:latin typeface="Montserrat" panose="00000500000000000000" pitchFamily="50" charset="0"/>
              <a:ea typeface="Montserrat" panose="00000500000000000000" pitchFamily="50" charset="0"/>
              <a:cs typeface="Times New Roman" panose="02020603050405020304" pitchFamily="18" charset="0"/>
            </a:endParaRPr>
          </a:p>
        </p:txBody>
      </p:sp>
      <p:grpSp>
        <p:nvGrpSpPr>
          <p:cNvPr id="148" name="Group 147">
            <a:extLst>
              <a:ext uri="{FF2B5EF4-FFF2-40B4-BE49-F238E27FC236}">
                <a16:creationId xmlns:a16="http://schemas.microsoft.com/office/drawing/2014/main" id="{1968C25D-BDE6-F07C-8A5D-CEA49CDC1177}"/>
              </a:ext>
            </a:extLst>
          </p:cNvPr>
          <p:cNvGrpSpPr/>
          <p:nvPr/>
        </p:nvGrpSpPr>
        <p:grpSpPr>
          <a:xfrm>
            <a:off x="141287" y="2885369"/>
            <a:ext cx="9324000" cy="9799722"/>
            <a:chOff x="0" y="0"/>
            <a:chExt cx="10233288" cy="11499653"/>
          </a:xfrm>
        </p:grpSpPr>
        <p:grpSp>
          <p:nvGrpSpPr>
            <p:cNvPr id="149" name="Group 148">
              <a:extLst>
                <a:ext uri="{FF2B5EF4-FFF2-40B4-BE49-F238E27FC236}">
                  <a16:creationId xmlns:a16="http://schemas.microsoft.com/office/drawing/2014/main" id="{31179B8C-DCE5-3F42-0393-87E075720E76}"/>
                </a:ext>
              </a:extLst>
            </p:cNvPr>
            <p:cNvGrpSpPr/>
            <p:nvPr/>
          </p:nvGrpSpPr>
          <p:grpSpPr>
            <a:xfrm>
              <a:off x="5265683" y="5880538"/>
              <a:ext cx="4967605" cy="5619115"/>
              <a:chOff x="0" y="0"/>
              <a:chExt cx="4968506" cy="5619531"/>
            </a:xfrm>
          </p:grpSpPr>
          <p:sp>
            <p:nvSpPr>
              <p:cNvPr id="175" name="Rectangle 3">
                <a:extLst>
                  <a:ext uri="{FF2B5EF4-FFF2-40B4-BE49-F238E27FC236}">
                    <a16:creationId xmlns:a16="http://schemas.microsoft.com/office/drawing/2014/main" id="{53A743F5-FF62-410E-D8AE-BB77CD242C43}"/>
                  </a:ext>
                </a:extLst>
              </p:cNvPr>
              <p:cNvSpPr/>
              <p:nvPr/>
            </p:nvSpPr>
            <p:spPr>
              <a:xfrm>
                <a:off x="635" y="680484"/>
                <a:ext cx="4967605" cy="4939047"/>
              </a:xfrm>
              <a:prstGeom prst="roundRect">
                <a:avLst>
                  <a:gd name="adj" fmla="val 1978"/>
                </a:avLst>
              </a:prstGeom>
              <a:solidFill>
                <a:schemeClr val="tx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 sz="1400"/>
              </a:p>
            </p:txBody>
          </p:sp>
          <p:sp>
            <p:nvSpPr>
              <p:cNvPr id="176" name="Text Box 2">
                <a:extLst>
                  <a:ext uri="{FF2B5EF4-FFF2-40B4-BE49-F238E27FC236}">
                    <a16:creationId xmlns:a16="http://schemas.microsoft.com/office/drawing/2014/main" id="{6EAA4C46-33FC-5BB5-50F4-CCB3B6AB053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4968506" cy="7721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>
                  <a:lnSpc>
                    <a:spcPct val="106000"/>
                  </a:lnSpc>
                  <a:spcAft>
                    <a:spcPts val="800"/>
                  </a:spcAft>
                </a:pPr>
                <a:r>
                  <a:rPr lang="en-GB" sz="1400" b="1" kern="100">
                    <a:solidFill>
                      <a:srgbClr val="000000"/>
                    </a:solidFill>
                    <a:effectLst/>
                    <a:latin typeface="Montserrat" panose="00000500000000000000" pitchFamily="50" charset="0"/>
                    <a:ea typeface="Montserrat" panose="00000500000000000000" pitchFamily="50" charset="0"/>
                    <a:cs typeface="Times New Roman" panose="02020603050405020304" pitchFamily="18" charset="0"/>
                  </a:rPr>
                  <a:t>Public</a:t>
                </a:r>
                <a:br>
                  <a:rPr lang="en-GB" sz="1100" b="1" kern="100">
                    <a:solidFill>
                      <a:srgbClr val="000000"/>
                    </a:solidFill>
                    <a:effectLst/>
                    <a:latin typeface="Montserrat" panose="00000500000000000000" pitchFamily="50" charset="0"/>
                    <a:ea typeface="Montserrat" panose="00000500000000000000" pitchFamily="50" charset="0"/>
                    <a:cs typeface="Times New Roman" panose="02020603050405020304" pitchFamily="18" charset="0"/>
                  </a:rPr>
                </a:br>
                <a:r>
                  <a:rPr lang="en-GB" sz="1050" kern="100">
                    <a:solidFill>
                      <a:srgbClr val="000000"/>
                    </a:solidFill>
                    <a:effectLst/>
                    <a:latin typeface="Montserrat" panose="00000500000000000000" pitchFamily="50" charset="0"/>
                    <a:ea typeface="Montserrat" panose="00000500000000000000" pitchFamily="50" charset="0"/>
                    <a:cs typeface="Times New Roman" panose="02020603050405020304" pitchFamily="18" charset="0"/>
                  </a:rPr>
                  <a:t>How the project is used by the public and the demand for it</a:t>
                </a:r>
                <a:endParaRPr lang="en-GB" sz="1000" kern="100">
                  <a:effectLst/>
                  <a:latin typeface="Montserrat" panose="00000500000000000000" pitchFamily="50" charset="0"/>
                  <a:ea typeface="Montserrat" panose="00000500000000000000" pitchFamily="50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77" name="Rounded Rectangle 49">
                <a:extLst>
                  <a:ext uri="{FF2B5EF4-FFF2-40B4-BE49-F238E27FC236}">
                    <a16:creationId xmlns:a16="http://schemas.microsoft.com/office/drawing/2014/main" id="{943170DF-DAF3-73D8-85E4-D1D11F407036}"/>
                  </a:ext>
                </a:extLst>
              </p:cNvPr>
              <p:cNvSpPr/>
              <p:nvPr/>
            </p:nvSpPr>
            <p:spPr>
              <a:xfrm>
                <a:off x="54432" y="2604977"/>
                <a:ext cx="4859655" cy="1044000"/>
              </a:xfrm>
              <a:prstGeom prst="roundRect">
                <a:avLst>
                  <a:gd name="adj" fmla="val 0"/>
                </a:avLst>
              </a:prstGeom>
              <a:solidFill>
                <a:srgbClr val="E8F7F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72000" tIns="36000" rIns="72000" bIns="36000" spcCol="0" rtlCol="0" anchor="ctr">
                <a:noAutofit/>
              </a:bodyPr>
              <a:lstStyle/>
              <a:p>
                <a:pPr>
                  <a:lnSpc>
                    <a:spcPct val="106000"/>
                  </a:lnSpc>
                  <a:spcAft>
                    <a:spcPts val="800"/>
                  </a:spcAft>
                </a:pPr>
                <a:r>
                  <a:rPr lang="en-GB" sz="1000" kern="1200">
                    <a:solidFill>
                      <a:srgbClr val="000000"/>
                    </a:solidFill>
                    <a:effectLst/>
                    <a:ea typeface="Montserrat" panose="00000500000000000000" pitchFamily="50" charset="0"/>
                    <a:cs typeface="Times New Roman" panose="02020603050405020304" pitchFamily="18" charset="0"/>
                  </a:rPr>
                  <a:t>In 2024/25, the NPDA has commissioned </a:t>
                </a:r>
                <a:r>
                  <a:rPr lang="en-GB" sz="1000" u="sng" kern="1200">
                    <a:solidFill>
                      <a:srgbClr val="E00087"/>
                    </a:solidFill>
                    <a:effectLst/>
                    <a:ea typeface="Montserrat" panose="00000500000000000000" pitchFamily="50" charset="0"/>
                    <a:cs typeface="Times New Roman" panose="02020603050405020304" pitchFamily="18" charset="0"/>
                    <a:hlinkClick r:id="rId4"/>
                  </a:rPr>
                  <a:t>DigiBete</a:t>
                </a:r>
                <a:r>
                  <a:rPr lang="en-GB" sz="1000" kern="1200">
                    <a:solidFill>
                      <a:srgbClr val="E00087"/>
                    </a:solidFill>
                    <a:effectLst/>
                    <a:ea typeface="Montserrat" panose="00000500000000000000" pitchFamily="50" charset="0"/>
                    <a:cs typeface="Times New Roman" panose="02020603050405020304" pitchFamily="18" charset="0"/>
                  </a:rPr>
                  <a:t> </a:t>
                </a:r>
                <a:r>
                  <a:rPr lang="en-GB" sz="1000" kern="1200">
                    <a:solidFill>
                      <a:srgbClr val="000000"/>
                    </a:solidFill>
                    <a:effectLst/>
                    <a:ea typeface="Montserrat" panose="00000500000000000000" pitchFamily="50" charset="0"/>
                    <a:cs typeface="Times New Roman" panose="02020603050405020304" pitchFamily="18" charset="0"/>
                  </a:rPr>
                  <a:t>to work with families with diabetes to produce shareable content explaining what they wished others knew about what it is like to manage the condition, based on the findings of the </a:t>
                </a:r>
                <a:r>
                  <a:rPr lang="en-GB" sz="1000" u="sng" kern="1200">
                    <a:solidFill>
                      <a:srgbClr val="E00087"/>
                    </a:solidFill>
                    <a:effectLst/>
                    <a:ea typeface="Montserrat" panose="00000500000000000000" pitchFamily="50" charset="0"/>
                    <a:cs typeface="Times New Roman" panose="02020603050405020304" pitchFamily="18" charset="0"/>
                    <a:hlinkClick r:id="rId5"/>
                  </a:rPr>
                  <a:t>2023 AYPH report</a:t>
                </a:r>
                <a:r>
                  <a:rPr lang="en-GB" sz="1000" kern="1200">
                    <a:solidFill>
                      <a:srgbClr val="000000"/>
                    </a:solidFill>
                    <a:effectLst/>
                    <a:ea typeface="Montserrat" panose="00000500000000000000" pitchFamily="50" charset="0"/>
                    <a:cs typeface="Times New Roman" panose="02020603050405020304" pitchFamily="18" charset="0"/>
                  </a:rPr>
                  <a:t> (commissioned by the NPDA) and the </a:t>
                </a:r>
                <a:r>
                  <a:rPr lang="en-GB" sz="1000" u="sng" kern="1200">
                    <a:solidFill>
                      <a:srgbClr val="E00087"/>
                    </a:solidFill>
                    <a:effectLst/>
                    <a:ea typeface="Montserrat" panose="00000500000000000000" pitchFamily="50" charset="0"/>
                    <a:cs typeface="Times New Roman" panose="02020603050405020304" pitchFamily="18" charset="0"/>
                    <a:hlinkClick r:id="rId6"/>
                  </a:rPr>
                  <a:t>Poverty Proofing in PDUs</a:t>
                </a:r>
                <a:r>
                  <a:rPr lang="en-GB" sz="1000" kern="1200">
                    <a:solidFill>
                      <a:srgbClr val="000000"/>
                    </a:solidFill>
                    <a:effectLst/>
                    <a:ea typeface="Montserrat" panose="00000500000000000000" pitchFamily="50" charset="0"/>
                    <a:cs typeface="Times New Roman" panose="02020603050405020304" pitchFamily="18" charset="0"/>
                  </a:rPr>
                  <a:t> Report.</a:t>
                </a:r>
                <a:endParaRPr lang="en-GB" sz="1000" kern="100">
                  <a:effectLst/>
                  <a:ea typeface="Montserrat" panose="00000500000000000000" pitchFamily="50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78" name="Rounded Rectangle 95">
                <a:extLst>
                  <a:ext uri="{FF2B5EF4-FFF2-40B4-BE49-F238E27FC236}">
                    <a16:creationId xmlns:a16="http://schemas.microsoft.com/office/drawing/2014/main" id="{ADCAB831-8E58-4C92-880A-67468672A32E}"/>
                  </a:ext>
                </a:extLst>
              </p:cNvPr>
              <p:cNvSpPr/>
              <p:nvPr/>
            </p:nvSpPr>
            <p:spPr>
              <a:xfrm>
                <a:off x="54432" y="733647"/>
                <a:ext cx="4859655" cy="647700"/>
              </a:xfrm>
              <a:prstGeom prst="rect">
                <a:avLst/>
              </a:prstGeom>
              <a:solidFill>
                <a:srgbClr val="E8F7F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72000" tIns="36000" rIns="72000" bIns="36000" spcCol="0" rtlCol="0" anchor="ctr">
                <a:noAutofit/>
              </a:bodyPr>
              <a:lstStyle/>
              <a:p>
                <a:pPr>
                  <a:lnSpc>
                    <a:spcPct val="106000"/>
                  </a:lnSpc>
                  <a:spcAft>
                    <a:spcPts val="800"/>
                  </a:spcAft>
                </a:pPr>
                <a:r>
                  <a:rPr lang="en-GB" sz="1000" kern="1200">
                    <a:solidFill>
                      <a:srgbClr val="000000"/>
                    </a:solidFill>
                    <a:effectLst/>
                    <a:ea typeface="Montserrat" panose="00000500000000000000" pitchFamily="50" charset="0"/>
                    <a:cs typeface="Times New Roman" panose="02020603050405020304" pitchFamily="18" charset="0"/>
                  </a:rPr>
                  <a:t>Unit-level posters for display in patient waiting areas detail the PDU’s performance in the NPDA core audit. Posters with national results are available for each State of the Nation report.</a:t>
                </a:r>
                <a:endParaRPr lang="en-GB" sz="1000" kern="100">
                  <a:effectLst/>
                  <a:ea typeface="Montserrat" panose="00000500000000000000" pitchFamily="50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79" name="Rounded Rectangle 59">
                <a:extLst>
                  <a:ext uri="{FF2B5EF4-FFF2-40B4-BE49-F238E27FC236}">
                    <a16:creationId xmlns:a16="http://schemas.microsoft.com/office/drawing/2014/main" id="{CD309C9C-F7B4-4747-AB0E-709D9F88FDF0}"/>
                  </a:ext>
                </a:extLst>
              </p:cNvPr>
              <p:cNvSpPr/>
              <p:nvPr/>
            </p:nvSpPr>
            <p:spPr>
              <a:xfrm>
                <a:off x="54432" y="4678326"/>
                <a:ext cx="4859655" cy="863600"/>
              </a:xfrm>
              <a:prstGeom prst="rect">
                <a:avLst/>
              </a:prstGeom>
              <a:solidFill>
                <a:srgbClr val="E8F7F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72000" tIns="36000" rIns="72000" bIns="36000" spcCol="0" rtlCol="0" anchor="ctr">
                <a:noAutofit/>
              </a:bodyPr>
              <a:lstStyle/>
              <a:p>
                <a:pPr>
                  <a:lnSpc>
                    <a:spcPct val="106000"/>
                  </a:lnSpc>
                  <a:spcAft>
                    <a:spcPts val="800"/>
                  </a:spcAft>
                </a:pPr>
                <a:r>
                  <a:rPr lang="en-GB" sz="1000" kern="1200" dirty="0">
                    <a:solidFill>
                      <a:srgbClr val="000000"/>
                    </a:solidFill>
                    <a:effectLst/>
                    <a:ea typeface="Montserrat" panose="00000500000000000000" pitchFamily="50" charset="0"/>
                    <a:cs typeface="Times New Roman" panose="02020603050405020304" pitchFamily="18" charset="0"/>
                  </a:rPr>
                  <a:t>Support for the NPDA amongst families with diabetes was strongly established in 2023 in a series of ‘clinic chats’ commissioned from the RCPCH &amp;Us team in 2023 as part of the NPDA’s application for exemption from the National Data Opt-Out (NDO).</a:t>
                </a:r>
                <a:endParaRPr lang="en-GB" sz="1000" kern="100" dirty="0">
                  <a:effectLst/>
                  <a:ea typeface="Montserrat" panose="00000500000000000000" pitchFamily="50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0" name="Rounded Rectangle 66">
                <a:extLst>
                  <a:ext uri="{FF2B5EF4-FFF2-40B4-BE49-F238E27FC236}">
                    <a16:creationId xmlns:a16="http://schemas.microsoft.com/office/drawing/2014/main" id="{1354155C-0D7F-4D37-B225-97850AC8851B}"/>
                  </a:ext>
                </a:extLst>
              </p:cNvPr>
              <p:cNvSpPr/>
              <p:nvPr/>
            </p:nvSpPr>
            <p:spPr>
              <a:xfrm>
                <a:off x="54432" y="3732028"/>
                <a:ext cx="4859655" cy="864000"/>
              </a:xfrm>
              <a:prstGeom prst="rect">
                <a:avLst/>
              </a:prstGeom>
              <a:solidFill>
                <a:srgbClr val="E8F7F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72000" tIns="36000" rIns="72000" bIns="36000" spcCol="0" rtlCol="0" anchor="ctr">
                <a:noAutofit/>
              </a:bodyPr>
              <a:lstStyle/>
              <a:p>
                <a:pPr>
                  <a:lnSpc>
                    <a:spcPct val="106000"/>
                  </a:lnSpc>
                  <a:spcAft>
                    <a:spcPts val="800"/>
                  </a:spcAft>
                </a:pPr>
                <a:r>
                  <a:rPr lang="en-GB" sz="1000" kern="1200">
                    <a:solidFill>
                      <a:srgbClr val="000000"/>
                    </a:solidFill>
                    <a:effectLst/>
                    <a:ea typeface="Montserrat" panose="00000500000000000000" pitchFamily="50" charset="0"/>
                    <a:cs typeface="Times New Roman" panose="02020603050405020304" pitchFamily="18" charset="0"/>
                  </a:rPr>
                  <a:t>NPDA data is also highly valued by researchers due to its completeness and quality. In 2024, the NPDA participated in a research collaborative with registries across Europe and the USA looking at treatment regimens and glycaemic outcomes.</a:t>
                </a:r>
                <a:endParaRPr lang="en-GB" sz="1000" kern="100">
                  <a:effectLst/>
                  <a:ea typeface="Montserrat" panose="00000500000000000000" pitchFamily="50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1" name="Rounded Rectangle 49">
                <a:extLst>
                  <a:ext uri="{FF2B5EF4-FFF2-40B4-BE49-F238E27FC236}">
                    <a16:creationId xmlns:a16="http://schemas.microsoft.com/office/drawing/2014/main" id="{D74C1048-6540-1946-FC18-871608625EC0}"/>
                  </a:ext>
                </a:extLst>
              </p:cNvPr>
              <p:cNvSpPr/>
              <p:nvPr/>
            </p:nvSpPr>
            <p:spPr>
              <a:xfrm>
                <a:off x="54267" y="1467293"/>
                <a:ext cx="4860881" cy="1043940"/>
              </a:xfrm>
              <a:prstGeom prst="roundRect">
                <a:avLst>
                  <a:gd name="adj" fmla="val 0"/>
                </a:avLst>
              </a:prstGeom>
              <a:solidFill>
                <a:srgbClr val="E8F7F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72000" tIns="36000" rIns="72000" bIns="36000" spcCol="0" rtlCol="0" anchor="ctr">
                <a:noAutofit/>
              </a:bodyPr>
              <a:lstStyle/>
              <a:p>
                <a:pPr>
                  <a:lnSpc>
                    <a:spcPct val="106000"/>
                  </a:lnSpc>
                  <a:spcAft>
                    <a:spcPts val="800"/>
                  </a:spcAft>
                </a:pPr>
                <a:r>
                  <a:rPr lang="en-GB" sz="1000" kern="1200">
                    <a:solidFill>
                      <a:srgbClr val="000000"/>
                    </a:solidFill>
                    <a:effectLst/>
                    <a:ea typeface="Montserrat" panose="00000500000000000000" pitchFamily="50" charset="0"/>
                    <a:cs typeface="Times New Roman" panose="02020603050405020304" pitchFamily="18" charset="0"/>
                  </a:rPr>
                  <a:t>In 2024/25, the NPDA has commissioned RCPCH&amp;Us to engage with CYP with diabetes to develop age and stage appropriate information about the NPDA. This has received a lot of interest, with 48 self-referrals from CYP. This learning will also contribute to a wider resource bank for PDUs.</a:t>
                </a:r>
                <a:endParaRPr lang="en-GB" sz="1000" kern="100">
                  <a:effectLst/>
                  <a:ea typeface="Montserrat" panose="00000500000000000000" pitchFamily="50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50" name="Group 149">
              <a:extLst>
                <a:ext uri="{FF2B5EF4-FFF2-40B4-BE49-F238E27FC236}">
                  <a16:creationId xmlns:a16="http://schemas.microsoft.com/office/drawing/2014/main" id="{7C7ED4F9-EC03-DACA-6BC3-FA8C001EC6C5}"/>
                </a:ext>
              </a:extLst>
            </p:cNvPr>
            <p:cNvGrpSpPr/>
            <p:nvPr/>
          </p:nvGrpSpPr>
          <p:grpSpPr>
            <a:xfrm>
              <a:off x="0" y="5880538"/>
              <a:ext cx="4985385" cy="5619115"/>
              <a:chOff x="0" y="0"/>
              <a:chExt cx="4986508" cy="5619531"/>
            </a:xfrm>
          </p:grpSpPr>
          <p:sp>
            <p:nvSpPr>
              <p:cNvPr id="167" name="Rectangle 3">
                <a:extLst>
                  <a:ext uri="{FF2B5EF4-FFF2-40B4-BE49-F238E27FC236}">
                    <a16:creationId xmlns:a16="http://schemas.microsoft.com/office/drawing/2014/main" id="{BFA67A43-25FB-CC39-F868-DC16AB6A1A10}"/>
                  </a:ext>
                </a:extLst>
              </p:cNvPr>
              <p:cNvSpPr/>
              <p:nvPr/>
            </p:nvSpPr>
            <p:spPr>
              <a:xfrm>
                <a:off x="9527" y="680484"/>
                <a:ext cx="4967605" cy="4939047"/>
              </a:xfrm>
              <a:prstGeom prst="roundRect">
                <a:avLst>
                  <a:gd name="adj" fmla="val 1978"/>
                </a:avLst>
              </a:prstGeom>
              <a:solidFill>
                <a:schemeClr val="tx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 sz="1400"/>
              </a:p>
            </p:txBody>
          </p:sp>
          <p:sp>
            <p:nvSpPr>
              <p:cNvPr id="168" name="Rounded Rectangle 79">
                <a:extLst>
                  <a:ext uri="{FF2B5EF4-FFF2-40B4-BE49-F238E27FC236}">
                    <a16:creationId xmlns:a16="http://schemas.microsoft.com/office/drawing/2014/main" id="{99C6C9AC-9FFC-20DC-5E63-7D680A69187D}"/>
                  </a:ext>
                </a:extLst>
              </p:cNvPr>
              <p:cNvSpPr/>
              <p:nvPr/>
            </p:nvSpPr>
            <p:spPr>
              <a:xfrm>
                <a:off x="63489" y="3976577"/>
                <a:ext cx="4859655" cy="648000"/>
              </a:xfrm>
              <a:prstGeom prst="rect">
                <a:avLst/>
              </a:prstGeom>
              <a:solidFill>
                <a:srgbClr val="E8F7F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72000" tIns="36000" rIns="72000" bIns="36000" spcCol="0" rtlCol="0" anchor="ctr">
                <a:noAutofit/>
              </a:bodyPr>
              <a:lstStyle/>
              <a:p>
                <a:pPr>
                  <a:lnSpc>
                    <a:spcPct val="106000"/>
                  </a:lnSpc>
                  <a:spcAft>
                    <a:spcPts val="800"/>
                  </a:spcAft>
                </a:pPr>
                <a:r>
                  <a:rPr lang="en-GB" sz="1000" kern="1200">
                    <a:solidFill>
                      <a:srgbClr val="000000"/>
                    </a:solidFill>
                    <a:effectLst/>
                    <a:ea typeface="Montserrat" panose="00000500000000000000" pitchFamily="50" charset="0"/>
                    <a:cs typeface="Times New Roman" panose="02020603050405020304" pitchFamily="18" charset="0"/>
                  </a:rPr>
                  <a:t>Parent and Carers posters and animations produced for social media support understanding of the audit and the importance of good diabetes care.</a:t>
                </a:r>
                <a:endParaRPr lang="en-GB" sz="1000" kern="100">
                  <a:effectLst/>
                  <a:ea typeface="Montserrat" panose="00000500000000000000" pitchFamily="50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9" name="Rounded Rectangle 41">
                <a:extLst>
                  <a:ext uri="{FF2B5EF4-FFF2-40B4-BE49-F238E27FC236}">
                    <a16:creationId xmlns:a16="http://schemas.microsoft.com/office/drawing/2014/main" id="{286591A4-E88E-9190-DB67-9C0504617025}"/>
                  </a:ext>
                </a:extLst>
              </p:cNvPr>
              <p:cNvSpPr/>
              <p:nvPr/>
            </p:nvSpPr>
            <p:spPr>
              <a:xfrm>
                <a:off x="63489" y="3051544"/>
                <a:ext cx="4859655" cy="863600"/>
              </a:xfrm>
              <a:prstGeom prst="rect">
                <a:avLst/>
              </a:prstGeom>
              <a:solidFill>
                <a:srgbClr val="E8F7F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72000" tIns="36000" rIns="72000" bIns="36000" spcCol="0" rtlCol="0" anchor="ctr">
                <a:noAutofit/>
              </a:bodyPr>
              <a:lstStyle/>
              <a:p>
                <a:pPr>
                  <a:lnSpc>
                    <a:spcPct val="106000"/>
                  </a:lnSpc>
                  <a:spcAft>
                    <a:spcPts val="800"/>
                  </a:spcAft>
                </a:pPr>
                <a:r>
                  <a:rPr lang="en-GB" sz="1000" kern="1200">
                    <a:solidFill>
                      <a:srgbClr val="000000"/>
                    </a:solidFill>
                    <a:effectLst/>
                    <a:ea typeface="Montserrat" panose="00000500000000000000" pitchFamily="50" charset="0"/>
                    <a:cs typeface="Times New Roman" panose="02020603050405020304" pitchFamily="18" charset="0"/>
                  </a:rPr>
                  <a:t>PREM feedback support units to make positive changes based on parent and patient views. Over 3400 responses from newly diagnosed young people and their families were received for the </a:t>
                </a:r>
                <a:r>
                  <a:rPr lang="en-GB" sz="1000" u="sng" kern="1200">
                    <a:solidFill>
                      <a:srgbClr val="E00087"/>
                    </a:solidFill>
                    <a:effectLst/>
                    <a:ea typeface="Montserrat" panose="00000500000000000000" pitchFamily="50" charset="0"/>
                    <a:cs typeface="Times New Roman" panose="02020603050405020304" pitchFamily="18" charset="0"/>
                    <a:hlinkClick r:id="rId7"/>
                  </a:rPr>
                  <a:t>2023 First Year of Care survey</a:t>
                </a:r>
                <a:r>
                  <a:rPr lang="en-GB" sz="1000" kern="1200">
                    <a:solidFill>
                      <a:srgbClr val="000000"/>
                    </a:solidFill>
                    <a:effectLst/>
                    <a:ea typeface="Montserrat" panose="00000500000000000000" pitchFamily="50" charset="0"/>
                    <a:cs typeface="Times New Roman" panose="02020603050405020304" pitchFamily="18" charset="0"/>
                  </a:rPr>
                  <a:t>.</a:t>
                </a:r>
                <a:endParaRPr lang="en-GB" sz="1000" kern="100">
                  <a:effectLst/>
                  <a:ea typeface="Montserrat" panose="00000500000000000000" pitchFamily="50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70" name="Rounded Rectangle 53">
                <a:extLst>
                  <a:ext uri="{FF2B5EF4-FFF2-40B4-BE49-F238E27FC236}">
                    <a16:creationId xmlns:a16="http://schemas.microsoft.com/office/drawing/2014/main" id="{989BF1F0-9F35-478B-9C7E-37B4A39DCEDB}"/>
                  </a:ext>
                </a:extLst>
              </p:cNvPr>
              <p:cNvSpPr/>
              <p:nvPr/>
            </p:nvSpPr>
            <p:spPr>
              <a:xfrm>
                <a:off x="63489" y="744279"/>
                <a:ext cx="4859655" cy="647700"/>
              </a:xfrm>
              <a:prstGeom prst="rect">
                <a:avLst/>
              </a:prstGeom>
              <a:solidFill>
                <a:srgbClr val="E8F7F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72000" tIns="36000" rIns="72000" bIns="36000" spcCol="0" rtlCol="0" anchor="ctr">
                <a:noAutofit/>
              </a:bodyPr>
              <a:lstStyle/>
              <a:p>
                <a:pPr>
                  <a:lnSpc>
                    <a:spcPct val="106000"/>
                  </a:lnSpc>
                  <a:spcAft>
                    <a:spcPts val="800"/>
                  </a:spcAft>
                </a:pPr>
                <a:r>
                  <a:rPr lang="en-GB" sz="1000" kern="1200">
                    <a:solidFill>
                      <a:srgbClr val="000000"/>
                    </a:solidFill>
                    <a:effectLst/>
                    <a:ea typeface="Montserrat" panose="00000500000000000000" pitchFamily="50" charset="0"/>
                    <a:cs typeface="Times New Roman" panose="02020603050405020304" pitchFamily="18" charset="0"/>
                  </a:rPr>
                  <a:t>The NPDA enables benchmarking at unit, Trust, ICB/LHB, network, region, and country level via interactive reporting tools: the NPDA </a:t>
                </a:r>
                <a:r>
                  <a:rPr lang="en-GB" sz="1000" u="sng" kern="1200">
                    <a:solidFill>
                      <a:srgbClr val="E00087"/>
                    </a:solidFill>
                    <a:effectLst/>
                    <a:ea typeface="Montserrat" panose="00000500000000000000" pitchFamily="50" charset="0"/>
                    <a:cs typeface="Times New Roman" panose="02020603050405020304" pitchFamily="18" charset="0"/>
                    <a:hlinkClick r:id="rId8"/>
                  </a:rPr>
                  <a:t>frequent reporting dashboard</a:t>
                </a:r>
                <a:r>
                  <a:rPr lang="en-GB" sz="1000" kern="1200">
                    <a:solidFill>
                      <a:srgbClr val="E00087"/>
                    </a:solidFill>
                    <a:effectLst/>
                    <a:ea typeface="Montserrat" panose="00000500000000000000" pitchFamily="50" charset="0"/>
                    <a:cs typeface="Times New Roman" panose="02020603050405020304" pitchFamily="18" charset="0"/>
                  </a:rPr>
                  <a:t> </a:t>
                </a:r>
                <a:r>
                  <a:rPr lang="en-GB" sz="1000" kern="1200">
                    <a:solidFill>
                      <a:srgbClr val="000000"/>
                    </a:solidFill>
                    <a:effectLst/>
                    <a:ea typeface="Montserrat" panose="00000500000000000000" pitchFamily="50" charset="0"/>
                    <a:cs typeface="Times New Roman" panose="02020603050405020304" pitchFamily="18" charset="0"/>
                  </a:rPr>
                  <a:t>and </a:t>
                </a:r>
                <a:r>
                  <a:rPr lang="en-GB" sz="1000" u="sng" kern="1200">
                    <a:solidFill>
                      <a:srgbClr val="E00087"/>
                    </a:solidFill>
                    <a:effectLst/>
                    <a:ea typeface="Montserrat" panose="00000500000000000000" pitchFamily="50" charset="0"/>
                    <a:cs typeface="Times New Roman" panose="02020603050405020304" pitchFamily="18" charset="0"/>
                    <a:hlinkClick r:id="rId9"/>
                  </a:rPr>
                  <a:t>NPDA Results Online</a:t>
                </a:r>
                <a:r>
                  <a:rPr lang="en-GB" sz="1000" kern="1200">
                    <a:solidFill>
                      <a:srgbClr val="000000"/>
                    </a:solidFill>
                    <a:effectLst/>
                    <a:ea typeface="Montserrat" panose="00000500000000000000" pitchFamily="50" charset="0"/>
                    <a:cs typeface="Times New Roman" panose="02020603050405020304" pitchFamily="18" charset="0"/>
                  </a:rPr>
                  <a:t>.</a:t>
                </a:r>
                <a:endParaRPr lang="en-GB" sz="1000" kern="100">
                  <a:effectLst/>
                  <a:ea typeface="Montserrat" panose="00000500000000000000" pitchFamily="50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71" name="Rounded Rectangle 65">
                <a:extLst>
                  <a:ext uri="{FF2B5EF4-FFF2-40B4-BE49-F238E27FC236}">
                    <a16:creationId xmlns:a16="http://schemas.microsoft.com/office/drawing/2014/main" id="{32083B5D-94F3-6348-A5D3-6F3061A6ACE9}"/>
                  </a:ext>
                </a:extLst>
              </p:cNvPr>
              <p:cNvSpPr/>
              <p:nvPr/>
            </p:nvSpPr>
            <p:spPr>
              <a:xfrm>
                <a:off x="63489" y="4688958"/>
                <a:ext cx="4859655" cy="845820"/>
              </a:xfrm>
              <a:prstGeom prst="rect">
                <a:avLst/>
              </a:prstGeom>
              <a:solidFill>
                <a:srgbClr val="E8F7F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72000" tIns="36000" rIns="72000" bIns="36000" spcCol="0" rtlCol="0" anchor="ctr">
                <a:noAutofit/>
              </a:bodyPr>
              <a:lstStyle/>
              <a:p>
                <a:pPr>
                  <a:lnSpc>
                    <a:spcPct val="106000"/>
                  </a:lnSpc>
                  <a:spcAft>
                    <a:spcPts val="800"/>
                  </a:spcAft>
                </a:pPr>
                <a:r>
                  <a:rPr lang="en-GB" sz="1000" kern="1200">
                    <a:solidFill>
                      <a:srgbClr val="000000"/>
                    </a:solidFill>
                    <a:effectLst/>
                    <a:ea typeface="Montserrat" panose="00000500000000000000" pitchFamily="50" charset="0"/>
                    <a:cs typeface="Times New Roman" panose="02020603050405020304" pitchFamily="18" charset="0"/>
                  </a:rPr>
                  <a:t>NPDA events including conferences and webinars bring MDT staff together to share best practice. Feedback from the 2025 national conference showed that 99% of respondents had learned one new thing.</a:t>
                </a:r>
                <a:endParaRPr lang="en-GB" sz="1000" kern="100">
                  <a:effectLst/>
                  <a:ea typeface="Montserrat" panose="00000500000000000000" pitchFamily="50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72" name="Rounded Rectangle 48">
                <a:extLst>
                  <a:ext uri="{FF2B5EF4-FFF2-40B4-BE49-F238E27FC236}">
                    <a16:creationId xmlns:a16="http://schemas.microsoft.com/office/drawing/2014/main" id="{9113CC49-FD64-4B45-9AA3-E151903FCCDE}"/>
                  </a:ext>
                </a:extLst>
              </p:cNvPr>
              <p:cNvSpPr/>
              <p:nvPr/>
            </p:nvSpPr>
            <p:spPr>
              <a:xfrm>
                <a:off x="63489" y="2147777"/>
                <a:ext cx="4859655" cy="846000"/>
              </a:xfrm>
              <a:prstGeom prst="rect">
                <a:avLst/>
              </a:prstGeom>
              <a:solidFill>
                <a:srgbClr val="E8F7F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72000" tIns="36000" rIns="72000" bIns="36000" spcCol="0" rtlCol="0" anchor="ctr">
                <a:noAutofit/>
              </a:bodyPr>
              <a:lstStyle/>
              <a:p>
                <a:pPr>
                  <a:lnSpc>
                    <a:spcPct val="106000"/>
                  </a:lnSpc>
                  <a:spcAft>
                    <a:spcPts val="800"/>
                  </a:spcAft>
                </a:pPr>
                <a:endParaRPr lang="en-GB" sz="1000" kern="1200">
                  <a:solidFill>
                    <a:srgbClr val="000000"/>
                  </a:solidFill>
                  <a:effectLst/>
                  <a:ea typeface="Calibri" panose="020F0502020204030204" pitchFamily="34" charset="0"/>
                  <a:cs typeface="Montserrat" panose="00000500000000000000" pitchFamily="50" charset="0"/>
                </a:endParaRPr>
              </a:p>
              <a:p>
                <a:pPr>
                  <a:lnSpc>
                    <a:spcPct val="106000"/>
                  </a:lnSpc>
                  <a:spcAft>
                    <a:spcPts val="800"/>
                  </a:spcAft>
                </a:pPr>
                <a:r>
                  <a:rPr lang="en-GB" sz="1000" kern="1200">
                    <a:solidFill>
                      <a:srgbClr val="000000"/>
                    </a:solidFill>
                    <a:effectLst/>
                    <a:ea typeface="Calibri" panose="020F0502020204030204" pitchFamily="34" charset="0"/>
                    <a:cs typeface="Montserrat" panose="00000500000000000000" pitchFamily="50" charset="0"/>
                  </a:rPr>
                  <a:t>All paediatric diabetes teams receive </a:t>
                </a:r>
                <a:r>
                  <a:rPr lang="en-GB" sz="1000" u="sng" kern="1200">
                    <a:solidFill>
                      <a:srgbClr val="E00087"/>
                    </a:solidFill>
                    <a:effectLst/>
                    <a:ea typeface="Montserrat" panose="00000500000000000000" pitchFamily="50" charset="0"/>
                    <a:cs typeface="Times New Roman" panose="02020603050405020304" pitchFamily="18" charset="0"/>
                    <a:hlinkClick r:id="rId10"/>
                  </a:rPr>
                  <a:t>a detailed PDF report</a:t>
                </a:r>
                <a:r>
                  <a:rPr lang="en-GB" sz="1000" u="sng" kern="1200">
                    <a:solidFill>
                      <a:srgbClr val="000000"/>
                    </a:solidFill>
                    <a:effectLst/>
                    <a:ea typeface="Montserrat" panose="00000500000000000000" pitchFamily="50" charset="0"/>
                    <a:cs typeface="Times New Roman" panose="02020603050405020304" pitchFamily="18" charset="0"/>
                    <a:hlinkClick r:id="rId10"/>
                  </a:rPr>
                  <a:t> </a:t>
                </a:r>
                <a:r>
                  <a:rPr lang="en-GB" sz="1000" kern="1200">
                    <a:solidFill>
                      <a:srgbClr val="000000"/>
                    </a:solidFill>
                    <a:effectLst/>
                    <a:ea typeface="Calibri" panose="020F0502020204030204" pitchFamily="34" charset="0"/>
                    <a:cs typeface="Montserrat" panose="00000500000000000000" pitchFamily="50" charset="0"/>
                  </a:rPr>
                  <a:t>on their annual performance.</a:t>
                </a:r>
                <a:r>
                  <a:rPr lang="en-GB" sz="1000" kern="1200">
                    <a:solidFill>
                      <a:srgbClr val="000000"/>
                    </a:solidFill>
                    <a:effectLst/>
                    <a:ea typeface="Montserrat" panose="00000500000000000000" pitchFamily="50" charset="0"/>
                    <a:cs typeface="Times New Roman" panose="02020603050405020304" pitchFamily="18" charset="0"/>
                  </a:rPr>
                  <a:t> </a:t>
                </a:r>
                <a:r>
                  <a:rPr lang="en-GB" sz="1000" kern="1200" dirty="0">
                    <a:solidFill>
                      <a:srgbClr val="000000"/>
                    </a:solidFill>
                    <a:effectLst/>
                    <a:ea typeface="Montserrat" panose="00000500000000000000" pitchFamily="50" charset="0"/>
                    <a:cs typeface="Times New Roman" panose="02020603050405020304" pitchFamily="18" charset="0"/>
                  </a:rPr>
                  <a:t>Outlier data is produced to identify units in need of support for improvement and escalate concerns to senior management.</a:t>
                </a:r>
                <a:endParaRPr lang="en-GB" sz="1000" kern="100" dirty="0">
                  <a:effectLst/>
                  <a:ea typeface="Montserrat" panose="00000500000000000000" pitchFamily="50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6000"/>
                  </a:lnSpc>
                  <a:spcAft>
                    <a:spcPts val="800"/>
                  </a:spcAft>
                </a:pPr>
                <a:r>
                  <a:rPr lang="en-GB" sz="1000" kern="1200" dirty="0">
                    <a:solidFill>
                      <a:srgbClr val="000000"/>
                    </a:solidFill>
                    <a:effectLst/>
                    <a:ea typeface="Calibri" panose="020F0502020204030204" pitchFamily="34" charset="0"/>
                    <a:cs typeface="Montserrat" panose="00000500000000000000" pitchFamily="50" charset="0"/>
                  </a:rPr>
                  <a:t> </a:t>
                </a:r>
                <a:endParaRPr lang="en-GB" sz="1000" kern="100" dirty="0">
                  <a:effectLst/>
                  <a:ea typeface="Montserrat" panose="00000500000000000000" pitchFamily="50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73" name="Rounded Rectangle 48">
                <a:extLst>
                  <a:ext uri="{FF2B5EF4-FFF2-40B4-BE49-F238E27FC236}">
                    <a16:creationId xmlns:a16="http://schemas.microsoft.com/office/drawing/2014/main" id="{A0557B12-CEEB-C397-E670-D28F6ED67A2C}"/>
                  </a:ext>
                </a:extLst>
              </p:cNvPr>
              <p:cNvSpPr/>
              <p:nvPr/>
            </p:nvSpPr>
            <p:spPr>
              <a:xfrm>
                <a:off x="63489" y="1446028"/>
                <a:ext cx="4859655" cy="648000"/>
              </a:xfrm>
              <a:prstGeom prst="rect">
                <a:avLst/>
              </a:prstGeom>
              <a:solidFill>
                <a:srgbClr val="E8F7F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72000" tIns="36000" rIns="72000" bIns="36000" spcCol="0" rtlCol="0" anchor="ctr">
                <a:noAutofit/>
              </a:bodyPr>
              <a:lstStyle/>
              <a:p>
                <a:pPr>
                  <a:lnSpc>
                    <a:spcPct val="106000"/>
                  </a:lnSpc>
                  <a:spcAft>
                    <a:spcPts val="800"/>
                  </a:spcAft>
                </a:pPr>
                <a:r>
                  <a:rPr lang="en-GB" sz="1000" kern="1200">
                    <a:solidFill>
                      <a:srgbClr val="000000"/>
                    </a:solidFill>
                    <a:effectLst/>
                    <a:ea typeface="Calibri" panose="020F0502020204030204" pitchFamily="34" charset="0"/>
                    <a:cs typeface="Montserrat" panose="00000500000000000000" pitchFamily="50" charset="0"/>
                  </a:rPr>
                  <a:t>Prospective data entry into the NPDA Data Capture System allows units to get real time feedback on core audit metrics and assure the quality of their data.</a:t>
                </a:r>
                <a:endParaRPr lang="en-GB" sz="1000" kern="100">
                  <a:effectLst/>
                  <a:ea typeface="Montserrat" panose="00000500000000000000" pitchFamily="50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74" name="Text Box 2">
                <a:extLst>
                  <a:ext uri="{FF2B5EF4-FFF2-40B4-BE49-F238E27FC236}">
                    <a16:creationId xmlns:a16="http://schemas.microsoft.com/office/drawing/2014/main" id="{BC7A4ADE-46E7-7B13-70AB-5B1642D1128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4986508" cy="7721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>
                  <a:lnSpc>
                    <a:spcPct val="106000"/>
                  </a:lnSpc>
                  <a:spcAft>
                    <a:spcPts val="800"/>
                  </a:spcAft>
                </a:pPr>
                <a:r>
                  <a:rPr lang="en-GB" sz="1400" b="1" kern="100">
                    <a:solidFill>
                      <a:srgbClr val="000000"/>
                    </a:solidFill>
                    <a:effectLst/>
                    <a:latin typeface="Montserrat" panose="00000500000000000000" pitchFamily="50" charset="0"/>
                    <a:ea typeface="Montserrat" panose="00000500000000000000" pitchFamily="50" charset="0"/>
                    <a:cs typeface="Times New Roman" panose="02020603050405020304" pitchFamily="18" charset="0"/>
                  </a:rPr>
                  <a:t>Local</a:t>
                </a:r>
                <a:br>
                  <a:rPr lang="en-GB" b="1" kern="100">
                    <a:solidFill>
                      <a:srgbClr val="000000"/>
                    </a:solidFill>
                    <a:effectLst/>
                    <a:latin typeface="Montserrat" panose="00000500000000000000" pitchFamily="50" charset="0"/>
                    <a:ea typeface="Montserrat" panose="00000500000000000000" pitchFamily="50" charset="0"/>
                    <a:cs typeface="Times New Roman" panose="02020603050405020304" pitchFamily="18" charset="0"/>
                  </a:rPr>
                </a:br>
                <a:r>
                  <a:rPr lang="en-GB" sz="1050" kern="100">
                    <a:solidFill>
                      <a:srgbClr val="000000"/>
                    </a:solidFill>
                    <a:effectLst/>
                    <a:latin typeface="Montserrat" panose="00000500000000000000" pitchFamily="50" charset="0"/>
                    <a:ea typeface="Montserrat" panose="00000500000000000000" pitchFamily="50" charset="0"/>
                    <a:cs typeface="Times New Roman" panose="02020603050405020304" pitchFamily="18" charset="0"/>
                  </a:rPr>
                  <a:t>How the project stimulates quality improvement</a:t>
                </a:r>
                <a:endParaRPr lang="en-GB" sz="1000" kern="100">
                  <a:effectLst/>
                  <a:latin typeface="Montserrat" panose="00000500000000000000" pitchFamily="50" charset="0"/>
                  <a:ea typeface="Montserrat" panose="00000500000000000000" pitchFamily="50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6000"/>
                  </a:lnSpc>
                  <a:spcAft>
                    <a:spcPts val="800"/>
                  </a:spcAft>
                </a:pPr>
                <a:r>
                  <a:rPr lang="en-GB" sz="1050" kern="100">
                    <a:solidFill>
                      <a:srgbClr val="000000"/>
                    </a:solidFill>
                    <a:effectLst/>
                    <a:latin typeface="Montserrat" panose="00000500000000000000" pitchFamily="50" charset="0"/>
                    <a:ea typeface="Montserrat" panose="00000500000000000000" pitchFamily="50" charset="0"/>
                    <a:cs typeface="Times New Roman" panose="02020603050405020304" pitchFamily="18" charset="0"/>
                  </a:rPr>
                  <a:t> </a:t>
                </a:r>
                <a:endParaRPr lang="en-GB" sz="1000" kern="100">
                  <a:effectLst/>
                  <a:latin typeface="Montserrat" panose="00000500000000000000" pitchFamily="50" charset="0"/>
                  <a:ea typeface="Montserrat" panose="00000500000000000000" pitchFamily="50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51" name="Group 150">
              <a:extLst>
                <a:ext uri="{FF2B5EF4-FFF2-40B4-BE49-F238E27FC236}">
                  <a16:creationId xmlns:a16="http://schemas.microsoft.com/office/drawing/2014/main" id="{6EF51078-0717-8922-0B89-E3D233B851BC}"/>
                </a:ext>
              </a:extLst>
            </p:cNvPr>
            <p:cNvGrpSpPr/>
            <p:nvPr/>
          </p:nvGrpSpPr>
          <p:grpSpPr>
            <a:xfrm>
              <a:off x="5265683" y="0"/>
              <a:ext cx="4967605" cy="5650863"/>
              <a:chOff x="0" y="0"/>
              <a:chExt cx="4968000" cy="5651270"/>
            </a:xfrm>
          </p:grpSpPr>
          <p:sp>
            <p:nvSpPr>
              <p:cNvPr id="158" name="Text Box 2">
                <a:extLst>
                  <a:ext uri="{FF2B5EF4-FFF2-40B4-BE49-F238E27FC236}">
                    <a16:creationId xmlns:a16="http://schemas.microsoft.com/office/drawing/2014/main" id="{D18416AA-6D6C-800E-9275-D131F90B28F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4968000" cy="92954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>
                  <a:lnSpc>
                    <a:spcPct val="106000"/>
                  </a:lnSpc>
                  <a:spcAft>
                    <a:spcPts val="800"/>
                  </a:spcAft>
                </a:pPr>
                <a:r>
                  <a:rPr lang="en-GB" sz="1400" b="1" kern="100">
                    <a:solidFill>
                      <a:srgbClr val="000000"/>
                    </a:solidFill>
                    <a:effectLst/>
                    <a:latin typeface="Montserrat" panose="00000500000000000000" pitchFamily="50" charset="0"/>
                    <a:ea typeface="Montserrat" panose="00000500000000000000" pitchFamily="50" charset="0"/>
                    <a:cs typeface="Times New Roman" panose="02020603050405020304" pitchFamily="18" charset="0"/>
                  </a:rPr>
                  <a:t>System</a:t>
                </a:r>
                <a:br>
                  <a:rPr lang="en-GB" sz="1100" b="1" kern="100">
                    <a:solidFill>
                      <a:srgbClr val="000000"/>
                    </a:solidFill>
                    <a:effectLst/>
                    <a:latin typeface="Montserrat" panose="00000500000000000000" pitchFamily="50" charset="0"/>
                    <a:ea typeface="Montserrat" panose="00000500000000000000" pitchFamily="50" charset="0"/>
                    <a:cs typeface="Times New Roman" panose="02020603050405020304" pitchFamily="18" charset="0"/>
                  </a:rPr>
                </a:br>
                <a:r>
                  <a:rPr lang="en-GB" sz="1050" kern="100">
                    <a:solidFill>
                      <a:srgbClr val="000000"/>
                    </a:solidFill>
                    <a:effectLst/>
                    <a:latin typeface="Montserrat" panose="00000500000000000000" pitchFamily="50" charset="0"/>
                    <a:ea typeface="Montserrat" panose="00000500000000000000" pitchFamily="50" charset="0"/>
                    <a:cs typeface="Times New Roman" panose="02020603050405020304" pitchFamily="18" charset="0"/>
                  </a:rPr>
                  <a:t>How the project supports policy development and system management</a:t>
                </a:r>
                <a:endParaRPr lang="en-GB" sz="1000" kern="100">
                  <a:effectLst/>
                  <a:latin typeface="Montserrat" panose="00000500000000000000" pitchFamily="50" charset="0"/>
                  <a:ea typeface="Montserrat" panose="00000500000000000000" pitchFamily="50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59" name="Rectangle 3">
                <a:extLst>
                  <a:ext uri="{FF2B5EF4-FFF2-40B4-BE49-F238E27FC236}">
                    <a16:creationId xmlns:a16="http://schemas.microsoft.com/office/drawing/2014/main" id="{177BD35F-1865-4303-090A-859F1CD1127C}"/>
                  </a:ext>
                </a:extLst>
              </p:cNvPr>
              <p:cNvSpPr/>
              <p:nvPr/>
            </p:nvSpPr>
            <p:spPr>
              <a:xfrm>
                <a:off x="0" y="867104"/>
                <a:ext cx="4967605" cy="4784166"/>
              </a:xfrm>
              <a:prstGeom prst="roundRect">
                <a:avLst>
                  <a:gd name="adj" fmla="val 1978"/>
                </a:avLst>
              </a:prstGeom>
              <a:solidFill>
                <a:schemeClr val="tx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 sz="1400"/>
              </a:p>
            </p:txBody>
          </p:sp>
          <p:sp>
            <p:nvSpPr>
              <p:cNvPr id="160" name="Rounded Rectangle 42">
                <a:extLst>
                  <a:ext uri="{FF2B5EF4-FFF2-40B4-BE49-F238E27FC236}">
                    <a16:creationId xmlns:a16="http://schemas.microsoft.com/office/drawing/2014/main" id="{D23ED8BD-D20A-2F75-6EA8-1C97917E6283}"/>
                  </a:ext>
                </a:extLst>
              </p:cNvPr>
              <p:cNvSpPr/>
              <p:nvPr/>
            </p:nvSpPr>
            <p:spPr>
              <a:xfrm>
                <a:off x="63062" y="3358055"/>
                <a:ext cx="4859655" cy="695963"/>
              </a:xfrm>
              <a:prstGeom prst="rect">
                <a:avLst/>
              </a:prstGeom>
              <a:solidFill>
                <a:srgbClr val="E8F7F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72000" tIns="36000" rIns="72000" bIns="36000" spcCol="0" rtlCol="0" anchor="ctr">
                <a:noAutofit/>
              </a:bodyPr>
              <a:lstStyle/>
              <a:p>
                <a:pPr>
                  <a:lnSpc>
                    <a:spcPct val="106000"/>
                  </a:lnSpc>
                  <a:spcAft>
                    <a:spcPts val="800"/>
                  </a:spcAft>
                </a:pPr>
                <a:r>
                  <a:rPr lang="en-GB" sz="1000" kern="1200">
                    <a:solidFill>
                      <a:srgbClr val="000000"/>
                    </a:solidFill>
                    <a:effectLst/>
                    <a:ea typeface="Montserrat" panose="00000500000000000000" pitchFamily="50" charset="0"/>
                    <a:cs typeface="Times New Roman" panose="02020603050405020304" pitchFamily="18" charset="0"/>
                  </a:rPr>
                  <a:t>The NPDA supports the </a:t>
                </a:r>
                <a:r>
                  <a:rPr lang="en-GB" sz="1000" u="sng" kern="1200">
                    <a:solidFill>
                      <a:srgbClr val="E00087"/>
                    </a:solidFill>
                    <a:effectLst/>
                    <a:ea typeface="Montserrat" panose="00000500000000000000" pitchFamily="50" charset="0"/>
                    <a:cs typeface="Times New Roman" panose="02020603050405020304" pitchFamily="18" charset="0"/>
                    <a:hlinkClick r:id="rId11"/>
                  </a:rPr>
                  <a:t>National Children and Young People’s Diabetes Network</a:t>
                </a:r>
                <a:r>
                  <a:rPr lang="en-GB" sz="1000" u="sng" kern="1200">
                    <a:solidFill>
                      <a:srgbClr val="000000"/>
                    </a:solidFill>
                    <a:effectLst/>
                    <a:ea typeface="Montserrat" panose="00000500000000000000" pitchFamily="50" charset="0"/>
                    <a:cs typeface="Times New Roman" panose="02020603050405020304" pitchFamily="18" charset="0"/>
                    <a:hlinkClick r:id="rId11"/>
                  </a:rPr>
                  <a:t> </a:t>
                </a:r>
                <a:r>
                  <a:rPr lang="en-GB" sz="1000" kern="1200">
                    <a:solidFill>
                      <a:srgbClr val="000000"/>
                    </a:solidFill>
                    <a:effectLst/>
                    <a:ea typeface="Montserrat" panose="00000500000000000000" pitchFamily="50" charset="0"/>
                    <a:cs typeface="Times New Roman" panose="02020603050405020304" pitchFamily="18" charset="0"/>
                  </a:rPr>
                  <a:t>by hosting national meetings, and through collaboration with the working groups of this organisation.</a:t>
                </a:r>
                <a:endParaRPr lang="en-GB" sz="1000" kern="100">
                  <a:effectLst/>
                  <a:ea typeface="Montserrat" panose="00000500000000000000" pitchFamily="50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1" name="Rounded Rectangle 44">
                <a:extLst>
                  <a:ext uri="{FF2B5EF4-FFF2-40B4-BE49-F238E27FC236}">
                    <a16:creationId xmlns:a16="http://schemas.microsoft.com/office/drawing/2014/main" id="{F3C0DEDB-2544-DF94-01D4-A6F67C87DB50}"/>
                  </a:ext>
                </a:extLst>
              </p:cNvPr>
              <p:cNvSpPr/>
              <p:nvPr/>
            </p:nvSpPr>
            <p:spPr>
              <a:xfrm>
                <a:off x="63062" y="4871545"/>
                <a:ext cx="4859655" cy="703904"/>
              </a:xfrm>
              <a:prstGeom prst="rect">
                <a:avLst/>
              </a:prstGeom>
              <a:solidFill>
                <a:srgbClr val="E8F7F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72000" tIns="36000" rIns="72000" bIns="36000" spcCol="0" rtlCol="0" anchor="ctr">
                <a:noAutofit/>
              </a:bodyPr>
              <a:lstStyle/>
              <a:p>
                <a:pPr>
                  <a:lnSpc>
                    <a:spcPct val="106000"/>
                  </a:lnSpc>
                  <a:spcAft>
                    <a:spcPts val="800"/>
                  </a:spcAft>
                </a:pPr>
                <a:r>
                  <a:rPr lang="en-GB" sz="1000" kern="1200">
                    <a:solidFill>
                      <a:srgbClr val="000000"/>
                    </a:solidFill>
                    <a:effectLst/>
                    <a:ea typeface="Montserrat" panose="00000500000000000000" pitchFamily="50" charset="0"/>
                    <a:cs typeface="Times New Roman" panose="02020603050405020304" pitchFamily="18" charset="0"/>
                  </a:rPr>
                  <a:t>Since 2023/24, the has NPDA supplied data to NHS England to facilitate the  reimbursement of  ICBs for the partial costs of hybrid closed loops as part of their </a:t>
                </a:r>
                <a:r>
                  <a:rPr lang="en-GB" sz="1000" u="sng" kern="1200">
                    <a:solidFill>
                      <a:srgbClr val="E00087"/>
                    </a:solidFill>
                    <a:effectLst/>
                    <a:ea typeface="Montserrat" panose="00000500000000000000" pitchFamily="50" charset="0"/>
                    <a:cs typeface="Times New Roman" panose="02020603050405020304" pitchFamily="18" charset="0"/>
                    <a:hlinkClick r:id="rId12"/>
                  </a:rPr>
                  <a:t>implementation strategy</a:t>
                </a:r>
                <a:r>
                  <a:rPr lang="en-GB" sz="1000" kern="1200">
                    <a:solidFill>
                      <a:srgbClr val="000000"/>
                    </a:solidFill>
                    <a:effectLst/>
                    <a:ea typeface="Montserrat" panose="00000500000000000000" pitchFamily="50" charset="0"/>
                    <a:cs typeface="Times New Roman" panose="02020603050405020304" pitchFamily="18" charset="0"/>
                  </a:rPr>
                  <a:t>.</a:t>
                </a:r>
                <a:endParaRPr lang="en-GB" sz="1000" kern="100">
                  <a:effectLst/>
                  <a:ea typeface="Montserrat" panose="00000500000000000000" pitchFamily="50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2" name="Rounded Rectangle 61">
                <a:extLst>
                  <a:ext uri="{FF2B5EF4-FFF2-40B4-BE49-F238E27FC236}">
                    <a16:creationId xmlns:a16="http://schemas.microsoft.com/office/drawing/2014/main" id="{2303CB3D-B643-ABF6-A627-2F2C4739CDFC}"/>
                  </a:ext>
                </a:extLst>
              </p:cNvPr>
              <p:cNvSpPr/>
              <p:nvPr/>
            </p:nvSpPr>
            <p:spPr>
              <a:xfrm>
                <a:off x="63062" y="2317531"/>
                <a:ext cx="4859655" cy="431955"/>
              </a:xfrm>
              <a:prstGeom prst="rect">
                <a:avLst/>
              </a:prstGeom>
              <a:solidFill>
                <a:srgbClr val="E8F7F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72000" tIns="36000" rIns="72000" bIns="36000" spcCol="0" rtlCol="0" anchor="ctr">
                <a:noAutofit/>
              </a:bodyPr>
              <a:lstStyle/>
              <a:p>
                <a:pPr>
                  <a:lnSpc>
                    <a:spcPct val="106000"/>
                  </a:lnSpc>
                  <a:spcAft>
                    <a:spcPts val="800"/>
                  </a:spcAft>
                </a:pPr>
                <a:r>
                  <a:rPr lang="en-GB" sz="1000" kern="1200">
                    <a:solidFill>
                      <a:srgbClr val="000000"/>
                    </a:solidFill>
                    <a:effectLst/>
                    <a:ea typeface="Montserrat" panose="00000500000000000000" pitchFamily="50" charset="0"/>
                    <a:cs typeface="Times New Roman" panose="02020603050405020304" pitchFamily="18" charset="0"/>
                  </a:rPr>
                  <a:t>NPDA outlier data informs CQC inspections and is fed back to the Welsh Government.</a:t>
                </a:r>
                <a:endParaRPr lang="en-GB" sz="1000" kern="100">
                  <a:effectLst/>
                  <a:ea typeface="Montserrat" panose="00000500000000000000" pitchFamily="50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3" name="Rounded Rectangle 62">
                <a:extLst>
                  <a:ext uri="{FF2B5EF4-FFF2-40B4-BE49-F238E27FC236}">
                    <a16:creationId xmlns:a16="http://schemas.microsoft.com/office/drawing/2014/main" id="{C54C258B-05FB-BD59-EBBD-7120254C4E62}"/>
                  </a:ext>
                </a:extLst>
              </p:cNvPr>
              <p:cNvSpPr/>
              <p:nvPr/>
            </p:nvSpPr>
            <p:spPr>
              <a:xfrm>
                <a:off x="63062" y="1513490"/>
                <a:ext cx="4859655" cy="719380"/>
              </a:xfrm>
              <a:prstGeom prst="rect">
                <a:avLst/>
              </a:prstGeom>
              <a:solidFill>
                <a:srgbClr val="E8F7F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72000" tIns="36000" rIns="72000" bIns="36000" spcCol="0" rtlCol="0" anchor="ctr">
                <a:noAutofit/>
              </a:bodyPr>
              <a:lstStyle/>
              <a:p>
                <a:pPr>
                  <a:lnSpc>
                    <a:spcPct val="106000"/>
                  </a:lnSpc>
                  <a:spcAft>
                    <a:spcPts val="800"/>
                  </a:spcAft>
                </a:pPr>
                <a:r>
                  <a:rPr lang="en-GB" sz="1000" kern="1200">
                    <a:solidFill>
                      <a:srgbClr val="000000"/>
                    </a:solidFill>
                    <a:effectLst/>
                    <a:ea typeface="Montserrat" panose="00000500000000000000" pitchFamily="50" charset="0"/>
                    <a:cs typeface="Times New Roman" panose="02020603050405020304" pitchFamily="18" charset="0"/>
                  </a:rPr>
                  <a:t>NPDA data informs Best Practice Tariff payments, is included in the  </a:t>
                </a:r>
                <a:r>
                  <a:rPr lang="en-GB" sz="1000" u="sng" kern="1200">
                    <a:solidFill>
                      <a:srgbClr val="E00087"/>
                    </a:solidFill>
                    <a:effectLst/>
                    <a:ea typeface="Montserrat" panose="00000500000000000000" pitchFamily="50" charset="0"/>
                    <a:cs typeface="Times New Roman" panose="02020603050405020304" pitchFamily="18" charset="0"/>
                    <a:hlinkClick r:id="rId13"/>
                  </a:rPr>
                  <a:t>National Clinical Audit Benchmarking </a:t>
                </a:r>
                <a:r>
                  <a:rPr lang="en-GB" sz="1000" kern="1200">
                    <a:solidFill>
                      <a:srgbClr val="000000"/>
                    </a:solidFill>
                    <a:effectLst/>
                    <a:ea typeface="Montserrat" panose="00000500000000000000" pitchFamily="50" charset="0"/>
                    <a:cs typeface="Times New Roman" panose="02020603050405020304" pitchFamily="18" charset="0"/>
                  </a:rPr>
                  <a:t>platform, and the NHS England </a:t>
                </a:r>
                <a:r>
                  <a:rPr lang="en-GB" sz="1000" u="sng" kern="1200">
                    <a:solidFill>
                      <a:srgbClr val="E00087"/>
                    </a:solidFill>
                    <a:effectLst/>
                    <a:ea typeface="Montserrat" panose="00000500000000000000" pitchFamily="50" charset="0"/>
                    <a:cs typeface="Times New Roman" panose="02020603050405020304" pitchFamily="18" charset="0"/>
                    <a:hlinkClick r:id="rId14"/>
                  </a:rPr>
                  <a:t>Getting It Right First Time</a:t>
                </a:r>
                <a:r>
                  <a:rPr lang="en-GB" sz="1000" kern="1200">
                    <a:solidFill>
                      <a:srgbClr val="000000"/>
                    </a:solidFill>
                    <a:effectLst/>
                    <a:ea typeface="Montserrat" panose="00000500000000000000" pitchFamily="50" charset="0"/>
                    <a:cs typeface="Times New Roman" panose="02020603050405020304" pitchFamily="18" charset="0"/>
                  </a:rPr>
                  <a:t> programme. </a:t>
                </a:r>
                <a:endParaRPr lang="en-GB" sz="1000" kern="100">
                  <a:effectLst/>
                  <a:ea typeface="Montserrat" panose="00000500000000000000" pitchFamily="50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4" name="Rounded Rectangle 67">
                <a:hlinkClick r:id="rId15"/>
                <a:extLst>
                  <a:ext uri="{FF2B5EF4-FFF2-40B4-BE49-F238E27FC236}">
                    <a16:creationId xmlns:a16="http://schemas.microsoft.com/office/drawing/2014/main" id="{4C873A5F-0335-A367-D5EE-1E587792DFCC}"/>
                  </a:ext>
                </a:extLst>
              </p:cNvPr>
              <p:cNvSpPr/>
              <p:nvPr/>
            </p:nvSpPr>
            <p:spPr>
              <a:xfrm>
                <a:off x="63062" y="945931"/>
                <a:ext cx="4859655" cy="503502"/>
              </a:xfrm>
              <a:prstGeom prst="rect">
                <a:avLst/>
              </a:prstGeom>
              <a:solidFill>
                <a:srgbClr val="E8F7F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72000" tIns="36000" rIns="72000" bIns="36000" spcCol="0" rtlCol="0" anchor="ctr">
                <a:noAutofit/>
              </a:bodyPr>
              <a:lstStyle/>
              <a:p>
                <a:pPr>
                  <a:lnSpc>
                    <a:spcPct val="106000"/>
                  </a:lnSpc>
                  <a:spcAft>
                    <a:spcPts val="800"/>
                  </a:spcAft>
                </a:pPr>
                <a:r>
                  <a:rPr lang="en-GB" sz="1000" kern="1200">
                    <a:solidFill>
                      <a:srgbClr val="000000"/>
                    </a:solidFill>
                    <a:effectLst/>
                    <a:ea typeface="Montserrat" panose="00000500000000000000" pitchFamily="50" charset="0"/>
                    <a:cs typeface="Times New Roman" panose="02020603050405020304" pitchFamily="18" charset="0"/>
                  </a:rPr>
                  <a:t>The NPDA collaborates with the </a:t>
                </a:r>
                <a:r>
                  <a:rPr lang="en-GB" sz="1000" u="sng" kern="1200">
                    <a:solidFill>
                      <a:srgbClr val="E00087"/>
                    </a:solidFill>
                    <a:effectLst/>
                    <a:ea typeface="Montserrat" panose="00000500000000000000" pitchFamily="50" charset="0"/>
                    <a:cs typeface="Times New Roman" panose="02020603050405020304" pitchFamily="18" charset="0"/>
                    <a:hlinkClick r:id="rId16"/>
                  </a:rPr>
                  <a:t>National Diabetes Audit (NDA)</a:t>
                </a:r>
                <a:r>
                  <a:rPr lang="en-GB" sz="1000" kern="1200">
                    <a:solidFill>
                      <a:srgbClr val="000000"/>
                    </a:solidFill>
                    <a:effectLst/>
                    <a:ea typeface="Montserrat" panose="00000500000000000000" pitchFamily="50" charset="0"/>
                    <a:cs typeface="Times New Roman" panose="02020603050405020304" pitchFamily="18" charset="0"/>
                  </a:rPr>
                  <a:t> to produce analysis of the care of adolescents and young adults. </a:t>
                </a:r>
                <a:endParaRPr lang="en-GB" sz="1000" kern="100">
                  <a:effectLst/>
                  <a:ea typeface="Montserrat" panose="00000500000000000000" pitchFamily="50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5" name="Rounded Rectangle 61">
                <a:extLst>
                  <a:ext uri="{FF2B5EF4-FFF2-40B4-BE49-F238E27FC236}">
                    <a16:creationId xmlns:a16="http://schemas.microsoft.com/office/drawing/2014/main" id="{DE37BC93-BF75-4D40-9D3D-753C9CE854E2}"/>
                  </a:ext>
                </a:extLst>
              </p:cNvPr>
              <p:cNvSpPr/>
              <p:nvPr/>
            </p:nvSpPr>
            <p:spPr>
              <a:xfrm>
                <a:off x="63062" y="2818138"/>
                <a:ext cx="4859655" cy="467951"/>
              </a:xfrm>
              <a:prstGeom prst="rect">
                <a:avLst/>
              </a:prstGeom>
              <a:solidFill>
                <a:srgbClr val="E8F7F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72000" tIns="36000" rIns="72000" bIns="36000" spcCol="0" rtlCol="0" anchor="ctr">
                <a:noAutofit/>
              </a:bodyPr>
              <a:lstStyle/>
              <a:p>
                <a:pPr>
                  <a:lnSpc>
                    <a:spcPct val="106000"/>
                  </a:lnSpc>
                  <a:spcAft>
                    <a:spcPts val="800"/>
                  </a:spcAft>
                </a:pPr>
                <a:r>
                  <a:rPr lang="en-GB" sz="1000" u="sng" kern="1200">
                    <a:solidFill>
                      <a:srgbClr val="E00087"/>
                    </a:solidFill>
                    <a:effectLst/>
                    <a:ea typeface="Montserrat" panose="00000500000000000000" pitchFamily="50" charset="0"/>
                    <a:cs typeface="Times New Roman" panose="02020603050405020304" pitchFamily="18" charset="0"/>
                    <a:hlinkClick r:id="rId17"/>
                  </a:rPr>
                  <a:t>Routinely collected staffing data</a:t>
                </a:r>
                <a:r>
                  <a:rPr lang="en-GB" sz="1000" kern="1200">
                    <a:solidFill>
                      <a:srgbClr val="000000"/>
                    </a:solidFill>
                    <a:effectLst/>
                    <a:ea typeface="Montserrat" panose="00000500000000000000" pitchFamily="50" charset="0"/>
                    <a:cs typeface="Times New Roman" panose="02020603050405020304" pitchFamily="18" charset="0"/>
                  </a:rPr>
                  <a:t> supports reduction in inequity of resourcing.</a:t>
                </a:r>
                <a:endParaRPr lang="en-GB" sz="1000" kern="100">
                  <a:effectLst/>
                  <a:ea typeface="Montserrat" panose="00000500000000000000" pitchFamily="50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6" name="Rounded Rectangle 100">
                <a:extLst>
                  <a:ext uri="{FF2B5EF4-FFF2-40B4-BE49-F238E27FC236}">
                    <a16:creationId xmlns:a16="http://schemas.microsoft.com/office/drawing/2014/main" id="{64B2C440-D659-4633-5BDC-64546948EEC3}"/>
                  </a:ext>
                </a:extLst>
              </p:cNvPr>
              <p:cNvSpPr/>
              <p:nvPr/>
            </p:nvSpPr>
            <p:spPr>
              <a:xfrm>
                <a:off x="47297" y="4114800"/>
                <a:ext cx="4859655" cy="683928"/>
              </a:xfrm>
              <a:prstGeom prst="rect">
                <a:avLst/>
              </a:prstGeom>
              <a:solidFill>
                <a:srgbClr val="E8F7F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72000" tIns="36000" rIns="72000" bIns="36000" spcCol="0" rtlCol="0" anchor="ctr">
                <a:noAutofit/>
              </a:bodyPr>
              <a:lstStyle/>
              <a:p>
                <a:pPr>
                  <a:lnSpc>
                    <a:spcPct val="106000"/>
                  </a:lnSpc>
                  <a:spcAft>
                    <a:spcPts val="800"/>
                  </a:spcAft>
                </a:pPr>
                <a:r>
                  <a:rPr lang="en-GB" sz="1000" kern="1200">
                    <a:solidFill>
                      <a:srgbClr val="000000"/>
                    </a:solidFill>
                    <a:effectLst/>
                    <a:ea typeface="Montserrat" panose="00000500000000000000" pitchFamily="50" charset="0"/>
                    <a:cs typeface="Times New Roman" panose="02020603050405020304" pitchFamily="18" charset="0"/>
                  </a:rPr>
                  <a:t>The NPDA has commissioned Children’s North East to deliver Poverty Proofing training to all PDUs in England, Wales, and Jersey in 2025.</a:t>
                </a:r>
                <a:endParaRPr lang="en-GB" sz="1000" kern="100">
                  <a:effectLst/>
                  <a:ea typeface="Montserrat" panose="00000500000000000000" pitchFamily="50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52" name="Group 151">
              <a:extLst>
                <a:ext uri="{FF2B5EF4-FFF2-40B4-BE49-F238E27FC236}">
                  <a16:creationId xmlns:a16="http://schemas.microsoft.com/office/drawing/2014/main" id="{18242216-F18D-1FD2-D554-90120538E042}"/>
                </a:ext>
              </a:extLst>
            </p:cNvPr>
            <p:cNvGrpSpPr/>
            <p:nvPr/>
          </p:nvGrpSpPr>
          <p:grpSpPr>
            <a:xfrm>
              <a:off x="0" y="0"/>
              <a:ext cx="4983140" cy="5667174"/>
              <a:chOff x="0" y="0"/>
              <a:chExt cx="4983140" cy="5667174"/>
            </a:xfrm>
          </p:grpSpPr>
          <p:sp>
            <p:nvSpPr>
              <p:cNvPr id="153" name="Text Box 2">
                <a:extLst>
                  <a:ext uri="{FF2B5EF4-FFF2-40B4-BE49-F238E27FC236}">
                    <a16:creationId xmlns:a16="http://schemas.microsoft.com/office/drawing/2014/main" id="{53C8D38B-D5B3-9C3A-FE5F-694191AE1F9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4967768" cy="94290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>
                  <a:lnSpc>
                    <a:spcPct val="106000"/>
                  </a:lnSpc>
                  <a:spcAft>
                    <a:spcPts val="800"/>
                  </a:spcAft>
                </a:pPr>
                <a:r>
                  <a:rPr lang="en-GB" sz="1600" b="1" kern="100">
                    <a:solidFill>
                      <a:srgbClr val="000000"/>
                    </a:solidFill>
                    <a:effectLst/>
                    <a:latin typeface="Montserrat" panose="00000500000000000000" pitchFamily="50" charset="0"/>
                    <a:ea typeface="Montserrat" panose="00000500000000000000" pitchFamily="50" charset="0"/>
                    <a:cs typeface="Times New Roman" panose="02020603050405020304" pitchFamily="18" charset="0"/>
                  </a:rPr>
                  <a:t>National</a:t>
                </a:r>
                <a:br>
                  <a:rPr lang="en-GB" sz="1100" kern="100">
                    <a:solidFill>
                      <a:srgbClr val="000000"/>
                    </a:solidFill>
                    <a:effectLst/>
                    <a:latin typeface="Montserrat" panose="00000500000000000000" pitchFamily="50" charset="0"/>
                    <a:ea typeface="Montserrat" panose="00000500000000000000" pitchFamily="50" charset="0"/>
                    <a:cs typeface="Times New Roman" panose="02020603050405020304" pitchFamily="18" charset="0"/>
                  </a:rPr>
                </a:br>
                <a:r>
                  <a:rPr lang="en-GB" sz="1050" kern="100">
                    <a:solidFill>
                      <a:srgbClr val="000000"/>
                    </a:solidFill>
                    <a:effectLst/>
                    <a:latin typeface="Montserrat" panose="00000500000000000000" pitchFamily="50" charset="0"/>
                    <a:ea typeface="Montserrat" panose="00000500000000000000" pitchFamily="50" charset="0"/>
                    <a:cs typeface="Times New Roman" panose="02020603050405020304" pitchFamily="18" charset="0"/>
                  </a:rPr>
                  <a:t>How the project provides evidence of quality and outcomes of care nationally</a:t>
                </a:r>
                <a:endParaRPr lang="en-GB" sz="1000" kern="100">
                  <a:effectLst/>
                  <a:latin typeface="Montserrat" panose="00000500000000000000" pitchFamily="50" charset="0"/>
                  <a:ea typeface="Montserrat" panose="00000500000000000000" pitchFamily="50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6000"/>
                  </a:lnSpc>
                  <a:spcAft>
                    <a:spcPts val="800"/>
                  </a:spcAft>
                </a:pPr>
                <a:r>
                  <a:rPr lang="en-GB" sz="1050" kern="100">
                    <a:solidFill>
                      <a:srgbClr val="000000"/>
                    </a:solidFill>
                    <a:effectLst/>
                    <a:latin typeface="Montserrat" panose="00000500000000000000" pitchFamily="50" charset="0"/>
                    <a:ea typeface="Montserrat" panose="00000500000000000000" pitchFamily="50" charset="0"/>
                    <a:cs typeface="Times New Roman" panose="02020603050405020304" pitchFamily="18" charset="0"/>
                  </a:rPr>
                  <a:t> </a:t>
                </a:r>
                <a:endParaRPr lang="en-GB" sz="1000" kern="100">
                  <a:effectLst/>
                  <a:latin typeface="Montserrat" panose="00000500000000000000" pitchFamily="50" charset="0"/>
                  <a:ea typeface="Montserrat" panose="00000500000000000000" pitchFamily="50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6000"/>
                  </a:lnSpc>
                  <a:spcAft>
                    <a:spcPts val="800"/>
                  </a:spcAft>
                </a:pPr>
                <a:r>
                  <a:rPr lang="en-GB" sz="1050" kern="100">
                    <a:solidFill>
                      <a:srgbClr val="000000"/>
                    </a:solidFill>
                    <a:effectLst/>
                    <a:latin typeface="Montserrat" panose="00000500000000000000" pitchFamily="50" charset="0"/>
                    <a:ea typeface="Montserrat" panose="00000500000000000000" pitchFamily="50" charset="0"/>
                    <a:cs typeface="Times New Roman" panose="02020603050405020304" pitchFamily="18" charset="0"/>
                  </a:rPr>
                  <a:t> </a:t>
                </a:r>
                <a:endParaRPr lang="en-GB" sz="1000" kern="100">
                  <a:effectLst/>
                  <a:latin typeface="Montserrat" panose="00000500000000000000" pitchFamily="50" charset="0"/>
                  <a:ea typeface="Montserrat" panose="00000500000000000000" pitchFamily="50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6000"/>
                  </a:lnSpc>
                  <a:spcAft>
                    <a:spcPts val="800"/>
                  </a:spcAft>
                </a:pPr>
                <a:r>
                  <a:rPr lang="en-GB" sz="1050" kern="100">
                    <a:solidFill>
                      <a:srgbClr val="000000"/>
                    </a:solidFill>
                    <a:effectLst/>
                    <a:latin typeface="Montserrat" panose="00000500000000000000" pitchFamily="50" charset="0"/>
                    <a:ea typeface="Montserrat" panose="00000500000000000000" pitchFamily="50" charset="0"/>
                    <a:cs typeface="Times New Roman" panose="02020603050405020304" pitchFamily="18" charset="0"/>
                  </a:rPr>
                  <a:t> </a:t>
                </a:r>
                <a:endParaRPr lang="en-GB" sz="1000" kern="100">
                  <a:effectLst/>
                  <a:latin typeface="Montserrat" panose="00000500000000000000" pitchFamily="50" charset="0"/>
                  <a:ea typeface="Montserrat" panose="00000500000000000000" pitchFamily="50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6000"/>
                  </a:lnSpc>
                  <a:spcAft>
                    <a:spcPts val="800"/>
                  </a:spcAft>
                </a:pPr>
                <a:r>
                  <a:rPr lang="en-GB" sz="1050" kern="100">
                    <a:solidFill>
                      <a:srgbClr val="000000"/>
                    </a:solidFill>
                    <a:effectLst/>
                    <a:latin typeface="Montserrat" panose="00000500000000000000" pitchFamily="50" charset="0"/>
                    <a:ea typeface="Montserrat" panose="00000500000000000000" pitchFamily="50" charset="0"/>
                    <a:cs typeface="Times New Roman" panose="02020603050405020304" pitchFamily="18" charset="0"/>
                  </a:rPr>
                  <a:t> </a:t>
                </a:r>
                <a:endParaRPr lang="en-GB" sz="1000" kern="100">
                  <a:effectLst/>
                  <a:latin typeface="Montserrat" panose="00000500000000000000" pitchFamily="50" charset="0"/>
                  <a:ea typeface="Montserrat" panose="00000500000000000000" pitchFamily="50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6000"/>
                  </a:lnSpc>
                  <a:spcAft>
                    <a:spcPts val="800"/>
                  </a:spcAft>
                </a:pPr>
                <a:r>
                  <a:rPr lang="en-GB" sz="1050" kern="100">
                    <a:solidFill>
                      <a:srgbClr val="000000"/>
                    </a:solidFill>
                    <a:effectLst/>
                    <a:latin typeface="Montserrat" panose="00000500000000000000" pitchFamily="50" charset="0"/>
                    <a:ea typeface="Montserrat" panose="00000500000000000000" pitchFamily="50" charset="0"/>
                    <a:cs typeface="Times New Roman" panose="02020603050405020304" pitchFamily="18" charset="0"/>
                  </a:rPr>
                  <a:t> </a:t>
                </a:r>
                <a:endParaRPr lang="en-GB" sz="1000" kern="100">
                  <a:effectLst/>
                  <a:latin typeface="Montserrat" panose="00000500000000000000" pitchFamily="50" charset="0"/>
                  <a:ea typeface="Montserrat" panose="00000500000000000000" pitchFamily="50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6000"/>
                  </a:lnSpc>
                  <a:spcAft>
                    <a:spcPts val="800"/>
                  </a:spcAft>
                </a:pPr>
                <a:br>
                  <a:rPr lang="en-GB" sz="1050" kern="100">
                    <a:solidFill>
                      <a:srgbClr val="000000"/>
                    </a:solidFill>
                    <a:effectLst/>
                    <a:latin typeface="Montserrat" panose="00000500000000000000" pitchFamily="50" charset="0"/>
                    <a:ea typeface="Montserrat" panose="00000500000000000000" pitchFamily="50" charset="0"/>
                    <a:cs typeface="Times New Roman" panose="02020603050405020304" pitchFamily="18" charset="0"/>
                  </a:rPr>
                </a:br>
                <a:br>
                  <a:rPr lang="en-GB" sz="1050" kern="100">
                    <a:solidFill>
                      <a:srgbClr val="000000"/>
                    </a:solidFill>
                    <a:effectLst/>
                    <a:latin typeface="Montserrat" panose="00000500000000000000" pitchFamily="50" charset="0"/>
                    <a:ea typeface="Montserrat" panose="00000500000000000000" pitchFamily="50" charset="0"/>
                    <a:cs typeface="Times New Roman" panose="02020603050405020304" pitchFamily="18" charset="0"/>
                  </a:rPr>
                </a:br>
                <a:endParaRPr lang="en-GB" sz="1000" kern="100">
                  <a:effectLst/>
                  <a:latin typeface="Montserrat" panose="00000500000000000000" pitchFamily="50" charset="0"/>
                  <a:ea typeface="Montserrat" panose="00000500000000000000" pitchFamily="50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6000"/>
                  </a:lnSpc>
                  <a:spcBef>
                    <a:spcPts val="1200"/>
                  </a:spcBef>
                  <a:spcAft>
                    <a:spcPts val="800"/>
                  </a:spcAft>
                </a:pPr>
                <a:r>
                  <a:rPr lang="en-GB" sz="1050" kern="100">
                    <a:solidFill>
                      <a:srgbClr val="000000"/>
                    </a:solidFill>
                    <a:effectLst/>
                    <a:latin typeface="Montserrat" panose="00000500000000000000" pitchFamily="50" charset="0"/>
                    <a:ea typeface="Montserrat" panose="00000500000000000000" pitchFamily="50" charset="0"/>
                    <a:cs typeface="Times New Roman" panose="02020603050405020304" pitchFamily="18" charset="0"/>
                  </a:rPr>
                  <a:t> </a:t>
                </a:r>
                <a:endParaRPr lang="en-GB" sz="1000" kern="100">
                  <a:effectLst/>
                  <a:latin typeface="Montserrat" panose="00000500000000000000" pitchFamily="50" charset="0"/>
                  <a:ea typeface="Montserrat" panose="00000500000000000000" pitchFamily="50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54" name="Rectangle 3">
                <a:extLst>
                  <a:ext uri="{FF2B5EF4-FFF2-40B4-BE49-F238E27FC236}">
                    <a16:creationId xmlns:a16="http://schemas.microsoft.com/office/drawing/2014/main" id="{8A7D4708-1383-C61D-571F-5125B6D4E9C2}"/>
                  </a:ext>
                </a:extLst>
              </p:cNvPr>
              <p:cNvSpPr/>
              <p:nvPr/>
            </p:nvSpPr>
            <p:spPr>
              <a:xfrm>
                <a:off x="15766" y="882869"/>
                <a:ext cx="4967374" cy="4784305"/>
              </a:xfrm>
              <a:prstGeom prst="roundRect">
                <a:avLst>
                  <a:gd name="adj" fmla="val 1978"/>
                </a:avLst>
              </a:prstGeom>
              <a:solidFill>
                <a:schemeClr val="tx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 sz="1400"/>
              </a:p>
            </p:txBody>
          </p:sp>
          <p:sp>
            <p:nvSpPr>
              <p:cNvPr id="155" name="Rounded Rectangle 117">
                <a:extLst>
                  <a:ext uri="{FF2B5EF4-FFF2-40B4-BE49-F238E27FC236}">
                    <a16:creationId xmlns:a16="http://schemas.microsoft.com/office/drawing/2014/main" id="{6B60F5B9-A1DF-00DF-F865-863C67EFDFCD}"/>
                  </a:ext>
                </a:extLst>
              </p:cNvPr>
              <p:cNvSpPr/>
              <p:nvPr/>
            </p:nvSpPr>
            <p:spPr>
              <a:xfrm>
                <a:off x="63062" y="961696"/>
                <a:ext cx="4859429" cy="935919"/>
              </a:xfrm>
              <a:prstGeom prst="rect">
                <a:avLst/>
              </a:prstGeom>
              <a:solidFill>
                <a:srgbClr val="E8F7F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72000" tIns="36000" rIns="72000" bIns="36000" spcCol="0" rtlCol="0" anchor="ctr">
                <a:noAutofit/>
              </a:bodyPr>
              <a:lstStyle/>
              <a:p>
                <a:pPr>
                  <a:lnSpc>
                    <a:spcPct val="106000"/>
                  </a:lnSpc>
                  <a:spcAft>
                    <a:spcPts val="800"/>
                  </a:spcAft>
                  <a:tabLst>
                    <a:tab pos="88900" algn="l"/>
                    <a:tab pos="1257300" algn="l"/>
                  </a:tabLst>
                </a:pPr>
                <a:r>
                  <a:rPr lang="en-GB" sz="1000" kern="1200">
                    <a:solidFill>
                      <a:srgbClr val="000000"/>
                    </a:solidFill>
                    <a:effectLst/>
                    <a:ea typeface="Montserrat" panose="00000500000000000000" pitchFamily="50" charset="0"/>
                    <a:cs typeface="Times New Roman" panose="02020603050405020304" pitchFamily="18" charset="0"/>
                  </a:rPr>
                  <a:t>The NPDA has stimulated and evidenced an improvement in completion rates of key health checks for T1D. 66% of those with T1D aged 12 and above received all six ‘key’ annual health checks in 2023/24, compared to 63% in 2022/23.</a:t>
                </a:r>
                <a:endParaRPr lang="en-GB" sz="1000" kern="100">
                  <a:effectLst/>
                  <a:ea typeface="Montserrat" panose="00000500000000000000" pitchFamily="50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56" name="Rounded Rectangle 118">
                <a:extLst>
                  <a:ext uri="{FF2B5EF4-FFF2-40B4-BE49-F238E27FC236}">
                    <a16:creationId xmlns:a16="http://schemas.microsoft.com/office/drawing/2014/main" id="{B6410089-3101-9388-B3A4-5657AD155A7A}"/>
                  </a:ext>
                </a:extLst>
              </p:cNvPr>
              <p:cNvSpPr/>
              <p:nvPr/>
            </p:nvSpPr>
            <p:spPr>
              <a:xfrm>
                <a:off x="63062" y="4619296"/>
                <a:ext cx="4859429" cy="971926"/>
              </a:xfrm>
              <a:prstGeom prst="rect">
                <a:avLst/>
              </a:prstGeom>
              <a:solidFill>
                <a:srgbClr val="E8F7F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72000" tIns="36000" rIns="72000" bIns="36000" spcCol="0" rtlCol="0" anchor="ctr">
                <a:noAutofit/>
              </a:bodyPr>
              <a:lstStyle/>
              <a:p>
                <a:pPr>
                  <a:lnSpc>
                    <a:spcPct val="106000"/>
                  </a:lnSpc>
                  <a:spcAft>
                    <a:spcPts val="800"/>
                  </a:spcAft>
                </a:pPr>
                <a:r>
                  <a:rPr lang="en-GB" sz="1000" kern="1200">
                    <a:solidFill>
                      <a:srgbClr val="000000"/>
                    </a:solidFill>
                    <a:effectLst/>
                    <a:ea typeface="Montserrat" panose="00000500000000000000" pitchFamily="50" charset="0"/>
                    <a:cs typeface="Times New Roman" panose="02020603050405020304" pitchFamily="18" charset="0"/>
                  </a:rPr>
                  <a:t>Access to continuous glucose monitors (CGMs) has increased to 79% in 2023/24, from 49% in 2022/23. Inequalities in access to CGMs are narrowing. </a:t>
                </a:r>
                <a:endParaRPr lang="en-GB" sz="1000" kern="100">
                  <a:effectLst/>
                  <a:ea typeface="Montserrat" panose="00000500000000000000" pitchFamily="50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6000"/>
                  </a:lnSpc>
                  <a:spcAft>
                    <a:spcPts val="800"/>
                  </a:spcAft>
                </a:pPr>
                <a:r>
                  <a:rPr lang="en-GB" sz="1000" kern="1200">
                    <a:solidFill>
                      <a:srgbClr val="000000"/>
                    </a:solidFill>
                    <a:effectLst/>
                    <a:ea typeface="Montserrat" panose="00000500000000000000" pitchFamily="50" charset="0"/>
                    <a:cs typeface="Times New Roman" panose="02020603050405020304" pitchFamily="18" charset="0"/>
                  </a:rPr>
                  <a:t>However, inequalities in HbA1c by ethnicity and deprivation persist.</a:t>
                </a:r>
                <a:endParaRPr lang="en-GB" sz="1000" kern="100">
                  <a:effectLst/>
                  <a:ea typeface="Montserrat" panose="00000500000000000000" pitchFamily="50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57" name="Rounded Rectangle 38">
                <a:extLst>
                  <a:ext uri="{FF2B5EF4-FFF2-40B4-BE49-F238E27FC236}">
                    <a16:creationId xmlns:a16="http://schemas.microsoft.com/office/drawing/2014/main" id="{84A9710E-83D2-BCF3-1C4E-FA9D2D957154}"/>
                  </a:ext>
                </a:extLst>
              </p:cNvPr>
              <p:cNvSpPr/>
              <p:nvPr/>
            </p:nvSpPr>
            <p:spPr>
              <a:xfrm>
                <a:off x="63062" y="1954924"/>
                <a:ext cx="4859429" cy="676859"/>
              </a:xfrm>
              <a:prstGeom prst="rect">
                <a:avLst/>
              </a:prstGeom>
              <a:solidFill>
                <a:srgbClr val="E8F7F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72000" tIns="36000" rIns="72000" bIns="36000" spcCol="0" rtlCol="0" anchor="ctr">
                <a:noAutofit/>
              </a:bodyPr>
              <a:lstStyle/>
              <a:p>
                <a:pPr>
                  <a:lnSpc>
                    <a:spcPct val="106000"/>
                  </a:lnSpc>
                  <a:spcAft>
                    <a:spcPts val="800"/>
                  </a:spcAft>
                </a:pPr>
                <a:r>
                  <a:rPr lang="en-GB" sz="1000" kern="1200">
                    <a:solidFill>
                      <a:srgbClr val="000000"/>
                    </a:solidFill>
                    <a:effectLst/>
                    <a:ea typeface="Montserrat" panose="00000500000000000000" pitchFamily="50" charset="0"/>
                    <a:cs typeface="Times New Roman" panose="02020603050405020304" pitchFamily="18" charset="0"/>
                  </a:rPr>
                  <a:t>The national median HbA1c for T1D has fallen consistently over the past 11 years, from 72 mmol/mol in 2010/11, to 60.0mmol/mol in 2023/24. </a:t>
                </a:r>
                <a:endParaRPr lang="en-GB" sz="1000" kern="100">
                  <a:effectLst/>
                  <a:ea typeface="Montserrat" panose="00000500000000000000" pitchFamily="50" charset="0"/>
                  <a:cs typeface="Times New Roman" panose="02020603050405020304" pitchFamily="18" charset="0"/>
                </a:endParaRPr>
              </a:p>
            </p:txBody>
          </p:sp>
        </p:grpSp>
      </p:grpSp>
      <p:pic>
        <p:nvPicPr>
          <p:cNvPr id="182" name="Picture 181">
            <a:extLst>
              <a:ext uri="{FF2B5EF4-FFF2-40B4-BE49-F238E27FC236}">
                <a16:creationId xmlns:a16="http://schemas.microsoft.com/office/drawing/2014/main" id="{167D8C2E-EF3B-E864-6E73-7AC27504F7DC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746" y="5189875"/>
            <a:ext cx="4427225" cy="15824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89695897"/>
      </p:ext>
    </p:extLst>
  </p:cSld>
  <p:clrMapOvr>
    <a:masterClrMapping/>
  </p:clrMapOvr>
</p:sld>
</file>

<file path=ppt/theme/theme1.xml><?xml version="1.0" encoding="utf-8"?>
<a:theme xmlns:a="http://schemas.openxmlformats.org/drawingml/2006/main" name="Epilepsy12">
  <a:themeElements>
    <a:clrScheme name="RCPCH">
      <a:dk1>
        <a:sysClr val="windowText" lastClr="000000"/>
      </a:dk1>
      <a:lt1>
        <a:sysClr val="window" lastClr="FFFFFF"/>
      </a:lt1>
      <a:dk2>
        <a:srgbClr val="11A7F2"/>
      </a:dk2>
      <a:lt2>
        <a:srgbClr val="0D0D58"/>
      </a:lt2>
      <a:accent1>
        <a:srgbClr val="3366CC"/>
      </a:accent1>
      <a:accent2>
        <a:srgbClr val="9310AA"/>
      </a:accent2>
      <a:accent3>
        <a:srgbClr val="E00087"/>
      </a:accent3>
      <a:accent4>
        <a:srgbClr val="E60700"/>
      </a:accent4>
      <a:accent5>
        <a:srgbClr val="FF8000"/>
      </a:accent5>
      <a:accent6>
        <a:srgbClr val="FFD200"/>
      </a:accent6>
      <a:hlink>
        <a:srgbClr val="E00087"/>
      </a:hlink>
      <a:folHlink>
        <a:srgbClr val="9310AA"/>
      </a:folHlink>
    </a:clrScheme>
    <a:fontScheme name="RCPCH">
      <a:majorFont>
        <a:latin typeface="Montserrat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pilepsy12" id="{FB2CFEB8-FB50-414F-8D8F-81948CA793AA}" vid="{BD056109-67B5-4D51-B128-01C5DEAF928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roject_x002f__x0020_contract_x0020_end_x0020_date xmlns="19d55dec-64db-48ca-8a2a-bb7d318d4195" xsi:nil="true"/>
    <_Source xmlns="http://schemas.microsoft.com/sharepoint/v3/fields" xsi:nil="true"/>
    <_ip_UnifiedCompliancePolicyUIAction xmlns="http://schemas.microsoft.com/sharepoint/v3" xsi:nil="true"/>
    <TaxCatchAll xmlns="19d55dec-64db-48ca-8a2a-bb7d318d4195">
      <Value>2</Value>
      <Value>1</Value>
    </TaxCatchAll>
    <f0b696580dd64673b338b9e7e9df6a44 xmlns="19d55dec-64db-48ca-8a2a-bb7d318d4195">
      <Terms xmlns="http://schemas.microsoft.com/office/infopath/2007/PartnerControls"/>
    </f0b696580dd64673b338b9e7e9df6a44>
    <i4add73f68bf4b718053652e70d0f6db xmlns="19d55dec-64db-48ca-8a2a-bb7d318d4195">
      <Terms xmlns="http://schemas.microsoft.com/office/infopath/2007/PartnerControls"/>
    </i4add73f68bf4b718053652e70d0f6db>
    <ie61b6fb19f94649bf6a41580239b97e xmlns="19d55dec-64db-48ca-8a2a-bb7d318d4195">
      <Terms xmlns="http://schemas.microsoft.com/office/infopath/2007/PartnerControls">
        <TermInfo xmlns="http://schemas.microsoft.com/office/infopath/2007/PartnerControls">
          <TermName xmlns="http://schemas.microsoft.com/office/infopath/2007/PartnerControls">Audits</TermName>
          <TermId xmlns="http://schemas.microsoft.com/office/infopath/2007/PartnerControls">ae63694e-9999-473c-882e-084b09c6631d</TermId>
        </TermInfo>
      </Terms>
    </ie61b6fb19f94649bf6a41580239b97e>
    <df98972e859c4d8ab2c40b27a56d4e28 xmlns="19d55dec-64db-48ca-8a2a-bb7d318d4195">
      <Terms xmlns="http://schemas.microsoft.com/office/infopath/2007/PartnerControls">
        <TermInfo xmlns="http://schemas.microsoft.com/office/infopath/2007/PartnerControls">
          <TermName xmlns="http://schemas.microsoft.com/office/infopath/2007/PartnerControls">Research ＆ Quality Improvement</TermName>
          <TermId xmlns="http://schemas.microsoft.com/office/infopath/2007/PartnerControls">c788aced-109f-432d-9368-116094370ebc</TermId>
        </TermInfo>
      </Terms>
    </df98972e859c4d8ab2c40b27a56d4e28>
    <lcf76f155ced4ddcb4097134ff3c332f xmlns="1be50a68-e751-4212-ab16-e9f1f1e893c3">
      <Terms xmlns="http://schemas.microsoft.com/office/infopath/2007/PartnerControls"/>
    </lcf76f155ced4ddcb4097134ff3c332f>
    <_ip_UnifiedCompliancePolicyProperties xmlns="http://schemas.microsoft.com/sharepoint/v3" xsi:nil="true"/>
    <bf89ef746e92483cbe19fd955e43c70f xmlns="19d55dec-64db-48ca-8a2a-bb7d318d4195">
      <Terms xmlns="http://schemas.microsoft.com/office/infopath/2007/PartnerControls"/>
    </bf89ef746e92483cbe19fd955e43c70f>
    <c7239f321a1b424087383680b3e8c036 xmlns="19d55dec-64db-48ca-8a2a-bb7d318d4195">
      <Terms xmlns="http://schemas.microsoft.com/office/infopath/2007/PartnerControls"/>
    </c7239f321a1b424087383680b3e8c036>
    <l85a7ec099b64d7b82fb97f30e826380 xmlns="19d55dec-64db-48ca-8a2a-bb7d318d4195">
      <Terms xmlns="http://schemas.microsoft.com/office/infopath/2007/PartnerControls"/>
    </l85a7ec099b64d7b82fb97f30e826380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773CFE9AFA7D54A9CADE54E78DC4341" ma:contentTypeVersion="33" ma:contentTypeDescription="Create a new document." ma:contentTypeScope="" ma:versionID="24cfc2286699badc0ee2dbaa9ee56f23">
  <xsd:schema xmlns:xsd="http://www.w3.org/2001/XMLSchema" xmlns:xs="http://www.w3.org/2001/XMLSchema" xmlns:p="http://schemas.microsoft.com/office/2006/metadata/properties" xmlns:ns1="http://schemas.microsoft.com/sharepoint/v3" xmlns:ns2="19d55dec-64db-48ca-8a2a-bb7d318d4195" xmlns:ns3="http://schemas.microsoft.com/sharepoint/v3/fields" xmlns:ns4="1be50a68-e751-4212-ab16-e9f1f1e893c3" targetNamespace="http://schemas.microsoft.com/office/2006/metadata/properties" ma:root="true" ma:fieldsID="03ca1348585a7510aa31784f70065065" ns1:_="" ns2:_="" ns3:_="" ns4:_="">
    <xsd:import namespace="http://schemas.microsoft.com/sharepoint/v3"/>
    <xsd:import namespace="19d55dec-64db-48ca-8a2a-bb7d318d4195"/>
    <xsd:import namespace="http://schemas.microsoft.com/sharepoint/v3/fields"/>
    <xsd:import namespace="1be50a68-e751-4212-ab16-e9f1f1e893c3"/>
    <xsd:element name="properties">
      <xsd:complexType>
        <xsd:sequence>
          <xsd:element name="documentManagement">
            <xsd:complexType>
              <xsd:all>
                <xsd:element ref="ns2:f0b696580dd64673b338b9e7e9df6a44" minOccurs="0"/>
                <xsd:element ref="ns2:TaxCatchAll" minOccurs="0"/>
                <xsd:element ref="ns2:i4add73f68bf4b718053652e70d0f6db" minOccurs="0"/>
                <xsd:element ref="ns2:ie61b6fb19f94649bf6a41580239b97e" minOccurs="0"/>
                <xsd:element ref="ns2:df98972e859c4d8ab2c40b27a56d4e28" minOccurs="0"/>
                <xsd:element ref="ns2:c7239f321a1b424087383680b3e8c036" minOccurs="0"/>
                <xsd:element ref="ns2:bf89ef746e92483cbe19fd955e43c70f" minOccurs="0"/>
                <xsd:element ref="ns2:Project_x002f__x0020_contract_x0020_end_x0020_date" minOccurs="0"/>
                <xsd:element ref="ns2:l85a7ec099b64d7b82fb97f30e826380" minOccurs="0"/>
                <xsd:element ref="ns3:_Sourc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LengthInSeconds" minOccurs="0"/>
                <xsd:element ref="ns4:lcf76f155ced4ddcb4097134ff3c332f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2:SharedWithUsers" minOccurs="0"/>
                <xsd:element ref="ns2:SharedWithDetails" minOccurs="0"/>
                <xsd:element ref="ns4:MediaServiceObjectDetectorVersions" minOccurs="0"/>
                <xsd:element ref="ns4:MediaServiceLocation" minOccurs="0"/>
                <xsd:element ref="ns4:MediaServiceSearchProperties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3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4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9d55dec-64db-48ca-8a2a-bb7d318d4195" elementFormDefault="qualified">
    <xsd:import namespace="http://schemas.microsoft.com/office/2006/documentManagement/types"/>
    <xsd:import namespace="http://schemas.microsoft.com/office/infopath/2007/PartnerControls"/>
    <xsd:element name="f0b696580dd64673b338b9e7e9df6a44" ma:index="9" nillable="true" ma:taxonomy="true" ma:internalName="f0b696580dd64673b338b9e7e9df6a44" ma:taxonomyFieldName="Archive" ma:displayName="Archive" ma:default="" ma:fieldId="{f0b69658-0dd6-4673-b338-b9e7e9df6a44}" ma:sspId="72c748ba-2422-442a-8da0-8c3a11393106" ma:termSetId="4f678865-3ead-4956-8594-20ab1e364b3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0" nillable="true" ma:displayName="Taxonomy Catch All Column" ma:hidden="true" ma:list="{cbd76c45-5d12-4ed9-8da3-1c52b3330bcd}" ma:internalName="TaxCatchAll" ma:showField="CatchAllData" ma:web="19d55dec-64db-48ca-8a2a-bb7d318d419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i4add73f68bf4b718053652e70d0f6db" ma:index="12" nillable="true" ma:taxonomy="true" ma:internalName="i4add73f68bf4b718053652e70d0f6db" ma:taxonomyFieldName="Business_x0020_Activity" ma:displayName="Business Activity" ma:default="" ma:fieldId="{24add73f-68bf-4b71-8053-652e70d0f6db}" ma:sspId="72c748ba-2422-442a-8da0-8c3a11393106" ma:termSetId="281f97d3-173f-40b8-9fc1-2bb96af60e0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e61b6fb19f94649bf6a41580239b97e" ma:index="14" nillable="true" ma:taxonomy="true" ma:internalName="ie61b6fb19f94649bf6a41580239b97e" ma:taxonomyFieldName="Business_x0020_Function" ma:displayName="Business Function" ma:default="2;#Audits|ae63694e-9999-473c-882e-084b09c6631d" ma:fieldId="{2e61b6fb-19f9-4649-bf6a-41580239b97e}" ma:sspId="72c748ba-2422-442a-8da0-8c3a11393106" ma:termSetId="1a054ad0-931e-4bb0-a70b-dc33d2e19bcb" ma:anchorId="c788aced-109f-432d-9368-116094370ebc" ma:open="false" ma:isKeyword="false">
      <xsd:complexType>
        <xsd:sequence>
          <xsd:element ref="pc:Terms" minOccurs="0" maxOccurs="1"/>
        </xsd:sequence>
      </xsd:complexType>
    </xsd:element>
    <xsd:element name="df98972e859c4d8ab2c40b27a56d4e28" ma:index="16" nillable="true" ma:taxonomy="true" ma:internalName="df98972e859c4d8ab2c40b27a56d4e28" ma:taxonomyFieldName="Division" ma:displayName="Division" ma:default="1;#Research ＆ Quality Improvement|c788aced-109f-432d-9368-116094370ebc" ma:fieldId="{df98972e-859c-4d8a-b2c4-0b27a56d4e28}" ma:sspId="72c748ba-2422-442a-8da0-8c3a11393106" ma:termSetId="1a054ad0-931e-4bb0-a70b-dc33d2e19bc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c7239f321a1b424087383680b3e8c036" ma:index="18" nillable="true" ma:taxonomy="true" ma:internalName="c7239f321a1b424087383680b3e8c036" ma:taxonomyFieldName="Document_x0020_status" ma:displayName="Document status" ma:default="" ma:fieldId="{c7239f32-1a1b-4240-8738-3680b3e8c036}" ma:sspId="72c748ba-2422-442a-8da0-8c3a11393106" ma:termSetId="81537ae4-bb63-4a0b-b036-a59c8bb2495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f89ef746e92483cbe19fd955e43c70f" ma:index="20" nillable="true" ma:taxonomy="true" ma:internalName="bf89ef746e92483cbe19fd955e43c70f" ma:taxonomyFieldName="Information_x0020_type" ma:displayName="Information type" ma:default="" ma:fieldId="{bf89ef74-6e92-483c-be19-fd955e43c70f}" ma:sspId="72c748ba-2422-442a-8da0-8c3a11393106" ma:termSetId="7c5dc89c-5a38-404b-b798-27b2a4c32a3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Project_x002f__x0020_contract_x0020_end_x0020_date" ma:index="21" nillable="true" ma:displayName="Project/ contract end date" ma:format="DateOnly" ma:internalName="Project_x002F__x0020_contract_x0020_end_x0020_date">
      <xsd:simpleType>
        <xsd:restriction base="dms:DateTime"/>
      </xsd:simpleType>
    </xsd:element>
    <xsd:element name="l85a7ec099b64d7b82fb97f30e826380" ma:index="23" nillable="true" ma:taxonomy="true" ma:internalName="l85a7ec099b64d7b82fb97f30e826380" ma:taxonomyFieldName="Project_x002F__x0020_contract_x0020_status" ma:displayName="Project/ contract status" ma:default="" ma:fieldId="{585a7ec0-99b6-4d7b-82fb-97f30e826380}" ma:sspId="72c748ba-2422-442a-8da0-8c3a11393106" ma:termSetId="6fb53340-93dd-45ae-88d8-d63e0eb70bfd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aredWithUsers" ma:index="3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Source" ma:index="24" nillable="true" ma:displayName="Source filepath" ma:description="References to resources from which this resource was derived" ma:internalName="_Sourc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e50a68-e751-4212-ab16-e9f1f1e893c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25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6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2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30" nillable="true" ma:taxonomy="true" ma:internalName="lcf76f155ced4ddcb4097134ff3c332f" ma:taxonomyFieldName="MediaServiceImageTags" ma:displayName="Image Tags" ma:readOnly="false" ma:fieldId="{5cf76f15-5ced-4ddc-b409-7134ff3c332f}" ma:taxonomyMulti="true" ma:sspId="72c748ba-2422-442a-8da0-8c3a1139310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3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3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3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37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38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AA03416-C199-4BE5-A84B-593245EF0C52}">
  <ds:schemaRefs>
    <ds:schemaRef ds:uri="http://schemas.microsoft.com/office/2006/metadata/properties"/>
    <ds:schemaRef ds:uri="http://schemas.microsoft.com/office/infopath/2007/PartnerControls"/>
    <ds:schemaRef ds:uri="19d55dec-64db-48ca-8a2a-bb7d318d4195"/>
    <ds:schemaRef ds:uri="http://schemas.microsoft.com/sharepoint/v3/fields"/>
    <ds:schemaRef ds:uri="http://schemas.microsoft.com/sharepoint/v3"/>
    <ds:schemaRef ds:uri="1be50a68-e751-4212-ab16-e9f1f1e893c3"/>
  </ds:schemaRefs>
</ds:datastoreItem>
</file>

<file path=customXml/itemProps2.xml><?xml version="1.0" encoding="utf-8"?>
<ds:datastoreItem xmlns:ds="http://schemas.openxmlformats.org/officeDocument/2006/customXml" ds:itemID="{7474E861-C1CB-4494-BF1D-1BEC18DF2B6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FECA139-9592-4F7F-9237-5080E25EB3A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19d55dec-64db-48ca-8a2a-bb7d318d4195"/>
    <ds:schemaRef ds:uri="http://schemas.microsoft.com/sharepoint/v3/fields"/>
    <ds:schemaRef ds:uri="1be50a68-e751-4212-ab16-e9f1f1e893c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Epilepsy12</Template>
  <TotalTime>0</TotalTime>
  <Words>901</Words>
  <Application>Microsoft Office PowerPoint</Application>
  <PresentationFormat>A3 Paper (297x420 mm)</PresentationFormat>
  <Paragraphs>45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Montserrat</vt:lpstr>
      <vt:lpstr>Epilepsy12</vt:lpstr>
      <vt:lpstr>PowerPoint Presentation</vt:lpstr>
    </vt:vector>
  </TitlesOfParts>
  <Company>RCPCH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Amani Krayem</dc:creator>
  <cp:lastModifiedBy>Grace Cuff</cp:lastModifiedBy>
  <cp:revision>2</cp:revision>
  <dcterms:created xsi:type="dcterms:W3CDTF">2025-03-05T10:06:57Z</dcterms:created>
  <dcterms:modified xsi:type="dcterms:W3CDTF">2025-03-05T12:14:12Z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0x0101003773CFE9AFA7D54A9CADE54E78DC4341</vt:lpwstr>
  </property>
  <property fmtid="{D5CDD505-2E9C-101B-9397-08002B2CF9AE}" pid="3" name="Archive">
    <vt:lpwstr/>
  </property>
  <property fmtid="{D5CDD505-2E9C-101B-9397-08002B2CF9AE}" pid="4" name="Document status">
    <vt:lpwstr/>
  </property>
  <property fmtid="{D5CDD505-2E9C-101B-9397-08002B2CF9AE}" pid="5" name="MediaServiceImageTags">
    <vt:lpwstr/>
  </property>
  <property fmtid="{D5CDD505-2E9C-101B-9397-08002B2CF9AE}" pid="6" name="Business Activity">
    <vt:lpwstr/>
  </property>
  <property fmtid="{D5CDD505-2E9C-101B-9397-08002B2CF9AE}" pid="7" name="Business Function">
    <vt:lpwstr>2</vt:lpwstr>
  </property>
  <property fmtid="{D5CDD505-2E9C-101B-9397-08002B2CF9AE}" pid="8" name="Project/ contract status">
    <vt:lpwstr/>
  </property>
  <property fmtid="{D5CDD505-2E9C-101B-9397-08002B2CF9AE}" pid="9" name="Division">
    <vt:lpwstr>1;#Research ＆ Quality Improvement|c788aced-109f-432d-9368-116094370ebc</vt:lpwstr>
  </property>
  <property fmtid="{D5CDD505-2E9C-101B-9397-08002B2CF9AE}" pid="10" name="Information type">
    <vt:lpwstr/>
  </property>
  <property fmtid="{D5CDD505-2E9C-101B-9397-08002B2CF9AE}" pid="11" name="Business_x0020_Function">
    <vt:lpwstr>2</vt:lpwstr>
  </property>
</Properties>
</file>