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Lst>
  <p:sldSz cx="9601200" cy="12801600" type="A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04" autoAdjust="0"/>
    <p:restoredTop sz="94660"/>
  </p:normalViewPr>
  <p:slideViewPr>
    <p:cSldViewPr snapToGrid="0">
      <p:cViewPr>
        <p:scale>
          <a:sx n="100" d="100"/>
          <a:sy n="100" d="100"/>
        </p:scale>
        <p:origin x="392" y="-2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i Krayem" userId="3a362885-ad58-4e9d-8cde-f704dc3f94aa" providerId="ADAL" clId="{70D26D85-26D6-4890-8061-BF477CBA032A}"/>
    <pc:docChg chg="modSld">
      <pc:chgData name="Amani Krayem" userId="3a362885-ad58-4e9d-8cde-f704dc3f94aa" providerId="ADAL" clId="{70D26D85-26D6-4890-8061-BF477CBA032A}" dt="2026-03-11T13:36:45.338" v="6" actId="20577"/>
      <pc:docMkLst>
        <pc:docMk/>
      </pc:docMkLst>
      <pc:sldChg chg="modSp mod">
        <pc:chgData name="Amani Krayem" userId="3a362885-ad58-4e9d-8cde-f704dc3f94aa" providerId="ADAL" clId="{70D26D85-26D6-4890-8061-BF477CBA032A}" dt="2026-03-11T13:36:45.338" v="6" actId="20577"/>
        <pc:sldMkLst>
          <pc:docMk/>
          <pc:sldMk cId="3389695897" sldId="256"/>
        </pc:sldMkLst>
        <pc:spChg chg="mod">
          <ac:chgData name="Amani Krayem" userId="3a362885-ad58-4e9d-8cde-f704dc3f94aa" providerId="ADAL" clId="{70D26D85-26D6-4890-8061-BF477CBA032A}" dt="2026-03-11T13:36:45.338" v="6" actId="20577"/>
          <ac:spMkLst>
            <pc:docMk/>
            <pc:sldMk cId="3389695897" sldId="256"/>
            <ac:spMk id="161" creationId="{F3C0DEDB-2544-DF94-01D4-A6F67C87DB5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filesvr04\Shared\RCPCH%20Audits%20Data\National%20Paed%20Diabetes%20Audit%20(NPDA)\21.%20NPDA%20data\NPDA%20Data%202024-25\03%20Core%20Report\Output\Amani%20for%20PB%20&amp;%20MDG\Graphs2425.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114617574423733"/>
          <c:y val="8.985533785021059E-2"/>
          <c:w val="0.78730355894671344"/>
          <c:h val="0.52412277655349215"/>
        </c:manualLayout>
      </c:layout>
      <c:barChart>
        <c:barDir val="col"/>
        <c:grouping val="clustered"/>
        <c:varyColors val="0"/>
        <c:ser>
          <c:idx val="0"/>
          <c:order val="0"/>
          <c:tx>
            <c:strRef>
              <c:f>T1_ClosedLoopIMD!$H$27</c:f>
              <c:strCache>
                <c:ptCount val="1"/>
                <c:pt idx="0">
                  <c:v>2021/22</c:v>
                </c:pt>
              </c:strCache>
            </c:strRef>
          </c:tx>
          <c:spPr>
            <a:solidFill>
              <a:srgbClr val="11A7F2"/>
            </a:solidFill>
            <a:ln>
              <a:noFill/>
            </a:ln>
            <a:effectLst/>
          </c:spPr>
          <c:invertIfNegative val="0"/>
          <c:cat>
            <c:multiLvlStrRef>
              <c:f>T1_ClosedLoopIMD!$F$28:$G$38</c:f>
              <c:multiLvlStrCache>
                <c:ptCount val="11"/>
                <c:lvl>
                  <c:pt idx="0">
                    <c:v>White</c:v>
                  </c:pt>
                  <c:pt idx="1">
                    <c:v>Mixed</c:v>
                  </c:pt>
                  <c:pt idx="2">
                    <c:v>Other</c:v>
                  </c:pt>
                  <c:pt idx="3">
                    <c:v>Asian</c:v>
                  </c:pt>
                  <c:pt idx="4">
                    <c:v>Black</c:v>
                  </c:pt>
                  <c:pt idx="6">
                    <c:v>Most</c:v>
                  </c:pt>
                  <c:pt idx="7">
                    <c:v>Second most</c:v>
                  </c:pt>
                  <c:pt idx="8">
                    <c:v>Third least</c:v>
                  </c:pt>
                  <c:pt idx="9">
                    <c:v>Second least</c:v>
                  </c:pt>
                  <c:pt idx="10">
                    <c:v>Least</c:v>
                  </c:pt>
                </c:lvl>
                <c:lvl>
                  <c:pt idx="0">
                    <c:v>Ethnicity</c:v>
                  </c:pt>
                  <c:pt idx="5">
                    <c:v>Deprivation</c:v>
                  </c:pt>
                </c:lvl>
              </c:multiLvlStrCache>
            </c:multiLvlStrRef>
          </c:cat>
          <c:val>
            <c:numRef>
              <c:f>T1_ClosedLoopIMD!$H$28:$H$38</c:f>
              <c:numCache>
                <c:formatCode>0.0%</c:formatCode>
                <c:ptCount val="11"/>
                <c:pt idx="0">
                  <c:v>7.85E-2</c:v>
                </c:pt>
                <c:pt idx="1">
                  <c:v>7.4480000000000005E-2</c:v>
                </c:pt>
                <c:pt idx="2">
                  <c:v>5.8520000000000003E-2</c:v>
                </c:pt>
                <c:pt idx="3">
                  <c:v>5.5370000000000003E-2</c:v>
                </c:pt>
                <c:pt idx="4">
                  <c:v>5.7500000000000002E-2</c:v>
                </c:pt>
                <c:pt idx="6">
                  <c:v>5.7110000000000001E-2</c:v>
                </c:pt>
                <c:pt idx="7">
                  <c:v>6.0139999999999999E-2</c:v>
                </c:pt>
                <c:pt idx="8">
                  <c:v>7.3880000000000001E-2</c:v>
                </c:pt>
                <c:pt idx="9">
                  <c:v>8.7889999999999996E-2</c:v>
                </c:pt>
                <c:pt idx="10">
                  <c:v>9.6820000000000003E-2</c:v>
                </c:pt>
              </c:numCache>
            </c:numRef>
          </c:val>
          <c:extLst>
            <c:ext xmlns:c16="http://schemas.microsoft.com/office/drawing/2014/chart" uri="{C3380CC4-5D6E-409C-BE32-E72D297353CC}">
              <c16:uniqueId val="{00000000-DEB1-4B8F-9947-0A630592A6CD}"/>
            </c:ext>
          </c:extLst>
        </c:ser>
        <c:ser>
          <c:idx val="1"/>
          <c:order val="1"/>
          <c:tx>
            <c:strRef>
              <c:f>T1_ClosedLoopIMD!$I$27</c:f>
              <c:strCache>
                <c:ptCount val="1"/>
                <c:pt idx="0">
                  <c:v>2022/23</c:v>
                </c:pt>
              </c:strCache>
            </c:strRef>
          </c:tx>
          <c:spPr>
            <a:solidFill>
              <a:srgbClr val="1087D2"/>
            </a:solidFill>
            <a:ln>
              <a:noFill/>
            </a:ln>
            <a:effectLst/>
          </c:spPr>
          <c:invertIfNegative val="0"/>
          <c:cat>
            <c:multiLvlStrRef>
              <c:f>T1_ClosedLoopIMD!$F$28:$G$38</c:f>
              <c:multiLvlStrCache>
                <c:ptCount val="11"/>
                <c:lvl>
                  <c:pt idx="0">
                    <c:v>White</c:v>
                  </c:pt>
                  <c:pt idx="1">
                    <c:v>Mixed</c:v>
                  </c:pt>
                  <c:pt idx="2">
                    <c:v>Other</c:v>
                  </c:pt>
                  <c:pt idx="3">
                    <c:v>Asian</c:v>
                  </c:pt>
                  <c:pt idx="4">
                    <c:v>Black</c:v>
                  </c:pt>
                  <c:pt idx="6">
                    <c:v>Most</c:v>
                  </c:pt>
                  <c:pt idx="7">
                    <c:v>Second most</c:v>
                  </c:pt>
                  <c:pt idx="8">
                    <c:v>Third least</c:v>
                  </c:pt>
                  <c:pt idx="9">
                    <c:v>Second least</c:v>
                  </c:pt>
                  <c:pt idx="10">
                    <c:v>Least</c:v>
                  </c:pt>
                </c:lvl>
                <c:lvl>
                  <c:pt idx="0">
                    <c:v>Ethnicity</c:v>
                  </c:pt>
                  <c:pt idx="5">
                    <c:v>Deprivation</c:v>
                  </c:pt>
                </c:lvl>
              </c:multiLvlStrCache>
            </c:multiLvlStrRef>
          </c:cat>
          <c:val>
            <c:numRef>
              <c:f>T1_ClosedLoopIMD!$I$28:$I$38</c:f>
              <c:numCache>
                <c:formatCode>0.0%</c:formatCode>
                <c:ptCount val="11"/>
                <c:pt idx="0">
                  <c:v>0.15522</c:v>
                </c:pt>
                <c:pt idx="1">
                  <c:v>0.14956</c:v>
                </c:pt>
                <c:pt idx="2">
                  <c:v>0.13033</c:v>
                </c:pt>
                <c:pt idx="3">
                  <c:v>0.11595</c:v>
                </c:pt>
                <c:pt idx="4">
                  <c:v>0.10467</c:v>
                </c:pt>
                <c:pt idx="6">
                  <c:v>0.11756</c:v>
                </c:pt>
                <c:pt idx="7">
                  <c:v>0.12631999999999999</c:v>
                </c:pt>
                <c:pt idx="8">
                  <c:v>0.15251999999999999</c:v>
                </c:pt>
                <c:pt idx="9">
                  <c:v>0.1676</c:v>
                </c:pt>
                <c:pt idx="10">
                  <c:v>0.17957999999999999</c:v>
                </c:pt>
              </c:numCache>
            </c:numRef>
          </c:val>
          <c:extLst>
            <c:ext xmlns:c16="http://schemas.microsoft.com/office/drawing/2014/chart" uri="{C3380CC4-5D6E-409C-BE32-E72D297353CC}">
              <c16:uniqueId val="{00000001-DEB1-4B8F-9947-0A630592A6CD}"/>
            </c:ext>
          </c:extLst>
        </c:ser>
        <c:ser>
          <c:idx val="2"/>
          <c:order val="2"/>
          <c:tx>
            <c:strRef>
              <c:f>T1_ClosedLoopIMD!$J$27</c:f>
              <c:strCache>
                <c:ptCount val="1"/>
                <c:pt idx="0">
                  <c:v>2023/24</c:v>
                </c:pt>
              </c:strCache>
            </c:strRef>
          </c:tx>
          <c:spPr>
            <a:solidFill>
              <a:srgbClr val="0F448F"/>
            </a:solidFill>
            <a:ln>
              <a:noFill/>
            </a:ln>
            <a:effectLst/>
          </c:spPr>
          <c:invertIfNegative val="0"/>
          <c:cat>
            <c:multiLvlStrRef>
              <c:f>T1_ClosedLoopIMD!$F$28:$G$38</c:f>
              <c:multiLvlStrCache>
                <c:ptCount val="11"/>
                <c:lvl>
                  <c:pt idx="0">
                    <c:v>White</c:v>
                  </c:pt>
                  <c:pt idx="1">
                    <c:v>Mixed</c:v>
                  </c:pt>
                  <c:pt idx="2">
                    <c:v>Other</c:v>
                  </c:pt>
                  <c:pt idx="3">
                    <c:v>Asian</c:v>
                  </c:pt>
                  <c:pt idx="4">
                    <c:v>Black</c:v>
                  </c:pt>
                  <c:pt idx="6">
                    <c:v>Most</c:v>
                  </c:pt>
                  <c:pt idx="7">
                    <c:v>Second most</c:v>
                  </c:pt>
                  <c:pt idx="8">
                    <c:v>Third least</c:v>
                  </c:pt>
                  <c:pt idx="9">
                    <c:v>Second least</c:v>
                  </c:pt>
                  <c:pt idx="10">
                    <c:v>Least</c:v>
                  </c:pt>
                </c:lvl>
                <c:lvl>
                  <c:pt idx="0">
                    <c:v>Ethnicity</c:v>
                  </c:pt>
                  <c:pt idx="5">
                    <c:v>Deprivation</c:v>
                  </c:pt>
                </c:lvl>
              </c:multiLvlStrCache>
            </c:multiLvlStrRef>
          </c:cat>
          <c:val>
            <c:numRef>
              <c:f>T1_ClosedLoopIMD!$J$28:$J$38</c:f>
              <c:numCache>
                <c:formatCode>0.0%</c:formatCode>
                <c:ptCount val="11"/>
                <c:pt idx="0">
                  <c:v>0.37352000000000002</c:v>
                </c:pt>
                <c:pt idx="1">
                  <c:v>0.33816000000000002</c:v>
                </c:pt>
                <c:pt idx="2">
                  <c:v>0.32045000000000001</c:v>
                </c:pt>
                <c:pt idx="3">
                  <c:v>0.31446000000000002</c:v>
                </c:pt>
                <c:pt idx="4">
                  <c:v>0.25444</c:v>
                </c:pt>
                <c:pt idx="6">
                  <c:v>0.32530999999999999</c:v>
                </c:pt>
                <c:pt idx="7">
                  <c:v>0.32834000000000002</c:v>
                </c:pt>
                <c:pt idx="8">
                  <c:v>0.36251</c:v>
                </c:pt>
                <c:pt idx="9">
                  <c:v>0.38705000000000001</c:v>
                </c:pt>
                <c:pt idx="10">
                  <c:v>0.38991999999999999</c:v>
                </c:pt>
              </c:numCache>
            </c:numRef>
          </c:val>
          <c:extLst>
            <c:ext xmlns:c16="http://schemas.microsoft.com/office/drawing/2014/chart" uri="{C3380CC4-5D6E-409C-BE32-E72D297353CC}">
              <c16:uniqueId val="{00000002-DEB1-4B8F-9947-0A630592A6CD}"/>
            </c:ext>
          </c:extLst>
        </c:ser>
        <c:ser>
          <c:idx val="4"/>
          <c:order val="4"/>
          <c:tx>
            <c:strRef>
              <c:f>T1_ClosedLoopIMD!$K$27</c:f>
              <c:strCache>
                <c:ptCount val="1"/>
                <c:pt idx="0">
                  <c:v>2024/25</c:v>
                </c:pt>
              </c:strCache>
            </c:strRef>
          </c:tx>
          <c:spPr>
            <a:solidFill>
              <a:schemeClr val="bg2"/>
            </a:solidFill>
            <a:ln>
              <a:noFill/>
            </a:ln>
            <a:effectLst/>
          </c:spPr>
          <c:invertIfNegative val="0"/>
          <c:val>
            <c:numRef>
              <c:f>T1_ClosedLoopIMD!$K$28:$K$38</c:f>
              <c:numCache>
                <c:formatCode>0.0%</c:formatCode>
                <c:ptCount val="11"/>
                <c:pt idx="0">
                  <c:v>0.63602999999999998</c:v>
                </c:pt>
                <c:pt idx="1">
                  <c:v>0.60885999999999996</c:v>
                </c:pt>
                <c:pt idx="2">
                  <c:v>0.58797999999999995</c:v>
                </c:pt>
                <c:pt idx="3">
                  <c:v>0.60863999999999996</c:v>
                </c:pt>
                <c:pt idx="4">
                  <c:v>0.51709000000000005</c:v>
                </c:pt>
                <c:pt idx="6">
                  <c:v>0.60426999999999997</c:v>
                </c:pt>
                <c:pt idx="7">
                  <c:v>0.60026000000000002</c:v>
                </c:pt>
                <c:pt idx="8">
                  <c:v>0.61972000000000005</c:v>
                </c:pt>
                <c:pt idx="9">
                  <c:v>0.63532</c:v>
                </c:pt>
                <c:pt idx="10">
                  <c:v>0.64473999999999998</c:v>
                </c:pt>
              </c:numCache>
            </c:numRef>
          </c:val>
          <c:extLst>
            <c:ext xmlns:c16="http://schemas.microsoft.com/office/drawing/2014/chart" uri="{C3380CC4-5D6E-409C-BE32-E72D297353CC}">
              <c16:uniqueId val="{00000003-DEB1-4B8F-9947-0A630592A6CD}"/>
            </c:ext>
          </c:extLst>
        </c:ser>
        <c:dLbls>
          <c:showLegendKey val="0"/>
          <c:showVal val="0"/>
          <c:showCatName val="0"/>
          <c:showSerName val="0"/>
          <c:showPercent val="0"/>
          <c:showBubbleSize val="0"/>
        </c:dLbls>
        <c:gapWidth val="150"/>
        <c:axId val="396412768"/>
        <c:axId val="396404128"/>
      </c:barChart>
      <c:lineChart>
        <c:grouping val="standard"/>
        <c:varyColors val="0"/>
        <c:ser>
          <c:idx val="3"/>
          <c:order val="3"/>
          <c:tx>
            <c:strRef>
              <c:f>T1_ClosedLoopIMD!$L$27</c:f>
              <c:strCache>
                <c:ptCount val="1"/>
                <c:pt idx="0">
                  <c:v>Nat avg</c:v>
                </c:pt>
              </c:strCache>
            </c:strRef>
          </c:tx>
          <c:spPr>
            <a:ln w="28575" cap="rnd">
              <a:solidFill>
                <a:srgbClr val="A6A6A6"/>
              </a:solidFill>
              <a:prstDash val="dash"/>
              <a:round/>
            </a:ln>
            <a:effectLst/>
          </c:spPr>
          <c:marker>
            <c:symbol val="none"/>
          </c:marker>
          <c:val>
            <c:numRef>
              <c:f>T1_ClosedLoopIMD!$L$28:$L$38</c:f>
              <c:numCache>
                <c:formatCode>0.0%</c:formatCode>
                <c:ptCount val="11"/>
                <c:pt idx="0">
                  <c:v>0.62</c:v>
                </c:pt>
                <c:pt idx="1">
                  <c:v>0.62</c:v>
                </c:pt>
                <c:pt idx="2">
                  <c:v>0.62</c:v>
                </c:pt>
                <c:pt idx="3">
                  <c:v>0.62</c:v>
                </c:pt>
                <c:pt idx="4">
                  <c:v>0.62</c:v>
                </c:pt>
                <c:pt idx="5">
                  <c:v>0.62</c:v>
                </c:pt>
                <c:pt idx="6">
                  <c:v>0.62</c:v>
                </c:pt>
                <c:pt idx="7">
                  <c:v>0.62</c:v>
                </c:pt>
                <c:pt idx="8">
                  <c:v>0.62</c:v>
                </c:pt>
                <c:pt idx="9">
                  <c:v>0.62</c:v>
                </c:pt>
                <c:pt idx="10">
                  <c:v>0.62</c:v>
                </c:pt>
              </c:numCache>
            </c:numRef>
          </c:val>
          <c:smooth val="0"/>
          <c:extLst>
            <c:ext xmlns:c16="http://schemas.microsoft.com/office/drawing/2014/chart" uri="{C3380CC4-5D6E-409C-BE32-E72D297353CC}">
              <c16:uniqueId val="{00000004-DEB1-4B8F-9947-0A630592A6CD}"/>
            </c:ext>
          </c:extLst>
        </c:ser>
        <c:dLbls>
          <c:showLegendKey val="0"/>
          <c:showVal val="0"/>
          <c:showCatName val="0"/>
          <c:showSerName val="0"/>
          <c:showPercent val="0"/>
          <c:showBubbleSize val="0"/>
        </c:dLbls>
        <c:marker val="1"/>
        <c:smooth val="0"/>
        <c:axId val="396412768"/>
        <c:axId val="396404128"/>
      </c:lineChart>
      <c:catAx>
        <c:axId val="39641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ontserrat" panose="00000500000000000000" pitchFamily="50" charset="0"/>
                <a:ea typeface="+mn-ea"/>
                <a:cs typeface="+mn-cs"/>
              </a:defRPr>
            </a:pPr>
            <a:endParaRPr lang="en-US"/>
          </a:p>
        </c:txPr>
        <c:crossAx val="396404128"/>
        <c:crosses val="autoZero"/>
        <c:auto val="1"/>
        <c:lblAlgn val="ctr"/>
        <c:lblOffset val="100"/>
        <c:noMultiLvlLbl val="0"/>
      </c:catAx>
      <c:valAx>
        <c:axId val="396404128"/>
        <c:scaling>
          <c:orientation val="minMax"/>
          <c:max val="0.8"/>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700" b="1" i="0" u="none" strike="noStrike" kern="1200" baseline="0">
                    <a:solidFill>
                      <a:sysClr val="windowText" lastClr="000000"/>
                    </a:solidFill>
                    <a:latin typeface="Montserrat" panose="00000500000000000000" pitchFamily="50" charset="0"/>
                    <a:ea typeface="+mn-ea"/>
                    <a:cs typeface="+mn-cs"/>
                  </a:defRPr>
                </a:pPr>
                <a:r>
                  <a:rPr lang="en-GB" sz="700" b="1" i="0" u="none" strike="noStrike" kern="1200" baseline="0">
                    <a:solidFill>
                      <a:schemeClr val="tx1">
                        <a:lumMod val="95000"/>
                        <a:lumOff val="5000"/>
                      </a:schemeClr>
                    </a:solidFill>
                    <a:latin typeface="Montserrat" panose="02000505000000020004" pitchFamily="2" charset="0"/>
                    <a:ea typeface="+mn-ea"/>
                    <a:cs typeface="+mn-cs"/>
                  </a:rPr>
                  <a:t>% of children and young people with Type 1 diabetes using HCLs</a:t>
                </a:r>
              </a:p>
            </c:rich>
          </c:tx>
          <c:layout>
            <c:manualLayout>
              <c:xMode val="edge"/>
              <c:yMode val="edge"/>
              <c:x val="1.7903658896172219E-2"/>
              <c:y val="1.4822134387351778E-2"/>
            </c:manualLayout>
          </c:layout>
          <c:overlay val="0"/>
          <c:spPr>
            <a:noFill/>
            <a:ln>
              <a:noFill/>
            </a:ln>
            <a:effectLst/>
          </c:spPr>
          <c:txPr>
            <a:bodyPr rot="-5400000" spcFirstLastPara="1" vertOverflow="ellipsis" vert="horz" wrap="square" anchor="ctr" anchorCtr="1"/>
            <a:lstStyle/>
            <a:p>
              <a:pPr>
                <a:defRPr sz="700" b="1" i="0" u="none" strike="noStrike" kern="1200" baseline="0">
                  <a:solidFill>
                    <a:sysClr val="windowText" lastClr="000000"/>
                  </a:solidFill>
                  <a:latin typeface="Montserrat" panose="00000500000000000000" pitchFamily="50"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ontserrat" panose="00000500000000000000" pitchFamily="50" charset="0"/>
                <a:ea typeface="+mn-ea"/>
                <a:cs typeface="+mn-cs"/>
              </a:defRPr>
            </a:pPr>
            <a:endParaRPr lang="en-US"/>
          </a:p>
        </c:txPr>
        <c:crossAx val="396412768"/>
        <c:crosses val="autoZero"/>
        <c:crossBetween val="between"/>
      </c:valAx>
      <c:spPr>
        <a:noFill/>
        <a:ln>
          <a:noFill/>
        </a:ln>
        <a:effectLst/>
      </c:spPr>
    </c:plotArea>
    <c:legend>
      <c:legendPos val="b"/>
      <c:layout>
        <c:manualLayout>
          <c:xMode val="edge"/>
          <c:yMode val="edge"/>
          <c:x val="6.720929208386453E-2"/>
          <c:y val="0.8861892163239018"/>
          <c:w val="0.89999988707850631"/>
          <c:h val="0.11381078367609823"/>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ontserrat" panose="00000500000000000000" pitchFamily="50"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baseline="0">
          <a:latin typeface="Montserrat" panose="00000500000000000000" pitchFamily="50"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0.35036</cdr:x>
      <cdr:y>0.06415</cdr:y>
    </cdr:from>
    <cdr:to>
      <cdr:x>0.83465</cdr:x>
      <cdr:y>0.19647</cdr:y>
    </cdr:to>
    <cdr:sp macro="" textlink="">
      <cdr:nvSpPr>
        <cdr:cNvPr id="3" name="TextBox 1">
          <a:extLst xmlns:a="http://schemas.openxmlformats.org/drawingml/2006/main">
            <a:ext uri="{FF2B5EF4-FFF2-40B4-BE49-F238E27FC236}">
              <a16:creationId xmlns:a16="http://schemas.microsoft.com/office/drawing/2014/main" id="{039B87A9-3030-1E3C-C776-73FC726133D1}"/>
            </a:ext>
          </a:extLst>
        </cdr:cNvPr>
        <cdr:cNvSpPr txBox="1"/>
      </cdr:nvSpPr>
      <cdr:spPr>
        <a:xfrm xmlns:a="http://schemas.openxmlformats.org/drawingml/2006/main">
          <a:off x="1551350" y="101600"/>
          <a:ext cx="2144349" cy="20955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800" b="1" baseline="0">
              <a:solidFill>
                <a:schemeClr val="bg1">
                  <a:lumMod val="65000"/>
                </a:schemeClr>
              </a:solidFill>
              <a:latin typeface="Montserrat" panose="00000500000000000000" pitchFamily="50" charset="0"/>
            </a:rPr>
            <a:t>National average (2024/25)</a:t>
          </a:r>
          <a:endParaRPr lang="en-GB" sz="800" b="1">
            <a:solidFill>
              <a:schemeClr val="bg1">
                <a:lumMod val="65000"/>
              </a:schemeClr>
            </a:solidFill>
            <a:latin typeface="Montserrat" panose="00000500000000000000" pitchFamily="50"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2BC37-A3F5-1FE7-FD7B-573F13A4E5E7}"/>
              </a:ext>
            </a:extLst>
          </p:cNvPr>
          <p:cNvSpPr>
            <a:spLocks noGrp="1"/>
          </p:cNvSpPr>
          <p:nvPr>
            <p:ph type="ctrTitle"/>
          </p:nvPr>
        </p:nvSpPr>
        <p:spPr>
          <a:xfrm>
            <a:off x="1200150" y="2095078"/>
            <a:ext cx="7200900" cy="4456854"/>
          </a:xfrm>
        </p:spPr>
        <p:txBody>
          <a:bodyPr anchor="b"/>
          <a:lstStyle>
            <a:lvl1pPr algn="ctr">
              <a:defRPr sz="4362"/>
            </a:lvl1pPr>
          </a:lstStyle>
          <a:p>
            <a:r>
              <a:rPr lang="en-GB"/>
              <a:t>Click to edit Master title style</a:t>
            </a:r>
          </a:p>
        </p:txBody>
      </p:sp>
      <p:sp>
        <p:nvSpPr>
          <p:cNvPr id="3" name="Subtitle 2">
            <a:extLst>
              <a:ext uri="{FF2B5EF4-FFF2-40B4-BE49-F238E27FC236}">
                <a16:creationId xmlns:a16="http://schemas.microsoft.com/office/drawing/2014/main" id="{F77591A8-495C-DDDE-F37C-83CCB3E9FF96}"/>
              </a:ext>
            </a:extLst>
          </p:cNvPr>
          <p:cNvSpPr>
            <a:spLocks noGrp="1"/>
          </p:cNvSpPr>
          <p:nvPr>
            <p:ph type="subTitle" idx="1"/>
          </p:nvPr>
        </p:nvSpPr>
        <p:spPr>
          <a:xfrm>
            <a:off x="1200150" y="6723805"/>
            <a:ext cx="7200900" cy="3090755"/>
          </a:xfrm>
        </p:spPr>
        <p:txBody>
          <a:bodyPr/>
          <a:lstStyle>
            <a:lvl1pPr marL="0" indent="0" algn="ctr">
              <a:buNone/>
              <a:defRPr sz="1745"/>
            </a:lvl1pPr>
            <a:lvl2pPr marL="332347" indent="0" algn="ctr">
              <a:buNone/>
              <a:defRPr sz="1454"/>
            </a:lvl2pPr>
            <a:lvl3pPr marL="664695" indent="0" algn="ctr">
              <a:buNone/>
              <a:defRPr sz="1309"/>
            </a:lvl3pPr>
            <a:lvl4pPr marL="997042" indent="0" algn="ctr">
              <a:buNone/>
              <a:defRPr sz="1163"/>
            </a:lvl4pPr>
            <a:lvl5pPr marL="1329389" indent="0" algn="ctr">
              <a:buNone/>
              <a:defRPr sz="1163"/>
            </a:lvl5pPr>
            <a:lvl6pPr marL="1661736" indent="0" algn="ctr">
              <a:buNone/>
              <a:defRPr sz="1163"/>
            </a:lvl6pPr>
            <a:lvl7pPr marL="1994084" indent="0" algn="ctr">
              <a:buNone/>
              <a:defRPr sz="1163"/>
            </a:lvl7pPr>
            <a:lvl8pPr marL="2326431" indent="0" algn="ctr">
              <a:buNone/>
              <a:defRPr sz="1163"/>
            </a:lvl8pPr>
            <a:lvl9pPr marL="2658778" indent="0" algn="ctr">
              <a:buNone/>
              <a:defRPr sz="1163"/>
            </a:lvl9pPr>
          </a:lstStyle>
          <a:p>
            <a:r>
              <a:rPr lang="en-GB"/>
              <a:t>Click to edit Master subtitle style</a:t>
            </a:r>
          </a:p>
        </p:txBody>
      </p:sp>
      <p:sp>
        <p:nvSpPr>
          <p:cNvPr id="4" name="Date Placeholder 3">
            <a:extLst>
              <a:ext uri="{FF2B5EF4-FFF2-40B4-BE49-F238E27FC236}">
                <a16:creationId xmlns:a16="http://schemas.microsoft.com/office/drawing/2014/main" id="{5DEA7A89-3F59-F517-1DB3-AD00199C9DE5}"/>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194B85E6-2544-094F-FB83-0DF5A26203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ABFC72-1A93-FD36-4B50-0182E93B8D44}"/>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384488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C79C7-C748-3D58-E749-018947380C1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390BAA8-0C8D-958E-EDA7-2D652A8A401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19FCDE-9F50-5C44-6D50-AF6188C17D9F}"/>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EC87C1BE-1C85-5C0C-2AEC-E2E6E5101B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B38A78-1CAD-9BDF-6AD2-4B66F641B2FC}"/>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228867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D45BE-5EEC-8533-E40D-BA04B83E71B7}"/>
              </a:ext>
            </a:extLst>
          </p:cNvPr>
          <p:cNvSpPr>
            <a:spLocks noGrp="1"/>
          </p:cNvSpPr>
          <p:nvPr>
            <p:ph type="title" orient="vert"/>
          </p:nvPr>
        </p:nvSpPr>
        <p:spPr>
          <a:xfrm>
            <a:off x="6870859" y="681568"/>
            <a:ext cx="2070258" cy="10848764"/>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42F3CF3-0B77-C3ED-3208-02B081209CF9}"/>
              </a:ext>
            </a:extLst>
          </p:cNvPr>
          <p:cNvSpPr>
            <a:spLocks noGrp="1"/>
          </p:cNvSpPr>
          <p:nvPr>
            <p:ph type="body" orient="vert" idx="1"/>
          </p:nvPr>
        </p:nvSpPr>
        <p:spPr>
          <a:xfrm>
            <a:off x="660082" y="681568"/>
            <a:ext cx="6090762" cy="1084876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D8BB1B3-5B44-224E-7F2D-5FB8F1FF266D}"/>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E2CFD4B7-068E-1522-929C-A66FCCA8AC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E2E5BD-B127-4921-D04B-A47CB5886BE3}"/>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1041178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0BF08-6EE1-B499-6BF3-80D5667D62E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1AD07A3-A239-701A-1D88-15B4C88C9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56C8A53-F50B-C345-7DEC-1852BA39AFE3}"/>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6ACE6B7E-F333-8111-128D-F46C3A01F7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624F0-804A-11F7-3248-F61869FC287E}"/>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720401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D20F9-9649-144F-067F-E120694E7F56}"/>
              </a:ext>
            </a:extLst>
          </p:cNvPr>
          <p:cNvSpPr>
            <a:spLocks noGrp="1"/>
          </p:cNvSpPr>
          <p:nvPr>
            <p:ph type="title"/>
          </p:nvPr>
        </p:nvSpPr>
        <p:spPr>
          <a:xfrm>
            <a:off x="655083" y="3191511"/>
            <a:ext cx="8281035" cy="5325109"/>
          </a:xfrm>
        </p:spPr>
        <p:txBody>
          <a:bodyPr anchor="b"/>
          <a:lstStyle>
            <a:lvl1pPr>
              <a:defRPr sz="4362"/>
            </a:lvl1pPr>
          </a:lstStyle>
          <a:p>
            <a:r>
              <a:rPr lang="en-GB"/>
              <a:t>Click to edit Master title style</a:t>
            </a:r>
          </a:p>
        </p:txBody>
      </p:sp>
      <p:sp>
        <p:nvSpPr>
          <p:cNvPr id="3" name="Text Placeholder 2">
            <a:extLst>
              <a:ext uri="{FF2B5EF4-FFF2-40B4-BE49-F238E27FC236}">
                <a16:creationId xmlns:a16="http://schemas.microsoft.com/office/drawing/2014/main" id="{21AA22EB-2731-4D02-935E-5A0FDA5F137B}"/>
              </a:ext>
            </a:extLst>
          </p:cNvPr>
          <p:cNvSpPr>
            <a:spLocks noGrp="1"/>
          </p:cNvSpPr>
          <p:nvPr>
            <p:ph type="body" idx="1"/>
          </p:nvPr>
        </p:nvSpPr>
        <p:spPr>
          <a:xfrm>
            <a:off x="655083" y="8566999"/>
            <a:ext cx="8281035" cy="2800349"/>
          </a:xfrm>
        </p:spPr>
        <p:txBody>
          <a:bodyPr/>
          <a:lstStyle>
            <a:lvl1pPr marL="0" indent="0">
              <a:buNone/>
              <a:defRPr sz="1745">
                <a:solidFill>
                  <a:schemeClr val="tx1">
                    <a:tint val="75000"/>
                  </a:schemeClr>
                </a:solidFill>
              </a:defRPr>
            </a:lvl1pPr>
            <a:lvl2pPr marL="332347" indent="0">
              <a:buNone/>
              <a:defRPr sz="1454">
                <a:solidFill>
                  <a:schemeClr val="tx1">
                    <a:tint val="75000"/>
                  </a:schemeClr>
                </a:solidFill>
              </a:defRPr>
            </a:lvl2pPr>
            <a:lvl3pPr marL="664695" indent="0">
              <a:buNone/>
              <a:defRPr sz="1309">
                <a:solidFill>
                  <a:schemeClr val="tx1">
                    <a:tint val="75000"/>
                  </a:schemeClr>
                </a:solidFill>
              </a:defRPr>
            </a:lvl3pPr>
            <a:lvl4pPr marL="997042" indent="0">
              <a:buNone/>
              <a:defRPr sz="1163">
                <a:solidFill>
                  <a:schemeClr val="tx1">
                    <a:tint val="75000"/>
                  </a:schemeClr>
                </a:solidFill>
              </a:defRPr>
            </a:lvl4pPr>
            <a:lvl5pPr marL="1329389" indent="0">
              <a:buNone/>
              <a:defRPr sz="1163">
                <a:solidFill>
                  <a:schemeClr val="tx1">
                    <a:tint val="75000"/>
                  </a:schemeClr>
                </a:solidFill>
              </a:defRPr>
            </a:lvl5pPr>
            <a:lvl6pPr marL="1661736" indent="0">
              <a:buNone/>
              <a:defRPr sz="1163">
                <a:solidFill>
                  <a:schemeClr val="tx1">
                    <a:tint val="75000"/>
                  </a:schemeClr>
                </a:solidFill>
              </a:defRPr>
            </a:lvl6pPr>
            <a:lvl7pPr marL="1994084" indent="0">
              <a:buNone/>
              <a:defRPr sz="1163">
                <a:solidFill>
                  <a:schemeClr val="tx1">
                    <a:tint val="75000"/>
                  </a:schemeClr>
                </a:solidFill>
              </a:defRPr>
            </a:lvl7pPr>
            <a:lvl8pPr marL="2326431" indent="0">
              <a:buNone/>
              <a:defRPr sz="1163">
                <a:solidFill>
                  <a:schemeClr val="tx1">
                    <a:tint val="75000"/>
                  </a:schemeClr>
                </a:solidFill>
              </a:defRPr>
            </a:lvl8pPr>
            <a:lvl9pPr marL="2658778" indent="0">
              <a:buNone/>
              <a:defRPr sz="1163">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F9FD777-60C2-8A02-E9D7-7BA349C56A89}"/>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6184B96B-8357-5BFC-CAD1-90B1D4FEAA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E0C663-9F4E-3EA5-937A-465D8D016479}"/>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294899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767BE-3B5F-1B24-EE82-497389EA281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4CBA197-378C-B877-FAEB-EEC13FFEFC84}"/>
              </a:ext>
            </a:extLst>
          </p:cNvPr>
          <p:cNvSpPr>
            <a:spLocks noGrp="1"/>
          </p:cNvSpPr>
          <p:nvPr>
            <p:ph sz="half" idx="1"/>
          </p:nvPr>
        </p:nvSpPr>
        <p:spPr>
          <a:xfrm>
            <a:off x="660083" y="3407833"/>
            <a:ext cx="4080510" cy="81224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ED4E5C8-2803-1599-5B19-648482C20CE5}"/>
              </a:ext>
            </a:extLst>
          </p:cNvPr>
          <p:cNvSpPr>
            <a:spLocks noGrp="1"/>
          </p:cNvSpPr>
          <p:nvPr>
            <p:ph sz="half" idx="2"/>
          </p:nvPr>
        </p:nvSpPr>
        <p:spPr>
          <a:xfrm>
            <a:off x="4860608" y="3407833"/>
            <a:ext cx="4080510" cy="81224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A538751-FEFC-6512-6F29-29F1CC25A657}"/>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6" name="Footer Placeholder 5">
            <a:extLst>
              <a:ext uri="{FF2B5EF4-FFF2-40B4-BE49-F238E27FC236}">
                <a16:creationId xmlns:a16="http://schemas.microsoft.com/office/drawing/2014/main" id="{E43699BE-DB66-9360-B602-6EE321CC74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3108EF8-EEDE-B055-DD1F-82576F90C64D}"/>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4002094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084B7-4DC1-182B-EA21-52B615E73C60}"/>
              </a:ext>
            </a:extLst>
          </p:cNvPr>
          <p:cNvSpPr>
            <a:spLocks noGrp="1"/>
          </p:cNvSpPr>
          <p:nvPr>
            <p:ph type="title"/>
          </p:nvPr>
        </p:nvSpPr>
        <p:spPr>
          <a:xfrm>
            <a:off x="661334" y="681568"/>
            <a:ext cx="8281035" cy="2474384"/>
          </a:xfrm>
        </p:spPr>
        <p:txBody>
          <a:bodyPr/>
          <a:lstStyle/>
          <a:p>
            <a:r>
              <a:rPr lang="en-GB"/>
              <a:t>Click to edit Master title style</a:t>
            </a:r>
          </a:p>
        </p:txBody>
      </p:sp>
      <p:sp>
        <p:nvSpPr>
          <p:cNvPr id="3" name="Text Placeholder 2">
            <a:extLst>
              <a:ext uri="{FF2B5EF4-FFF2-40B4-BE49-F238E27FC236}">
                <a16:creationId xmlns:a16="http://schemas.microsoft.com/office/drawing/2014/main" id="{436499B3-C61A-A9A5-5FAE-EB491127616F}"/>
              </a:ext>
            </a:extLst>
          </p:cNvPr>
          <p:cNvSpPr>
            <a:spLocks noGrp="1"/>
          </p:cNvSpPr>
          <p:nvPr>
            <p:ph type="body" idx="1"/>
          </p:nvPr>
        </p:nvSpPr>
        <p:spPr>
          <a:xfrm>
            <a:off x="661334" y="3138172"/>
            <a:ext cx="4061757" cy="1537969"/>
          </a:xfrm>
        </p:spPr>
        <p:txBody>
          <a:bodyPr anchor="b"/>
          <a:lstStyle>
            <a:lvl1pPr marL="0" indent="0">
              <a:buNone/>
              <a:defRPr sz="1745" b="1"/>
            </a:lvl1pPr>
            <a:lvl2pPr marL="332347" indent="0">
              <a:buNone/>
              <a:defRPr sz="1454" b="1"/>
            </a:lvl2pPr>
            <a:lvl3pPr marL="664695" indent="0">
              <a:buNone/>
              <a:defRPr sz="1309" b="1"/>
            </a:lvl3pPr>
            <a:lvl4pPr marL="997042" indent="0">
              <a:buNone/>
              <a:defRPr sz="1163" b="1"/>
            </a:lvl4pPr>
            <a:lvl5pPr marL="1329389" indent="0">
              <a:buNone/>
              <a:defRPr sz="1163" b="1"/>
            </a:lvl5pPr>
            <a:lvl6pPr marL="1661736" indent="0">
              <a:buNone/>
              <a:defRPr sz="1163" b="1"/>
            </a:lvl6pPr>
            <a:lvl7pPr marL="1994084" indent="0">
              <a:buNone/>
              <a:defRPr sz="1163" b="1"/>
            </a:lvl7pPr>
            <a:lvl8pPr marL="2326431" indent="0">
              <a:buNone/>
              <a:defRPr sz="1163" b="1"/>
            </a:lvl8pPr>
            <a:lvl9pPr marL="2658778" indent="0">
              <a:buNone/>
              <a:defRPr sz="1163" b="1"/>
            </a:lvl9pPr>
          </a:lstStyle>
          <a:p>
            <a:pPr lvl="0"/>
            <a:r>
              <a:rPr lang="en-GB"/>
              <a:t>Click to edit Master text styles</a:t>
            </a:r>
          </a:p>
        </p:txBody>
      </p:sp>
      <p:sp>
        <p:nvSpPr>
          <p:cNvPr id="4" name="Content Placeholder 3">
            <a:extLst>
              <a:ext uri="{FF2B5EF4-FFF2-40B4-BE49-F238E27FC236}">
                <a16:creationId xmlns:a16="http://schemas.microsoft.com/office/drawing/2014/main" id="{483CF7A5-D7A1-BDBF-CD2F-01E775865A9C}"/>
              </a:ext>
            </a:extLst>
          </p:cNvPr>
          <p:cNvSpPr>
            <a:spLocks noGrp="1"/>
          </p:cNvSpPr>
          <p:nvPr>
            <p:ph sz="half" idx="2"/>
          </p:nvPr>
        </p:nvSpPr>
        <p:spPr>
          <a:xfrm>
            <a:off x="661334" y="4676141"/>
            <a:ext cx="4061757" cy="68778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07F582F-46FF-F4F2-44C8-8D252A164A61}"/>
              </a:ext>
            </a:extLst>
          </p:cNvPr>
          <p:cNvSpPr>
            <a:spLocks noGrp="1"/>
          </p:cNvSpPr>
          <p:nvPr>
            <p:ph type="body" sz="quarter" idx="3"/>
          </p:nvPr>
        </p:nvSpPr>
        <p:spPr>
          <a:xfrm>
            <a:off x="4860609" y="3138172"/>
            <a:ext cx="4081760" cy="1537969"/>
          </a:xfrm>
        </p:spPr>
        <p:txBody>
          <a:bodyPr anchor="b"/>
          <a:lstStyle>
            <a:lvl1pPr marL="0" indent="0">
              <a:buNone/>
              <a:defRPr sz="1745" b="1"/>
            </a:lvl1pPr>
            <a:lvl2pPr marL="332347" indent="0">
              <a:buNone/>
              <a:defRPr sz="1454" b="1"/>
            </a:lvl2pPr>
            <a:lvl3pPr marL="664695" indent="0">
              <a:buNone/>
              <a:defRPr sz="1309" b="1"/>
            </a:lvl3pPr>
            <a:lvl4pPr marL="997042" indent="0">
              <a:buNone/>
              <a:defRPr sz="1163" b="1"/>
            </a:lvl4pPr>
            <a:lvl5pPr marL="1329389" indent="0">
              <a:buNone/>
              <a:defRPr sz="1163" b="1"/>
            </a:lvl5pPr>
            <a:lvl6pPr marL="1661736" indent="0">
              <a:buNone/>
              <a:defRPr sz="1163" b="1"/>
            </a:lvl6pPr>
            <a:lvl7pPr marL="1994084" indent="0">
              <a:buNone/>
              <a:defRPr sz="1163" b="1"/>
            </a:lvl7pPr>
            <a:lvl8pPr marL="2326431" indent="0">
              <a:buNone/>
              <a:defRPr sz="1163" b="1"/>
            </a:lvl8pPr>
            <a:lvl9pPr marL="2658778" indent="0">
              <a:buNone/>
              <a:defRPr sz="1163" b="1"/>
            </a:lvl9pPr>
          </a:lstStyle>
          <a:p>
            <a:pPr lvl="0"/>
            <a:r>
              <a:rPr lang="en-GB"/>
              <a:t>Click to edit Master text styles</a:t>
            </a:r>
          </a:p>
        </p:txBody>
      </p:sp>
      <p:sp>
        <p:nvSpPr>
          <p:cNvPr id="6" name="Content Placeholder 5">
            <a:extLst>
              <a:ext uri="{FF2B5EF4-FFF2-40B4-BE49-F238E27FC236}">
                <a16:creationId xmlns:a16="http://schemas.microsoft.com/office/drawing/2014/main" id="{9CA05757-E172-D6A2-342E-394F5E60E8DA}"/>
              </a:ext>
            </a:extLst>
          </p:cNvPr>
          <p:cNvSpPr>
            <a:spLocks noGrp="1"/>
          </p:cNvSpPr>
          <p:nvPr>
            <p:ph sz="quarter" idx="4"/>
          </p:nvPr>
        </p:nvSpPr>
        <p:spPr>
          <a:xfrm>
            <a:off x="4860609" y="4676141"/>
            <a:ext cx="4081760" cy="68778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931D4BA-1657-BDC5-6662-C51BB343CA1A}"/>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8" name="Footer Placeholder 7">
            <a:extLst>
              <a:ext uri="{FF2B5EF4-FFF2-40B4-BE49-F238E27FC236}">
                <a16:creationId xmlns:a16="http://schemas.microsoft.com/office/drawing/2014/main" id="{D7C5EDED-362E-BFCD-6F78-8D07435A00F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19FAA5B-9A50-46DF-13B2-FFE0FB37FFD2}"/>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801219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11732-F3BA-B279-85C2-A1E2981988B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F46430B-4BE5-5348-37AE-B36D54D4E077}"/>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4" name="Footer Placeholder 3">
            <a:extLst>
              <a:ext uri="{FF2B5EF4-FFF2-40B4-BE49-F238E27FC236}">
                <a16:creationId xmlns:a16="http://schemas.microsoft.com/office/drawing/2014/main" id="{62B6D091-2C08-8EB1-709C-BFD571D2D7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86C94B1-EC3D-268B-01F1-26BEEFE55C6D}"/>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2881697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FF1E8C-443C-0979-167E-DC6D1D666C85}"/>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3" name="Footer Placeholder 2">
            <a:extLst>
              <a:ext uri="{FF2B5EF4-FFF2-40B4-BE49-F238E27FC236}">
                <a16:creationId xmlns:a16="http://schemas.microsoft.com/office/drawing/2014/main" id="{73269F13-CFE3-2479-D52B-B4178CCACC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883A2AE-3D88-47C7-BC71-8B4AE78C641F}"/>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3890900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9F58C-40DF-8F54-EA1E-81D26D09D3BC}"/>
              </a:ext>
            </a:extLst>
          </p:cNvPr>
          <p:cNvSpPr>
            <a:spLocks noGrp="1"/>
          </p:cNvSpPr>
          <p:nvPr>
            <p:ph type="title"/>
          </p:nvPr>
        </p:nvSpPr>
        <p:spPr>
          <a:xfrm>
            <a:off x="661334" y="853440"/>
            <a:ext cx="3096636" cy="2987040"/>
          </a:xfrm>
        </p:spPr>
        <p:txBody>
          <a:bodyPr anchor="b"/>
          <a:lstStyle>
            <a:lvl1pPr>
              <a:defRPr sz="2326"/>
            </a:lvl1pPr>
          </a:lstStyle>
          <a:p>
            <a:r>
              <a:rPr lang="en-GB"/>
              <a:t>Click to edit Master title style</a:t>
            </a:r>
          </a:p>
        </p:txBody>
      </p:sp>
      <p:sp>
        <p:nvSpPr>
          <p:cNvPr id="3" name="Content Placeholder 2">
            <a:extLst>
              <a:ext uri="{FF2B5EF4-FFF2-40B4-BE49-F238E27FC236}">
                <a16:creationId xmlns:a16="http://schemas.microsoft.com/office/drawing/2014/main" id="{1909BE17-FBCC-C86E-E94E-6536DD5F6969}"/>
              </a:ext>
            </a:extLst>
          </p:cNvPr>
          <p:cNvSpPr>
            <a:spLocks noGrp="1"/>
          </p:cNvSpPr>
          <p:nvPr>
            <p:ph idx="1"/>
          </p:nvPr>
        </p:nvSpPr>
        <p:spPr>
          <a:xfrm>
            <a:off x="4081761" y="1843195"/>
            <a:ext cx="4860608" cy="9097434"/>
          </a:xfrm>
        </p:spPr>
        <p:txBody>
          <a:bodyPr/>
          <a:lstStyle>
            <a:lvl1pPr>
              <a:defRPr sz="2326"/>
            </a:lvl1pPr>
            <a:lvl2pPr>
              <a:defRPr sz="2035"/>
            </a:lvl2pPr>
            <a:lvl3pPr>
              <a:defRPr sz="1745"/>
            </a:lvl3pPr>
            <a:lvl4pPr>
              <a:defRPr sz="1454"/>
            </a:lvl4pPr>
            <a:lvl5pPr>
              <a:defRPr sz="1454"/>
            </a:lvl5pPr>
            <a:lvl6pPr>
              <a:defRPr sz="1454"/>
            </a:lvl6pPr>
            <a:lvl7pPr>
              <a:defRPr sz="1454"/>
            </a:lvl7pPr>
            <a:lvl8pPr>
              <a:defRPr sz="1454"/>
            </a:lvl8pPr>
            <a:lvl9pPr>
              <a:defRPr sz="1454"/>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5A8E8BC-7C56-F715-83A6-D117CE19BDC1}"/>
              </a:ext>
            </a:extLst>
          </p:cNvPr>
          <p:cNvSpPr>
            <a:spLocks noGrp="1"/>
          </p:cNvSpPr>
          <p:nvPr>
            <p:ph type="body" sz="half" idx="2"/>
          </p:nvPr>
        </p:nvSpPr>
        <p:spPr>
          <a:xfrm>
            <a:off x="661334" y="3840481"/>
            <a:ext cx="3096636" cy="7114964"/>
          </a:xfrm>
        </p:spPr>
        <p:txBody>
          <a:bodyPr/>
          <a:lstStyle>
            <a:lvl1pPr marL="0" indent="0">
              <a:buNone/>
              <a:defRPr sz="1163"/>
            </a:lvl1pPr>
            <a:lvl2pPr marL="332347" indent="0">
              <a:buNone/>
              <a:defRPr sz="1018"/>
            </a:lvl2pPr>
            <a:lvl3pPr marL="664695" indent="0">
              <a:buNone/>
              <a:defRPr sz="872"/>
            </a:lvl3pPr>
            <a:lvl4pPr marL="997042" indent="0">
              <a:buNone/>
              <a:defRPr sz="728"/>
            </a:lvl4pPr>
            <a:lvl5pPr marL="1329389" indent="0">
              <a:buNone/>
              <a:defRPr sz="728"/>
            </a:lvl5pPr>
            <a:lvl6pPr marL="1661736" indent="0">
              <a:buNone/>
              <a:defRPr sz="728"/>
            </a:lvl6pPr>
            <a:lvl7pPr marL="1994084" indent="0">
              <a:buNone/>
              <a:defRPr sz="728"/>
            </a:lvl7pPr>
            <a:lvl8pPr marL="2326431" indent="0">
              <a:buNone/>
              <a:defRPr sz="728"/>
            </a:lvl8pPr>
            <a:lvl9pPr marL="2658778" indent="0">
              <a:buNone/>
              <a:defRPr sz="728"/>
            </a:lvl9pPr>
          </a:lstStyle>
          <a:p>
            <a:pPr lvl="0"/>
            <a:r>
              <a:rPr lang="en-GB"/>
              <a:t>Click to edit Master text styles</a:t>
            </a:r>
          </a:p>
        </p:txBody>
      </p:sp>
      <p:sp>
        <p:nvSpPr>
          <p:cNvPr id="5" name="Date Placeholder 4">
            <a:extLst>
              <a:ext uri="{FF2B5EF4-FFF2-40B4-BE49-F238E27FC236}">
                <a16:creationId xmlns:a16="http://schemas.microsoft.com/office/drawing/2014/main" id="{824AE465-882D-FB62-60CA-AED11DECD452}"/>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6" name="Footer Placeholder 5">
            <a:extLst>
              <a:ext uri="{FF2B5EF4-FFF2-40B4-BE49-F238E27FC236}">
                <a16:creationId xmlns:a16="http://schemas.microsoft.com/office/drawing/2014/main" id="{C2724497-317D-9760-E638-429DCA1330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EAF637-5B18-68F3-CB0D-7281655D43A9}"/>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330077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FB89E-A1A1-807A-4BA0-C33EDFF68BDB}"/>
              </a:ext>
            </a:extLst>
          </p:cNvPr>
          <p:cNvSpPr>
            <a:spLocks noGrp="1"/>
          </p:cNvSpPr>
          <p:nvPr>
            <p:ph type="title"/>
          </p:nvPr>
        </p:nvSpPr>
        <p:spPr>
          <a:xfrm>
            <a:off x="661334" y="853440"/>
            <a:ext cx="3096636" cy="2987040"/>
          </a:xfrm>
        </p:spPr>
        <p:txBody>
          <a:bodyPr anchor="b"/>
          <a:lstStyle>
            <a:lvl1pPr>
              <a:defRPr sz="2326"/>
            </a:lvl1pPr>
          </a:lstStyle>
          <a:p>
            <a:r>
              <a:rPr lang="en-GB"/>
              <a:t>Click to edit Master title style</a:t>
            </a:r>
          </a:p>
        </p:txBody>
      </p:sp>
      <p:sp>
        <p:nvSpPr>
          <p:cNvPr id="3" name="Picture Placeholder 2">
            <a:extLst>
              <a:ext uri="{FF2B5EF4-FFF2-40B4-BE49-F238E27FC236}">
                <a16:creationId xmlns:a16="http://schemas.microsoft.com/office/drawing/2014/main" id="{B7B624E5-83D7-036A-7DA8-4B5F30E95BDB}"/>
              </a:ext>
            </a:extLst>
          </p:cNvPr>
          <p:cNvSpPr>
            <a:spLocks noGrp="1"/>
          </p:cNvSpPr>
          <p:nvPr>
            <p:ph type="pic" idx="1"/>
          </p:nvPr>
        </p:nvSpPr>
        <p:spPr>
          <a:xfrm>
            <a:off x="4081761" y="1843195"/>
            <a:ext cx="4860608" cy="9097434"/>
          </a:xfrm>
        </p:spPr>
        <p:txBody>
          <a:bodyPr/>
          <a:lstStyle>
            <a:lvl1pPr marL="0" indent="0">
              <a:buNone/>
              <a:defRPr sz="2326"/>
            </a:lvl1pPr>
            <a:lvl2pPr marL="332347" indent="0">
              <a:buNone/>
              <a:defRPr sz="2035"/>
            </a:lvl2pPr>
            <a:lvl3pPr marL="664695" indent="0">
              <a:buNone/>
              <a:defRPr sz="1745"/>
            </a:lvl3pPr>
            <a:lvl4pPr marL="997042" indent="0">
              <a:buNone/>
              <a:defRPr sz="1454"/>
            </a:lvl4pPr>
            <a:lvl5pPr marL="1329389" indent="0">
              <a:buNone/>
              <a:defRPr sz="1454"/>
            </a:lvl5pPr>
            <a:lvl6pPr marL="1661736" indent="0">
              <a:buNone/>
              <a:defRPr sz="1454"/>
            </a:lvl6pPr>
            <a:lvl7pPr marL="1994084" indent="0">
              <a:buNone/>
              <a:defRPr sz="1454"/>
            </a:lvl7pPr>
            <a:lvl8pPr marL="2326431" indent="0">
              <a:buNone/>
              <a:defRPr sz="1454"/>
            </a:lvl8pPr>
            <a:lvl9pPr marL="2658778" indent="0">
              <a:buNone/>
              <a:defRPr sz="1454"/>
            </a:lvl9pPr>
          </a:lstStyle>
          <a:p>
            <a:r>
              <a:rPr lang="en-GB"/>
              <a:t>Click icon to add picture</a:t>
            </a:r>
          </a:p>
        </p:txBody>
      </p:sp>
      <p:sp>
        <p:nvSpPr>
          <p:cNvPr id="4" name="Text Placeholder 3">
            <a:extLst>
              <a:ext uri="{FF2B5EF4-FFF2-40B4-BE49-F238E27FC236}">
                <a16:creationId xmlns:a16="http://schemas.microsoft.com/office/drawing/2014/main" id="{F3A44D44-41A3-AE0E-4AC4-7FFD428B3F2B}"/>
              </a:ext>
            </a:extLst>
          </p:cNvPr>
          <p:cNvSpPr>
            <a:spLocks noGrp="1"/>
          </p:cNvSpPr>
          <p:nvPr>
            <p:ph type="body" sz="half" idx="2"/>
          </p:nvPr>
        </p:nvSpPr>
        <p:spPr>
          <a:xfrm>
            <a:off x="661334" y="3840481"/>
            <a:ext cx="3096636" cy="7114964"/>
          </a:xfrm>
        </p:spPr>
        <p:txBody>
          <a:bodyPr/>
          <a:lstStyle>
            <a:lvl1pPr marL="0" indent="0">
              <a:buNone/>
              <a:defRPr sz="1163"/>
            </a:lvl1pPr>
            <a:lvl2pPr marL="332347" indent="0">
              <a:buNone/>
              <a:defRPr sz="1018"/>
            </a:lvl2pPr>
            <a:lvl3pPr marL="664695" indent="0">
              <a:buNone/>
              <a:defRPr sz="872"/>
            </a:lvl3pPr>
            <a:lvl4pPr marL="997042" indent="0">
              <a:buNone/>
              <a:defRPr sz="728"/>
            </a:lvl4pPr>
            <a:lvl5pPr marL="1329389" indent="0">
              <a:buNone/>
              <a:defRPr sz="728"/>
            </a:lvl5pPr>
            <a:lvl6pPr marL="1661736" indent="0">
              <a:buNone/>
              <a:defRPr sz="728"/>
            </a:lvl6pPr>
            <a:lvl7pPr marL="1994084" indent="0">
              <a:buNone/>
              <a:defRPr sz="728"/>
            </a:lvl7pPr>
            <a:lvl8pPr marL="2326431" indent="0">
              <a:buNone/>
              <a:defRPr sz="728"/>
            </a:lvl8pPr>
            <a:lvl9pPr marL="2658778" indent="0">
              <a:buNone/>
              <a:defRPr sz="728"/>
            </a:lvl9pPr>
          </a:lstStyle>
          <a:p>
            <a:pPr lvl="0"/>
            <a:r>
              <a:rPr lang="en-GB"/>
              <a:t>Click to edit Master text styles</a:t>
            </a:r>
          </a:p>
        </p:txBody>
      </p:sp>
      <p:sp>
        <p:nvSpPr>
          <p:cNvPr id="5" name="Date Placeholder 4">
            <a:extLst>
              <a:ext uri="{FF2B5EF4-FFF2-40B4-BE49-F238E27FC236}">
                <a16:creationId xmlns:a16="http://schemas.microsoft.com/office/drawing/2014/main" id="{DEF58612-E01C-95AB-26BC-CE3B9A9ACDB1}"/>
              </a:ext>
            </a:extLst>
          </p:cNvPr>
          <p:cNvSpPr>
            <a:spLocks noGrp="1"/>
          </p:cNvSpPr>
          <p:nvPr>
            <p:ph type="dt" sz="half" idx="10"/>
          </p:nvPr>
        </p:nvSpPr>
        <p:spPr/>
        <p:txBody>
          <a:bodyPr/>
          <a:lstStyle/>
          <a:p>
            <a:fld id="{305D4D9C-1C02-4E6A-AED0-DFC6B7C5FC8E}" type="datetimeFigureOut">
              <a:rPr lang="en-GB" smtClean="0"/>
              <a:t>11/03/2026</a:t>
            </a:fld>
            <a:endParaRPr lang="en-GB"/>
          </a:p>
        </p:txBody>
      </p:sp>
      <p:sp>
        <p:nvSpPr>
          <p:cNvPr id="6" name="Footer Placeholder 5">
            <a:extLst>
              <a:ext uri="{FF2B5EF4-FFF2-40B4-BE49-F238E27FC236}">
                <a16:creationId xmlns:a16="http://schemas.microsoft.com/office/drawing/2014/main" id="{53B9BA27-2615-170B-88A6-0EE1C5B1F8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801860-76AA-A67E-C9EA-605B4720EEB6}"/>
              </a:ext>
            </a:extLst>
          </p:cNvPr>
          <p:cNvSpPr>
            <a:spLocks noGrp="1"/>
          </p:cNvSpPr>
          <p:nvPr>
            <p:ph type="sldNum" sz="quarter" idx="12"/>
          </p:nvPr>
        </p:nvSpPr>
        <p:spPr/>
        <p:txBody>
          <a:bodyPr/>
          <a:lstStyle/>
          <a:p>
            <a:fld id="{C65A551A-DD2A-42D1-838E-79572785FCAB}" type="slidenum">
              <a:rPr lang="en-GB" smtClean="0"/>
              <a:t>‹#›</a:t>
            </a:fld>
            <a:endParaRPr lang="en-GB"/>
          </a:p>
        </p:txBody>
      </p:sp>
    </p:spTree>
    <p:extLst>
      <p:ext uri="{BB962C8B-B14F-4D97-AF65-F5344CB8AC3E}">
        <p14:creationId xmlns:p14="http://schemas.microsoft.com/office/powerpoint/2010/main" val="363586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515282-2A9F-183F-2AFA-1F9FC217D4FA}"/>
              </a:ext>
            </a:extLst>
          </p:cNvPr>
          <p:cNvSpPr>
            <a:spLocks noGrp="1"/>
          </p:cNvSpPr>
          <p:nvPr>
            <p:ph type="title"/>
          </p:nvPr>
        </p:nvSpPr>
        <p:spPr>
          <a:xfrm>
            <a:off x="660084" y="681568"/>
            <a:ext cx="8281035" cy="2474384"/>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77A342E-F9D0-86EA-7CF4-29C1A5D3C1B4}"/>
              </a:ext>
            </a:extLst>
          </p:cNvPr>
          <p:cNvSpPr>
            <a:spLocks noGrp="1"/>
          </p:cNvSpPr>
          <p:nvPr>
            <p:ph type="body" idx="1"/>
          </p:nvPr>
        </p:nvSpPr>
        <p:spPr>
          <a:xfrm>
            <a:off x="660084" y="3407833"/>
            <a:ext cx="8281035" cy="812249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68D4659-860D-98FF-8273-DACDB8DA82D5}"/>
              </a:ext>
            </a:extLst>
          </p:cNvPr>
          <p:cNvSpPr>
            <a:spLocks noGrp="1"/>
          </p:cNvSpPr>
          <p:nvPr>
            <p:ph type="dt" sz="half" idx="2"/>
          </p:nvPr>
        </p:nvSpPr>
        <p:spPr>
          <a:xfrm>
            <a:off x="660083" y="11865188"/>
            <a:ext cx="2160270" cy="681567"/>
          </a:xfrm>
          <a:prstGeom prst="rect">
            <a:avLst/>
          </a:prstGeom>
        </p:spPr>
        <p:txBody>
          <a:bodyPr vert="horz" lIns="91440" tIns="45720" rIns="91440" bIns="45720" rtlCol="0" anchor="ctr"/>
          <a:lstStyle>
            <a:lvl1pPr algn="l">
              <a:defRPr sz="872">
                <a:solidFill>
                  <a:schemeClr val="tx1">
                    <a:tint val="75000"/>
                  </a:schemeClr>
                </a:solidFill>
              </a:defRPr>
            </a:lvl1pPr>
          </a:lstStyle>
          <a:p>
            <a:fld id="{305D4D9C-1C02-4E6A-AED0-DFC6B7C5FC8E}" type="datetimeFigureOut">
              <a:rPr lang="en-GB" smtClean="0"/>
              <a:t>11/03/2026</a:t>
            </a:fld>
            <a:endParaRPr lang="en-GB"/>
          </a:p>
        </p:txBody>
      </p:sp>
      <p:sp>
        <p:nvSpPr>
          <p:cNvPr id="5" name="Footer Placeholder 4">
            <a:extLst>
              <a:ext uri="{FF2B5EF4-FFF2-40B4-BE49-F238E27FC236}">
                <a16:creationId xmlns:a16="http://schemas.microsoft.com/office/drawing/2014/main" id="{1FF70D49-DCA8-8B93-C4A7-C6152FB198FB}"/>
              </a:ext>
            </a:extLst>
          </p:cNvPr>
          <p:cNvSpPr>
            <a:spLocks noGrp="1"/>
          </p:cNvSpPr>
          <p:nvPr>
            <p:ph type="ftr" sz="quarter" idx="3"/>
          </p:nvPr>
        </p:nvSpPr>
        <p:spPr>
          <a:xfrm>
            <a:off x="3180399" y="11865188"/>
            <a:ext cx="3240405" cy="681567"/>
          </a:xfrm>
          <a:prstGeom prst="rect">
            <a:avLst/>
          </a:prstGeom>
        </p:spPr>
        <p:txBody>
          <a:bodyPr vert="horz" lIns="91440" tIns="45720" rIns="91440" bIns="45720" rtlCol="0" anchor="ctr"/>
          <a:lstStyle>
            <a:lvl1pPr algn="ctr">
              <a:defRPr sz="872">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69E6D32-3FE2-24CD-645C-70C9D391606F}"/>
              </a:ext>
            </a:extLst>
          </p:cNvPr>
          <p:cNvSpPr>
            <a:spLocks noGrp="1"/>
          </p:cNvSpPr>
          <p:nvPr>
            <p:ph type="sldNum" sz="quarter" idx="4"/>
          </p:nvPr>
        </p:nvSpPr>
        <p:spPr>
          <a:xfrm>
            <a:off x="6780848" y="11865188"/>
            <a:ext cx="2160270" cy="681567"/>
          </a:xfrm>
          <a:prstGeom prst="rect">
            <a:avLst/>
          </a:prstGeom>
        </p:spPr>
        <p:txBody>
          <a:bodyPr vert="horz" lIns="91440" tIns="45720" rIns="91440" bIns="45720" rtlCol="0" anchor="ctr"/>
          <a:lstStyle>
            <a:lvl1pPr algn="r">
              <a:defRPr sz="872">
                <a:solidFill>
                  <a:schemeClr val="tx1">
                    <a:tint val="75000"/>
                  </a:schemeClr>
                </a:solidFill>
              </a:defRPr>
            </a:lvl1pPr>
          </a:lstStyle>
          <a:p>
            <a:fld id="{C65A551A-DD2A-42D1-838E-79572785FCAB}" type="slidenum">
              <a:rPr lang="en-GB" smtClean="0"/>
              <a:t>‹#›</a:t>
            </a:fld>
            <a:endParaRPr lang="en-GB"/>
          </a:p>
        </p:txBody>
      </p:sp>
    </p:spTree>
    <p:extLst>
      <p:ext uri="{BB962C8B-B14F-4D97-AF65-F5344CB8AC3E}">
        <p14:creationId xmlns:p14="http://schemas.microsoft.com/office/powerpoint/2010/main" val="29706438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64695" rtl="0" eaLnBrk="1" latinLnBrk="0" hangingPunct="1">
        <a:lnSpc>
          <a:spcPct val="90000"/>
        </a:lnSpc>
        <a:spcBef>
          <a:spcPct val="0"/>
        </a:spcBef>
        <a:buNone/>
        <a:defRPr sz="3198" kern="1200">
          <a:solidFill>
            <a:schemeClr val="tx1"/>
          </a:solidFill>
          <a:latin typeface="+mj-lt"/>
          <a:ea typeface="+mj-ea"/>
          <a:cs typeface="+mj-cs"/>
        </a:defRPr>
      </a:lvl1pPr>
    </p:titleStyle>
    <p:bodyStyle>
      <a:lvl1pPr marL="166174" indent="-166174" algn="l" defTabSz="664695" rtl="0" eaLnBrk="1" latinLnBrk="0" hangingPunct="1">
        <a:lnSpc>
          <a:spcPct val="90000"/>
        </a:lnSpc>
        <a:spcBef>
          <a:spcPts val="728"/>
        </a:spcBef>
        <a:buFont typeface="Arial" panose="020B0604020202020204" pitchFamily="34" charset="0"/>
        <a:buChar char="•"/>
        <a:defRPr sz="2035" kern="1200">
          <a:solidFill>
            <a:schemeClr val="tx1"/>
          </a:solidFill>
          <a:latin typeface="+mn-lt"/>
          <a:ea typeface="+mn-ea"/>
          <a:cs typeface="+mn-cs"/>
        </a:defRPr>
      </a:lvl1pPr>
      <a:lvl2pPr marL="498522" indent="-166174" algn="l" defTabSz="664695" rtl="0" eaLnBrk="1" latinLnBrk="0" hangingPunct="1">
        <a:lnSpc>
          <a:spcPct val="90000"/>
        </a:lnSpc>
        <a:spcBef>
          <a:spcPts val="363"/>
        </a:spcBef>
        <a:buFont typeface="Arial" panose="020B0604020202020204" pitchFamily="34" charset="0"/>
        <a:buChar char="•"/>
        <a:defRPr sz="1745" kern="1200">
          <a:solidFill>
            <a:schemeClr val="tx1"/>
          </a:solidFill>
          <a:latin typeface="+mn-lt"/>
          <a:ea typeface="+mn-ea"/>
          <a:cs typeface="+mn-cs"/>
        </a:defRPr>
      </a:lvl2pPr>
      <a:lvl3pPr marL="830869" indent="-166174" algn="l" defTabSz="664695" rtl="0" eaLnBrk="1" latinLnBrk="0" hangingPunct="1">
        <a:lnSpc>
          <a:spcPct val="90000"/>
        </a:lnSpc>
        <a:spcBef>
          <a:spcPts val="363"/>
        </a:spcBef>
        <a:buFont typeface="Arial" panose="020B0604020202020204" pitchFamily="34" charset="0"/>
        <a:buChar char="•"/>
        <a:defRPr sz="1454" kern="1200">
          <a:solidFill>
            <a:schemeClr val="tx1"/>
          </a:solidFill>
          <a:latin typeface="+mn-lt"/>
          <a:ea typeface="+mn-ea"/>
          <a:cs typeface="+mn-cs"/>
        </a:defRPr>
      </a:lvl3pPr>
      <a:lvl4pPr marL="1163216"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4pPr>
      <a:lvl5pPr marL="1495563"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5pPr>
      <a:lvl6pPr marL="1827911"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6pPr>
      <a:lvl7pPr marL="2160258"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7pPr>
      <a:lvl8pPr marL="2492605"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8pPr>
      <a:lvl9pPr marL="2824952" indent="-166174" algn="l" defTabSz="664695" rtl="0" eaLnBrk="1" latinLnBrk="0" hangingPunct="1">
        <a:lnSpc>
          <a:spcPct val="90000"/>
        </a:lnSpc>
        <a:spcBef>
          <a:spcPts val="363"/>
        </a:spcBef>
        <a:buFont typeface="Arial" panose="020B0604020202020204" pitchFamily="34" charset="0"/>
        <a:buChar char="•"/>
        <a:defRPr sz="1309" kern="1200">
          <a:solidFill>
            <a:schemeClr val="tx1"/>
          </a:solidFill>
          <a:latin typeface="+mn-lt"/>
          <a:ea typeface="+mn-ea"/>
          <a:cs typeface="+mn-cs"/>
        </a:defRPr>
      </a:lvl9pPr>
    </p:bodyStyle>
    <p:otherStyle>
      <a:defPPr>
        <a:defRPr lang="en-US"/>
      </a:defPPr>
      <a:lvl1pPr marL="0" algn="l" defTabSz="664695" rtl="0" eaLnBrk="1" latinLnBrk="0" hangingPunct="1">
        <a:defRPr sz="1309" kern="1200">
          <a:solidFill>
            <a:schemeClr val="tx1"/>
          </a:solidFill>
          <a:latin typeface="+mn-lt"/>
          <a:ea typeface="+mn-ea"/>
          <a:cs typeface="+mn-cs"/>
        </a:defRPr>
      </a:lvl1pPr>
      <a:lvl2pPr marL="332347" algn="l" defTabSz="664695" rtl="0" eaLnBrk="1" latinLnBrk="0" hangingPunct="1">
        <a:defRPr sz="1309" kern="1200">
          <a:solidFill>
            <a:schemeClr val="tx1"/>
          </a:solidFill>
          <a:latin typeface="+mn-lt"/>
          <a:ea typeface="+mn-ea"/>
          <a:cs typeface="+mn-cs"/>
        </a:defRPr>
      </a:lvl2pPr>
      <a:lvl3pPr marL="664695" algn="l" defTabSz="664695" rtl="0" eaLnBrk="1" latinLnBrk="0" hangingPunct="1">
        <a:defRPr sz="1309" kern="1200">
          <a:solidFill>
            <a:schemeClr val="tx1"/>
          </a:solidFill>
          <a:latin typeface="+mn-lt"/>
          <a:ea typeface="+mn-ea"/>
          <a:cs typeface="+mn-cs"/>
        </a:defRPr>
      </a:lvl3pPr>
      <a:lvl4pPr marL="997042" algn="l" defTabSz="664695" rtl="0" eaLnBrk="1" latinLnBrk="0" hangingPunct="1">
        <a:defRPr sz="1309" kern="1200">
          <a:solidFill>
            <a:schemeClr val="tx1"/>
          </a:solidFill>
          <a:latin typeface="+mn-lt"/>
          <a:ea typeface="+mn-ea"/>
          <a:cs typeface="+mn-cs"/>
        </a:defRPr>
      </a:lvl4pPr>
      <a:lvl5pPr marL="1329389" algn="l" defTabSz="664695" rtl="0" eaLnBrk="1" latinLnBrk="0" hangingPunct="1">
        <a:defRPr sz="1309" kern="1200">
          <a:solidFill>
            <a:schemeClr val="tx1"/>
          </a:solidFill>
          <a:latin typeface="+mn-lt"/>
          <a:ea typeface="+mn-ea"/>
          <a:cs typeface="+mn-cs"/>
        </a:defRPr>
      </a:lvl5pPr>
      <a:lvl6pPr marL="1661736" algn="l" defTabSz="664695" rtl="0" eaLnBrk="1" latinLnBrk="0" hangingPunct="1">
        <a:defRPr sz="1309" kern="1200">
          <a:solidFill>
            <a:schemeClr val="tx1"/>
          </a:solidFill>
          <a:latin typeface="+mn-lt"/>
          <a:ea typeface="+mn-ea"/>
          <a:cs typeface="+mn-cs"/>
        </a:defRPr>
      </a:lvl6pPr>
      <a:lvl7pPr marL="1994084" algn="l" defTabSz="664695" rtl="0" eaLnBrk="1" latinLnBrk="0" hangingPunct="1">
        <a:defRPr sz="1309" kern="1200">
          <a:solidFill>
            <a:schemeClr val="tx1"/>
          </a:solidFill>
          <a:latin typeface="+mn-lt"/>
          <a:ea typeface="+mn-ea"/>
          <a:cs typeface="+mn-cs"/>
        </a:defRPr>
      </a:lvl7pPr>
      <a:lvl8pPr marL="2326431" algn="l" defTabSz="664695" rtl="0" eaLnBrk="1" latinLnBrk="0" hangingPunct="1">
        <a:defRPr sz="1309" kern="1200">
          <a:solidFill>
            <a:schemeClr val="tx1"/>
          </a:solidFill>
          <a:latin typeface="+mn-lt"/>
          <a:ea typeface="+mn-ea"/>
          <a:cs typeface="+mn-cs"/>
        </a:defRPr>
      </a:lvl8pPr>
      <a:lvl9pPr marL="2658778" algn="l" defTabSz="664695" rtl="0" eaLnBrk="1" latinLnBrk="0" hangingPunct="1">
        <a:defRPr sz="13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cpch.ac.uk/resources/NPDA-dashboards" TargetMode="External"/><Relationship Id="rId13" Type="http://schemas.openxmlformats.org/officeDocument/2006/relationships/hyperlink" Target="https://ncab.hqip.org.uk/" TargetMode="External"/><Relationship Id="rId18" Type="http://schemas.openxmlformats.org/officeDocument/2006/relationships/chart" Target="../charts/chart1.xml"/><Relationship Id="rId3" Type="http://schemas.openxmlformats.org/officeDocument/2006/relationships/image" Target="../media/image2.png"/><Relationship Id="rId7" Type="http://schemas.openxmlformats.org/officeDocument/2006/relationships/hyperlink" Target="https://www.rcpch.ac.uk/work-we-do/clinical-audits/npda/communications" TargetMode="External"/><Relationship Id="rId12" Type="http://schemas.openxmlformats.org/officeDocument/2006/relationships/hyperlink" Target="https://www.england.nhs.uk/long-read/hybrid-closed-loop-technologies-5-year-implementation-strategy/" TargetMode="External"/><Relationship Id="rId17" Type="http://schemas.openxmlformats.org/officeDocument/2006/relationships/hyperlink" Target="https://www.rcpch.ac.uk/work-we-do/clinical-audits/npda/data-files" TargetMode="External"/><Relationship Id="rId2" Type="http://schemas.openxmlformats.org/officeDocument/2006/relationships/image" Target="../media/image1.jpeg"/><Relationship Id="rId16" Type="http://schemas.openxmlformats.org/officeDocument/2006/relationships/hyperlink" Target="https://digital.nhs.uk/data-and-information/clinical-audits-and-registries/national-diabetes-audit/dashboards" TargetMode="External"/><Relationship Id="rId1" Type="http://schemas.openxmlformats.org/officeDocument/2006/relationships/slideLayout" Target="../slideLayouts/slideLayout1.xml"/><Relationship Id="rId6" Type="http://schemas.openxmlformats.org/officeDocument/2006/relationships/hyperlink" Target="https://rcpch.sharepoint.com/:f:/s/NPDA_Annual_Report_2024-25/IgDWhng8vx9gSqNsGCnDgmXhAX3fmzhiRy48xDJ8GrpfD_A" TargetMode="External"/><Relationship Id="rId11" Type="http://schemas.openxmlformats.org/officeDocument/2006/relationships/hyperlink" Target="https://www.cypdiabetesnetwork.nhs.uk/" TargetMode="External"/><Relationship Id="rId5" Type="http://schemas.openxmlformats.org/officeDocument/2006/relationships/hyperlink" Target="https://www.rcpch.ac.uk/sites/default/files/2025-08/npda_type_2_spotlight_report_2023-24.pdf" TargetMode="External"/><Relationship Id="rId15" Type="http://schemas.openxmlformats.org/officeDocument/2006/relationships/hyperlink" Target="https://digital.nhs.uk/data-and-information/publications/statistical/national-diabetes-audit-aya/nda-aya-2017-21" TargetMode="External"/><Relationship Id="rId10" Type="http://schemas.openxmlformats.org/officeDocument/2006/relationships/hyperlink" Target="https://npda.rcpch.ac.uk/account/login/?next=/account/two_factor/setup/" TargetMode="External"/><Relationship Id="rId4" Type="http://schemas.openxmlformats.org/officeDocument/2006/relationships/hyperlink" Target="https://www.digibete.org/resources-page/" TargetMode="External"/><Relationship Id="rId9" Type="http://schemas.openxmlformats.org/officeDocument/2006/relationships/hyperlink" Target="https://rcpch.sharepoint.com/:f:/s/NPDA_Annual_Report_2024-25/IgAXFrekFWmZT60Uu7JWrR9uATfEOOUuJde-WfQfNTNRkHk?e=YzhGpt" TargetMode="External"/><Relationship Id="rId14" Type="http://schemas.openxmlformats.org/officeDocument/2006/relationships/hyperlink" Target="https://gettingitrightfirsttime.co.uk/medical_specialties/diabetes-workstrea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F2849CB0-590B-A495-CEEE-6C9FC3198902}"/>
              </a:ext>
            </a:extLst>
          </p:cNvPr>
          <p:cNvSpPr txBox="1">
            <a:spLocks noChangeArrowheads="1"/>
          </p:cNvSpPr>
          <p:nvPr/>
        </p:nvSpPr>
        <p:spPr bwMode="auto">
          <a:xfrm>
            <a:off x="119033" y="7623"/>
            <a:ext cx="2446058" cy="541436"/>
          </a:xfrm>
          <a:prstGeom prst="rect">
            <a:avLst/>
          </a:prstGeom>
          <a:noFill/>
          <a:ln w="9525">
            <a:noFill/>
            <a:miter lim="800000"/>
            <a:headEnd/>
            <a:tailEnd/>
          </a:ln>
        </p:spPr>
        <p:txBody>
          <a:bodyPr rot="0" vert="horz" wrap="square" lIns="118169" tIns="59084" rIns="118169" bIns="59084" anchor="t" anchorCtr="0">
            <a:noAutofit/>
          </a:bodyPr>
          <a:lstStyle/>
          <a:p>
            <a:pPr>
              <a:lnSpc>
                <a:spcPct val="106000"/>
              </a:lnSpc>
              <a:spcAft>
                <a:spcPts val="1034"/>
              </a:spcAft>
            </a:pPr>
            <a:r>
              <a:rPr lang="en-GB" sz="4400" b="1" kern="100">
                <a:solidFill>
                  <a:srgbClr val="11A7F2"/>
                </a:solidFill>
                <a:latin typeface="Montserrat" panose="00000500000000000000" pitchFamily="50" charset="0"/>
                <a:ea typeface="Montserrat" panose="00000500000000000000" pitchFamily="50" charset="0"/>
                <a:cs typeface="Times New Roman" panose="02020603050405020304" pitchFamily="18" charset="0"/>
              </a:rPr>
              <a:t>NPDA</a:t>
            </a:r>
            <a:endParaRPr lang="en-GB" sz="800" kern="100">
              <a:latin typeface="Montserrat" panose="00000500000000000000" pitchFamily="50" charset="0"/>
              <a:ea typeface="Montserrat" panose="00000500000000000000" pitchFamily="50" charset="0"/>
              <a:cs typeface="Times New Roman" panose="02020603050405020304" pitchFamily="18" charset="0"/>
            </a:endParaRPr>
          </a:p>
        </p:txBody>
      </p:sp>
      <p:sp>
        <p:nvSpPr>
          <p:cNvPr id="5" name="Text Box 2">
            <a:extLst>
              <a:ext uri="{FF2B5EF4-FFF2-40B4-BE49-F238E27FC236}">
                <a16:creationId xmlns:a16="http://schemas.microsoft.com/office/drawing/2014/main" id="{8F07D9F4-A92F-D592-07E1-6CE406F2056A}"/>
              </a:ext>
            </a:extLst>
          </p:cNvPr>
          <p:cNvSpPr txBox="1">
            <a:spLocks noChangeArrowheads="1"/>
          </p:cNvSpPr>
          <p:nvPr/>
        </p:nvSpPr>
        <p:spPr bwMode="auto">
          <a:xfrm>
            <a:off x="2029015" y="92695"/>
            <a:ext cx="2725592" cy="435006"/>
          </a:xfrm>
          <a:prstGeom prst="rect">
            <a:avLst/>
          </a:prstGeom>
          <a:noFill/>
          <a:ln w="9525">
            <a:noFill/>
            <a:miter lim="800000"/>
            <a:headEnd/>
            <a:tailEnd/>
          </a:ln>
        </p:spPr>
        <p:txBody>
          <a:bodyPr rot="0" vert="horz" wrap="square" lIns="118169" tIns="59084" rIns="118169" bIns="59084" anchor="t" anchorCtr="0">
            <a:noAutofit/>
          </a:bodyPr>
          <a:lstStyle/>
          <a:p>
            <a:pPr>
              <a:lnSpc>
                <a:spcPct val="106000"/>
              </a:lnSpc>
              <a:spcAft>
                <a:spcPts val="1034"/>
              </a:spcAft>
            </a:pPr>
            <a:r>
              <a:rPr lang="en-GB" sz="1600" b="1" kern="100">
                <a:solidFill>
                  <a:srgbClr val="3366CC"/>
                </a:solidFill>
                <a:latin typeface="Montserrat" panose="00000500000000000000" pitchFamily="50" charset="0"/>
                <a:ea typeface="Montserrat" panose="00000500000000000000" pitchFamily="50" charset="0"/>
                <a:cs typeface="Times New Roman" panose="02020603050405020304" pitchFamily="18" charset="0"/>
              </a:rPr>
              <a:t>National Paediatric Diabetes Audit</a:t>
            </a:r>
            <a:endParaRPr lang="en-GB" sz="1050" kern="100">
              <a:latin typeface="Montserrat" panose="00000500000000000000" pitchFamily="50" charset="0"/>
              <a:ea typeface="Montserrat" panose="00000500000000000000" pitchFamily="50" charset="0"/>
              <a:cs typeface="Times New Roman" panose="02020603050405020304" pitchFamily="18" charset="0"/>
            </a:endParaRPr>
          </a:p>
        </p:txBody>
      </p:sp>
      <p:pic>
        <p:nvPicPr>
          <p:cNvPr id="6" name="Picture 5" descr="A logo with text on it&#10;&#10;Description automatically generated">
            <a:extLst>
              <a:ext uri="{FF2B5EF4-FFF2-40B4-BE49-F238E27FC236}">
                <a16:creationId xmlns:a16="http://schemas.microsoft.com/office/drawing/2014/main" id="{3791393A-01ED-CA8B-FA5A-742C99B4B17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32377"/>
          <a:stretch/>
        </p:blipFill>
        <p:spPr bwMode="auto">
          <a:xfrm>
            <a:off x="7499686" y="16164"/>
            <a:ext cx="1909982" cy="642239"/>
          </a:xfrm>
          <a:prstGeom prst="rect">
            <a:avLst/>
          </a:prstGeom>
          <a:ln>
            <a:noFill/>
          </a:ln>
          <a:extLst>
            <a:ext uri="{53640926-AAD7-44D8-BBD7-CCE9431645EC}">
              <a14:shadowObscured xmlns:a14="http://schemas.microsoft.com/office/drawing/2010/main"/>
            </a:ext>
          </a:extLst>
        </p:spPr>
      </p:pic>
      <p:pic>
        <p:nvPicPr>
          <p:cNvPr id="7" name="Picture 6" descr="A black background with blue text&#10;&#10;Description automatically generated">
            <a:extLst>
              <a:ext uri="{FF2B5EF4-FFF2-40B4-BE49-F238E27FC236}">
                <a16:creationId xmlns:a16="http://schemas.microsoft.com/office/drawing/2014/main" id="{43755B87-CF05-7ABA-CB06-ACD4749510C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8287"/>
          <a:stretch/>
        </p:blipFill>
        <p:spPr bwMode="auto">
          <a:xfrm>
            <a:off x="5053627" y="16164"/>
            <a:ext cx="2446059" cy="612113"/>
          </a:xfrm>
          <a:prstGeom prst="rect">
            <a:avLst/>
          </a:prstGeom>
          <a:ln>
            <a:noFill/>
          </a:ln>
          <a:extLst>
            <a:ext uri="{53640926-AAD7-44D8-BBD7-CCE9431645EC}">
              <a14:shadowObscured xmlns:a14="http://schemas.microsoft.com/office/drawing/2010/main"/>
            </a:ext>
          </a:extLst>
        </p:spPr>
      </p:pic>
      <p:sp>
        <p:nvSpPr>
          <p:cNvPr id="9" name="TextBox 8">
            <a:extLst>
              <a:ext uri="{FF2B5EF4-FFF2-40B4-BE49-F238E27FC236}">
                <a16:creationId xmlns:a16="http://schemas.microsoft.com/office/drawing/2014/main" id="{7602DE2B-9787-E101-5647-3DA14B98F575}"/>
              </a:ext>
            </a:extLst>
          </p:cNvPr>
          <p:cNvSpPr txBox="1"/>
          <p:nvPr/>
        </p:nvSpPr>
        <p:spPr>
          <a:xfrm>
            <a:off x="149966" y="731108"/>
            <a:ext cx="8620096" cy="836191"/>
          </a:xfrm>
          <a:prstGeom prst="rect">
            <a:avLst/>
          </a:prstGeom>
          <a:noFill/>
        </p:spPr>
        <p:txBody>
          <a:bodyPr wrap="square">
            <a:spAutoFit/>
          </a:bodyPr>
          <a:lstStyle/>
          <a:p>
            <a:pPr>
              <a:lnSpc>
                <a:spcPct val="106000"/>
              </a:lnSpc>
              <a:spcBef>
                <a:spcPts val="1551"/>
              </a:spcBef>
              <a:spcAft>
                <a:spcPts val="1034"/>
              </a:spcAft>
            </a:pPr>
            <a:r>
              <a:rPr lang="en-GB" sz="2068" b="1" kern="100" dirty="0">
                <a:solidFill>
                  <a:srgbClr val="11A7F2"/>
                </a:solidFill>
                <a:latin typeface="Montserrat" panose="00000500000000000000" pitchFamily="50" charset="0"/>
                <a:ea typeface="Montserrat" panose="00000500000000000000" pitchFamily="50" charset="0"/>
                <a:cs typeface="Times New Roman" panose="02020603050405020304" pitchFamily="18" charset="0"/>
              </a:rPr>
              <a:t>Impact Report – March 2026</a:t>
            </a:r>
            <a:br>
              <a:rPr lang="en-GB" sz="1163" kern="100" dirty="0">
                <a:latin typeface="Montserrat" panose="00000500000000000000" pitchFamily="50" charset="0"/>
                <a:ea typeface="Montserrat" panose="00000500000000000000" pitchFamily="50" charset="0"/>
                <a:cs typeface="Times New Roman" panose="02020603050405020304" pitchFamily="18" charset="0"/>
              </a:rPr>
            </a:br>
            <a:br>
              <a:rPr lang="en-GB" sz="1163" kern="100" dirty="0">
                <a:latin typeface="Montserrat" panose="00000500000000000000" pitchFamily="50" charset="0"/>
                <a:ea typeface="Montserrat" panose="00000500000000000000" pitchFamily="50" charset="0"/>
                <a:cs typeface="Times New Roman" panose="02020603050405020304" pitchFamily="18" charset="0"/>
              </a:rPr>
            </a:br>
            <a:r>
              <a:rPr lang="en-GB" sz="1422" b="1" kern="100" dirty="0">
                <a:solidFill>
                  <a:srgbClr val="000000"/>
                </a:solidFill>
                <a:latin typeface="Montserrat" panose="00000500000000000000" pitchFamily="50" charset="0"/>
                <a:ea typeface="Montserrat" panose="00000500000000000000" pitchFamily="50" charset="0"/>
                <a:cs typeface="Times New Roman" panose="02020603050405020304" pitchFamily="18" charset="0"/>
              </a:rPr>
              <a:t>Overarching Improvement Goals</a:t>
            </a:r>
            <a:endParaRPr lang="en-GB" sz="1163" kern="100" dirty="0">
              <a:latin typeface="Montserrat" panose="00000500000000000000" pitchFamily="50" charset="0"/>
              <a:ea typeface="Montserrat" panose="00000500000000000000" pitchFamily="50" charset="0"/>
              <a:cs typeface="Times New Roman" panose="02020603050405020304" pitchFamily="18" charset="0"/>
            </a:endParaRPr>
          </a:p>
        </p:txBody>
      </p:sp>
      <p:sp>
        <p:nvSpPr>
          <p:cNvPr id="10" name="TextBox 9">
            <a:extLst>
              <a:ext uri="{FF2B5EF4-FFF2-40B4-BE49-F238E27FC236}">
                <a16:creationId xmlns:a16="http://schemas.microsoft.com/office/drawing/2014/main" id="{85AAE216-4E19-264B-7838-5C8FB8E90B56}"/>
              </a:ext>
            </a:extLst>
          </p:cNvPr>
          <p:cNvSpPr txBox="1"/>
          <p:nvPr/>
        </p:nvSpPr>
        <p:spPr>
          <a:xfrm>
            <a:off x="0" y="1597446"/>
            <a:ext cx="5451749" cy="1108765"/>
          </a:xfrm>
          <a:prstGeom prst="rect">
            <a:avLst/>
          </a:prstGeom>
          <a:noFill/>
        </p:spPr>
        <p:txBody>
          <a:bodyPr wrap="square">
            <a:spAutoFit/>
          </a:bodyPr>
          <a:lstStyle/>
          <a:p>
            <a:pPr marL="443130" indent="-443130">
              <a:lnSpc>
                <a:spcPct val="106000"/>
              </a:lnSpc>
              <a:buFont typeface="+mj-lt"/>
              <a:buAutoNum type="arabicPeriod"/>
            </a:pPr>
            <a:r>
              <a:rPr lang="en-GB" sz="1050" kern="100" dirty="0">
                <a:solidFill>
                  <a:srgbClr val="000000"/>
                </a:solidFill>
                <a:latin typeface="Montserrat" panose="00000500000000000000" pitchFamily="50" charset="0"/>
                <a:ea typeface="Montserrat" panose="00000500000000000000" pitchFamily="50" charset="0"/>
                <a:cs typeface="Times New Roman" panose="02020603050405020304" pitchFamily="18" charset="0"/>
              </a:rPr>
              <a:t>To reduce the national median HbA1c by 3 mmol/mol over three years.</a:t>
            </a:r>
            <a:endParaRPr lang="en-GB" sz="1050" kern="100" dirty="0">
              <a:latin typeface="Montserrat" panose="00000500000000000000" pitchFamily="50" charset="0"/>
              <a:ea typeface="Montserrat" panose="00000500000000000000" pitchFamily="50" charset="0"/>
              <a:cs typeface="Times New Roman" panose="02020603050405020304" pitchFamily="18" charset="0"/>
            </a:endParaRPr>
          </a:p>
          <a:p>
            <a:pPr marL="443130" indent="-443130">
              <a:lnSpc>
                <a:spcPct val="106000"/>
              </a:lnSpc>
              <a:buFont typeface="+mj-lt"/>
              <a:buAutoNum type="arabicPeriod"/>
            </a:pPr>
            <a:r>
              <a:rPr lang="en-GB" sz="1050" kern="100" dirty="0">
                <a:solidFill>
                  <a:srgbClr val="000000"/>
                </a:solidFill>
                <a:latin typeface="Montserrat" panose="00000500000000000000" pitchFamily="50" charset="0"/>
                <a:ea typeface="Montserrat" panose="00000500000000000000" pitchFamily="50" charset="0"/>
                <a:cs typeface="Times New Roman" panose="02020603050405020304" pitchFamily="18" charset="0"/>
              </a:rPr>
              <a:t>The percentage of children and young people receiving all key health checks for Type 1 or Type 2 diabetes to increase by 4% each audit year.</a:t>
            </a:r>
            <a:endParaRPr lang="en-GB" sz="1050" kern="100" dirty="0">
              <a:latin typeface="Montserrat" panose="00000500000000000000" pitchFamily="50" charset="0"/>
              <a:ea typeface="Montserrat" panose="00000500000000000000" pitchFamily="50" charset="0"/>
              <a:cs typeface="Times New Roman" panose="02020603050405020304" pitchFamily="18" charset="0"/>
            </a:endParaRPr>
          </a:p>
          <a:p>
            <a:pPr marL="443130" indent="-443130">
              <a:lnSpc>
                <a:spcPct val="106000"/>
              </a:lnSpc>
              <a:buFont typeface="+mj-lt"/>
              <a:buAutoNum type="arabicPeriod"/>
            </a:pPr>
            <a:r>
              <a:rPr lang="en-GB" sz="1050" kern="100" dirty="0">
                <a:solidFill>
                  <a:srgbClr val="000000"/>
                </a:solidFill>
                <a:latin typeface="Montserrat" panose="00000500000000000000" pitchFamily="50" charset="0"/>
                <a:ea typeface="Montserrat" panose="00000500000000000000" pitchFamily="50" charset="0"/>
                <a:cs typeface="Times New Roman" panose="02020603050405020304" pitchFamily="18" charset="0"/>
              </a:rPr>
              <a:t>The percentage of those with Type 1 diabetes (T1D) living in the most deprived areas/ of Black and Asian ethnicity using an insulin pump to increase 3% per audit year.</a:t>
            </a:r>
            <a:endParaRPr lang="en-GB" sz="1050" kern="100" dirty="0">
              <a:latin typeface="Montserrat" panose="00000500000000000000" pitchFamily="50" charset="0"/>
              <a:ea typeface="Montserrat" panose="00000500000000000000" pitchFamily="50" charset="0"/>
              <a:cs typeface="Times New Roman" panose="02020603050405020304" pitchFamily="18" charset="0"/>
            </a:endParaRPr>
          </a:p>
        </p:txBody>
      </p:sp>
      <p:sp>
        <p:nvSpPr>
          <p:cNvPr id="11" name="TextBox 10">
            <a:extLst>
              <a:ext uri="{FF2B5EF4-FFF2-40B4-BE49-F238E27FC236}">
                <a16:creationId xmlns:a16="http://schemas.microsoft.com/office/drawing/2014/main" id="{D2BCC26B-440A-B32C-DFAD-59DC9CE21D98}"/>
              </a:ext>
            </a:extLst>
          </p:cNvPr>
          <p:cNvSpPr txBox="1"/>
          <p:nvPr/>
        </p:nvSpPr>
        <p:spPr>
          <a:xfrm>
            <a:off x="5245159" y="1569790"/>
            <a:ext cx="4356041" cy="1108765"/>
          </a:xfrm>
          <a:prstGeom prst="rect">
            <a:avLst/>
          </a:prstGeom>
          <a:noFill/>
        </p:spPr>
        <p:txBody>
          <a:bodyPr wrap="square">
            <a:spAutoFit/>
          </a:bodyPr>
          <a:lstStyle/>
          <a:p>
            <a:pPr marL="443130" indent="-443130">
              <a:lnSpc>
                <a:spcPct val="106000"/>
              </a:lnSpc>
              <a:buFont typeface="+mj-lt"/>
              <a:buAutoNum type="arabicPeriod" startAt="4"/>
            </a:pPr>
            <a:r>
              <a:rPr lang="en-GB" sz="1050" kern="100">
                <a:solidFill>
                  <a:srgbClr val="000000"/>
                </a:solidFill>
                <a:latin typeface="Montserrat" panose="00000500000000000000" pitchFamily="50" charset="0"/>
                <a:ea typeface="Montserrat" panose="00000500000000000000" pitchFamily="50" charset="0"/>
                <a:cs typeface="Times New Roman" panose="02020603050405020304" pitchFamily="18" charset="0"/>
              </a:rPr>
              <a:t>The NPDA will develop a minimal staffing dataset to monitor equity of staffing. </a:t>
            </a:r>
            <a:endParaRPr lang="en-GB" sz="1050" kern="100">
              <a:latin typeface="Montserrat" panose="00000500000000000000" pitchFamily="50" charset="0"/>
              <a:ea typeface="Montserrat" panose="00000500000000000000" pitchFamily="50" charset="0"/>
              <a:cs typeface="Times New Roman" panose="02020603050405020304" pitchFamily="18" charset="0"/>
            </a:endParaRPr>
          </a:p>
          <a:p>
            <a:pPr marL="443130" indent="-443130">
              <a:lnSpc>
                <a:spcPct val="106000"/>
              </a:lnSpc>
              <a:buFont typeface="+mj-lt"/>
              <a:buAutoNum type="arabicPeriod" startAt="4"/>
            </a:pPr>
            <a:r>
              <a:rPr lang="en-GB" sz="1050" kern="100">
                <a:solidFill>
                  <a:srgbClr val="000000"/>
                </a:solidFill>
                <a:latin typeface="Montserrat" panose="00000500000000000000" pitchFamily="50" charset="0"/>
                <a:ea typeface="Montserrat" panose="00000500000000000000" pitchFamily="50" charset="0"/>
                <a:cs typeface="Times New Roman" panose="02020603050405020304" pitchFamily="18" charset="0"/>
              </a:rPr>
              <a:t>The NPDA to host at least two events per year where audit findings and best practice are shared. </a:t>
            </a:r>
            <a:endParaRPr lang="en-GB" sz="1050" kern="100">
              <a:latin typeface="Montserrat" panose="00000500000000000000" pitchFamily="50" charset="0"/>
              <a:ea typeface="Montserrat" panose="00000500000000000000" pitchFamily="50" charset="0"/>
              <a:cs typeface="Times New Roman" panose="02020603050405020304" pitchFamily="18" charset="0"/>
            </a:endParaRPr>
          </a:p>
          <a:p>
            <a:pPr marL="443130" indent="-443130">
              <a:lnSpc>
                <a:spcPct val="106000"/>
              </a:lnSpc>
              <a:spcAft>
                <a:spcPts val="1034"/>
              </a:spcAft>
              <a:buFont typeface="+mj-lt"/>
              <a:buAutoNum type="arabicPeriod" startAt="4"/>
            </a:pPr>
            <a:r>
              <a:rPr lang="en-GB" sz="1050" kern="100">
                <a:solidFill>
                  <a:srgbClr val="000000"/>
                </a:solidFill>
                <a:latin typeface="Montserrat" panose="00000500000000000000" pitchFamily="50" charset="0"/>
                <a:ea typeface="Montserrat" panose="00000500000000000000" pitchFamily="50" charset="0"/>
                <a:cs typeface="Times New Roman" panose="02020603050405020304" pitchFamily="18" charset="0"/>
              </a:rPr>
              <a:t>The NPDA to engage CYP in the review of audit results and in planning strategies to improve them</a:t>
            </a:r>
            <a:endParaRPr lang="en-GB" sz="1050" kern="100">
              <a:latin typeface="Montserrat" panose="00000500000000000000" pitchFamily="50" charset="0"/>
              <a:ea typeface="Montserrat" panose="00000500000000000000" pitchFamily="50" charset="0"/>
              <a:cs typeface="Times New Roman" panose="02020603050405020304" pitchFamily="18" charset="0"/>
            </a:endParaRPr>
          </a:p>
        </p:txBody>
      </p:sp>
      <p:grpSp>
        <p:nvGrpSpPr>
          <p:cNvPr id="148" name="Group 147">
            <a:extLst>
              <a:ext uri="{FF2B5EF4-FFF2-40B4-BE49-F238E27FC236}">
                <a16:creationId xmlns:a16="http://schemas.microsoft.com/office/drawing/2014/main" id="{1968C25D-BDE6-F07C-8A5D-CEA49CDC1177}"/>
              </a:ext>
            </a:extLst>
          </p:cNvPr>
          <p:cNvGrpSpPr/>
          <p:nvPr/>
        </p:nvGrpSpPr>
        <p:grpSpPr>
          <a:xfrm>
            <a:off x="141287" y="2885369"/>
            <a:ext cx="9324000" cy="9799722"/>
            <a:chOff x="0" y="0"/>
            <a:chExt cx="10233288" cy="11499653"/>
          </a:xfrm>
        </p:grpSpPr>
        <p:grpSp>
          <p:nvGrpSpPr>
            <p:cNvPr id="149" name="Group 148">
              <a:extLst>
                <a:ext uri="{FF2B5EF4-FFF2-40B4-BE49-F238E27FC236}">
                  <a16:creationId xmlns:a16="http://schemas.microsoft.com/office/drawing/2014/main" id="{31179B8C-DCE5-3F42-0393-87E075720E76}"/>
                </a:ext>
              </a:extLst>
            </p:cNvPr>
            <p:cNvGrpSpPr/>
            <p:nvPr/>
          </p:nvGrpSpPr>
          <p:grpSpPr>
            <a:xfrm>
              <a:off x="5265683" y="5880538"/>
              <a:ext cx="4967605" cy="5619115"/>
              <a:chOff x="0" y="0"/>
              <a:chExt cx="4968506" cy="5619531"/>
            </a:xfrm>
          </p:grpSpPr>
          <p:sp>
            <p:nvSpPr>
              <p:cNvPr id="175" name="Rectangle 3">
                <a:extLst>
                  <a:ext uri="{FF2B5EF4-FFF2-40B4-BE49-F238E27FC236}">
                    <a16:creationId xmlns:a16="http://schemas.microsoft.com/office/drawing/2014/main" id="{53A743F5-FF62-410E-D8AE-BB77CD242C43}"/>
                  </a:ext>
                </a:extLst>
              </p:cNvPr>
              <p:cNvSpPr/>
              <p:nvPr/>
            </p:nvSpPr>
            <p:spPr>
              <a:xfrm>
                <a:off x="635" y="680484"/>
                <a:ext cx="4967605" cy="4939047"/>
              </a:xfrm>
              <a:prstGeom prst="roundRect">
                <a:avLst>
                  <a:gd name="adj" fmla="val 1978"/>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a:p>
            </p:txBody>
          </p:sp>
          <p:sp>
            <p:nvSpPr>
              <p:cNvPr id="176" name="Text Box 2">
                <a:extLst>
                  <a:ext uri="{FF2B5EF4-FFF2-40B4-BE49-F238E27FC236}">
                    <a16:creationId xmlns:a16="http://schemas.microsoft.com/office/drawing/2014/main" id="{6EAA4C46-33FC-5BB5-50F4-CCB3B6AB0534}"/>
                  </a:ext>
                </a:extLst>
              </p:cNvPr>
              <p:cNvSpPr txBox="1">
                <a:spLocks noChangeArrowheads="1"/>
              </p:cNvSpPr>
              <p:nvPr/>
            </p:nvSpPr>
            <p:spPr bwMode="auto">
              <a:xfrm>
                <a:off x="0" y="0"/>
                <a:ext cx="4968506" cy="772160"/>
              </a:xfrm>
              <a:prstGeom prst="rect">
                <a:avLst/>
              </a:prstGeom>
              <a:no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en-GB" sz="1400" b="1" kern="10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Public</a:t>
                </a:r>
                <a:br>
                  <a:rPr lang="en-GB" sz="1100" b="1" kern="10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r>
                  <a:rPr lang="en-GB" sz="1050" kern="10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How the project is used by the public and the demand for it</a:t>
                </a:r>
                <a:endParaRPr lang="en-GB" sz="1000" kern="100">
                  <a:effectLst/>
                  <a:latin typeface="Montserrat" panose="00000500000000000000" pitchFamily="50" charset="0"/>
                  <a:ea typeface="Montserrat" panose="00000500000000000000" pitchFamily="50" charset="0"/>
                  <a:cs typeface="Times New Roman" panose="02020603050405020304" pitchFamily="18" charset="0"/>
                </a:endParaRPr>
              </a:p>
            </p:txBody>
          </p:sp>
          <p:sp>
            <p:nvSpPr>
              <p:cNvPr id="177" name="Rounded Rectangle 49">
                <a:extLst>
                  <a:ext uri="{FF2B5EF4-FFF2-40B4-BE49-F238E27FC236}">
                    <a16:creationId xmlns:a16="http://schemas.microsoft.com/office/drawing/2014/main" id="{943170DF-DAF3-73D8-85E4-D1D11F407036}"/>
                  </a:ext>
                </a:extLst>
              </p:cNvPr>
              <p:cNvSpPr/>
              <p:nvPr/>
            </p:nvSpPr>
            <p:spPr>
              <a:xfrm>
                <a:off x="54432" y="2655579"/>
                <a:ext cx="4859655" cy="1019362"/>
              </a:xfrm>
              <a:prstGeom prst="roundRect">
                <a:avLst>
                  <a:gd name="adj" fmla="val 0"/>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In 2025, the NPDA has commissioned </a:t>
                </a:r>
                <a:r>
                  <a:rPr lang="en-GB" sz="1000" u="sng" kern="1200" dirty="0">
                    <a:solidFill>
                      <a:srgbClr val="E00087"/>
                    </a:solidFill>
                    <a:effectLst/>
                    <a:ea typeface="Montserrat" panose="00000500000000000000" pitchFamily="50" charset="0"/>
                    <a:cs typeface="Times New Roman" panose="02020603050405020304" pitchFamily="18" charset="0"/>
                    <a:hlinkClick r:id="rId4"/>
                  </a:rPr>
                  <a:t>DigiBete</a:t>
                </a:r>
                <a:r>
                  <a:rPr lang="en-GB" sz="1000" kern="1200" dirty="0">
                    <a:solidFill>
                      <a:srgbClr val="E00087"/>
                    </a:solidFill>
                    <a:effectLst/>
                    <a:ea typeface="Montserrat" panose="00000500000000000000" pitchFamily="50" charset="0"/>
                    <a:cs typeface="Times New Roman" panose="02020603050405020304" pitchFamily="18" charset="0"/>
                  </a:rPr>
                  <a:t> </a:t>
                </a:r>
                <a:r>
                  <a:rPr lang="en-GB" sz="1000" kern="1200" dirty="0">
                    <a:solidFill>
                      <a:srgbClr val="000000"/>
                    </a:solidFill>
                    <a:effectLst/>
                    <a:ea typeface="Montserrat" panose="00000500000000000000" pitchFamily="50" charset="0"/>
                    <a:cs typeface="Times New Roman" panose="02020603050405020304" pitchFamily="18" charset="0"/>
                  </a:rPr>
                  <a:t>to create an ‘Annual Checks’ area within the app for Type 1 and Type 2 users, to improve education around the annual diabetes care processes outlined in the NPDA, based on the recommendations of the </a:t>
                </a:r>
                <a:r>
                  <a:rPr lang="en-GB" sz="1000" kern="1200" dirty="0">
                    <a:solidFill>
                      <a:srgbClr val="000000"/>
                    </a:solidFill>
                    <a:effectLst/>
                    <a:ea typeface="Montserrat" panose="00000500000000000000" pitchFamily="50" charset="0"/>
                    <a:cs typeface="Times New Roman" panose="02020603050405020304" pitchFamily="18" charset="0"/>
                    <a:hlinkClick r:id="rId5"/>
                  </a:rPr>
                  <a:t>2023/24 Type 2 spotlight report</a:t>
                </a:r>
                <a:r>
                  <a:rPr lang="en-GB" sz="1000" kern="1200" dirty="0">
                    <a:solidFill>
                      <a:srgbClr val="000000"/>
                    </a:solidFill>
                    <a:effectLst/>
                    <a:ea typeface="Montserrat" panose="00000500000000000000" pitchFamily="50" charset="0"/>
                    <a:cs typeface="Times New Roman" panose="02020603050405020304" pitchFamily="18" charset="0"/>
                  </a:rPr>
                  <a:t>.</a:t>
                </a:r>
                <a:endParaRPr lang="en-GB" sz="1000" kern="100" dirty="0">
                  <a:effectLst/>
                  <a:ea typeface="Montserrat" panose="00000500000000000000" pitchFamily="50" charset="0"/>
                  <a:cs typeface="Times New Roman" panose="02020603050405020304" pitchFamily="18" charset="0"/>
                </a:endParaRPr>
              </a:p>
            </p:txBody>
          </p:sp>
          <p:sp>
            <p:nvSpPr>
              <p:cNvPr id="178" name="Rounded Rectangle 95">
                <a:extLst>
                  <a:ext uri="{FF2B5EF4-FFF2-40B4-BE49-F238E27FC236}">
                    <a16:creationId xmlns:a16="http://schemas.microsoft.com/office/drawing/2014/main" id="{ADCAB831-8E58-4C92-880A-67468672A32E}"/>
                  </a:ext>
                </a:extLst>
              </p:cNvPr>
              <p:cNvSpPr/>
              <p:nvPr/>
            </p:nvSpPr>
            <p:spPr>
              <a:xfrm>
                <a:off x="54432" y="733647"/>
                <a:ext cx="4859655" cy="64770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hlinkClick r:id="rId6"/>
                  </a:rPr>
                  <a:t>Unit-level posters</a:t>
                </a:r>
                <a:r>
                  <a:rPr lang="en-GB" sz="1000" kern="1200" dirty="0">
                    <a:solidFill>
                      <a:srgbClr val="000000"/>
                    </a:solidFill>
                    <a:effectLst/>
                    <a:ea typeface="Montserrat" panose="00000500000000000000" pitchFamily="50" charset="0"/>
                    <a:cs typeface="Times New Roman" panose="02020603050405020304" pitchFamily="18" charset="0"/>
                  </a:rPr>
                  <a:t> for display in patient waiting areas detail the PDU’s performance in the NPDA core audit. Posters with national results are available for each State of the Nation report.</a:t>
                </a:r>
                <a:endParaRPr lang="en-GB" sz="1000" kern="100" dirty="0">
                  <a:effectLst/>
                  <a:ea typeface="Montserrat" panose="00000500000000000000" pitchFamily="50" charset="0"/>
                  <a:cs typeface="Times New Roman" panose="02020603050405020304" pitchFamily="18" charset="0"/>
                </a:endParaRPr>
              </a:p>
            </p:txBody>
          </p:sp>
          <p:sp>
            <p:nvSpPr>
              <p:cNvPr id="179" name="Rounded Rectangle 59">
                <a:extLst>
                  <a:ext uri="{FF2B5EF4-FFF2-40B4-BE49-F238E27FC236}">
                    <a16:creationId xmlns:a16="http://schemas.microsoft.com/office/drawing/2014/main" id="{CD309C9C-F7B4-4747-AB0E-709D9F88FDF0}"/>
                  </a:ext>
                </a:extLst>
              </p:cNvPr>
              <p:cNvSpPr/>
              <p:nvPr/>
            </p:nvSpPr>
            <p:spPr>
              <a:xfrm>
                <a:off x="54432" y="4678326"/>
                <a:ext cx="4859655" cy="86360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Support for the NPDA amongst families with diabetes was strongly established in 2023 in a series of ‘clinic chats’ commissioned from the RCPCH &amp;Us team in 2023 as part of the NPDA’s application for exemption from the National Data Opt-Out (NDO).</a:t>
                </a:r>
                <a:endParaRPr lang="en-GB" sz="1000" kern="100" dirty="0">
                  <a:effectLst/>
                  <a:ea typeface="Montserrat" panose="00000500000000000000" pitchFamily="50" charset="0"/>
                  <a:cs typeface="Times New Roman" panose="02020603050405020304" pitchFamily="18" charset="0"/>
                </a:endParaRPr>
              </a:p>
            </p:txBody>
          </p:sp>
          <p:sp>
            <p:nvSpPr>
              <p:cNvPr id="180" name="Rounded Rectangle 66">
                <a:extLst>
                  <a:ext uri="{FF2B5EF4-FFF2-40B4-BE49-F238E27FC236}">
                    <a16:creationId xmlns:a16="http://schemas.microsoft.com/office/drawing/2014/main" id="{1354155C-0D7F-4D37-B225-97850AC8851B}"/>
                  </a:ext>
                </a:extLst>
              </p:cNvPr>
              <p:cNvSpPr/>
              <p:nvPr/>
            </p:nvSpPr>
            <p:spPr>
              <a:xfrm>
                <a:off x="54432" y="3744634"/>
                <a:ext cx="4859655" cy="86400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NPDA data is also highly valued by researchers due to its completeness and quality. In 2024, the NPDA participated in a research collaborative with registries across Europe and the USA looking at treatment regimens and glycaemic outcomes.</a:t>
                </a:r>
                <a:endParaRPr lang="en-GB" sz="1000" kern="100" dirty="0">
                  <a:effectLst/>
                  <a:ea typeface="Montserrat" panose="00000500000000000000" pitchFamily="50" charset="0"/>
                  <a:cs typeface="Times New Roman" panose="02020603050405020304" pitchFamily="18" charset="0"/>
                </a:endParaRPr>
              </a:p>
            </p:txBody>
          </p:sp>
          <p:sp>
            <p:nvSpPr>
              <p:cNvPr id="181" name="Rounded Rectangle 49">
                <a:extLst>
                  <a:ext uri="{FF2B5EF4-FFF2-40B4-BE49-F238E27FC236}">
                    <a16:creationId xmlns:a16="http://schemas.microsoft.com/office/drawing/2014/main" id="{D74C1048-6540-1946-FC18-871608625EC0}"/>
                  </a:ext>
                </a:extLst>
              </p:cNvPr>
              <p:cNvSpPr/>
              <p:nvPr/>
            </p:nvSpPr>
            <p:spPr>
              <a:xfrm>
                <a:off x="54267" y="1451039"/>
                <a:ext cx="4860881" cy="1134849"/>
              </a:xfrm>
              <a:prstGeom prst="roundRect">
                <a:avLst>
                  <a:gd name="adj" fmla="val 0"/>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dirty="0">
                    <a:solidFill>
                      <a:schemeClr val="tx1"/>
                    </a:solidFill>
                  </a:rPr>
                  <a:t>The NPDA has worked with RCPCH &amp;Us to involve children and young people with diabetes in shaping how audit information is shared. This collaboration has produced </a:t>
                </a:r>
                <a:r>
                  <a:rPr lang="en-GB" sz="1000" dirty="0">
                    <a:solidFill>
                      <a:schemeClr val="tx1"/>
                    </a:solidFill>
                    <a:hlinkClick r:id="rId7"/>
                  </a:rPr>
                  <a:t>new posters, guidance and age-appropriate materials </a:t>
                </a:r>
                <a:r>
                  <a:rPr lang="en-GB" sz="1000" dirty="0">
                    <a:solidFill>
                      <a:schemeClr val="tx1"/>
                    </a:solidFill>
                  </a:rPr>
                  <a:t>to help units engage families and improve understanding of the audit.</a:t>
                </a:r>
                <a:endParaRPr lang="en-GB" sz="1000" kern="100" dirty="0">
                  <a:solidFill>
                    <a:schemeClr val="tx1"/>
                  </a:solidFill>
                  <a:effectLst/>
                  <a:ea typeface="Montserrat" panose="00000500000000000000" pitchFamily="50" charset="0"/>
                  <a:cs typeface="Times New Roman" panose="02020603050405020304" pitchFamily="18" charset="0"/>
                </a:endParaRPr>
              </a:p>
            </p:txBody>
          </p:sp>
        </p:grpSp>
        <p:grpSp>
          <p:nvGrpSpPr>
            <p:cNvPr id="150" name="Group 149">
              <a:extLst>
                <a:ext uri="{FF2B5EF4-FFF2-40B4-BE49-F238E27FC236}">
                  <a16:creationId xmlns:a16="http://schemas.microsoft.com/office/drawing/2014/main" id="{7C7ED4F9-EC03-DACA-6BC3-FA8C001EC6C5}"/>
                </a:ext>
              </a:extLst>
            </p:cNvPr>
            <p:cNvGrpSpPr/>
            <p:nvPr/>
          </p:nvGrpSpPr>
          <p:grpSpPr>
            <a:xfrm>
              <a:off x="0" y="5880538"/>
              <a:ext cx="4985385" cy="5619115"/>
              <a:chOff x="0" y="0"/>
              <a:chExt cx="4986508" cy="5619531"/>
            </a:xfrm>
          </p:grpSpPr>
          <p:sp>
            <p:nvSpPr>
              <p:cNvPr id="167" name="Rectangle 3">
                <a:extLst>
                  <a:ext uri="{FF2B5EF4-FFF2-40B4-BE49-F238E27FC236}">
                    <a16:creationId xmlns:a16="http://schemas.microsoft.com/office/drawing/2014/main" id="{BFA67A43-25FB-CC39-F868-DC16AB6A1A10}"/>
                  </a:ext>
                </a:extLst>
              </p:cNvPr>
              <p:cNvSpPr/>
              <p:nvPr/>
            </p:nvSpPr>
            <p:spPr>
              <a:xfrm>
                <a:off x="9527" y="680484"/>
                <a:ext cx="4967605" cy="4939047"/>
              </a:xfrm>
              <a:prstGeom prst="roundRect">
                <a:avLst>
                  <a:gd name="adj" fmla="val 1978"/>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a:p>
            </p:txBody>
          </p:sp>
          <p:sp>
            <p:nvSpPr>
              <p:cNvPr id="168" name="Rounded Rectangle 79">
                <a:extLst>
                  <a:ext uri="{FF2B5EF4-FFF2-40B4-BE49-F238E27FC236}">
                    <a16:creationId xmlns:a16="http://schemas.microsoft.com/office/drawing/2014/main" id="{99C6C9AC-9FFC-20DC-5E63-7D680A69187D}"/>
                  </a:ext>
                </a:extLst>
              </p:cNvPr>
              <p:cNvSpPr/>
              <p:nvPr/>
            </p:nvSpPr>
            <p:spPr>
              <a:xfrm>
                <a:off x="63489" y="3969441"/>
                <a:ext cx="4859655" cy="672086"/>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dirty="0">
                    <a:solidFill>
                      <a:schemeClr val="tx1"/>
                    </a:solidFill>
                    <a:hlinkClick r:id="rId7"/>
                  </a:rPr>
                  <a:t>Patient-facing resources</a:t>
                </a:r>
                <a:r>
                  <a:rPr lang="en-GB" sz="1000" dirty="0">
                    <a:solidFill>
                      <a:schemeClr val="tx1"/>
                    </a:solidFill>
                  </a:rPr>
                  <a:t>, including posters and an introductory video, help units explain the audit to families, encourage participation, and support understanding of good diabetes care.</a:t>
                </a:r>
                <a:endParaRPr lang="en-GB" sz="1000" kern="100" dirty="0">
                  <a:solidFill>
                    <a:schemeClr val="tx1"/>
                  </a:solidFill>
                  <a:effectLst/>
                  <a:ea typeface="Montserrat" panose="00000500000000000000" pitchFamily="50" charset="0"/>
                  <a:cs typeface="Times New Roman" panose="02020603050405020304" pitchFamily="18" charset="0"/>
                </a:endParaRPr>
              </a:p>
            </p:txBody>
          </p:sp>
          <p:sp>
            <p:nvSpPr>
              <p:cNvPr id="169" name="Rounded Rectangle 41">
                <a:extLst>
                  <a:ext uri="{FF2B5EF4-FFF2-40B4-BE49-F238E27FC236}">
                    <a16:creationId xmlns:a16="http://schemas.microsoft.com/office/drawing/2014/main" id="{286591A4-E88E-9190-DB67-9C0504617025}"/>
                  </a:ext>
                </a:extLst>
              </p:cNvPr>
              <p:cNvSpPr/>
              <p:nvPr/>
            </p:nvSpPr>
            <p:spPr>
              <a:xfrm>
                <a:off x="63489" y="2898040"/>
                <a:ext cx="4859655" cy="1016824"/>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dirty="0">
                    <a:solidFill>
                      <a:schemeClr val="tx1"/>
                    </a:solidFill>
                  </a:rPr>
                  <a:t>NPDA PREM feedback supports local teams to improve services based on the experiences of children, young people and families. The 2026 Diabetes at School PREM is providing insight into how diabetes is managed in educational settings, helping teams identify where support can be strengthened.</a:t>
                </a:r>
                <a:endParaRPr lang="en-GB" sz="1000" kern="100" dirty="0">
                  <a:solidFill>
                    <a:schemeClr val="tx1"/>
                  </a:solidFill>
                  <a:effectLst/>
                  <a:ea typeface="Montserrat" panose="00000500000000000000" pitchFamily="50" charset="0"/>
                  <a:cs typeface="Times New Roman" panose="02020603050405020304" pitchFamily="18" charset="0"/>
                </a:endParaRPr>
              </a:p>
            </p:txBody>
          </p:sp>
          <p:sp>
            <p:nvSpPr>
              <p:cNvPr id="170" name="Rounded Rectangle 53">
                <a:extLst>
                  <a:ext uri="{FF2B5EF4-FFF2-40B4-BE49-F238E27FC236}">
                    <a16:creationId xmlns:a16="http://schemas.microsoft.com/office/drawing/2014/main" id="{989BF1F0-9F35-478B-9C7E-37B4A39DCEDB}"/>
                  </a:ext>
                </a:extLst>
              </p:cNvPr>
              <p:cNvSpPr/>
              <p:nvPr/>
            </p:nvSpPr>
            <p:spPr>
              <a:xfrm>
                <a:off x="63489" y="744280"/>
                <a:ext cx="4859655" cy="496028"/>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The NPDA enables benchmarking at unit, Trust, ICB/LHB, network, region, and country level via </a:t>
                </a:r>
                <a:r>
                  <a:rPr lang="en-GB" sz="1000" kern="1200" dirty="0">
                    <a:solidFill>
                      <a:srgbClr val="000000"/>
                    </a:solidFill>
                    <a:effectLst/>
                    <a:ea typeface="Montserrat" panose="00000500000000000000" pitchFamily="50" charset="0"/>
                    <a:cs typeface="Times New Roman" panose="02020603050405020304" pitchFamily="18" charset="0"/>
                    <a:hlinkClick r:id="rId8"/>
                  </a:rPr>
                  <a:t>interactive reporting tools</a:t>
                </a:r>
                <a:r>
                  <a:rPr lang="en-GB" sz="1000" kern="1200" dirty="0">
                    <a:solidFill>
                      <a:srgbClr val="000000"/>
                    </a:solidFill>
                    <a:effectLst/>
                    <a:ea typeface="Montserrat" panose="00000500000000000000" pitchFamily="50" charset="0"/>
                    <a:cs typeface="Times New Roman" panose="02020603050405020304" pitchFamily="18" charset="0"/>
                  </a:rPr>
                  <a:t>.</a:t>
                </a:r>
                <a:endParaRPr lang="en-GB" sz="1000" kern="100" dirty="0">
                  <a:effectLst/>
                  <a:ea typeface="Montserrat" panose="00000500000000000000" pitchFamily="50" charset="0"/>
                  <a:cs typeface="Times New Roman" panose="02020603050405020304" pitchFamily="18" charset="0"/>
                </a:endParaRPr>
              </a:p>
            </p:txBody>
          </p:sp>
          <p:sp>
            <p:nvSpPr>
              <p:cNvPr id="171" name="Rounded Rectangle 65">
                <a:extLst>
                  <a:ext uri="{FF2B5EF4-FFF2-40B4-BE49-F238E27FC236}">
                    <a16:creationId xmlns:a16="http://schemas.microsoft.com/office/drawing/2014/main" id="{32083B5D-94F3-6348-A5D3-6F3061A6ACE9}"/>
                  </a:ext>
                </a:extLst>
              </p:cNvPr>
              <p:cNvSpPr/>
              <p:nvPr/>
            </p:nvSpPr>
            <p:spPr>
              <a:xfrm>
                <a:off x="48522" y="4696106"/>
                <a:ext cx="4859655" cy="84582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NPDA events including conferences and webinars bring MDT staff together to share best practice. Feedback from the 2026 national conference showed that </a:t>
                </a:r>
                <a:r>
                  <a:rPr lang="en-GB" sz="1000" dirty="0">
                    <a:solidFill>
                      <a:srgbClr val="000000"/>
                    </a:solidFill>
                    <a:ea typeface="Montserrat" panose="00000500000000000000" pitchFamily="50" charset="0"/>
                    <a:cs typeface="Times New Roman" panose="02020603050405020304" pitchFamily="18" charset="0"/>
                  </a:rPr>
                  <a:t>100</a:t>
                </a:r>
                <a:r>
                  <a:rPr lang="en-GB" sz="1000" kern="1200" dirty="0">
                    <a:solidFill>
                      <a:srgbClr val="000000"/>
                    </a:solidFill>
                    <a:effectLst/>
                    <a:ea typeface="Montserrat" panose="00000500000000000000" pitchFamily="50" charset="0"/>
                    <a:cs typeface="Times New Roman" panose="02020603050405020304" pitchFamily="18" charset="0"/>
                  </a:rPr>
                  <a:t>% of respondents had learned one new thing.</a:t>
                </a:r>
                <a:endParaRPr lang="en-GB" sz="1000" kern="100" dirty="0">
                  <a:effectLst/>
                  <a:ea typeface="Montserrat" panose="00000500000000000000" pitchFamily="50" charset="0"/>
                  <a:cs typeface="Times New Roman" panose="02020603050405020304" pitchFamily="18" charset="0"/>
                </a:endParaRPr>
              </a:p>
            </p:txBody>
          </p:sp>
          <p:sp>
            <p:nvSpPr>
              <p:cNvPr id="172" name="Rounded Rectangle 48">
                <a:extLst>
                  <a:ext uri="{FF2B5EF4-FFF2-40B4-BE49-F238E27FC236}">
                    <a16:creationId xmlns:a16="http://schemas.microsoft.com/office/drawing/2014/main" id="{9113CC49-FD64-4B45-9AA3-E151903FCCDE}"/>
                  </a:ext>
                </a:extLst>
              </p:cNvPr>
              <p:cNvSpPr/>
              <p:nvPr/>
            </p:nvSpPr>
            <p:spPr>
              <a:xfrm>
                <a:off x="63489" y="1997463"/>
                <a:ext cx="4859655" cy="84600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Calibri" panose="020F0502020204030204" pitchFamily="34" charset="0"/>
                    <a:cs typeface="Montserrat" panose="00000500000000000000" pitchFamily="50" charset="0"/>
                  </a:rPr>
                  <a:t>All paediatric diabetes teams receive </a:t>
                </a:r>
                <a:r>
                  <a:rPr lang="en-GB" sz="1000" u="sng" kern="1200" dirty="0">
                    <a:solidFill>
                      <a:srgbClr val="E00087"/>
                    </a:solidFill>
                    <a:effectLst/>
                    <a:ea typeface="Montserrat" panose="00000500000000000000" pitchFamily="50" charset="0"/>
                    <a:cs typeface="Times New Roman" panose="02020603050405020304" pitchFamily="18" charset="0"/>
                    <a:hlinkClick r:id="rId9"/>
                  </a:rPr>
                  <a:t>a detailed PDF report</a:t>
                </a:r>
                <a:r>
                  <a:rPr lang="en-GB" sz="1000" u="sng" kern="1200" dirty="0">
                    <a:solidFill>
                      <a:srgbClr val="000000"/>
                    </a:solidFill>
                    <a:effectLst/>
                    <a:ea typeface="Montserrat" panose="00000500000000000000" pitchFamily="50" charset="0"/>
                    <a:cs typeface="Times New Roman" panose="02020603050405020304" pitchFamily="18" charset="0"/>
                    <a:hlinkClick r:id="rId9"/>
                  </a:rPr>
                  <a:t> </a:t>
                </a:r>
                <a:r>
                  <a:rPr lang="en-GB" sz="1000" kern="1200" dirty="0">
                    <a:solidFill>
                      <a:srgbClr val="000000"/>
                    </a:solidFill>
                    <a:effectLst/>
                    <a:ea typeface="Calibri" panose="020F0502020204030204" pitchFamily="34" charset="0"/>
                    <a:cs typeface="Montserrat" panose="00000500000000000000" pitchFamily="50" charset="0"/>
                  </a:rPr>
                  <a:t>on their annual performance.</a:t>
                </a:r>
                <a:r>
                  <a:rPr lang="en-GB" sz="1000" kern="1200" dirty="0">
                    <a:solidFill>
                      <a:srgbClr val="000000"/>
                    </a:solidFill>
                    <a:effectLst/>
                    <a:ea typeface="Montserrat" panose="00000500000000000000" pitchFamily="50" charset="0"/>
                    <a:cs typeface="Times New Roman" panose="02020603050405020304" pitchFamily="18" charset="0"/>
                  </a:rPr>
                  <a:t> Outlier data is produced to identify units in need of support for improvement and escalate concerns to senior management.</a:t>
                </a:r>
                <a:r>
                  <a:rPr lang="en-GB" sz="1000" kern="1200" dirty="0">
                    <a:solidFill>
                      <a:srgbClr val="000000"/>
                    </a:solidFill>
                    <a:effectLst/>
                    <a:ea typeface="Calibri" panose="020F0502020204030204" pitchFamily="34" charset="0"/>
                    <a:cs typeface="Montserrat" panose="00000500000000000000" pitchFamily="50" charset="0"/>
                  </a:rPr>
                  <a:t> </a:t>
                </a:r>
                <a:endParaRPr lang="en-GB" sz="1000" kern="100" dirty="0">
                  <a:effectLst/>
                  <a:ea typeface="Montserrat" panose="00000500000000000000" pitchFamily="50" charset="0"/>
                  <a:cs typeface="Times New Roman" panose="02020603050405020304" pitchFamily="18" charset="0"/>
                </a:endParaRPr>
              </a:p>
            </p:txBody>
          </p:sp>
          <p:sp>
            <p:nvSpPr>
              <p:cNvPr id="173" name="Rounded Rectangle 48">
                <a:extLst>
                  <a:ext uri="{FF2B5EF4-FFF2-40B4-BE49-F238E27FC236}">
                    <a16:creationId xmlns:a16="http://schemas.microsoft.com/office/drawing/2014/main" id="{A0557B12-CEEB-C397-E670-D28F6ED67A2C}"/>
                  </a:ext>
                </a:extLst>
              </p:cNvPr>
              <p:cNvSpPr/>
              <p:nvPr/>
            </p:nvSpPr>
            <p:spPr>
              <a:xfrm>
                <a:off x="63489" y="1294886"/>
                <a:ext cx="4859655" cy="64800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Calibri" panose="020F0502020204030204" pitchFamily="34" charset="0"/>
                    <a:cs typeface="Montserrat" panose="00000500000000000000" pitchFamily="50" charset="0"/>
                  </a:rPr>
                  <a:t>Prospective data entry into the </a:t>
                </a:r>
                <a:r>
                  <a:rPr lang="en-GB" sz="1000" kern="1200" dirty="0">
                    <a:solidFill>
                      <a:srgbClr val="000000"/>
                    </a:solidFill>
                    <a:effectLst/>
                    <a:ea typeface="Calibri" panose="020F0502020204030204" pitchFamily="34" charset="0"/>
                    <a:cs typeface="Montserrat" panose="00000500000000000000" pitchFamily="50" charset="0"/>
                    <a:hlinkClick r:id="rId10"/>
                  </a:rPr>
                  <a:t>NPDA Data Capture System</a:t>
                </a:r>
                <a:r>
                  <a:rPr lang="en-GB" sz="1000" kern="1200" dirty="0">
                    <a:solidFill>
                      <a:srgbClr val="000000"/>
                    </a:solidFill>
                    <a:effectLst/>
                    <a:ea typeface="Calibri" panose="020F0502020204030204" pitchFamily="34" charset="0"/>
                    <a:cs typeface="Montserrat" panose="00000500000000000000" pitchFamily="50" charset="0"/>
                  </a:rPr>
                  <a:t> allows units to get real time feedback on core audit metrics and assure the quality of their data.</a:t>
                </a:r>
                <a:endParaRPr lang="en-GB" sz="1000" kern="100" dirty="0">
                  <a:effectLst/>
                  <a:ea typeface="Montserrat" panose="00000500000000000000" pitchFamily="50" charset="0"/>
                  <a:cs typeface="Times New Roman" panose="02020603050405020304" pitchFamily="18" charset="0"/>
                </a:endParaRPr>
              </a:p>
            </p:txBody>
          </p:sp>
          <p:sp>
            <p:nvSpPr>
              <p:cNvPr id="174" name="Text Box 2">
                <a:extLst>
                  <a:ext uri="{FF2B5EF4-FFF2-40B4-BE49-F238E27FC236}">
                    <a16:creationId xmlns:a16="http://schemas.microsoft.com/office/drawing/2014/main" id="{BC7A4ADE-46E7-7B13-70AB-5B1642D11283}"/>
                  </a:ext>
                </a:extLst>
              </p:cNvPr>
              <p:cNvSpPr txBox="1">
                <a:spLocks noChangeArrowheads="1"/>
              </p:cNvSpPr>
              <p:nvPr/>
            </p:nvSpPr>
            <p:spPr bwMode="auto">
              <a:xfrm>
                <a:off x="0" y="0"/>
                <a:ext cx="4986508" cy="772160"/>
              </a:xfrm>
              <a:prstGeom prst="rect">
                <a:avLst/>
              </a:prstGeom>
              <a:no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en-GB" sz="1400" b="1"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Local</a:t>
                </a:r>
                <a:br>
                  <a:rPr lang="en-GB" b="1"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How the project stimulates quality improvement</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p:txBody>
          </p:sp>
        </p:grpSp>
        <p:grpSp>
          <p:nvGrpSpPr>
            <p:cNvPr id="151" name="Group 150">
              <a:extLst>
                <a:ext uri="{FF2B5EF4-FFF2-40B4-BE49-F238E27FC236}">
                  <a16:creationId xmlns:a16="http://schemas.microsoft.com/office/drawing/2014/main" id="{6EF51078-0717-8922-0B89-E3D233B851BC}"/>
                </a:ext>
              </a:extLst>
            </p:cNvPr>
            <p:cNvGrpSpPr/>
            <p:nvPr/>
          </p:nvGrpSpPr>
          <p:grpSpPr>
            <a:xfrm>
              <a:off x="5265683" y="0"/>
              <a:ext cx="4967605" cy="5786803"/>
              <a:chOff x="0" y="0"/>
              <a:chExt cx="4968000" cy="5787219"/>
            </a:xfrm>
          </p:grpSpPr>
          <p:sp>
            <p:nvSpPr>
              <p:cNvPr id="158" name="Text Box 2">
                <a:extLst>
                  <a:ext uri="{FF2B5EF4-FFF2-40B4-BE49-F238E27FC236}">
                    <a16:creationId xmlns:a16="http://schemas.microsoft.com/office/drawing/2014/main" id="{D18416AA-6D6C-800E-9275-D131F90B28F8}"/>
                  </a:ext>
                </a:extLst>
              </p:cNvPr>
              <p:cNvSpPr txBox="1">
                <a:spLocks noChangeArrowheads="1"/>
              </p:cNvSpPr>
              <p:nvPr/>
            </p:nvSpPr>
            <p:spPr bwMode="auto">
              <a:xfrm>
                <a:off x="0" y="0"/>
                <a:ext cx="4968000" cy="929543"/>
              </a:xfrm>
              <a:prstGeom prst="rect">
                <a:avLst/>
              </a:prstGeom>
              <a:no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en-GB" sz="1400" b="1"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System</a:t>
                </a:r>
                <a:br>
                  <a:rPr lang="en-GB" sz="1100" b="1"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How the project supports policy development and system management</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p:txBody>
          </p:sp>
          <p:sp>
            <p:nvSpPr>
              <p:cNvPr id="159" name="Rectangle 3">
                <a:extLst>
                  <a:ext uri="{FF2B5EF4-FFF2-40B4-BE49-F238E27FC236}">
                    <a16:creationId xmlns:a16="http://schemas.microsoft.com/office/drawing/2014/main" id="{177BD35F-1865-4303-090A-859F1CD1127C}"/>
                  </a:ext>
                </a:extLst>
              </p:cNvPr>
              <p:cNvSpPr/>
              <p:nvPr/>
            </p:nvSpPr>
            <p:spPr>
              <a:xfrm>
                <a:off x="0" y="882932"/>
                <a:ext cx="4967605" cy="4904287"/>
              </a:xfrm>
              <a:prstGeom prst="roundRect">
                <a:avLst>
                  <a:gd name="adj" fmla="val 1978"/>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a:p>
            </p:txBody>
          </p:sp>
          <p:sp>
            <p:nvSpPr>
              <p:cNvPr id="160" name="Rounded Rectangle 42">
                <a:extLst>
                  <a:ext uri="{FF2B5EF4-FFF2-40B4-BE49-F238E27FC236}">
                    <a16:creationId xmlns:a16="http://schemas.microsoft.com/office/drawing/2014/main" id="{D23ED8BD-D20A-2F75-6EA8-1C97917E6283}"/>
                  </a:ext>
                </a:extLst>
              </p:cNvPr>
              <p:cNvSpPr/>
              <p:nvPr/>
            </p:nvSpPr>
            <p:spPr>
              <a:xfrm>
                <a:off x="63062" y="3261632"/>
                <a:ext cx="4859655" cy="695963"/>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The NPDA supports the </a:t>
                </a:r>
                <a:r>
                  <a:rPr lang="en-GB" sz="1000" u="sng" kern="1200" dirty="0">
                    <a:solidFill>
                      <a:srgbClr val="E00087"/>
                    </a:solidFill>
                    <a:effectLst/>
                    <a:ea typeface="Montserrat" panose="00000500000000000000" pitchFamily="50" charset="0"/>
                    <a:cs typeface="Times New Roman" panose="02020603050405020304" pitchFamily="18" charset="0"/>
                    <a:hlinkClick r:id="rId11"/>
                  </a:rPr>
                  <a:t>National Children and Young People’s Diabetes Network</a:t>
                </a:r>
                <a:r>
                  <a:rPr lang="en-GB" sz="1000" u="sng" kern="1200" dirty="0">
                    <a:solidFill>
                      <a:srgbClr val="000000"/>
                    </a:solidFill>
                    <a:effectLst/>
                    <a:ea typeface="Montserrat" panose="00000500000000000000" pitchFamily="50" charset="0"/>
                    <a:cs typeface="Times New Roman" panose="02020603050405020304" pitchFamily="18" charset="0"/>
                    <a:hlinkClick r:id="rId11"/>
                  </a:rPr>
                  <a:t> </a:t>
                </a:r>
                <a:r>
                  <a:rPr lang="en-GB" sz="1000" kern="1200" dirty="0">
                    <a:solidFill>
                      <a:srgbClr val="000000"/>
                    </a:solidFill>
                    <a:effectLst/>
                    <a:ea typeface="Montserrat" panose="00000500000000000000" pitchFamily="50" charset="0"/>
                    <a:cs typeface="Times New Roman" panose="02020603050405020304" pitchFamily="18" charset="0"/>
                  </a:rPr>
                  <a:t>by hosting national meetings, and through collaboration with the working groups of this organisation.</a:t>
                </a:r>
                <a:endParaRPr lang="en-GB" sz="1000" kern="100" dirty="0">
                  <a:effectLst/>
                  <a:ea typeface="Montserrat" panose="00000500000000000000" pitchFamily="50" charset="0"/>
                  <a:cs typeface="Times New Roman" panose="02020603050405020304" pitchFamily="18" charset="0"/>
                </a:endParaRPr>
              </a:p>
            </p:txBody>
          </p:sp>
          <p:sp>
            <p:nvSpPr>
              <p:cNvPr id="161" name="Rounded Rectangle 44">
                <a:extLst>
                  <a:ext uri="{FF2B5EF4-FFF2-40B4-BE49-F238E27FC236}">
                    <a16:creationId xmlns:a16="http://schemas.microsoft.com/office/drawing/2014/main" id="{F3C0DEDB-2544-DF94-01D4-A6F67C87DB50}"/>
                  </a:ext>
                </a:extLst>
              </p:cNvPr>
              <p:cNvSpPr/>
              <p:nvPr/>
            </p:nvSpPr>
            <p:spPr>
              <a:xfrm>
                <a:off x="54356" y="5028775"/>
                <a:ext cx="4859655" cy="703905"/>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Since 2023/24, </a:t>
                </a:r>
                <a:r>
                  <a:rPr lang="en-GB" sz="1000" kern="1200">
                    <a:solidFill>
                      <a:srgbClr val="000000"/>
                    </a:solidFill>
                    <a:effectLst/>
                    <a:ea typeface="Montserrat" panose="00000500000000000000" pitchFamily="50" charset="0"/>
                    <a:cs typeface="Times New Roman" panose="02020603050405020304" pitchFamily="18" charset="0"/>
                  </a:rPr>
                  <a:t>the NPDA has supplied </a:t>
                </a:r>
                <a:r>
                  <a:rPr lang="en-GB" sz="1000" kern="1200" dirty="0">
                    <a:solidFill>
                      <a:srgbClr val="000000"/>
                    </a:solidFill>
                    <a:effectLst/>
                    <a:ea typeface="Montserrat" panose="00000500000000000000" pitchFamily="50" charset="0"/>
                    <a:cs typeface="Times New Roman" panose="02020603050405020304" pitchFamily="18" charset="0"/>
                  </a:rPr>
                  <a:t>data to NHS England to facilitate </a:t>
                </a:r>
                <a:r>
                  <a:rPr lang="en-GB" sz="1000" kern="1200">
                    <a:solidFill>
                      <a:srgbClr val="000000"/>
                    </a:solidFill>
                    <a:effectLst/>
                    <a:ea typeface="Montserrat" panose="00000500000000000000" pitchFamily="50" charset="0"/>
                    <a:cs typeface="Times New Roman" panose="02020603050405020304" pitchFamily="18" charset="0"/>
                  </a:rPr>
                  <a:t>the reimbursement of </a:t>
                </a:r>
                <a:r>
                  <a:rPr lang="en-GB" sz="1000" kern="1200" dirty="0">
                    <a:solidFill>
                      <a:srgbClr val="000000"/>
                    </a:solidFill>
                    <a:effectLst/>
                    <a:ea typeface="Montserrat" panose="00000500000000000000" pitchFamily="50" charset="0"/>
                    <a:cs typeface="Times New Roman" panose="02020603050405020304" pitchFamily="18" charset="0"/>
                  </a:rPr>
                  <a:t>ICBs for the partial costs of hybrid closed loops as part of their </a:t>
                </a:r>
                <a:r>
                  <a:rPr lang="en-GB" sz="1000" u="sng" kern="1200" dirty="0">
                    <a:solidFill>
                      <a:srgbClr val="E00087"/>
                    </a:solidFill>
                    <a:effectLst/>
                    <a:ea typeface="Montserrat" panose="00000500000000000000" pitchFamily="50" charset="0"/>
                    <a:cs typeface="Times New Roman" panose="02020603050405020304" pitchFamily="18" charset="0"/>
                    <a:hlinkClick r:id="rId12"/>
                  </a:rPr>
                  <a:t>implementation strategy</a:t>
                </a:r>
                <a:r>
                  <a:rPr lang="en-GB" sz="1000" kern="1200" dirty="0">
                    <a:solidFill>
                      <a:srgbClr val="000000"/>
                    </a:solidFill>
                    <a:effectLst/>
                    <a:ea typeface="Montserrat" panose="00000500000000000000" pitchFamily="50" charset="0"/>
                    <a:cs typeface="Times New Roman" panose="02020603050405020304" pitchFamily="18" charset="0"/>
                  </a:rPr>
                  <a:t>.</a:t>
                </a:r>
                <a:endParaRPr lang="en-GB" sz="1000" kern="100" dirty="0">
                  <a:effectLst/>
                  <a:ea typeface="Montserrat" panose="00000500000000000000" pitchFamily="50" charset="0"/>
                  <a:cs typeface="Times New Roman" panose="02020603050405020304" pitchFamily="18" charset="0"/>
                </a:endParaRPr>
              </a:p>
            </p:txBody>
          </p:sp>
          <p:sp>
            <p:nvSpPr>
              <p:cNvPr id="162" name="Rounded Rectangle 61">
                <a:extLst>
                  <a:ext uri="{FF2B5EF4-FFF2-40B4-BE49-F238E27FC236}">
                    <a16:creationId xmlns:a16="http://schemas.microsoft.com/office/drawing/2014/main" id="{2303CB3D-B643-ABF6-A627-2F2C4739CDFC}"/>
                  </a:ext>
                </a:extLst>
              </p:cNvPr>
              <p:cNvSpPr/>
              <p:nvPr/>
            </p:nvSpPr>
            <p:spPr>
              <a:xfrm>
                <a:off x="63062" y="2265269"/>
                <a:ext cx="4859655" cy="431955"/>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NPDA outlier data informs CQC inspections and is fed back to the Welsh Government.</a:t>
                </a:r>
                <a:endParaRPr lang="en-GB" sz="1000" kern="100" dirty="0">
                  <a:effectLst/>
                  <a:ea typeface="Montserrat" panose="00000500000000000000" pitchFamily="50" charset="0"/>
                  <a:cs typeface="Times New Roman" panose="02020603050405020304" pitchFamily="18" charset="0"/>
                </a:endParaRPr>
              </a:p>
            </p:txBody>
          </p:sp>
          <p:sp>
            <p:nvSpPr>
              <p:cNvPr id="163" name="Rounded Rectangle 62">
                <a:extLst>
                  <a:ext uri="{FF2B5EF4-FFF2-40B4-BE49-F238E27FC236}">
                    <a16:creationId xmlns:a16="http://schemas.microsoft.com/office/drawing/2014/main" id="{C54C258B-05FB-BD59-EBBD-7120254C4E62}"/>
                  </a:ext>
                </a:extLst>
              </p:cNvPr>
              <p:cNvSpPr/>
              <p:nvPr/>
            </p:nvSpPr>
            <p:spPr>
              <a:xfrm>
                <a:off x="63062" y="1497661"/>
                <a:ext cx="4859655" cy="719380"/>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NPDA data informs Best Practice Tariff payments, is included in the  </a:t>
                </a:r>
                <a:r>
                  <a:rPr lang="en-GB" sz="1000" u="sng" kern="1200" dirty="0">
                    <a:solidFill>
                      <a:srgbClr val="E00087"/>
                    </a:solidFill>
                    <a:effectLst/>
                    <a:ea typeface="Montserrat" panose="00000500000000000000" pitchFamily="50" charset="0"/>
                    <a:cs typeface="Times New Roman" panose="02020603050405020304" pitchFamily="18" charset="0"/>
                    <a:hlinkClick r:id="rId13"/>
                  </a:rPr>
                  <a:t>National Clinical Audit Benchmarking </a:t>
                </a:r>
                <a:r>
                  <a:rPr lang="en-GB" sz="1000" kern="1200" dirty="0">
                    <a:solidFill>
                      <a:srgbClr val="000000"/>
                    </a:solidFill>
                    <a:effectLst/>
                    <a:ea typeface="Montserrat" panose="00000500000000000000" pitchFamily="50" charset="0"/>
                    <a:cs typeface="Times New Roman" panose="02020603050405020304" pitchFamily="18" charset="0"/>
                  </a:rPr>
                  <a:t>platform, and the NHS England </a:t>
                </a:r>
                <a:r>
                  <a:rPr lang="en-GB" sz="1000" u="sng" kern="1200" dirty="0">
                    <a:solidFill>
                      <a:srgbClr val="E00087"/>
                    </a:solidFill>
                    <a:effectLst/>
                    <a:ea typeface="Montserrat" panose="00000500000000000000" pitchFamily="50" charset="0"/>
                    <a:cs typeface="Times New Roman" panose="02020603050405020304" pitchFamily="18" charset="0"/>
                    <a:hlinkClick r:id="rId14"/>
                  </a:rPr>
                  <a:t>Getting It Right First Time</a:t>
                </a:r>
                <a:r>
                  <a:rPr lang="en-GB" sz="1000" kern="1200" dirty="0">
                    <a:solidFill>
                      <a:srgbClr val="000000"/>
                    </a:solidFill>
                    <a:effectLst/>
                    <a:ea typeface="Montserrat" panose="00000500000000000000" pitchFamily="50" charset="0"/>
                    <a:cs typeface="Times New Roman" panose="02020603050405020304" pitchFamily="18" charset="0"/>
                  </a:rPr>
                  <a:t> programme. </a:t>
                </a:r>
                <a:endParaRPr lang="en-GB" sz="1000" kern="100" dirty="0">
                  <a:effectLst/>
                  <a:ea typeface="Montserrat" panose="00000500000000000000" pitchFamily="50" charset="0"/>
                  <a:cs typeface="Times New Roman" panose="02020603050405020304" pitchFamily="18" charset="0"/>
                </a:endParaRPr>
              </a:p>
            </p:txBody>
          </p:sp>
          <p:sp>
            <p:nvSpPr>
              <p:cNvPr id="164" name="Rounded Rectangle 67">
                <a:hlinkClick r:id="rId15"/>
                <a:extLst>
                  <a:ext uri="{FF2B5EF4-FFF2-40B4-BE49-F238E27FC236}">
                    <a16:creationId xmlns:a16="http://schemas.microsoft.com/office/drawing/2014/main" id="{4C873A5F-0335-A367-D5EE-1E587792DFCC}"/>
                  </a:ext>
                </a:extLst>
              </p:cNvPr>
              <p:cNvSpPr/>
              <p:nvPr/>
            </p:nvSpPr>
            <p:spPr>
              <a:xfrm>
                <a:off x="63062" y="945931"/>
                <a:ext cx="4859655" cy="503502"/>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The NPDA collaborates with the </a:t>
                </a:r>
                <a:r>
                  <a:rPr lang="en-GB" sz="1000" u="sng" kern="1200" dirty="0">
                    <a:solidFill>
                      <a:srgbClr val="E00087"/>
                    </a:solidFill>
                    <a:effectLst/>
                    <a:ea typeface="Montserrat" panose="00000500000000000000" pitchFamily="50" charset="0"/>
                    <a:cs typeface="Times New Roman" panose="02020603050405020304" pitchFamily="18" charset="0"/>
                    <a:hlinkClick r:id="rId16"/>
                  </a:rPr>
                  <a:t>National Diabetes Audit (NDA)</a:t>
                </a:r>
                <a:r>
                  <a:rPr lang="en-GB" sz="1000" kern="1200" dirty="0">
                    <a:solidFill>
                      <a:srgbClr val="000000"/>
                    </a:solidFill>
                    <a:effectLst/>
                    <a:ea typeface="Montserrat" panose="00000500000000000000" pitchFamily="50" charset="0"/>
                    <a:cs typeface="Times New Roman" panose="02020603050405020304" pitchFamily="18" charset="0"/>
                  </a:rPr>
                  <a:t> to produce analysis of the care of adolescents and young adults. </a:t>
                </a:r>
                <a:endParaRPr lang="en-GB" sz="1000" kern="100" dirty="0">
                  <a:effectLst/>
                  <a:ea typeface="Montserrat" panose="00000500000000000000" pitchFamily="50" charset="0"/>
                  <a:cs typeface="Times New Roman" panose="02020603050405020304" pitchFamily="18" charset="0"/>
                </a:endParaRPr>
              </a:p>
            </p:txBody>
          </p:sp>
          <p:sp>
            <p:nvSpPr>
              <p:cNvPr id="165" name="Rounded Rectangle 61">
                <a:extLst>
                  <a:ext uri="{FF2B5EF4-FFF2-40B4-BE49-F238E27FC236}">
                    <a16:creationId xmlns:a16="http://schemas.microsoft.com/office/drawing/2014/main" id="{DE37BC93-BF75-4D40-9D3D-753C9CE854E2}"/>
                  </a:ext>
                </a:extLst>
              </p:cNvPr>
              <p:cNvSpPr/>
              <p:nvPr/>
            </p:nvSpPr>
            <p:spPr>
              <a:xfrm>
                <a:off x="63062" y="2745453"/>
                <a:ext cx="4859655" cy="467951"/>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u="sng" kern="1200" dirty="0">
                    <a:solidFill>
                      <a:srgbClr val="E00087"/>
                    </a:solidFill>
                    <a:effectLst/>
                    <a:ea typeface="Montserrat" panose="00000500000000000000" pitchFamily="50" charset="0"/>
                    <a:cs typeface="Times New Roman" panose="02020603050405020304" pitchFamily="18" charset="0"/>
                    <a:hlinkClick r:id="rId17"/>
                  </a:rPr>
                  <a:t>Routinely collected staffing data</a:t>
                </a:r>
                <a:r>
                  <a:rPr lang="en-GB" sz="1000" kern="1200" dirty="0">
                    <a:solidFill>
                      <a:srgbClr val="000000"/>
                    </a:solidFill>
                    <a:effectLst/>
                    <a:ea typeface="Montserrat" panose="00000500000000000000" pitchFamily="50" charset="0"/>
                    <a:cs typeface="Times New Roman" panose="02020603050405020304" pitchFamily="18" charset="0"/>
                  </a:rPr>
                  <a:t> supports reduction in inequity of resourcing.</a:t>
                </a:r>
                <a:endParaRPr lang="en-GB" sz="1000" kern="100" dirty="0">
                  <a:effectLst/>
                  <a:ea typeface="Montserrat" panose="00000500000000000000" pitchFamily="50" charset="0"/>
                  <a:cs typeface="Times New Roman" panose="02020603050405020304" pitchFamily="18" charset="0"/>
                </a:endParaRPr>
              </a:p>
            </p:txBody>
          </p:sp>
          <p:sp>
            <p:nvSpPr>
              <p:cNvPr id="166" name="Rounded Rectangle 100">
                <a:extLst>
                  <a:ext uri="{FF2B5EF4-FFF2-40B4-BE49-F238E27FC236}">
                    <a16:creationId xmlns:a16="http://schemas.microsoft.com/office/drawing/2014/main" id="{64B2C440-D659-4633-5BDC-64546948EEC3}"/>
                  </a:ext>
                </a:extLst>
              </p:cNvPr>
              <p:cNvSpPr/>
              <p:nvPr/>
            </p:nvSpPr>
            <p:spPr>
              <a:xfrm>
                <a:off x="63062" y="4005825"/>
                <a:ext cx="4859655" cy="974719"/>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dirty="0">
                    <a:solidFill>
                      <a:schemeClr val="tx1"/>
                    </a:solidFill>
                  </a:rPr>
                  <a:t>In 2025, the NPDA commissioned Children’s North East to deliver Poverty Proofing © training to paediatric diabetes teams across England, Wales and Jersey. Over 700 staff participated, with 99% reporting they were likely to change their practice to better support families facing financial barriers.</a:t>
                </a:r>
                <a:endParaRPr lang="en-GB" sz="1000" kern="100" dirty="0">
                  <a:solidFill>
                    <a:schemeClr val="tx1"/>
                  </a:solidFill>
                  <a:effectLst/>
                  <a:ea typeface="Montserrat" panose="00000500000000000000" pitchFamily="50" charset="0"/>
                  <a:cs typeface="Times New Roman" panose="02020603050405020304" pitchFamily="18" charset="0"/>
                </a:endParaRPr>
              </a:p>
            </p:txBody>
          </p:sp>
        </p:grpSp>
        <p:grpSp>
          <p:nvGrpSpPr>
            <p:cNvPr id="152" name="Group 151">
              <a:extLst>
                <a:ext uri="{FF2B5EF4-FFF2-40B4-BE49-F238E27FC236}">
                  <a16:creationId xmlns:a16="http://schemas.microsoft.com/office/drawing/2014/main" id="{18242216-F18D-1FD2-D554-90120538E042}"/>
                </a:ext>
              </a:extLst>
            </p:cNvPr>
            <p:cNvGrpSpPr/>
            <p:nvPr/>
          </p:nvGrpSpPr>
          <p:grpSpPr>
            <a:xfrm>
              <a:off x="0" y="0"/>
              <a:ext cx="4983140" cy="5786802"/>
              <a:chOff x="0" y="0"/>
              <a:chExt cx="4983140" cy="5786802"/>
            </a:xfrm>
          </p:grpSpPr>
          <p:sp>
            <p:nvSpPr>
              <p:cNvPr id="153" name="Text Box 2">
                <a:extLst>
                  <a:ext uri="{FF2B5EF4-FFF2-40B4-BE49-F238E27FC236}">
                    <a16:creationId xmlns:a16="http://schemas.microsoft.com/office/drawing/2014/main" id="{53C8D38B-D5B3-9C3A-FE5F-694191AE1F91}"/>
                  </a:ext>
                </a:extLst>
              </p:cNvPr>
              <p:cNvSpPr txBox="1">
                <a:spLocks noChangeArrowheads="1"/>
              </p:cNvSpPr>
              <p:nvPr/>
            </p:nvSpPr>
            <p:spPr bwMode="auto">
              <a:xfrm>
                <a:off x="0" y="0"/>
                <a:ext cx="4967768" cy="942903"/>
              </a:xfrm>
              <a:prstGeom prst="rect">
                <a:avLst/>
              </a:prstGeom>
              <a:no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en-GB" sz="1600" b="1"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National</a:t>
                </a:r>
                <a:br>
                  <a:rPr lang="en-GB" sz="110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How the project provides evidence of quality and outcomes of care nationally</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Aft>
                    <a:spcPts val="800"/>
                  </a:spcAft>
                </a:pPr>
                <a:b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b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b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a:p>
                <a:pPr>
                  <a:lnSpc>
                    <a:spcPct val="106000"/>
                  </a:lnSpc>
                  <a:spcBef>
                    <a:spcPts val="1200"/>
                  </a:spcBef>
                  <a:spcAft>
                    <a:spcPts val="800"/>
                  </a:spcAft>
                </a:pPr>
                <a:r>
                  <a:rPr lang="en-GB" sz="1050" kern="100" dirty="0">
                    <a:solidFill>
                      <a:srgbClr val="000000"/>
                    </a:solidFill>
                    <a:effectLst/>
                    <a:latin typeface="Montserrat" panose="00000500000000000000" pitchFamily="50" charset="0"/>
                    <a:ea typeface="Montserrat" panose="00000500000000000000" pitchFamily="50" charset="0"/>
                    <a:cs typeface="Times New Roman" panose="02020603050405020304" pitchFamily="18" charset="0"/>
                  </a:rPr>
                  <a:t> </a:t>
                </a:r>
                <a:endParaRPr lang="en-GB" sz="1000" kern="100" dirty="0">
                  <a:effectLst/>
                  <a:latin typeface="Montserrat" panose="00000500000000000000" pitchFamily="50" charset="0"/>
                  <a:ea typeface="Montserrat" panose="00000500000000000000" pitchFamily="50" charset="0"/>
                  <a:cs typeface="Times New Roman" panose="02020603050405020304" pitchFamily="18" charset="0"/>
                </a:endParaRPr>
              </a:p>
            </p:txBody>
          </p:sp>
          <p:sp>
            <p:nvSpPr>
              <p:cNvPr id="154" name="Rectangle 3">
                <a:extLst>
                  <a:ext uri="{FF2B5EF4-FFF2-40B4-BE49-F238E27FC236}">
                    <a16:creationId xmlns:a16="http://schemas.microsoft.com/office/drawing/2014/main" id="{8A7D4708-1383-C61D-571F-5125B6D4E9C2}"/>
                  </a:ext>
                </a:extLst>
              </p:cNvPr>
              <p:cNvSpPr/>
              <p:nvPr/>
            </p:nvSpPr>
            <p:spPr>
              <a:xfrm>
                <a:off x="15766" y="882869"/>
                <a:ext cx="4967374" cy="4903933"/>
              </a:xfrm>
              <a:prstGeom prst="roundRect">
                <a:avLst>
                  <a:gd name="adj" fmla="val 1978"/>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a:p>
            </p:txBody>
          </p:sp>
          <p:sp>
            <p:nvSpPr>
              <p:cNvPr id="155" name="Rounded Rectangle 117">
                <a:extLst>
                  <a:ext uri="{FF2B5EF4-FFF2-40B4-BE49-F238E27FC236}">
                    <a16:creationId xmlns:a16="http://schemas.microsoft.com/office/drawing/2014/main" id="{6B60F5B9-A1DF-00DF-F865-863C67EFDFCD}"/>
                  </a:ext>
                </a:extLst>
              </p:cNvPr>
              <p:cNvSpPr/>
              <p:nvPr/>
            </p:nvSpPr>
            <p:spPr>
              <a:xfrm>
                <a:off x="63062" y="961696"/>
                <a:ext cx="4859429" cy="935919"/>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tabLst>
                    <a:tab pos="88900" algn="l"/>
                    <a:tab pos="1257300" algn="l"/>
                  </a:tabLst>
                </a:pPr>
                <a:r>
                  <a:rPr lang="en-GB" sz="1000" kern="1200" dirty="0">
                    <a:solidFill>
                      <a:srgbClr val="000000"/>
                    </a:solidFill>
                    <a:effectLst/>
                    <a:ea typeface="Montserrat" panose="00000500000000000000" pitchFamily="50" charset="0"/>
                    <a:cs typeface="Times New Roman" panose="02020603050405020304" pitchFamily="18" charset="0"/>
                  </a:rPr>
                  <a:t>The NPDA has stimulated and evidenced an improvement in completion rates of key health checks for T1D. </a:t>
                </a:r>
                <a:r>
                  <a:rPr lang="en-GB" sz="1000" dirty="0">
                    <a:solidFill>
                      <a:srgbClr val="000000"/>
                    </a:solidFill>
                    <a:ea typeface="Montserrat" panose="00000500000000000000" pitchFamily="50" charset="0"/>
                    <a:cs typeface="Times New Roman" panose="02020603050405020304" pitchFamily="18" charset="0"/>
                  </a:rPr>
                  <a:t>72</a:t>
                </a:r>
                <a:r>
                  <a:rPr lang="en-GB" sz="1000" kern="1200" dirty="0">
                    <a:solidFill>
                      <a:srgbClr val="000000"/>
                    </a:solidFill>
                    <a:effectLst/>
                    <a:ea typeface="Montserrat" panose="00000500000000000000" pitchFamily="50" charset="0"/>
                    <a:cs typeface="Times New Roman" panose="02020603050405020304" pitchFamily="18" charset="0"/>
                  </a:rPr>
                  <a:t>% of those with T1D aged 12 and above received all six ‘key’ annual health checks in 2024/25, compared to 66% in 2023/24.</a:t>
                </a:r>
                <a:endParaRPr lang="en-GB" sz="1000" kern="100" dirty="0">
                  <a:effectLst/>
                  <a:ea typeface="Montserrat" panose="00000500000000000000" pitchFamily="50" charset="0"/>
                  <a:cs typeface="Times New Roman" panose="02020603050405020304" pitchFamily="18" charset="0"/>
                </a:endParaRPr>
              </a:p>
            </p:txBody>
          </p:sp>
          <p:sp>
            <p:nvSpPr>
              <p:cNvPr id="156" name="Rounded Rectangle 118">
                <a:extLst>
                  <a:ext uri="{FF2B5EF4-FFF2-40B4-BE49-F238E27FC236}">
                    <a16:creationId xmlns:a16="http://schemas.microsoft.com/office/drawing/2014/main" id="{B6410089-3101-9388-B3A4-5657AD155A7A}"/>
                  </a:ext>
                </a:extLst>
              </p:cNvPr>
              <p:cNvSpPr/>
              <p:nvPr/>
            </p:nvSpPr>
            <p:spPr>
              <a:xfrm>
                <a:off x="63062" y="4740981"/>
                <a:ext cx="4859429" cy="971927"/>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Access to hybrid closed loops (HCLs) has increased to 62% in 202</a:t>
                </a:r>
                <a:r>
                  <a:rPr lang="en-GB" sz="1000" dirty="0">
                    <a:solidFill>
                      <a:srgbClr val="000000"/>
                    </a:solidFill>
                    <a:ea typeface="Montserrat" panose="00000500000000000000" pitchFamily="50" charset="0"/>
                    <a:cs typeface="Times New Roman" panose="02020603050405020304" pitchFamily="18" charset="0"/>
                  </a:rPr>
                  <a:t>4</a:t>
                </a:r>
                <a:r>
                  <a:rPr lang="en-GB" sz="1000" kern="1200" dirty="0">
                    <a:solidFill>
                      <a:srgbClr val="000000"/>
                    </a:solidFill>
                    <a:effectLst/>
                    <a:ea typeface="Montserrat" panose="00000500000000000000" pitchFamily="50" charset="0"/>
                    <a:cs typeface="Times New Roman" panose="02020603050405020304" pitchFamily="18" charset="0"/>
                  </a:rPr>
                  <a:t>/25, from 36% in 2023/24. </a:t>
                </a:r>
              </a:p>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Inequalities in access to diabetes technologies and HbA1c are narrowing, but there remains wide </a:t>
                </a:r>
                <a:r>
                  <a:rPr lang="en-GB" sz="1000" kern="1200">
                    <a:solidFill>
                      <a:srgbClr val="000000"/>
                    </a:solidFill>
                    <a:effectLst/>
                    <a:ea typeface="Montserrat" panose="00000500000000000000" pitchFamily="50" charset="0"/>
                    <a:cs typeface="Times New Roman" panose="02020603050405020304" pitchFamily="18" charset="0"/>
                  </a:rPr>
                  <a:t>variation between units. </a:t>
                </a:r>
                <a:endParaRPr lang="en-GB" sz="1000" kern="1200" dirty="0">
                  <a:solidFill>
                    <a:srgbClr val="000000"/>
                  </a:solidFill>
                  <a:effectLst/>
                  <a:ea typeface="Montserrat" panose="00000500000000000000" pitchFamily="50" charset="0"/>
                  <a:cs typeface="Times New Roman" panose="02020603050405020304" pitchFamily="18" charset="0"/>
                </a:endParaRPr>
              </a:p>
            </p:txBody>
          </p:sp>
          <p:sp>
            <p:nvSpPr>
              <p:cNvPr id="157" name="Rounded Rectangle 38">
                <a:extLst>
                  <a:ext uri="{FF2B5EF4-FFF2-40B4-BE49-F238E27FC236}">
                    <a16:creationId xmlns:a16="http://schemas.microsoft.com/office/drawing/2014/main" id="{84A9710E-83D2-BCF3-1C4E-FA9D2D957154}"/>
                  </a:ext>
                </a:extLst>
              </p:cNvPr>
              <p:cNvSpPr/>
              <p:nvPr/>
            </p:nvSpPr>
            <p:spPr>
              <a:xfrm>
                <a:off x="63062" y="1954924"/>
                <a:ext cx="4859429" cy="676859"/>
              </a:xfrm>
              <a:prstGeom prst="rect">
                <a:avLst/>
              </a:prstGeom>
              <a:solidFill>
                <a:srgbClr val="E8F7F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spcCol="0" rtlCol="0" anchor="ctr">
                <a:noAutofit/>
              </a:bodyPr>
              <a:lstStyle/>
              <a:p>
                <a:pPr>
                  <a:lnSpc>
                    <a:spcPct val="106000"/>
                  </a:lnSpc>
                  <a:spcAft>
                    <a:spcPts val="800"/>
                  </a:spcAft>
                </a:pPr>
                <a:r>
                  <a:rPr lang="en-GB" sz="1000" kern="1200" dirty="0">
                    <a:solidFill>
                      <a:srgbClr val="000000"/>
                    </a:solidFill>
                    <a:effectLst/>
                    <a:ea typeface="Montserrat" panose="00000500000000000000" pitchFamily="50" charset="0"/>
                    <a:cs typeface="Times New Roman" panose="02020603050405020304" pitchFamily="18" charset="0"/>
                  </a:rPr>
                  <a:t>The national median HbA1c for T1D has fallen consistently over the past 12 years, from 72 mmol/mol in 2010/11, to </a:t>
                </a:r>
                <a:r>
                  <a:rPr lang="en-GB" sz="1000" dirty="0">
                    <a:solidFill>
                      <a:srgbClr val="000000"/>
                    </a:solidFill>
                    <a:ea typeface="Montserrat" panose="00000500000000000000" pitchFamily="50" charset="0"/>
                    <a:cs typeface="Times New Roman" panose="02020603050405020304" pitchFamily="18" charset="0"/>
                  </a:rPr>
                  <a:t>58</a:t>
                </a:r>
                <a:r>
                  <a:rPr lang="en-GB" sz="1000" kern="1200" dirty="0">
                    <a:solidFill>
                      <a:srgbClr val="000000"/>
                    </a:solidFill>
                    <a:effectLst/>
                    <a:ea typeface="Montserrat" panose="00000500000000000000" pitchFamily="50" charset="0"/>
                    <a:cs typeface="Times New Roman" panose="02020603050405020304" pitchFamily="18" charset="0"/>
                  </a:rPr>
                  <a:t>.0mmol/mol in 2024/25. </a:t>
                </a:r>
                <a:endParaRPr lang="en-GB" sz="1000" kern="100" dirty="0">
                  <a:effectLst/>
                  <a:ea typeface="Montserrat" panose="00000500000000000000" pitchFamily="50" charset="0"/>
                  <a:cs typeface="Times New Roman" panose="02020603050405020304" pitchFamily="18" charset="0"/>
                </a:endParaRPr>
              </a:p>
            </p:txBody>
          </p:sp>
        </p:grpSp>
      </p:grpSp>
      <p:graphicFrame>
        <p:nvGraphicFramePr>
          <p:cNvPr id="2" name="Chart 1">
            <a:extLst>
              <a:ext uri="{FF2B5EF4-FFF2-40B4-BE49-F238E27FC236}">
                <a16:creationId xmlns:a16="http://schemas.microsoft.com/office/drawing/2014/main" id="{F1567935-3315-483E-A2F1-6EDE91F33F1C}"/>
              </a:ext>
            </a:extLst>
          </p:cNvPr>
          <p:cNvGraphicFramePr/>
          <p:nvPr>
            <p:extLst>
              <p:ext uri="{D42A27DB-BD31-4B8C-83A1-F6EECF244321}">
                <p14:modId xmlns:p14="http://schemas.microsoft.com/office/powerpoint/2010/main" val="1332512866"/>
              </p:ext>
            </p:extLst>
          </p:nvPr>
        </p:nvGraphicFramePr>
        <p:xfrm>
          <a:off x="200060" y="5176104"/>
          <a:ext cx="4427855" cy="1669534"/>
        </p:xfrm>
        <a:graphic>
          <a:graphicData uri="http://schemas.openxmlformats.org/drawingml/2006/chart">
            <c:chart xmlns:c="http://schemas.openxmlformats.org/drawingml/2006/chart" xmlns:r="http://schemas.openxmlformats.org/officeDocument/2006/relationships" r:id="rId18"/>
          </a:graphicData>
        </a:graphic>
      </p:graphicFrame>
    </p:spTree>
    <p:extLst>
      <p:ext uri="{BB962C8B-B14F-4D97-AF65-F5344CB8AC3E}">
        <p14:creationId xmlns:p14="http://schemas.microsoft.com/office/powerpoint/2010/main" val="3389695897"/>
      </p:ext>
    </p:extLst>
  </p:cSld>
  <p:clrMapOvr>
    <a:masterClrMapping/>
  </p:clrMapOvr>
</p:sld>
</file>

<file path=ppt/theme/theme1.xml><?xml version="1.0" encoding="utf-8"?>
<a:theme xmlns:a="http://schemas.openxmlformats.org/drawingml/2006/main" name="Epilepsy12">
  <a:themeElements>
    <a:clrScheme name="RCPCH">
      <a:dk1>
        <a:sysClr val="windowText" lastClr="000000"/>
      </a:dk1>
      <a:lt1>
        <a:sysClr val="window" lastClr="FFFFFF"/>
      </a:lt1>
      <a:dk2>
        <a:srgbClr val="11A7F2"/>
      </a:dk2>
      <a:lt2>
        <a:srgbClr val="0D0D58"/>
      </a:lt2>
      <a:accent1>
        <a:srgbClr val="3366CC"/>
      </a:accent1>
      <a:accent2>
        <a:srgbClr val="9310AA"/>
      </a:accent2>
      <a:accent3>
        <a:srgbClr val="E00087"/>
      </a:accent3>
      <a:accent4>
        <a:srgbClr val="E60700"/>
      </a:accent4>
      <a:accent5>
        <a:srgbClr val="FF8000"/>
      </a:accent5>
      <a:accent6>
        <a:srgbClr val="FFD200"/>
      </a:accent6>
      <a:hlink>
        <a:srgbClr val="E00087"/>
      </a:hlink>
      <a:folHlink>
        <a:srgbClr val="9310AA"/>
      </a:folHlink>
    </a:clrScheme>
    <a:fontScheme name="RCPCH">
      <a:majorFont>
        <a:latin typeface="Montserrat"/>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pilepsy12" id="{FB2CFEB8-FB50-414F-8D8F-81948CA793AA}" vid="{BD056109-67B5-4D51-B128-01C5DEAF928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8afd8fe-34e6-4347-ac36-1932accbb357" xsi:nil="true"/>
    <lcf76f155ced4ddcb4097134ff3c332f xmlns="88d9f489-fbb5-409d-8361-5dd6458cd0ad">
      <Terms xmlns="http://schemas.microsoft.com/office/infopath/2007/PartnerControls"/>
    </lcf76f155ced4ddcb4097134ff3c332f>
    <DateandTime xmlns="88d9f489-fbb5-409d-8361-5dd6458cd0a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A03416-C199-4BE5-A84B-593245EF0C52}">
  <ds:schemaRefs>
    <ds:schemaRef ds:uri="http://www.w3.org/XML/1998/namespace"/>
    <ds:schemaRef ds:uri="http://schemas.microsoft.com/office/2006/documentManagement/type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1be50a68-e751-4212-ab16-e9f1f1e893c3"/>
    <ds:schemaRef ds:uri="http://schemas.microsoft.com/sharepoint/v3"/>
    <ds:schemaRef ds:uri="http://schemas.microsoft.com/sharepoint/v3/fields"/>
    <ds:schemaRef ds:uri="19d55dec-64db-48ca-8a2a-bb7d318d4195"/>
    <ds:schemaRef ds:uri="http://purl.org/dc/elements/1.1/"/>
  </ds:schemaRefs>
</ds:datastoreItem>
</file>

<file path=customXml/itemProps2.xml><?xml version="1.0" encoding="utf-8"?>
<ds:datastoreItem xmlns:ds="http://schemas.openxmlformats.org/officeDocument/2006/customXml" ds:itemID="{601A7D9D-9570-4218-94D7-9C0DE92C0939}"/>
</file>

<file path=customXml/itemProps3.xml><?xml version="1.0" encoding="utf-8"?>
<ds:datastoreItem xmlns:ds="http://schemas.openxmlformats.org/officeDocument/2006/customXml" ds:itemID="{7474E861-C1CB-4494-BF1D-1BEC18DF2B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Epilepsy12</Template>
  <TotalTime>647</TotalTime>
  <Words>938</Words>
  <Application>Microsoft Office PowerPoint</Application>
  <PresentationFormat>A3 Paper (297x420 mm)</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Montserrat</vt:lpstr>
      <vt:lpstr>Epilepsy12</vt:lpstr>
      <vt:lpstr>PowerPoint Presentation</vt:lpstr>
    </vt:vector>
  </TitlesOfParts>
  <Company>RCPCH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Amani Krayem</dc:creator>
  <cp:lastModifiedBy>Amani Krayem</cp:lastModifiedBy>
  <cp:revision>7</cp:revision>
  <dcterms:created xsi:type="dcterms:W3CDTF">2025-03-05T10:06:57Z</dcterms:created>
  <dcterms:modified xsi:type="dcterms:W3CDTF">2026-03-11T13:36:48Z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y fmtid="{D5CDD505-2E9C-101B-9397-08002B2CF9AE}" pid="3" name="Archive">
    <vt:lpwstr/>
  </property>
  <property fmtid="{D5CDD505-2E9C-101B-9397-08002B2CF9AE}" pid="4" name="Document status">
    <vt:lpwstr/>
  </property>
  <property fmtid="{D5CDD505-2E9C-101B-9397-08002B2CF9AE}" pid="5" name="MediaServiceImageTags">
    <vt:lpwstr/>
  </property>
  <property fmtid="{D5CDD505-2E9C-101B-9397-08002B2CF9AE}" pid="6" name="Business Activity">
    <vt:lpwstr/>
  </property>
  <property fmtid="{D5CDD505-2E9C-101B-9397-08002B2CF9AE}" pid="7" name="Business Function">
    <vt:lpwstr>2;#Audits|ae63694e-9999-473c-882e-084b09c6631d</vt:lpwstr>
  </property>
  <property fmtid="{D5CDD505-2E9C-101B-9397-08002B2CF9AE}" pid="8" name="Project/ contract status">
    <vt:lpwstr/>
  </property>
  <property fmtid="{D5CDD505-2E9C-101B-9397-08002B2CF9AE}" pid="9" name="Division">
    <vt:lpwstr>1;#Research ＆ Quality Improvement|c788aced-109f-432d-9368-116094370ebc</vt:lpwstr>
  </property>
  <property fmtid="{D5CDD505-2E9C-101B-9397-08002B2CF9AE}" pid="10" name="Information type">
    <vt:lpwstr/>
  </property>
  <property fmtid="{D5CDD505-2E9C-101B-9397-08002B2CF9AE}" pid="11" name="Business_x0020_Function">
    <vt:lpwstr>2;#Audits|ae63694e-9999-473c-882e-084b09c6631d</vt:lpwstr>
  </property>
  <property fmtid="{D5CDD505-2E9C-101B-9397-08002B2CF9AE}" pid="12" name="Business_x0020_Activity">
    <vt:lpwstr/>
  </property>
  <property fmtid="{D5CDD505-2E9C-101B-9397-08002B2CF9AE}" pid="13" name="Document_x0020_status">
    <vt:lpwstr/>
  </property>
  <property fmtid="{D5CDD505-2E9C-101B-9397-08002B2CF9AE}" pid="14" name="Project_x002F__x0020_contract_x0020_status">
    <vt:lpwstr/>
  </property>
  <property fmtid="{D5CDD505-2E9C-101B-9397-08002B2CF9AE}" pid="15" name="Information_x0020_type">
    <vt:lpwstr/>
  </property>
</Properties>
</file>