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C1C1"/>
    <a:srgbClr val="009B9B"/>
    <a:srgbClr val="007575"/>
    <a:srgbClr val="16B4B5"/>
    <a:srgbClr val="006666"/>
    <a:srgbClr val="E6E6E6"/>
    <a:srgbClr val="F4F4F4"/>
    <a:srgbClr val="055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28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0" u="sng" dirty="0"/>
              <a:t>England</a:t>
            </a:r>
          </a:p>
        </c:rich>
      </c:tx>
      <c:layout>
        <c:manualLayout>
          <c:xMode val="edge"/>
          <c:yMode val="edge"/>
          <c:x val="8.8044984320081676E-2"/>
          <c:y val="7.22288719954785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855206470533117"/>
          <c:y val="0.18347518578574937"/>
          <c:w val="0.6412628065957332"/>
          <c:h val="0.5584490400371746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Ethnicity</c:v>
                </c:pt>
                <c:pt idx="1">
                  <c:v>Stage</c:v>
                </c:pt>
                <c:pt idx="2">
                  <c:v>Grade</c:v>
                </c:pt>
                <c:pt idx="3">
                  <c:v>Performance status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0.93899999999999995</c:v>
                </c:pt>
                <c:pt idx="1">
                  <c:v>0.749</c:v>
                </c:pt>
                <c:pt idx="2">
                  <c:v>0.67800000000000005</c:v>
                </c:pt>
                <c:pt idx="3">
                  <c:v>0.61399999999999999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58-46E5-AD98-D4ABAAB6ED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Ethnicity</c:v>
                </c:pt>
                <c:pt idx="1">
                  <c:v>Stage</c:v>
                </c:pt>
                <c:pt idx="2">
                  <c:v>Grade</c:v>
                </c:pt>
                <c:pt idx="3">
                  <c:v>Performance status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0.90400000000000003</c:v>
                </c:pt>
                <c:pt idx="1">
                  <c:v>0.77</c:v>
                </c:pt>
                <c:pt idx="2">
                  <c:v>0.78100000000000003</c:v>
                </c:pt>
                <c:pt idx="3">
                  <c:v>0.63800000000000001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58-46E5-AD98-D4ABAAB6ED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6629823"/>
        <c:axId val="1426629343"/>
        <c:axId val="0"/>
      </c:bar3DChart>
      <c:catAx>
        <c:axId val="14266298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629343"/>
        <c:crosses val="autoZero"/>
        <c:auto val="1"/>
        <c:lblAlgn val="ctr"/>
        <c:lblOffset val="100"/>
        <c:noMultiLvlLbl val="0"/>
      </c:catAx>
      <c:valAx>
        <c:axId val="14266293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629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887174365077948"/>
          <c:y val="0.84930233210339556"/>
          <c:w val="0.22151864428643839"/>
          <c:h val="0.101230106347467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0" u="sng" dirty="0"/>
              <a:t>Wales</a:t>
            </a:r>
          </a:p>
        </c:rich>
      </c:tx>
      <c:layout>
        <c:manualLayout>
          <c:xMode val="edge"/>
          <c:yMode val="edge"/>
          <c:x val="8.8044984320081676E-2"/>
          <c:y val="6.72821158405648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Ethnicity</c:v>
                </c:pt>
                <c:pt idx="1">
                  <c:v>Stage</c:v>
                </c:pt>
                <c:pt idx="2">
                  <c:v>Grade (n/a)</c:v>
                </c:pt>
                <c:pt idx="3">
                  <c:v>Performance status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0.46100000000000002</c:v>
                </c:pt>
                <c:pt idx="1">
                  <c:v>0.877</c:v>
                </c:pt>
                <c:pt idx="3">
                  <c:v>0.80900000000000005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96-43E2-BE83-2CEAEEA51E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Ethnicity</c:v>
                </c:pt>
                <c:pt idx="1">
                  <c:v>Stage</c:v>
                </c:pt>
                <c:pt idx="2">
                  <c:v>Grade (n/a)</c:v>
                </c:pt>
                <c:pt idx="3">
                  <c:v>Performance status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0.51700000000000002</c:v>
                </c:pt>
                <c:pt idx="1">
                  <c:v>0.92700000000000005</c:v>
                </c:pt>
                <c:pt idx="3">
                  <c:v>0.874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96-43E2-BE83-2CEAEEA51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6629823"/>
        <c:axId val="1426629343"/>
        <c:axId val="0"/>
      </c:bar3DChart>
      <c:catAx>
        <c:axId val="14266298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629343"/>
        <c:crosses val="autoZero"/>
        <c:auto val="1"/>
        <c:lblAlgn val="ctr"/>
        <c:lblOffset val="100"/>
        <c:noMultiLvlLbl val="0"/>
      </c:catAx>
      <c:valAx>
        <c:axId val="14266293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629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899939592940148"/>
          <c:y val="0.83940881979356841"/>
          <c:w val="0.22732033883775221"/>
          <c:h val="0.101230106347467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81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18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03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11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8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85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86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25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95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4C71E-DFF7-4686-AA0C-D300EC8D09F7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D4E27-AD6A-43ED-BBA0-A50B32EBC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82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ice.org.uk/guidance/cg122/chapter/Recommendations" TargetMode="External"/><Relationship Id="rId13" Type="http://schemas.openxmlformats.org/officeDocument/2006/relationships/hyperlink" Target="https://www.natcan.org.uk/noca-qi-intervention-response-log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appgwomenshealth.org/news/2025/11/26/appg-on-womens-health-launches-new-position-paper-on-ovarian-cancer" TargetMode="External"/><Relationship Id="rId12" Type="http://schemas.openxmlformats.org/officeDocument/2006/relationships/hyperlink" Target="https://www.natcan.org.uk/wp-content/uploads/2025/10/NOCA-QI-poster_v1.0.pdf" TargetMode="External"/><Relationship Id="rId17" Type="http://schemas.openxmlformats.org/officeDocument/2006/relationships/image" Target="../media/image5.png"/><Relationship Id="rId2" Type="http://schemas.openxmlformats.org/officeDocument/2006/relationships/image" Target="../media/image1.jpe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atcan.org.uk/library/noca-webinar-may-2025/" TargetMode="External"/><Relationship Id="rId11" Type="http://schemas.openxmlformats.org/officeDocument/2006/relationships/hyperlink" Target="https://www.natcan.org.uk/events/2025-state-of-the-nation-webinar/" TargetMode="External"/><Relationship Id="rId5" Type="http://schemas.openxmlformats.org/officeDocument/2006/relationships/hyperlink" Target="https://rcs-ceu.shinyapps.io/NOCA/" TargetMode="External"/><Relationship Id="rId15" Type="http://schemas.openxmlformats.org/officeDocument/2006/relationships/chart" Target="../charts/chart2.xml"/><Relationship Id="rId10" Type="http://schemas.openxmlformats.org/officeDocument/2006/relationships/hyperlink" Target="https://www.lungcanceraudit.org.uk/reports-publications/nlca-patient-and-public-report-2025/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natcan.org.uk/wp-content/uploads/2025/09/NOCA-State-of-the-Nation-Patient-and-Public-Report-2025.pdf" TargetMode="External"/><Relationship Id="rId1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 Diagonal Corner Rectangle 44"/>
          <p:cNvSpPr/>
          <p:nvPr/>
        </p:nvSpPr>
        <p:spPr>
          <a:xfrm>
            <a:off x="214186" y="1012124"/>
            <a:ext cx="9172828" cy="456991"/>
          </a:xfrm>
          <a:prstGeom prst="roundRect">
            <a:avLst/>
          </a:prstGeom>
          <a:solidFill>
            <a:srgbClr val="37C1C1"/>
          </a:solidFill>
          <a:ln>
            <a:solidFill>
              <a:srgbClr val="16B4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lang="en-GB" sz="2800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Impact of the </a:t>
            </a:r>
            <a:r>
              <a:rPr lang="en-GB" sz="2800" b="1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National Ovarian Cancer Audit 2025-2026</a:t>
            </a:r>
          </a:p>
        </p:txBody>
      </p:sp>
      <p:pic>
        <p:nvPicPr>
          <p:cNvPr id="77" name="Picture 2" descr="I:\HQIP Logos\HQIP Jpeg Logos\HQIP_logo_large.jpg">
            <a:extLst>
              <a:ext uri="{FF2B5EF4-FFF2-40B4-BE49-F238E27FC236}">
                <a16:creationId xmlns:a16="http://schemas.microsoft.com/office/drawing/2014/main" id="{9AEF9379-410F-4ACF-8BE9-CD8CAB0031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11300" r="9733" b="14929"/>
          <a:stretch/>
        </p:blipFill>
        <p:spPr bwMode="auto">
          <a:xfrm>
            <a:off x="7526823" y="74881"/>
            <a:ext cx="1810871" cy="85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" descr="NATCAN Logo X3 - National Audit of Breast Cancer in Older Patien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037" y="74881"/>
            <a:ext cx="2839126" cy="828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8" name="Straight Connector 107"/>
          <p:cNvCxnSpPr/>
          <p:nvPr/>
        </p:nvCxnSpPr>
        <p:spPr>
          <a:xfrm>
            <a:off x="6647127" y="7495767"/>
            <a:ext cx="0" cy="3467614"/>
          </a:xfrm>
          <a:prstGeom prst="line">
            <a:avLst/>
          </a:prstGeom>
          <a:ln w="12700">
            <a:solidFill>
              <a:srgbClr val="F4F4F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755851" y="7496425"/>
            <a:ext cx="0" cy="3467614"/>
          </a:xfrm>
          <a:prstGeom prst="line">
            <a:avLst/>
          </a:prstGeom>
          <a:ln w="12700">
            <a:solidFill>
              <a:srgbClr val="F4F4F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0" y="10403413"/>
            <a:ext cx="5220000" cy="2400916"/>
          </a:xfrm>
          <a:prstGeom prst="rect">
            <a:avLst/>
          </a:prstGeom>
          <a:solidFill>
            <a:srgbClr val="009B9B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64098" y="1485103"/>
            <a:ext cx="9172829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NOCA Quality Improvement initiative</a:t>
            </a:r>
          </a:p>
          <a:p>
            <a:pPr>
              <a:buNone/>
            </a:pPr>
            <a:r>
              <a:rPr lang="en-GB" sz="2800" b="1" dirty="0">
                <a:solidFill>
                  <a:srgbClr val="18B4B3"/>
                </a:solidFill>
              </a:rPr>
              <a:t>Improving Treatment Rates for Emergency Admissions</a:t>
            </a:r>
          </a:p>
        </p:txBody>
      </p:sp>
      <p:pic>
        <p:nvPicPr>
          <p:cNvPr id="9" name="Picture 8" descr="A blue and black logo&#10;&#10;AI-generated content may be incorrect.">
            <a:extLst>
              <a:ext uri="{FF2B5EF4-FFF2-40B4-BE49-F238E27FC236}">
                <a16:creationId xmlns:a16="http://schemas.microsoft.com/office/drawing/2014/main" id="{DFCAEDA1-FE8C-8E3F-4AA7-88F7111716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82" y="85513"/>
            <a:ext cx="1975058" cy="8014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C9C0D9-39B3-E1B7-2C03-4A190C892F42}"/>
              </a:ext>
            </a:extLst>
          </p:cNvPr>
          <p:cNvSpPr txBox="1"/>
          <p:nvPr/>
        </p:nvSpPr>
        <p:spPr>
          <a:xfrm>
            <a:off x="72656" y="2230575"/>
            <a:ext cx="971142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rgbClr val="18B4B3"/>
                </a:solidFill>
              </a:rPr>
              <a:t>Why this matters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Two in five women diagnosed with ovarian cancer are diagnosed following an emergency admission.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Two in five women in England and three in ten in Wales who had an emergency admission 28 days prior to ovarian cancer diagnosis did not receive any treatment.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NOCA data shows variation in both emergency admissions &amp; receipt of treatment across the gynaecological cancer systems (GCS).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Higher rates of treatment following emergency admissions are associated with higher survival.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Member of the Patient and Public Involvement (PPI) forum endorsed the proposed initiative.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2287EF-19DC-0B81-33AF-6D7669AF1515}"/>
              </a:ext>
            </a:extLst>
          </p:cNvPr>
          <p:cNvSpPr txBox="1"/>
          <p:nvPr/>
        </p:nvSpPr>
        <p:spPr>
          <a:xfrm>
            <a:off x="72656" y="3850104"/>
            <a:ext cx="527373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rgbClr val="18B4B3"/>
                </a:solidFill>
              </a:rPr>
              <a:t>What we have done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/>
              <a:t>Feedback letters</a:t>
            </a:r>
            <a:r>
              <a:rPr lang="en-GB" sz="1400" dirty="0"/>
              <a:t> to all the GCSs.</a:t>
            </a:r>
            <a:endParaRPr lang="en-GB" sz="1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/>
              <a:t>Aggregate data report </a:t>
            </a:r>
            <a:r>
              <a:rPr lang="en-GB" sz="1400" dirty="0"/>
              <a:t>to all the GCSs.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/>
              <a:t>Sharing best practice</a:t>
            </a:r>
            <a:r>
              <a:rPr lang="en-GB" sz="1400" dirty="0"/>
              <a:t>: examples of potential actions presented by high-performing GCSs in a webinar organised with the British Gynaecological Cancer Society.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/>
              <a:t>Providing provider-level results </a:t>
            </a:r>
            <a:r>
              <a:rPr lang="en-GB" sz="1400" dirty="0"/>
              <a:t>through </a:t>
            </a:r>
            <a:r>
              <a:rPr lang="en-GB" sz="1400" dirty="0">
                <a:solidFill>
                  <a:srgbClr val="002060"/>
                </a:solidFill>
              </a:rPr>
              <a:t>the </a:t>
            </a:r>
            <a:r>
              <a:rPr lang="en-GB" sz="1400" b="1" dirty="0">
                <a:hlinkClick r:id="rId5"/>
              </a:rPr>
              <a:t>NOCA dashboard</a:t>
            </a:r>
            <a:r>
              <a:rPr lang="en-GB" sz="1400" b="1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1" dirty="0"/>
              <a:t>Requested formal response </a:t>
            </a:r>
            <a:r>
              <a:rPr lang="en-GB" sz="1400" dirty="0"/>
              <a:t>from all the GCSs – see live response log.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Responses will be collated in an </a:t>
            </a:r>
            <a:r>
              <a:rPr lang="en-GB" sz="1400" b="1" dirty="0"/>
              <a:t>anonymised summary </a:t>
            </a:r>
            <a:r>
              <a:rPr lang="en-GB" sz="1400" dirty="0"/>
              <a:t>and will be shared in 2026.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504C98-2398-6409-E79C-A0DE1F21A40F}"/>
              </a:ext>
            </a:extLst>
          </p:cNvPr>
          <p:cNvSpPr txBox="1"/>
          <p:nvPr/>
        </p:nvSpPr>
        <p:spPr>
          <a:xfrm>
            <a:off x="5368272" y="3784832"/>
            <a:ext cx="414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800" b="1" dirty="0">
                <a:solidFill>
                  <a:srgbClr val="18B4B3"/>
                </a:solidFill>
              </a:rPr>
              <a:t>Response log </a:t>
            </a:r>
            <a:r>
              <a:rPr lang="en-GB" sz="1400" dirty="0">
                <a:solidFill>
                  <a:srgbClr val="18B4B3"/>
                </a:solidFill>
              </a:rPr>
              <a:t>(as of March 2026)</a:t>
            </a:r>
            <a:endParaRPr lang="en-GB" sz="1800" dirty="0">
              <a:solidFill>
                <a:srgbClr val="18B4B3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E707B34-1C5C-363E-8CB2-FE72216D38F5}"/>
              </a:ext>
            </a:extLst>
          </p:cNvPr>
          <p:cNvSpPr/>
          <p:nvPr/>
        </p:nvSpPr>
        <p:spPr>
          <a:xfrm>
            <a:off x="4001484" y="8255133"/>
            <a:ext cx="487680" cy="426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ounded Rectangle 110"/>
          <p:cNvSpPr/>
          <p:nvPr/>
        </p:nvSpPr>
        <p:spPr>
          <a:xfrm>
            <a:off x="75069" y="11777129"/>
            <a:ext cx="1409269" cy="958298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 anchorCtr="0"/>
          <a:lstStyle/>
          <a:p>
            <a:pPr algn="ctr"/>
            <a:r>
              <a:rPr lang="en-GB" sz="1100" dirty="0">
                <a:solidFill>
                  <a:prstClr val="black"/>
                </a:solidFill>
              </a:rPr>
              <a:t>Plenary presentations of NOCA key findings at </a:t>
            </a:r>
            <a:r>
              <a:rPr lang="en-GB" sz="1100" b="1" dirty="0">
                <a:solidFill>
                  <a:prstClr val="black"/>
                </a:solidFill>
              </a:rPr>
              <a:t>BGCS annual meeting 2025 &amp;</a:t>
            </a:r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b="1" dirty="0">
                <a:solidFill>
                  <a:prstClr val="black"/>
                </a:solidFill>
              </a:rPr>
              <a:t>UKGOM 2025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12" name="Rounded Rectangle 111"/>
          <p:cNvSpPr/>
          <p:nvPr/>
        </p:nvSpPr>
        <p:spPr>
          <a:xfrm>
            <a:off x="1585995" y="11518642"/>
            <a:ext cx="1872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b="1" dirty="0">
                <a:solidFill>
                  <a:prstClr val="black"/>
                </a:solidFill>
                <a:hlinkClick r:id="rId6"/>
              </a:rPr>
              <a:t>NOCA – BGCS Webinar</a:t>
            </a:r>
            <a:r>
              <a:rPr lang="en-GB" sz="1100" b="1" dirty="0">
                <a:solidFill>
                  <a:prstClr val="black"/>
                </a:solidFill>
              </a:rPr>
              <a:t> </a:t>
            </a:r>
            <a:r>
              <a:rPr lang="en-GB" sz="1100" dirty="0">
                <a:solidFill>
                  <a:prstClr val="black"/>
                </a:solidFill>
              </a:rPr>
              <a:t>to share QI plans &amp; best practice examples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01657" y="10821234"/>
            <a:ext cx="1382681" cy="893052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dirty="0">
                <a:solidFill>
                  <a:prstClr val="black"/>
                </a:solidFill>
              </a:rPr>
              <a:t>NOCA referenced at &amp; invited to attend </a:t>
            </a:r>
            <a:r>
              <a:rPr lang="en-GB" sz="1100" b="1" dirty="0">
                <a:solidFill>
                  <a:prstClr val="black"/>
                </a:solidFill>
                <a:hlinkClick r:id="rId7"/>
              </a:rPr>
              <a:t>parliamentary event</a:t>
            </a:r>
            <a:r>
              <a:rPr lang="en-GB" sz="1100" dirty="0">
                <a:solidFill>
                  <a:prstClr val="black"/>
                </a:solidFill>
              </a:rPr>
              <a:t> by APPG on Women’s Health 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1581808" y="10828985"/>
            <a:ext cx="1872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b="1" dirty="0">
                <a:solidFill>
                  <a:prstClr val="black"/>
                </a:solidFill>
                <a:hlinkClick r:id="rId8"/>
              </a:rPr>
              <a:t>NICE guidelines</a:t>
            </a:r>
            <a:r>
              <a:rPr lang="en-GB" sz="1100" b="1" dirty="0">
                <a:solidFill>
                  <a:prstClr val="black"/>
                </a:solidFill>
              </a:rPr>
              <a:t> </a:t>
            </a:r>
            <a:r>
              <a:rPr lang="en-GB" sz="1100" dirty="0">
                <a:solidFill>
                  <a:prstClr val="black"/>
                </a:solidFill>
              </a:rPr>
              <a:t>and recommendations underpinned by NOCA findings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3566718" y="11518642"/>
            <a:ext cx="1584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b="1" dirty="0">
                <a:solidFill>
                  <a:prstClr val="black"/>
                </a:solidFill>
                <a:hlinkClick r:id="rId9"/>
              </a:rPr>
              <a:t>Patient and Public Version</a:t>
            </a:r>
            <a:r>
              <a:rPr lang="en-GB" sz="1100" b="1" dirty="0">
                <a:solidFill>
                  <a:prstClr val="black"/>
                </a:solidFill>
                <a:hlinkClick r:id="rId10"/>
              </a:rPr>
              <a:t> </a:t>
            </a:r>
            <a:r>
              <a:rPr lang="en-GB" sz="1100" dirty="0">
                <a:solidFill>
                  <a:prstClr val="black"/>
                </a:solidFill>
              </a:rPr>
              <a:t>of the State of the Nation 2025 Report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3552968" y="12208089"/>
            <a:ext cx="1584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dirty="0">
                <a:solidFill>
                  <a:prstClr val="black"/>
                </a:solidFill>
              </a:rPr>
              <a:t>Presentation of NOCA’s research activity at BGCS annual meeting 2025</a:t>
            </a:r>
          </a:p>
        </p:txBody>
      </p:sp>
      <p:sp>
        <p:nvSpPr>
          <p:cNvPr id="3" name="Rounded Rectangle 118">
            <a:extLst>
              <a:ext uri="{FF2B5EF4-FFF2-40B4-BE49-F238E27FC236}">
                <a16:creationId xmlns:a16="http://schemas.microsoft.com/office/drawing/2014/main" id="{E1ED6741-050C-5660-0208-CDB3F9FF1BE7}"/>
              </a:ext>
            </a:extLst>
          </p:cNvPr>
          <p:cNvSpPr/>
          <p:nvPr/>
        </p:nvSpPr>
        <p:spPr>
          <a:xfrm>
            <a:off x="1581808" y="12195427"/>
            <a:ext cx="1872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b="1" dirty="0">
                <a:solidFill>
                  <a:prstClr val="black"/>
                </a:solidFill>
              </a:rPr>
              <a:t>NOCA’s State of the Nation 2025 </a:t>
            </a:r>
            <a:r>
              <a:rPr lang="en-GB" sz="1100" dirty="0">
                <a:solidFill>
                  <a:prstClr val="black"/>
                </a:solidFill>
              </a:rPr>
              <a:t>findings presented at an RCR &amp; NATCAN </a:t>
            </a:r>
            <a:r>
              <a:rPr lang="en-GB" sz="1100" dirty="0">
                <a:solidFill>
                  <a:prstClr val="black"/>
                </a:solidFill>
                <a:hlinkClick r:id="rId11"/>
              </a:rPr>
              <a:t>webinar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4" name="Rounded Rectangle 118">
            <a:extLst>
              <a:ext uri="{FF2B5EF4-FFF2-40B4-BE49-F238E27FC236}">
                <a16:creationId xmlns:a16="http://schemas.microsoft.com/office/drawing/2014/main" id="{DA3A0D81-5D02-C774-EEBC-FB778EEB52AA}"/>
              </a:ext>
            </a:extLst>
          </p:cNvPr>
          <p:cNvSpPr/>
          <p:nvPr/>
        </p:nvSpPr>
        <p:spPr>
          <a:xfrm>
            <a:off x="3546198" y="10828985"/>
            <a:ext cx="1620000" cy="540000"/>
          </a:xfrm>
          <a:prstGeom prst="roundRect">
            <a:avLst/>
          </a:prstGeom>
          <a:solidFill>
            <a:schemeClr val="bg1"/>
          </a:solidFill>
          <a:ln>
            <a:solidFill>
              <a:srgbClr val="065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spcCol="0" rtlCol="0" anchor="ctr"/>
          <a:lstStyle/>
          <a:p>
            <a:pPr algn="ctr"/>
            <a:r>
              <a:rPr lang="en-GB" sz="1100" b="1" dirty="0">
                <a:solidFill>
                  <a:prstClr val="black"/>
                </a:solidFill>
              </a:rPr>
              <a:t>NOCA</a:t>
            </a:r>
            <a:r>
              <a:rPr lang="en-GB" sz="1100" dirty="0">
                <a:solidFill>
                  <a:prstClr val="black"/>
                </a:solidFill>
              </a:rPr>
              <a:t> </a:t>
            </a:r>
            <a:r>
              <a:rPr lang="en-GB" sz="1100" b="1" dirty="0">
                <a:solidFill>
                  <a:prstClr val="black"/>
                </a:solidFill>
                <a:hlinkClick r:id="rId12"/>
              </a:rPr>
              <a:t>QI intervention poster </a:t>
            </a:r>
            <a:r>
              <a:rPr lang="en-GB" sz="1100" dirty="0">
                <a:solidFill>
                  <a:prstClr val="black"/>
                </a:solidFill>
              </a:rPr>
              <a:t>&amp;</a:t>
            </a:r>
            <a:r>
              <a:rPr lang="en-GB" sz="1100" b="1" dirty="0">
                <a:solidFill>
                  <a:prstClr val="black"/>
                </a:solidFill>
              </a:rPr>
              <a:t> </a:t>
            </a:r>
            <a:r>
              <a:rPr lang="en-GB" sz="1100" b="1" dirty="0">
                <a:solidFill>
                  <a:prstClr val="black"/>
                </a:solidFill>
                <a:hlinkClick r:id="rId13"/>
              </a:rPr>
              <a:t>response log </a:t>
            </a:r>
            <a:r>
              <a:rPr lang="en-GB" sz="1100" dirty="0">
                <a:solidFill>
                  <a:prstClr val="black"/>
                </a:solidFill>
              </a:rPr>
              <a:t>on NOCA’s website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D5B6FF1-C93F-6F0C-A822-0045649561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529974"/>
              </p:ext>
            </p:extLst>
          </p:nvPr>
        </p:nvGraphicFramePr>
        <p:xfrm>
          <a:off x="46066" y="6406689"/>
          <a:ext cx="5090573" cy="2016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723241F-C20C-32DF-14E4-32757AAA30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1865574"/>
              </p:ext>
            </p:extLst>
          </p:nvPr>
        </p:nvGraphicFramePr>
        <p:xfrm>
          <a:off x="46066" y="7999801"/>
          <a:ext cx="5215069" cy="2271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3846197-4792-F576-38FB-67B93638BE71}"/>
              </a:ext>
            </a:extLst>
          </p:cNvPr>
          <p:cNvSpPr txBox="1"/>
          <p:nvPr/>
        </p:nvSpPr>
        <p:spPr>
          <a:xfrm>
            <a:off x="72656" y="6153113"/>
            <a:ext cx="48903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Improvements in data completeness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7E7E415-26B6-DCA9-F4C8-82ED7AFBCE18}"/>
              </a:ext>
            </a:extLst>
          </p:cNvPr>
          <p:cNvCxnSpPr>
            <a:cxnSpLocks/>
          </p:cNvCxnSpPr>
          <p:nvPr/>
        </p:nvCxnSpPr>
        <p:spPr>
          <a:xfrm>
            <a:off x="-12032" y="6191213"/>
            <a:ext cx="521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4C37955-88D9-DCDA-BABC-B570656F2829}"/>
              </a:ext>
            </a:extLst>
          </p:cNvPr>
          <p:cNvCxnSpPr>
            <a:cxnSpLocks/>
          </p:cNvCxnSpPr>
          <p:nvPr/>
        </p:nvCxnSpPr>
        <p:spPr>
          <a:xfrm>
            <a:off x="5202659" y="6191212"/>
            <a:ext cx="7816" cy="4210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2EEC6FA-32C9-AA7C-F2FA-9B082ADFAF0C}"/>
              </a:ext>
            </a:extLst>
          </p:cNvPr>
          <p:cNvSpPr txBox="1"/>
          <p:nvPr/>
        </p:nvSpPr>
        <p:spPr>
          <a:xfrm>
            <a:off x="101657" y="10403413"/>
            <a:ext cx="48903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Dissemination/feedback activities and impact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C73EDC5-D080-A68A-3BE3-4492DD804256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 l="1624" t="643" r="1"/>
          <a:stretch>
            <a:fillRect/>
          </a:stretch>
        </p:blipFill>
        <p:spPr>
          <a:xfrm>
            <a:off x="5371531" y="4887365"/>
            <a:ext cx="4170078" cy="781804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48B3CFB-15EF-174E-D846-4FC64F00C63C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 l="1708" t="14340" r="1576"/>
          <a:stretch>
            <a:fillRect/>
          </a:stretch>
        </p:blipFill>
        <p:spPr>
          <a:xfrm>
            <a:off x="5353872" y="4184644"/>
            <a:ext cx="4168800" cy="53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890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7C1C1"/>
      </a:accent1>
      <a:accent2>
        <a:srgbClr val="F177A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d9f489-fbb5-409d-8361-5dd6458cd0ad">
      <Terms xmlns="http://schemas.microsoft.com/office/infopath/2007/PartnerControls"/>
    </lcf76f155ced4ddcb4097134ff3c332f>
    <TaxCatchAll xmlns="58afd8fe-34e6-4347-ac36-1932accbb357" xsi:nil="true"/>
    <DateandTime xmlns="88d9f489-fbb5-409d-8361-5dd6458cd0a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B75E62D3DE67478C470A2463941AF3" ma:contentTypeVersion="16" ma:contentTypeDescription="Create a new document." ma:contentTypeScope="" ma:versionID="3cbb43f0fcf6d6eaeffdb7271f5f2e25">
  <xsd:schema xmlns:xsd="http://www.w3.org/2001/XMLSchema" xmlns:xs="http://www.w3.org/2001/XMLSchema" xmlns:p="http://schemas.microsoft.com/office/2006/metadata/properties" xmlns:ns2="88d9f489-fbb5-409d-8361-5dd6458cd0ad" xmlns:ns3="58afd8fe-34e6-4347-ac36-1932accbb357" targetNamespace="http://schemas.microsoft.com/office/2006/metadata/properties" ma:root="true" ma:fieldsID="b5597f15bbd7953552400ed0e2ffdd6b" ns2:_="" ns3:_="">
    <xsd:import namespace="88d9f489-fbb5-409d-8361-5dd6458cd0ad"/>
    <xsd:import namespace="58afd8fe-34e6-4347-ac36-1932accbb3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d9f489-fbb5-409d-8361-5dd6458cd0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andTime" ma:index="16" nillable="true" ma:displayName="Date and Time" ma:format="DateTime" ma:internalName="DateandTime">
      <xsd:simpleType>
        <xsd:restriction base="dms:DateTim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4f7a641-d7a7-4058-a8da-0ae5b4afc5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fd8fe-34e6-4347-ac36-1932accbb35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ff74fbe-f2fd-4cb2-ac19-1241c3710773}" ma:internalName="TaxCatchAll" ma:showField="CatchAllData" ma:web="58afd8fe-34e6-4347-ac36-1932accbb3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C75E8F-DBB4-400C-B253-E0D02AC7C1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AC649A-2BC8-4EF0-8788-A0078440691A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ac19544-49d5-45e4-9b98-2226fff1e962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60EEC74-DC67-43B2-95AC-A5245A047F6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4373</TotalTime>
  <Words>307</Words>
  <Application>Microsoft Office PowerPoint</Application>
  <PresentationFormat>A3 Paper (297x420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Unicode MS</vt:lpstr>
      <vt:lpstr>Calibri</vt:lpstr>
      <vt:lpstr>Calibri Light</vt:lpstr>
      <vt:lpstr>Office Theme</vt:lpstr>
      <vt:lpstr>PowerPoint Presentation</vt:lpstr>
    </vt:vector>
  </TitlesOfParts>
  <Company>Royal College of Surgeons of England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Dixon</dc:creator>
  <cp:lastModifiedBy>Joanne Boudour</cp:lastModifiedBy>
  <cp:revision>26</cp:revision>
  <dcterms:created xsi:type="dcterms:W3CDTF">2025-06-18T10:30:49Z</dcterms:created>
  <dcterms:modified xsi:type="dcterms:W3CDTF">2026-03-02T10:50:15Z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0x010100DCB75E62D3DE67478C470A2463941AF3</vt:lpwstr>
  </property>
</Properties>
</file>