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
  </p:notesMasterIdLst>
  <p:sldIdLst>
    <p:sldId id="256" r:id="rId2"/>
  </p:sldIdLst>
  <p:sldSz cx="21674138" cy="288988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057" userDrawn="1">
          <p15:clr>
            <a:srgbClr val="A4A3A4"/>
          </p15:clr>
        </p15:guide>
        <p15:guide id="2" pos="682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n Hae Park" initials="MP" lastIdx="6" clrIdx="0">
    <p:extLst>
      <p:ext uri="{19B8F6BF-5375-455C-9EA6-DF929625EA0E}">
        <p15:presenceInfo xmlns:p15="http://schemas.microsoft.com/office/powerpoint/2012/main" userId="S::MHpark@rcseng.ac.uk::0d03e122-24c4-45af-ba90-d0aae90201a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46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65" autoAdjust="0"/>
    <p:restoredTop sz="96247" autoAdjust="0"/>
  </p:normalViewPr>
  <p:slideViewPr>
    <p:cSldViewPr snapToGrid="0">
      <p:cViewPr>
        <p:scale>
          <a:sx n="50" d="100"/>
          <a:sy n="50" d="100"/>
        </p:scale>
        <p:origin x="1926" y="-3288"/>
      </p:cViewPr>
      <p:guideLst>
        <p:guide orient="horz" pos="9057"/>
        <p:guide pos="682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openxmlformats.org/officeDocument/2006/relationships/customXml" Target="../customXml/item3.xml"/><Relationship Id="rId5" Type="http://schemas.openxmlformats.org/officeDocument/2006/relationships/presProps" Target="presProps.xml"/><Relationship Id="rId10" Type="http://schemas.openxmlformats.org/officeDocument/2006/relationships/customXml" Target="../customXml/item2.xml"/><Relationship Id="rId4" Type="http://schemas.openxmlformats.org/officeDocument/2006/relationships/commentAuthors" Target="commentAuthors.xml"/><Relationship Id="rId9"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0465F-4DD8-4E7F-9BC6-30917E93FEA5}" type="datetimeFigureOut">
              <a:rPr lang="en-GB" smtClean="0"/>
              <a:t>15/06/2026</a:t>
            </a:fld>
            <a:endParaRPr lang="en-GB"/>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5351BF-3E58-4A66-AEA9-49FFFC5F9201}" type="slidenum">
              <a:rPr lang="en-GB" smtClean="0"/>
              <a:t>‹#›</a:t>
            </a:fld>
            <a:endParaRPr lang="en-GB"/>
          </a:p>
        </p:txBody>
      </p:sp>
    </p:spTree>
    <p:extLst>
      <p:ext uri="{BB962C8B-B14F-4D97-AF65-F5344CB8AC3E}">
        <p14:creationId xmlns:p14="http://schemas.microsoft.com/office/powerpoint/2010/main" val="3278904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NOGCA findings are regularly disseminated at national scientific meetings; for example, audit data were presented at the </a:t>
            </a:r>
            <a:r>
              <a:rPr lang="en-GB" sz="1200" b="1" dirty="0"/>
              <a:t>AUGIS Annual Scientific Meeting (session: ‘OG Panel’)</a:t>
            </a:r>
            <a:r>
              <a:rPr lang="en-GB" sz="1200" dirty="0"/>
              <a:t> and at the </a:t>
            </a:r>
            <a:r>
              <a:rPr lang="en-GB" sz="1200" b="1" dirty="0"/>
              <a:t>UKIOG Annual Meeting (session: ‘Pathways and Outcomes’)</a:t>
            </a:r>
            <a:r>
              <a:rPr lang="en-GB" sz="1200" dirty="0"/>
              <a:t>, reflecting the audit’s recognised role in informing clinical practice and national discussion.</a:t>
            </a:r>
          </a:p>
          <a:p>
            <a:endParaRPr lang="en-GB" dirty="0"/>
          </a:p>
        </p:txBody>
      </p:sp>
      <p:sp>
        <p:nvSpPr>
          <p:cNvPr id="4" name="Slide Number Placeholder 3"/>
          <p:cNvSpPr>
            <a:spLocks noGrp="1"/>
          </p:cNvSpPr>
          <p:nvPr>
            <p:ph type="sldNum" sz="quarter" idx="5"/>
          </p:nvPr>
        </p:nvSpPr>
        <p:spPr/>
        <p:txBody>
          <a:bodyPr/>
          <a:lstStyle/>
          <a:p>
            <a:fld id="{F35351BF-3E58-4A66-AEA9-49FFFC5F9201}" type="slidenum">
              <a:rPr lang="en-GB" smtClean="0"/>
              <a:t>1</a:t>
            </a:fld>
            <a:endParaRPr lang="en-GB"/>
          </a:p>
        </p:txBody>
      </p:sp>
    </p:spTree>
    <p:extLst>
      <p:ext uri="{BB962C8B-B14F-4D97-AF65-F5344CB8AC3E}">
        <p14:creationId xmlns:p14="http://schemas.microsoft.com/office/powerpoint/2010/main" val="208678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561" y="4729513"/>
            <a:ext cx="18423017" cy="10061081"/>
          </a:xfrm>
        </p:spPr>
        <p:txBody>
          <a:bodyPr anchor="b"/>
          <a:lstStyle>
            <a:lvl1pPr algn="ctr">
              <a:defRPr sz="14222"/>
            </a:lvl1pPr>
          </a:lstStyle>
          <a:p>
            <a:r>
              <a:rPr lang="en-GB"/>
              <a:t>Click to edit Master title style</a:t>
            </a:r>
            <a:endParaRPr lang="en-US" dirty="0"/>
          </a:p>
        </p:txBody>
      </p:sp>
      <p:sp>
        <p:nvSpPr>
          <p:cNvPr id="3" name="Subtitle 2"/>
          <p:cNvSpPr>
            <a:spLocks noGrp="1"/>
          </p:cNvSpPr>
          <p:nvPr>
            <p:ph type="subTitle" idx="1"/>
          </p:nvPr>
        </p:nvSpPr>
        <p:spPr>
          <a:xfrm>
            <a:off x="2709267" y="15178588"/>
            <a:ext cx="16255604" cy="6977197"/>
          </a:xfrm>
        </p:spPr>
        <p:txBody>
          <a:bodyPr/>
          <a:lstStyle>
            <a:lvl1pPr marL="0" indent="0" algn="ctr">
              <a:buNone/>
              <a:defRPr sz="5689"/>
            </a:lvl1pPr>
            <a:lvl2pPr marL="1083701" indent="0" algn="ctr">
              <a:buNone/>
              <a:defRPr sz="4741"/>
            </a:lvl2pPr>
            <a:lvl3pPr marL="2167402" indent="0" algn="ctr">
              <a:buNone/>
              <a:defRPr sz="4267"/>
            </a:lvl3pPr>
            <a:lvl4pPr marL="3251103" indent="0" algn="ctr">
              <a:buNone/>
              <a:defRPr sz="3792"/>
            </a:lvl4pPr>
            <a:lvl5pPr marL="4334805" indent="0" algn="ctr">
              <a:buNone/>
              <a:defRPr sz="3792"/>
            </a:lvl5pPr>
            <a:lvl6pPr marL="5418506" indent="0" algn="ctr">
              <a:buNone/>
              <a:defRPr sz="3792"/>
            </a:lvl6pPr>
            <a:lvl7pPr marL="6502207" indent="0" algn="ctr">
              <a:buNone/>
              <a:defRPr sz="3792"/>
            </a:lvl7pPr>
            <a:lvl8pPr marL="7585908" indent="0" algn="ctr">
              <a:buNone/>
              <a:defRPr sz="3792"/>
            </a:lvl8pPr>
            <a:lvl9pPr marL="8669609" indent="0" algn="ctr">
              <a:buNone/>
              <a:defRPr sz="3792"/>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B8A4EFE-B900-4001-9245-F471F2BDC2E7}"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155656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B8A4EFE-B900-4001-9245-F471F2BDC2E7}"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839752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6" y="1538596"/>
            <a:ext cx="4673486" cy="2449044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490098" y="1538596"/>
            <a:ext cx="13749531" cy="2449044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B8A4EFE-B900-4001-9245-F471F2BDC2E7}"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2369047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B8A4EFE-B900-4001-9245-F471F2BDC2E7}"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135050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8810" y="7204652"/>
            <a:ext cx="18693944" cy="12021117"/>
          </a:xfrm>
        </p:spPr>
        <p:txBody>
          <a:bodyPr anchor="b"/>
          <a:lstStyle>
            <a:lvl1pPr>
              <a:defRPr sz="14222"/>
            </a:lvl1pPr>
          </a:lstStyle>
          <a:p>
            <a:r>
              <a:rPr lang="en-GB"/>
              <a:t>Click to edit Master title style</a:t>
            </a:r>
            <a:endParaRPr lang="en-US" dirty="0"/>
          </a:p>
        </p:txBody>
      </p:sp>
      <p:sp>
        <p:nvSpPr>
          <p:cNvPr id="3" name="Text Placeholder 2"/>
          <p:cNvSpPr>
            <a:spLocks noGrp="1"/>
          </p:cNvSpPr>
          <p:nvPr>
            <p:ph type="body" idx="1"/>
          </p:nvPr>
        </p:nvSpPr>
        <p:spPr>
          <a:xfrm>
            <a:off x="1478810" y="19339494"/>
            <a:ext cx="18693944" cy="6321621"/>
          </a:xfrm>
        </p:spPr>
        <p:txBody>
          <a:bodyPr/>
          <a:lstStyle>
            <a:lvl1pPr marL="0" indent="0">
              <a:buNone/>
              <a:defRPr sz="5689">
                <a:solidFill>
                  <a:schemeClr val="tx1">
                    <a:tint val="82000"/>
                  </a:schemeClr>
                </a:solidFill>
              </a:defRPr>
            </a:lvl1pPr>
            <a:lvl2pPr marL="1083701" indent="0">
              <a:buNone/>
              <a:defRPr sz="4741">
                <a:solidFill>
                  <a:schemeClr val="tx1">
                    <a:tint val="82000"/>
                  </a:schemeClr>
                </a:solidFill>
              </a:defRPr>
            </a:lvl2pPr>
            <a:lvl3pPr marL="2167402" indent="0">
              <a:buNone/>
              <a:defRPr sz="4267">
                <a:solidFill>
                  <a:schemeClr val="tx1">
                    <a:tint val="82000"/>
                  </a:schemeClr>
                </a:solidFill>
              </a:defRPr>
            </a:lvl3pPr>
            <a:lvl4pPr marL="3251103" indent="0">
              <a:buNone/>
              <a:defRPr sz="3792">
                <a:solidFill>
                  <a:schemeClr val="tx1">
                    <a:tint val="82000"/>
                  </a:schemeClr>
                </a:solidFill>
              </a:defRPr>
            </a:lvl4pPr>
            <a:lvl5pPr marL="4334805" indent="0">
              <a:buNone/>
              <a:defRPr sz="3792">
                <a:solidFill>
                  <a:schemeClr val="tx1">
                    <a:tint val="82000"/>
                  </a:schemeClr>
                </a:solidFill>
              </a:defRPr>
            </a:lvl5pPr>
            <a:lvl6pPr marL="5418506" indent="0">
              <a:buNone/>
              <a:defRPr sz="3792">
                <a:solidFill>
                  <a:schemeClr val="tx1">
                    <a:tint val="82000"/>
                  </a:schemeClr>
                </a:solidFill>
              </a:defRPr>
            </a:lvl6pPr>
            <a:lvl7pPr marL="6502207" indent="0">
              <a:buNone/>
              <a:defRPr sz="3792">
                <a:solidFill>
                  <a:schemeClr val="tx1">
                    <a:tint val="82000"/>
                  </a:schemeClr>
                </a:solidFill>
              </a:defRPr>
            </a:lvl7pPr>
            <a:lvl8pPr marL="7585908" indent="0">
              <a:buNone/>
              <a:defRPr sz="3792">
                <a:solidFill>
                  <a:schemeClr val="tx1">
                    <a:tint val="82000"/>
                  </a:schemeClr>
                </a:solidFill>
              </a:defRPr>
            </a:lvl8pPr>
            <a:lvl9pPr marL="8669609" indent="0">
              <a:buNone/>
              <a:defRPr sz="3792">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B8A4EFE-B900-4001-9245-F471F2BDC2E7}"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348116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490097" y="7692981"/>
            <a:ext cx="9211509" cy="1833605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10972532" y="7692981"/>
            <a:ext cx="9211509" cy="1833605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B8A4EFE-B900-4001-9245-F471F2BDC2E7}"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4260472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92920" y="1538603"/>
            <a:ext cx="18693944" cy="55857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92922" y="7084234"/>
            <a:ext cx="9169175" cy="3471874"/>
          </a:xfrm>
        </p:spPr>
        <p:txBody>
          <a:bodyPr anchor="b"/>
          <a:lstStyle>
            <a:lvl1pPr marL="0" indent="0">
              <a:buNone/>
              <a:defRPr sz="5689" b="1"/>
            </a:lvl1pPr>
            <a:lvl2pPr marL="1083701" indent="0">
              <a:buNone/>
              <a:defRPr sz="4741" b="1"/>
            </a:lvl2pPr>
            <a:lvl3pPr marL="2167402" indent="0">
              <a:buNone/>
              <a:defRPr sz="4267" b="1"/>
            </a:lvl3pPr>
            <a:lvl4pPr marL="3251103" indent="0">
              <a:buNone/>
              <a:defRPr sz="3792" b="1"/>
            </a:lvl4pPr>
            <a:lvl5pPr marL="4334805" indent="0">
              <a:buNone/>
              <a:defRPr sz="3792" b="1"/>
            </a:lvl5pPr>
            <a:lvl6pPr marL="5418506" indent="0">
              <a:buNone/>
              <a:defRPr sz="3792" b="1"/>
            </a:lvl6pPr>
            <a:lvl7pPr marL="6502207" indent="0">
              <a:buNone/>
              <a:defRPr sz="3792" b="1"/>
            </a:lvl7pPr>
            <a:lvl8pPr marL="7585908" indent="0">
              <a:buNone/>
              <a:defRPr sz="3792" b="1"/>
            </a:lvl8pPr>
            <a:lvl9pPr marL="8669609" indent="0">
              <a:buNone/>
              <a:defRPr sz="3792" b="1"/>
            </a:lvl9pPr>
          </a:lstStyle>
          <a:p>
            <a:pPr lvl="0"/>
            <a:r>
              <a:rPr lang="en-GB"/>
              <a:t>Click to edit Master text styles</a:t>
            </a:r>
          </a:p>
        </p:txBody>
      </p:sp>
      <p:sp>
        <p:nvSpPr>
          <p:cNvPr id="4" name="Content Placeholder 3"/>
          <p:cNvSpPr>
            <a:spLocks noGrp="1"/>
          </p:cNvSpPr>
          <p:nvPr>
            <p:ph sz="half" idx="2"/>
          </p:nvPr>
        </p:nvSpPr>
        <p:spPr>
          <a:xfrm>
            <a:off x="1492922" y="10556108"/>
            <a:ext cx="9169175" cy="155264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10972533" y="7084234"/>
            <a:ext cx="9214332" cy="3471874"/>
          </a:xfrm>
        </p:spPr>
        <p:txBody>
          <a:bodyPr anchor="b"/>
          <a:lstStyle>
            <a:lvl1pPr marL="0" indent="0">
              <a:buNone/>
              <a:defRPr sz="5689" b="1"/>
            </a:lvl1pPr>
            <a:lvl2pPr marL="1083701" indent="0">
              <a:buNone/>
              <a:defRPr sz="4741" b="1"/>
            </a:lvl2pPr>
            <a:lvl3pPr marL="2167402" indent="0">
              <a:buNone/>
              <a:defRPr sz="4267" b="1"/>
            </a:lvl3pPr>
            <a:lvl4pPr marL="3251103" indent="0">
              <a:buNone/>
              <a:defRPr sz="3792" b="1"/>
            </a:lvl4pPr>
            <a:lvl5pPr marL="4334805" indent="0">
              <a:buNone/>
              <a:defRPr sz="3792" b="1"/>
            </a:lvl5pPr>
            <a:lvl6pPr marL="5418506" indent="0">
              <a:buNone/>
              <a:defRPr sz="3792" b="1"/>
            </a:lvl6pPr>
            <a:lvl7pPr marL="6502207" indent="0">
              <a:buNone/>
              <a:defRPr sz="3792" b="1"/>
            </a:lvl7pPr>
            <a:lvl8pPr marL="7585908" indent="0">
              <a:buNone/>
              <a:defRPr sz="3792" b="1"/>
            </a:lvl8pPr>
            <a:lvl9pPr marL="8669609" indent="0">
              <a:buNone/>
              <a:defRPr sz="3792" b="1"/>
            </a:lvl9pPr>
          </a:lstStyle>
          <a:p>
            <a:pPr lvl="0"/>
            <a:r>
              <a:rPr lang="en-GB"/>
              <a:t>Click to edit Master text styles</a:t>
            </a:r>
          </a:p>
        </p:txBody>
      </p:sp>
      <p:sp>
        <p:nvSpPr>
          <p:cNvPr id="6" name="Content Placeholder 5"/>
          <p:cNvSpPr>
            <a:spLocks noGrp="1"/>
          </p:cNvSpPr>
          <p:nvPr>
            <p:ph sz="quarter" idx="4"/>
          </p:nvPr>
        </p:nvSpPr>
        <p:spPr>
          <a:xfrm>
            <a:off x="10972533" y="10556108"/>
            <a:ext cx="9214332" cy="155264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B8A4EFE-B900-4001-9245-F471F2BDC2E7}" type="datetimeFigureOut">
              <a:rPr lang="en-GB" smtClean="0"/>
              <a:t>15/06/2026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1012561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B8A4EFE-B900-4001-9245-F471F2BDC2E7}" type="datetimeFigureOut">
              <a:rPr lang="en-GB" smtClean="0"/>
              <a:t>15/06/2026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428847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8A4EFE-B900-4001-9245-F471F2BDC2E7}" type="datetimeFigureOut">
              <a:rPr lang="en-GB" smtClean="0"/>
              <a:t>15/06/2026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2149314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0" y="1926590"/>
            <a:ext cx="6990474" cy="6743065"/>
          </a:xfrm>
        </p:spPr>
        <p:txBody>
          <a:bodyPr anchor="b"/>
          <a:lstStyle>
            <a:lvl1pPr>
              <a:defRPr sz="7585"/>
            </a:lvl1pPr>
          </a:lstStyle>
          <a:p>
            <a:r>
              <a:rPr lang="en-GB"/>
              <a:t>Click to edit Master title style</a:t>
            </a:r>
            <a:endParaRPr lang="en-US" dirty="0"/>
          </a:p>
        </p:txBody>
      </p:sp>
      <p:sp>
        <p:nvSpPr>
          <p:cNvPr id="3" name="Content Placeholder 2"/>
          <p:cNvSpPr>
            <a:spLocks noGrp="1"/>
          </p:cNvSpPr>
          <p:nvPr>
            <p:ph idx="1"/>
          </p:nvPr>
        </p:nvSpPr>
        <p:spPr>
          <a:xfrm>
            <a:off x="9214332" y="4160906"/>
            <a:ext cx="10972532" cy="20536914"/>
          </a:xfrm>
        </p:spPr>
        <p:txBody>
          <a:bodyPr/>
          <a:lstStyle>
            <a:lvl1pPr>
              <a:defRPr sz="7585"/>
            </a:lvl1pPr>
            <a:lvl2pPr>
              <a:defRPr sz="6637"/>
            </a:lvl2pPr>
            <a:lvl3pPr>
              <a:defRPr sz="5689"/>
            </a:lvl3pPr>
            <a:lvl4pPr>
              <a:defRPr sz="4741"/>
            </a:lvl4pPr>
            <a:lvl5pPr>
              <a:defRPr sz="4741"/>
            </a:lvl5pPr>
            <a:lvl6pPr>
              <a:defRPr sz="4741"/>
            </a:lvl6pPr>
            <a:lvl7pPr>
              <a:defRPr sz="4741"/>
            </a:lvl7pPr>
            <a:lvl8pPr>
              <a:defRPr sz="4741"/>
            </a:lvl8pPr>
            <a:lvl9pPr>
              <a:defRPr sz="4741"/>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92920" y="8669655"/>
            <a:ext cx="6990474" cy="16061608"/>
          </a:xfrm>
        </p:spPr>
        <p:txBody>
          <a:bodyPr/>
          <a:lstStyle>
            <a:lvl1pPr marL="0" indent="0">
              <a:buNone/>
              <a:defRPr sz="3792"/>
            </a:lvl1pPr>
            <a:lvl2pPr marL="1083701" indent="0">
              <a:buNone/>
              <a:defRPr sz="3318"/>
            </a:lvl2pPr>
            <a:lvl3pPr marL="2167402" indent="0">
              <a:buNone/>
              <a:defRPr sz="2844"/>
            </a:lvl3pPr>
            <a:lvl4pPr marL="3251103" indent="0">
              <a:buNone/>
              <a:defRPr sz="2370"/>
            </a:lvl4pPr>
            <a:lvl5pPr marL="4334805" indent="0">
              <a:buNone/>
              <a:defRPr sz="2370"/>
            </a:lvl5pPr>
            <a:lvl6pPr marL="5418506" indent="0">
              <a:buNone/>
              <a:defRPr sz="2370"/>
            </a:lvl6pPr>
            <a:lvl7pPr marL="6502207" indent="0">
              <a:buNone/>
              <a:defRPr sz="2370"/>
            </a:lvl7pPr>
            <a:lvl8pPr marL="7585908" indent="0">
              <a:buNone/>
              <a:defRPr sz="2370"/>
            </a:lvl8pPr>
            <a:lvl9pPr marL="8669609" indent="0">
              <a:buNone/>
              <a:defRPr sz="2370"/>
            </a:lvl9pPr>
          </a:lstStyle>
          <a:p>
            <a:pPr lvl="0"/>
            <a:r>
              <a:rPr lang="en-GB"/>
              <a:t>Click to edit Master text styles</a:t>
            </a:r>
          </a:p>
        </p:txBody>
      </p:sp>
      <p:sp>
        <p:nvSpPr>
          <p:cNvPr id="5" name="Date Placeholder 4"/>
          <p:cNvSpPr>
            <a:spLocks noGrp="1"/>
          </p:cNvSpPr>
          <p:nvPr>
            <p:ph type="dt" sz="half" idx="10"/>
          </p:nvPr>
        </p:nvSpPr>
        <p:spPr/>
        <p:txBody>
          <a:bodyPr/>
          <a:lstStyle/>
          <a:p>
            <a:fld id="{4B8A4EFE-B900-4001-9245-F471F2BDC2E7}"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1431124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0" y="1926590"/>
            <a:ext cx="6990474" cy="6743065"/>
          </a:xfrm>
        </p:spPr>
        <p:txBody>
          <a:bodyPr anchor="b"/>
          <a:lstStyle>
            <a:lvl1pPr>
              <a:defRPr sz="7585"/>
            </a:lvl1pPr>
          </a:lstStyle>
          <a:p>
            <a:r>
              <a:rPr lang="en-GB"/>
              <a:t>Click to edit Master title style</a:t>
            </a:r>
            <a:endParaRPr lang="en-US" dirty="0"/>
          </a:p>
        </p:txBody>
      </p:sp>
      <p:sp>
        <p:nvSpPr>
          <p:cNvPr id="3" name="Picture Placeholder 2"/>
          <p:cNvSpPr>
            <a:spLocks noGrp="1" noChangeAspect="1"/>
          </p:cNvSpPr>
          <p:nvPr>
            <p:ph type="pic" idx="1"/>
          </p:nvPr>
        </p:nvSpPr>
        <p:spPr>
          <a:xfrm>
            <a:off x="9214332" y="4160906"/>
            <a:ext cx="10972532" cy="20536914"/>
          </a:xfrm>
        </p:spPr>
        <p:txBody>
          <a:bodyPr anchor="t"/>
          <a:lstStyle>
            <a:lvl1pPr marL="0" indent="0">
              <a:buNone/>
              <a:defRPr sz="7585"/>
            </a:lvl1pPr>
            <a:lvl2pPr marL="1083701" indent="0">
              <a:buNone/>
              <a:defRPr sz="6637"/>
            </a:lvl2pPr>
            <a:lvl3pPr marL="2167402" indent="0">
              <a:buNone/>
              <a:defRPr sz="5689"/>
            </a:lvl3pPr>
            <a:lvl4pPr marL="3251103" indent="0">
              <a:buNone/>
              <a:defRPr sz="4741"/>
            </a:lvl4pPr>
            <a:lvl5pPr marL="4334805" indent="0">
              <a:buNone/>
              <a:defRPr sz="4741"/>
            </a:lvl5pPr>
            <a:lvl6pPr marL="5418506" indent="0">
              <a:buNone/>
              <a:defRPr sz="4741"/>
            </a:lvl6pPr>
            <a:lvl7pPr marL="6502207" indent="0">
              <a:buNone/>
              <a:defRPr sz="4741"/>
            </a:lvl7pPr>
            <a:lvl8pPr marL="7585908" indent="0">
              <a:buNone/>
              <a:defRPr sz="4741"/>
            </a:lvl8pPr>
            <a:lvl9pPr marL="8669609" indent="0">
              <a:buNone/>
              <a:defRPr sz="4741"/>
            </a:lvl9pPr>
          </a:lstStyle>
          <a:p>
            <a:r>
              <a:rPr lang="en-GB"/>
              <a:t>Click icon to add picture</a:t>
            </a:r>
            <a:endParaRPr lang="en-US" dirty="0"/>
          </a:p>
        </p:txBody>
      </p:sp>
      <p:sp>
        <p:nvSpPr>
          <p:cNvPr id="4" name="Text Placeholder 3"/>
          <p:cNvSpPr>
            <a:spLocks noGrp="1"/>
          </p:cNvSpPr>
          <p:nvPr>
            <p:ph type="body" sz="half" idx="2"/>
          </p:nvPr>
        </p:nvSpPr>
        <p:spPr>
          <a:xfrm>
            <a:off x="1492920" y="8669655"/>
            <a:ext cx="6990474" cy="16061608"/>
          </a:xfrm>
        </p:spPr>
        <p:txBody>
          <a:bodyPr/>
          <a:lstStyle>
            <a:lvl1pPr marL="0" indent="0">
              <a:buNone/>
              <a:defRPr sz="3792"/>
            </a:lvl1pPr>
            <a:lvl2pPr marL="1083701" indent="0">
              <a:buNone/>
              <a:defRPr sz="3318"/>
            </a:lvl2pPr>
            <a:lvl3pPr marL="2167402" indent="0">
              <a:buNone/>
              <a:defRPr sz="2844"/>
            </a:lvl3pPr>
            <a:lvl4pPr marL="3251103" indent="0">
              <a:buNone/>
              <a:defRPr sz="2370"/>
            </a:lvl4pPr>
            <a:lvl5pPr marL="4334805" indent="0">
              <a:buNone/>
              <a:defRPr sz="2370"/>
            </a:lvl5pPr>
            <a:lvl6pPr marL="5418506" indent="0">
              <a:buNone/>
              <a:defRPr sz="2370"/>
            </a:lvl6pPr>
            <a:lvl7pPr marL="6502207" indent="0">
              <a:buNone/>
              <a:defRPr sz="2370"/>
            </a:lvl7pPr>
            <a:lvl8pPr marL="7585908" indent="0">
              <a:buNone/>
              <a:defRPr sz="2370"/>
            </a:lvl8pPr>
            <a:lvl9pPr marL="8669609" indent="0">
              <a:buNone/>
              <a:defRPr sz="2370"/>
            </a:lvl9pPr>
          </a:lstStyle>
          <a:p>
            <a:pPr lvl="0"/>
            <a:r>
              <a:rPr lang="en-GB"/>
              <a:t>Click to edit Master text styles</a:t>
            </a:r>
          </a:p>
        </p:txBody>
      </p:sp>
      <p:sp>
        <p:nvSpPr>
          <p:cNvPr id="5" name="Date Placeholder 4"/>
          <p:cNvSpPr>
            <a:spLocks noGrp="1"/>
          </p:cNvSpPr>
          <p:nvPr>
            <p:ph type="dt" sz="half" idx="10"/>
          </p:nvPr>
        </p:nvSpPr>
        <p:spPr/>
        <p:txBody>
          <a:bodyPr/>
          <a:lstStyle/>
          <a:p>
            <a:fld id="{4B8A4EFE-B900-4001-9245-F471F2BDC2E7}"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29B17A-29FA-4F46-A3AF-176D8C1EB9C1}" type="slidenum">
              <a:rPr lang="en-GB" smtClean="0"/>
              <a:t>‹#›</a:t>
            </a:fld>
            <a:endParaRPr lang="en-GB"/>
          </a:p>
        </p:txBody>
      </p:sp>
    </p:spTree>
    <p:extLst>
      <p:ext uri="{BB962C8B-B14F-4D97-AF65-F5344CB8AC3E}">
        <p14:creationId xmlns:p14="http://schemas.microsoft.com/office/powerpoint/2010/main" val="3747451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1538603"/>
            <a:ext cx="18693944" cy="55857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490097" y="7692981"/>
            <a:ext cx="18693944" cy="1833605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490097" y="26784959"/>
            <a:ext cx="4876681" cy="1538596"/>
          </a:xfrm>
          <a:prstGeom prst="rect">
            <a:avLst/>
          </a:prstGeom>
        </p:spPr>
        <p:txBody>
          <a:bodyPr vert="horz" lIns="91440" tIns="45720" rIns="91440" bIns="45720" rtlCol="0" anchor="ctr"/>
          <a:lstStyle>
            <a:lvl1pPr algn="l">
              <a:defRPr sz="2844">
                <a:solidFill>
                  <a:schemeClr val="tx1">
                    <a:tint val="82000"/>
                  </a:schemeClr>
                </a:solidFill>
              </a:defRPr>
            </a:lvl1pPr>
          </a:lstStyle>
          <a:p>
            <a:fld id="{4B8A4EFE-B900-4001-9245-F471F2BDC2E7}" type="datetimeFigureOut">
              <a:rPr lang="en-GB" smtClean="0"/>
              <a:t>15/06/2026</a:t>
            </a:fld>
            <a:endParaRPr lang="en-GB"/>
          </a:p>
        </p:txBody>
      </p:sp>
      <p:sp>
        <p:nvSpPr>
          <p:cNvPr id="5" name="Footer Placeholder 4"/>
          <p:cNvSpPr>
            <a:spLocks noGrp="1"/>
          </p:cNvSpPr>
          <p:nvPr>
            <p:ph type="ftr" sz="quarter" idx="3"/>
          </p:nvPr>
        </p:nvSpPr>
        <p:spPr>
          <a:xfrm>
            <a:off x="7179558" y="26784959"/>
            <a:ext cx="7315022" cy="1538596"/>
          </a:xfrm>
          <a:prstGeom prst="rect">
            <a:avLst/>
          </a:prstGeom>
        </p:spPr>
        <p:txBody>
          <a:bodyPr vert="horz" lIns="91440" tIns="45720" rIns="91440" bIns="45720" rtlCol="0" anchor="ctr"/>
          <a:lstStyle>
            <a:lvl1pPr algn="ctr">
              <a:defRPr sz="2844">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5307360" y="26784959"/>
            <a:ext cx="4876681" cy="1538596"/>
          </a:xfrm>
          <a:prstGeom prst="rect">
            <a:avLst/>
          </a:prstGeom>
        </p:spPr>
        <p:txBody>
          <a:bodyPr vert="horz" lIns="91440" tIns="45720" rIns="91440" bIns="45720" rtlCol="0" anchor="ctr"/>
          <a:lstStyle>
            <a:lvl1pPr algn="r">
              <a:defRPr sz="2844">
                <a:solidFill>
                  <a:schemeClr val="tx1">
                    <a:tint val="82000"/>
                  </a:schemeClr>
                </a:solidFill>
              </a:defRPr>
            </a:lvl1pPr>
          </a:lstStyle>
          <a:p>
            <a:fld id="{6D29B17A-29FA-4F46-A3AF-176D8C1EB9C1}" type="slidenum">
              <a:rPr lang="en-GB" smtClean="0"/>
              <a:t>‹#›</a:t>
            </a:fld>
            <a:endParaRPr lang="en-GB"/>
          </a:p>
        </p:txBody>
      </p:sp>
    </p:spTree>
    <p:extLst>
      <p:ext uri="{BB962C8B-B14F-4D97-AF65-F5344CB8AC3E}">
        <p14:creationId xmlns:p14="http://schemas.microsoft.com/office/powerpoint/2010/main" val="131440548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167402" rtl="0" eaLnBrk="1" latinLnBrk="0" hangingPunct="1">
        <a:lnSpc>
          <a:spcPct val="90000"/>
        </a:lnSpc>
        <a:spcBef>
          <a:spcPct val="0"/>
        </a:spcBef>
        <a:buNone/>
        <a:defRPr sz="10429" kern="1200">
          <a:solidFill>
            <a:schemeClr val="tx1"/>
          </a:solidFill>
          <a:latin typeface="+mj-lt"/>
          <a:ea typeface="+mj-ea"/>
          <a:cs typeface="+mj-cs"/>
        </a:defRPr>
      </a:lvl1pPr>
    </p:titleStyle>
    <p:bodyStyle>
      <a:lvl1pPr marL="541851" indent="-541851" algn="l" defTabSz="2167402" rtl="0" eaLnBrk="1" latinLnBrk="0" hangingPunct="1">
        <a:lnSpc>
          <a:spcPct val="90000"/>
        </a:lnSpc>
        <a:spcBef>
          <a:spcPts val="2370"/>
        </a:spcBef>
        <a:buFont typeface="Arial" panose="020B0604020202020204" pitchFamily="34" charset="0"/>
        <a:buChar char="•"/>
        <a:defRPr sz="6637" kern="1200">
          <a:solidFill>
            <a:schemeClr val="tx1"/>
          </a:solidFill>
          <a:latin typeface="+mn-lt"/>
          <a:ea typeface="+mn-ea"/>
          <a:cs typeface="+mn-cs"/>
        </a:defRPr>
      </a:lvl1pPr>
      <a:lvl2pPr marL="1625552" indent="-541851" algn="l" defTabSz="2167402" rtl="0" eaLnBrk="1" latinLnBrk="0" hangingPunct="1">
        <a:lnSpc>
          <a:spcPct val="90000"/>
        </a:lnSpc>
        <a:spcBef>
          <a:spcPts val="1185"/>
        </a:spcBef>
        <a:buFont typeface="Arial" panose="020B0604020202020204" pitchFamily="34" charset="0"/>
        <a:buChar char="•"/>
        <a:defRPr sz="5689" kern="1200">
          <a:solidFill>
            <a:schemeClr val="tx1"/>
          </a:solidFill>
          <a:latin typeface="+mn-lt"/>
          <a:ea typeface="+mn-ea"/>
          <a:cs typeface="+mn-cs"/>
        </a:defRPr>
      </a:lvl2pPr>
      <a:lvl3pPr marL="2709253" indent="-541851" algn="l" defTabSz="2167402" rtl="0" eaLnBrk="1" latinLnBrk="0" hangingPunct="1">
        <a:lnSpc>
          <a:spcPct val="90000"/>
        </a:lnSpc>
        <a:spcBef>
          <a:spcPts val="1185"/>
        </a:spcBef>
        <a:buFont typeface="Arial" panose="020B0604020202020204" pitchFamily="34" charset="0"/>
        <a:buChar char="•"/>
        <a:defRPr sz="4741" kern="1200">
          <a:solidFill>
            <a:schemeClr val="tx1"/>
          </a:solidFill>
          <a:latin typeface="+mn-lt"/>
          <a:ea typeface="+mn-ea"/>
          <a:cs typeface="+mn-cs"/>
        </a:defRPr>
      </a:lvl3pPr>
      <a:lvl4pPr marL="3792954"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4pPr>
      <a:lvl5pPr marL="4876655"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5pPr>
      <a:lvl6pPr marL="5960356"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6pPr>
      <a:lvl7pPr marL="7044058"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7pPr>
      <a:lvl8pPr marL="8127759"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8pPr>
      <a:lvl9pPr marL="9211460" indent="-541851" algn="l" defTabSz="2167402" rtl="0" eaLnBrk="1" latinLnBrk="0" hangingPunct="1">
        <a:lnSpc>
          <a:spcPct val="90000"/>
        </a:lnSpc>
        <a:spcBef>
          <a:spcPts val="1185"/>
        </a:spcBef>
        <a:buFont typeface="Arial" panose="020B0604020202020204" pitchFamily="34" charset="0"/>
        <a:buChar char="•"/>
        <a:defRPr sz="4267" kern="1200">
          <a:solidFill>
            <a:schemeClr val="tx1"/>
          </a:solidFill>
          <a:latin typeface="+mn-lt"/>
          <a:ea typeface="+mn-ea"/>
          <a:cs typeface="+mn-cs"/>
        </a:defRPr>
      </a:lvl9pPr>
    </p:bodyStyle>
    <p:otherStyle>
      <a:defPPr>
        <a:defRPr lang="en-US"/>
      </a:defPPr>
      <a:lvl1pPr marL="0" algn="l" defTabSz="2167402" rtl="0" eaLnBrk="1" latinLnBrk="0" hangingPunct="1">
        <a:defRPr sz="4267" kern="1200">
          <a:solidFill>
            <a:schemeClr val="tx1"/>
          </a:solidFill>
          <a:latin typeface="+mn-lt"/>
          <a:ea typeface="+mn-ea"/>
          <a:cs typeface="+mn-cs"/>
        </a:defRPr>
      </a:lvl1pPr>
      <a:lvl2pPr marL="1083701" algn="l" defTabSz="2167402" rtl="0" eaLnBrk="1" latinLnBrk="0" hangingPunct="1">
        <a:defRPr sz="4267" kern="1200">
          <a:solidFill>
            <a:schemeClr val="tx1"/>
          </a:solidFill>
          <a:latin typeface="+mn-lt"/>
          <a:ea typeface="+mn-ea"/>
          <a:cs typeface="+mn-cs"/>
        </a:defRPr>
      </a:lvl2pPr>
      <a:lvl3pPr marL="2167402" algn="l" defTabSz="2167402" rtl="0" eaLnBrk="1" latinLnBrk="0" hangingPunct="1">
        <a:defRPr sz="4267" kern="1200">
          <a:solidFill>
            <a:schemeClr val="tx1"/>
          </a:solidFill>
          <a:latin typeface="+mn-lt"/>
          <a:ea typeface="+mn-ea"/>
          <a:cs typeface="+mn-cs"/>
        </a:defRPr>
      </a:lvl3pPr>
      <a:lvl4pPr marL="3251103" algn="l" defTabSz="2167402" rtl="0" eaLnBrk="1" latinLnBrk="0" hangingPunct="1">
        <a:defRPr sz="4267" kern="1200">
          <a:solidFill>
            <a:schemeClr val="tx1"/>
          </a:solidFill>
          <a:latin typeface="+mn-lt"/>
          <a:ea typeface="+mn-ea"/>
          <a:cs typeface="+mn-cs"/>
        </a:defRPr>
      </a:lvl4pPr>
      <a:lvl5pPr marL="4334805" algn="l" defTabSz="2167402" rtl="0" eaLnBrk="1" latinLnBrk="0" hangingPunct="1">
        <a:defRPr sz="4267" kern="1200">
          <a:solidFill>
            <a:schemeClr val="tx1"/>
          </a:solidFill>
          <a:latin typeface="+mn-lt"/>
          <a:ea typeface="+mn-ea"/>
          <a:cs typeface="+mn-cs"/>
        </a:defRPr>
      </a:lvl5pPr>
      <a:lvl6pPr marL="5418506" algn="l" defTabSz="2167402" rtl="0" eaLnBrk="1" latinLnBrk="0" hangingPunct="1">
        <a:defRPr sz="4267" kern="1200">
          <a:solidFill>
            <a:schemeClr val="tx1"/>
          </a:solidFill>
          <a:latin typeface="+mn-lt"/>
          <a:ea typeface="+mn-ea"/>
          <a:cs typeface="+mn-cs"/>
        </a:defRPr>
      </a:lvl6pPr>
      <a:lvl7pPr marL="6502207" algn="l" defTabSz="2167402" rtl="0" eaLnBrk="1" latinLnBrk="0" hangingPunct="1">
        <a:defRPr sz="4267" kern="1200">
          <a:solidFill>
            <a:schemeClr val="tx1"/>
          </a:solidFill>
          <a:latin typeface="+mn-lt"/>
          <a:ea typeface="+mn-ea"/>
          <a:cs typeface="+mn-cs"/>
        </a:defRPr>
      </a:lvl7pPr>
      <a:lvl8pPr marL="7585908" algn="l" defTabSz="2167402" rtl="0" eaLnBrk="1" latinLnBrk="0" hangingPunct="1">
        <a:defRPr sz="4267" kern="1200">
          <a:solidFill>
            <a:schemeClr val="tx1"/>
          </a:solidFill>
          <a:latin typeface="+mn-lt"/>
          <a:ea typeface="+mn-ea"/>
          <a:cs typeface="+mn-cs"/>
        </a:defRPr>
      </a:lvl8pPr>
      <a:lvl9pPr marL="8669609" algn="l" defTabSz="2167402" rtl="0" eaLnBrk="1" latinLnBrk="0" hangingPunct="1">
        <a:defRPr sz="42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natcan.org.uk/reports/nogca-state-of-the-nation-patient-and-public-report-september-2025/" TargetMode="External"/><Relationship Id="rId13" Type="http://schemas.openxmlformats.org/officeDocument/2006/relationships/image" Target="../media/image10.png"/><Relationship Id="rId18" Type="http://schemas.openxmlformats.org/officeDocument/2006/relationships/image" Target="../media/image14.svg"/><Relationship Id="rId26" Type="http://schemas.openxmlformats.org/officeDocument/2006/relationships/image" Target="../media/image21.svg"/><Relationship Id="rId3" Type="http://schemas.openxmlformats.org/officeDocument/2006/relationships/image" Target="../media/image1.png"/><Relationship Id="rId21" Type="http://schemas.openxmlformats.org/officeDocument/2006/relationships/hyperlink" Target="http://www.natcan.org.uk/audits/oesophago-gastric/" TargetMode="External"/><Relationship Id="rId7" Type="http://schemas.openxmlformats.org/officeDocument/2006/relationships/image" Target="../media/image5.png"/><Relationship Id="rId12" Type="http://schemas.openxmlformats.org/officeDocument/2006/relationships/image" Target="../media/image9.png"/><Relationship Id="rId17" Type="http://schemas.openxmlformats.org/officeDocument/2006/relationships/image" Target="../media/image13.svg"/><Relationship Id="rId25" Type="http://schemas.openxmlformats.org/officeDocument/2006/relationships/image" Target="../media/image20.svg"/><Relationship Id="rId2" Type="http://schemas.openxmlformats.org/officeDocument/2006/relationships/notesSlide" Target="../notesSlides/notesSlide1.xml"/><Relationship Id="rId16" Type="http://schemas.openxmlformats.org/officeDocument/2006/relationships/image" Target="../media/image12.svg"/><Relationship Id="rId20" Type="http://schemas.openxmlformats.org/officeDocument/2006/relationships/image" Target="../media/image16.svg"/><Relationship Id="rId29" Type="http://schemas.openxmlformats.org/officeDocument/2006/relationships/hyperlink" Target="https://www.natcan.org.uk/audits/oesophago-gastric/"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24"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11.svg"/><Relationship Id="rId23" Type="http://schemas.openxmlformats.org/officeDocument/2006/relationships/image" Target="../media/image18.svg"/><Relationship Id="rId28" Type="http://schemas.openxmlformats.org/officeDocument/2006/relationships/hyperlink" Target="https://www.natcan.org.uk/library/nogca-sotn-qi-action-plan-template-september-2025/" TargetMode="External"/><Relationship Id="rId10" Type="http://schemas.openxmlformats.org/officeDocument/2006/relationships/image" Target="../media/image7.png"/><Relationship Id="rId19" Type="http://schemas.openxmlformats.org/officeDocument/2006/relationships/image" Target="../media/image15.sv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hyperlink" Target="https://www.natcan.org.uk/reports/nogca-state-of-the-nation-report-september-2025/" TargetMode="External"/><Relationship Id="rId22" Type="http://schemas.openxmlformats.org/officeDocument/2006/relationships/image" Target="../media/image17.svg"/><Relationship Id="rId27" Type="http://schemas.openxmlformats.org/officeDocument/2006/relationships/image" Target="../media/image22.svg"/><Relationship Id="rId30" Type="http://schemas.openxmlformats.org/officeDocument/2006/relationships/hyperlink" Target="https://rcs-ceu.shinyapps.io/NOG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C0F2E99-EE5F-1F77-7097-B5D2887A999A}"/>
              </a:ext>
            </a:extLst>
          </p:cNvPr>
          <p:cNvSpPr/>
          <p:nvPr/>
        </p:nvSpPr>
        <p:spPr>
          <a:xfrm>
            <a:off x="175065" y="15349528"/>
            <a:ext cx="10936073" cy="61858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D4D2F65E-5E5E-0AB3-149B-CD21E37C93E6}"/>
              </a:ext>
            </a:extLst>
          </p:cNvPr>
          <p:cNvSpPr/>
          <p:nvPr/>
        </p:nvSpPr>
        <p:spPr>
          <a:xfrm>
            <a:off x="11271544" y="4257890"/>
            <a:ext cx="10229250" cy="1336102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B641C50E-39FE-2846-4129-A385BB216844}"/>
              </a:ext>
            </a:extLst>
          </p:cNvPr>
          <p:cNvGrpSpPr/>
          <p:nvPr/>
        </p:nvGrpSpPr>
        <p:grpSpPr>
          <a:xfrm>
            <a:off x="332892" y="96075"/>
            <a:ext cx="21055583" cy="1718915"/>
            <a:chOff x="355310" y="384953"/>
            <a:chExt cx="21055583" cy="1718915"/>
          </a:xfrm>
        </p:grpSpPr>
        <p:pic>
          <p:nvPicPr>
            <p:cNvPr id="6" name="Picture 5" descr="A green logo with black text&#10;&#10;AI-generated content may be incorrect.">
              <a:extLst>
                <a:ext uri="{FF2B5EF4-FFF2-40B4-BE49-F238E27FC236}">
                  <a16:creationId xmlns:a16="http://schemas.microsoft.com/office/drawing/2014/main" id="{BB3C6CF2-4715-FFA6-CF4F-1A09FD4ADF5C}"/>
                </a:ext>
              </a:extLst>
            </p:cNvPr>
            <p:cNvPicPr>
              <a:picLocks noChangeAspect="1"/>
            </p:cNvPicPr>
            <p:nvPr/>
          </p:nvPicPr>
          <p:blipFill>
            <a:blip r:embed="rId3"/>
            <a:stretch>
              <a:fillRect/>
            </a:stretch>
          </p:blipFill>
          <p:spPr>
            <a:xfrm>
              <a:off x="355310" y="384953"/>
              <a:ext cx="4668305" cy="1627693"/>
            </a:xfrm>
            <a:prstGeom prst="rect">
              <a:avLst/>
            </a:prstGeom>
          </p:spPr>
        </p:pic>
        <p:pic>
          <p:nvPicPr>
            <p:cNvPr id="8" name="Picture 7" descr="A logo with a blue diamond and black text&#10;&#10;AI-generated content may be incorrect.">
              <a:extLst>
                <a:ext uri="{FF2B5EF4-FFF2-40B4-BE49-F238E27FC236}">
                  <a16:creationId xmlns:a16="http://schemas.microsoft.com/office/drawing/2014/main" id="{945C0BB6-4E31-42C3-6CCF-EB3E01E9A2F4}"/>
                </a:ext>
              </a:extLst>
            </p:cNvPr>
            <p:cNvPicPr>
              <a:picLocks noChangeAspect="1"/>
            </p:cNvPicPr>
            <p:nvPr/>
          </p:nvPicPr>
          <p:blipFill>
            <a:blip r:embed="rId4"/>
            <a:stretch>
              <a:fillRect/>
            </a:stretch>
          </p:blipFill>
          <p:spPr>
            <a:xfrm>
              <a:off x="5974958" y="414875"/>
              <a:ext cx="4661270" cy="1627693"/>
            </a:xfrm>
            <a:prstGeom prst="rect">
              <a:avLst/>
            </a:prstGeom>
          </p:spPr>
        </p:pic>
        <p:pic>
          <p:nvPicPr>
            <p:cNvPr id="10" name="Picture 9" descr="A logo for a company&#10;&#10;AI-generated content may be incorrect.">
              <a:extLst>
                <a:ext uri="{FF2B5EF4-FFF2-40B4-BE49-F238E27FC236}">
                  <a16:creationId xmlns:a16="http://schemas.microsoft.com/office/drawing/2014/main" id="{579B93C7-F029-ADCD-86D5-D06C35234E29}"/>
                </a:ext>
              </a:extLst>
            </p:cNvPr>
            <p:cNvPicPr>
              <a:picLocks noChangeAspect="1"/>
            </p:cNvPicPr>
            <p:nvPr/>
          </p:nvPicPr>
          <p:blipFill>
            <a:blip r:embed="rId5"/>
            <a:stretch>
              <a:fillRect/>
            </a:stretch>
          </p:blipFill>
          <p:spPr>
            <a:xfrm>
              <a:off x="18045426" y="424293"/>
              <a:ext cx="3365467" cy="1679575"/>
            </a:xfrm>
            <a:prstGeom prst="rect">
              <a:avLst/>
            </a:prstGeom>
          </p:spPr>
        </p:pic>
        <p:pic>
          <p:nvPicPr>
            <p:cNvPr id="11" name="Picture 10">
              <a:extLst>
                <a:ext uri="{FF2B5EF4-FFF2-40B4-BE49-F238E27FC236}">
                  <a16:creationId xmlns:a16="http://schemas.microsoft.com/office/drawing/2014/main" id="{E035D262-82BD-7407-44AD-A611D3C0F1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428096" y="414875"/>
              <a:ext cx="3365467" cy="1627693"/>
            </a:xfrm>
            <a:prstGeom prst="rect">
              <a:avLst/>
            </a:prstGeom>
          </p:spPr>
        </p:pic>
      </p:grpSp>
      <p:pic>
        <p:nvPicPr>
          <p:cNvPr id="14" name="Picture 13">
            <a:extLst>
              <a:ext uri="{FF2B5EF4-FFF2-40B4-BE49-F238E27FC236}">
                <a16:creationId xmlns:a16="http://schemas.microsoft.com/office/drawing/2014/main" id="{D82F43FC-4DF1-C258-C214-CCD32875051A}"/>
              </a:ext>
            </a:extLst>
          </p:cNvPr>
          <p:cNvPicPr>
            <a:picLocks noChangeAspect="1"/>
          </p:cNvPicPr>
          <p:nvPr/>
        </p:nvPicPr>
        <p:blipFill>
          <a:blip r:embed="rId7"/>
          <a:stretch>
            <a:fillRect/>
          </a:stretch>
        </p:blipFill>
        <p:spPr>
          <a:xfrm>
            <a:off x="176452" y="1860243"/>
            <a:ext cx="21321234" cy="911338"/>
          </a:xfrm>
          <a:prstGeom prst="rect">
            <a:avLst/>
          </a:prstGeom>
        </p:spPr>
      </p:pic>
      <p:sp>
        <p:nvSpPr>
          <p:cNvPr id="15" name="TextBox 14">
            <a:extLst>
              <a:ext uri="{FF2B5EF4-FFF2-40B4-BE49-F238E27FC236}">
                <a16:creationId xmlns:a16="http://schemas.microsoft.com/office/drawing/2014/main" id="{29D3E79F-3EF8-8194-939D-EA8261D23B96}"/>
              </a:ext>
            </a:extLst>
          </p:cNvPr>
          <p:cNvSpPr txBox="1"/>
          <p:nvPr/>
        </p:nvSpPr>
        <p:spPr>
          <a:xfrm>
            <a:off x="23615" y="1921091"/>
            <a:ext cx="21674138" cy="830997"/>
          </a:xfrm>
          <a:prstGeom prst="rect">
            <a:avLst/>
          </a:prstGeom>
          <a:noFill/>
        </p:spPr>
        <p:txBody>
          <a:bodyPr wrap="square" rtlCol="0">
            <a:spAutoFit/>
          </a:bodyPr>
          <a:lstStyle/>
          <a:p>
            <a:pPr algn="ctr"/>
            <a:r>
              <a:rPr lang="en-GB" sz="4800" b="1" dirty="0">
                <a:solidFill>
                  <a:schemeClr val="bg1"/>
                </a:solidFill>
              </a:rPr>
              <a:t>National Oesophago-Gastric Cancer Audit (NOGCA) Impact Report 2026</a:t>
            </a:r>
          </a:p>
        </p:txBody>
      </p:sp>
      <p:sp>
        <p:nvSpPr>
          <p:cNvPr id="16" name="TextBox 15">
            <a:extLst>
              <a:ext uri="{FF2B5EF4-FFF2-40B4-BE49-F238E27FC236}">
                <a16:creationId xmlns:a16="http://schemas.microsoft.com/office/drawing/2014/main" id="{2793203D-7C7F-3C69-7378-A143A73C64EB}"/>
              </a:ext>
            </a:extLst>
          </p:cNvPr>
          <p:cNvSpPr txBox="1"/>
          <p:nvPr/>
        </p:nvSpPr>
        <p:spPr>
          <a:xfrm>
            <a:off x="471533" y="2822769"/>
            <a:ext cx="21143629" cy="892552"/>
          </a:xfrm>
          <a:prstGeom prst="rect">
            <a:avLst/>
          </a:prstGeom>
          <a:noFill/>
          <a:ln>
            <a:noFill/>
          </a:ln>
        </p:spPr>
        <p:txBody>
          <a:bodyPr wrap="square" rtlCol="0">
            <a:spAutoFit/>
          </a:bodyPr>
          <a:lstStyle/>
          <a:p>
            <a:r>
              <a:rPr lang="en-GB" sz="2600" dirty="0"/>
              <a:t>NOGCA evaluates the patterns of care and outcomes for people diagnosed with oesophageal or gastric (OG) cancer in England and Wales, supporting services to improve quality, reduce variation, and enhance patient outcomes.</a:t>
            </a:r>
          </a:p>
        </p:txBody>
      </p:sp>
      <p:sp>
        <p:nvSpPr>
          <p:cNvPr id="34" name="TextBox 33">
            <a:extLst>
              <a:ext uri="{FF2B5EF4-FFF2-40B4-BE49-F238E27FC236}">
                <a16:creationId xmlns:a16="http://schemas.microsoft.com/office/drawing/2014/main" id="{DD529EB2-DBE6-A3D5-6D56-DF8A26666DF3}"/>
              </a:ext>
            </a:extLst>
          </p:cNvPr>
          <p:cNvSpPr txBox="1"/>
          <p:nvPr/>
        </p:nvSpPr>
        <p:spPr>
          <a:xfrm>
            <a:off x="1429299" y="15421469"/>
            <a:ext cx="9495026" cy="6101670"/>
          </a:xfrm>
          <a:prstGeom prst="rect">
            <a:avLst/>
          </a:prstGeom>
          <a:noFill/>
          <a:ln>
            <a:noFill/>
          </a:ln>
        </p:spPr>
        <p:txBody>
          <a:bodyPr wrap="square" rtlCol="0">
            <a:spAutoFit/>
          </a:bodyPr>
          <a:lstStyle/>
          <a:p>
            <a:pPr marL="457200" indent="-457200">
              <a:spcBef>
                <a:spcPts val="1200"/>
              </a:spcBef>
              <a:spcAft>
                <a:spcPts val="1200"/>
              </a:spcAft>
              <a:buFont typeface="Wingdings" panose="05000000000000000000" pitchFamily="2" charset="2"/>
              <a:buChar char="Ø"/>
            </a:pPr>
            <a:r>
              <a:rPr lang="en-GB" sz="2600" dirty="0"/>
              <a:t>The </a:t>
            </a:r>
            <a:r>
              <a:rPr lang="en-GB" sz="2600" b="1" dirty="0">
                <a:hlinkClick r:id="rId8"/>
              </a:rPr>
              <a:t>2025 Patient and Public Report</a:t>
            </a:r>
            <a:r>
              <a:rPr lang="en-GB" sz="2600" dirty="0"/>
              <a:t> provides accessible information on care quality, supporting </a:t>
            </a:r>
            <a:r>
              <a:rPr lang="en-GB" sz="2600" b="1" dirty="0"/>
              <a:t>patient understanding and engagement</a:t>
            </a:r>
            <a:r>
              <a:rPr lang="en-GB" sz="2600" dirty="0"/>
              <a:t>.</a:t>
            </a:r>
          </a:p>
          <a:p>
            <a:pPr marL="457200" indent="-457200">
              <a:spcBef>
                <a:spcPts val="1200"/>
              </a:spcBef>
              <a:spcAft>
                <a:spcPts val="1200"/>
              </a:spcAft>
              <a:buFont typeface="Wingdings" panose="05000000000000000000" pitchFamily="2" charset="2"/>
              <a:buChar char="Ø"/>
            </a:pPr>
            <a:r>
              <a:rPr lang="en-GB" sz="2600" dirty="0"/>
              <a:t>The Patient and Public Involvement (PPI) Forum comprises </a:t>
            </a:r>
            <a:r>
              <a:rPr lang="en-GB" sz="2600" b="1" dirty="0"/>
              <a:t>seven members with lived experience of OG cancer</a:t>
            </a:r>
            <a:r>
              <a:rPr lang="en-GB" sz="2600" dirty="0"/>
              <a:t>, who work with the audit team to ensure outputs reflect </a:t>
            </a:r>
            <a:r>
              <a:rPr lang="en-GB" sz="2600" b="1" dirty="0"/>
              <a:t>what matters most to patients and their families.</a:t>
            </a:r>
          </a:p>
          <a:p>
            <a:pPr marL="457200" indent="-457200">
              <a:spcBef>
                <a:spcPts val="1200"/>
              </a:spcBef>
              <a:spcAft>
                <a:spcPts val="1200"/>
              </a:spcAft>
              <a:buFont typeface="Wingdings" panose="05000000000000000000" pitchFamily="2" charset="2"/>
              <a:buChar char="Ø"/>
            </a:pPr>
            <a:r>
              <a:rPr lang="en-GB" sz="2600" i="1" dirty="0"/>
              <a:t>“This report has input from former patients and people directly affected by these cancers. We focus on things that really matter to patients and their families, with a hope that this report will help answer questions and give reassurances based on the best information available to us.”  </a:t>
            </a:r>
          </a:p>
          <a:p>
            <a:pPr>
              <a:spcBef>
                <a:spcPts val="300"/>
              </a:spcBef>
              <a:spcAft>
                <a:spcPts val="300"/>
              </a:spcAft>
            </a:pPr>
            <a:r>
              <a:rPr lang="en-GB" sz="2600" dirty="0"/>
              <a:t>       -Matt Carter, NOGCA PPI Forum Chair</a:t>
            </a:r>
          </a:p>
        </p:txBody>
      </p:sp>
      <p:pic>
        <p:nvPicPr>
          <p:cNvPr id="40" name="Picture 39">
            <a:extLst>
              <a:ext uri="{FF2B5EF4-FFF2-40B4-BE49-F238E27FC236}">
                <a16:creationId xmlns:a16="http://schemas.microsoft.com/office/drawing/2014/main" id="{4D7E4E73-BF25-78D3-725A-0F5B5165A521}"/>
              </a:ext>
            </a:extLst>
          </p:cNvPr>
          <p:cNvPicPr>
            <a:picLocks noChangeAspect="1"/>
          </p:cNvPicPr>
          <p:nvPr/>
        </p:nvPicPr>
        <p:blipFill>
          <a:blip r:embed="rId7"/>
          <a:stretch>
            <a:fillRect/>
          </a:stretch>
        </p:blipFill>
        <p:spPr>
          <a:xfrm>
            <a:off x="176452" y="3895691"/>
            <a:ext cx="10959646" cy="828312"/>
          </a:xfrm>
          <a:prstGeom prst="rect">
            <a:avLst/>
          </a:prstGeom>
        </p:spPr>
      </p:pic>
      <p:sp>
        <p:nvSpPr>
          <p:cNvPr id="42" name="TextBox 41">
            <a:extLst>
              <a:ext uri="{FF2B5EF4-FFF2-40B4-BE49-F238E27FC236}">
                <a16:creationId xmlns:a16="http://schemas.microsoft.com/office/drawing/2014/main" id="{DE5D8F6B-1B36-5538-EDE7-A3A316A78574}"/>
              </a:ext>
            </a:extLst>
          </p:cNvPr>
          <p:cNvSpPr txBox="1"/>
          <p:nvPr/>
        </p:nvSpPr>
        <p:spPr>
          <a:xfrm>
            <a:off x="3028778" y="3901624"/>
            <a:ext cx="5285580" cy="830997"/>
          </a:xfrm>
          <a:prstGeom prst="rect">
            <a:avLst/>
          </a:prstGeom>
          <a:noFill/>
        </p:spPr>
        <p:txBody>
          <a:bodyPr wrap="square" rtlCol="0">
            <a:spAutoFit/>
          </a:bodyPr>
          <a:lstStyle/>
          <a:p>
            <a:pPr algn="ctr"/>
            <a:r>
              <a:rPr lang="en-GB" sz="4800" b="1" dirty="0">
                <a:solidFill>
                  <a:schemeClr val="bg1"/>
                </a:solidFill>
              </a:rPr>
              <a:t>National Impact</a:t>
            </a:r>
          </a:p>
        </p:txBody>
      </p:sp>
      <p:pic>
        <p:nvPicPr>
          <p:cNvPr id="44" name="Picture 43">
            <a:extLst>
              <a:ext uri="{FF2B5EF4-FFF2-40B4-BE49-F238E27FC236}">
                <a16:creationId xmlns:a16="http://schemas.microsoft.com/office/drawing/2014/main" id="{7AA0DD3E-6130-95FA-1AF5-19A9275662CB}"/>
              </a:ext>
            </a:extLst>
          </p:cNvPr>
          <p:cNvPicPr>
            <a:picLocks noChangeAspect="1"/>
          </p:cNvPicPr>
          <p:nvPr/>
        </p:nvPicPr>
        <p:blipFill>
          <a:blip r:embed="rId7"/>
          <a:stretch>
            <a:fillRect/>
          </a:stretch>
        </p:blipFill>
        <p:spPr>
          <a:xfrm>
            <a:off x="200024" y="21523139"/>
            <a:ext cx="21297661" cy="744866"/>
          </a:xfrm>
          <a:prstGeom prst="rect">
            <a:avLst/>
          </a:prstGeom>
        </p:spPr>
      </p:pic>
      <p:grpSp>
        <p:nvGrpSpPr>
          <p:cNvPr id="5" name="Group 4">
            <a:extLst>
              <a:ext uri="{FF2B5EF4-FFF2-40B4-BE49-F238E27FC236}">
                <a16:creationId xmlns:a16="http://schemas.microsoft.com/office/drawing/2014/main" id="{7580FC72-79CC-3AFD-0D89-67AB14A10B4C}"/>
              </a:ext>
            </a:extLst>
          </p:cNvPr>
          <p:cNvGrpSpPr/>
          <p:nvPr/>
        </p:nvGrpSpPr>
        <p:grpSpPr>
          <a:xfrm>
            <a:off x="3355081" y="22418354"/>
            <a:ext cx="14361917" cy="1049901"/>
            <a:chOff x="203585" y="8825967"/>
            <a:chExt cx="6440749" cy="464271"/>
          </a:xfrm>
        </p:grpSpPr>
        <p:pic>
          <p:nvPicPr>
            <p:cNvPr id="47" name="Picture 46" descr="A close up of a logo&#10;&#10;AI-generated content may be incorrect.">
              <a:extLst>
                <a:ext uri="{FF2B5EF4-FFF2-40B4-BE49-F238E27FC236}">
                  <a16:creationId xmlns:a16="http://schemas.microsoft.com/office/drawing/2014/main" id="{3C4BB42C-BDF1-9A56-30C3-438BAB5F6D5C}"/>
                </a:ext>
              </a:extLst>
            </p:cNvPr>
            <p:cNvPicPr>
              <a:picLocks noChangeAspect="1"/>
            </p:cNvPicPr>
            <p:nvPr/>
          </p:nvPicPr>
          <p:blipFill>
            <a:blip r:embed="rId9"/>
            <a:stretch>
              <a:fillRect/>
            </a:stretch>
          </p:blipFill>
          <p:spPr>
            <a:xfrm>
              <a:off x="203585" y="8825967"/>
              <a:ext cx="1267003" cy="445307"/>
            </a:xfrm>
            <a:prstGeom prst="rect">
              <a:avLst/>
            </a:prstGeom>
          </p:spPr>
        </p:pic>
        <p:pic>
          <p:nvPicPr>
            <p:cNvPr id="49" name="Picture 48" descr="A logo with text on it&#10;&#10;AI-generated content may be incorrect.">
              <a:extLst>
                <a:ext uri="{FF2B5EF4-FFF2-40B4-BE49-F238E27FC236}">
                  <a16:creationId xmlns:a16="http://schemas.microsoft.com/office/drawing/2014/main" id="{3BD8A0A0-D3BA-3D80-2CDB-6879B0A47843}"/>
                </a:ext>
              </a:extLst>
            </p:cNvPr>
            <p:cNvPicPr>
              <a:picLocks noChangeAspect="1"/>
            </p:cNvPicPr>
            <p:nvPr/>
          </p:nvPicPr>
          <p:blipFill>
            <a:blip r:embed="rId10"/>
            <a:stretch>
              <a:fillRect/>
            </a:stretch>
          </p:blipFill>
          <p:spPr>
            <a:xfrm>
              <a:off x="1708142" y="8864629"/>
              <a:ext cx="719482" cy="425609"/>
            </a:xfrm>
            <a:prstGeom prst="rect">
              <a:avLst/>
            </a:prstGeom>
          </p:spPr>
        </p:pic>
        <p:pic>
          <p:nvPicPr>
            <p:cNvPr id="51" name="Picture 50" descr="A logo with text on it&#10;&#10;AI-generated content may be incorrect.">
              <a:extLst>
                <a:ext uri="{FF2B5EF4-FFF2-40B4-BE49-F238E27FC236}">
                  <a16:creationId xmlns:a16="http://schemas.microsoft.com/office/drawing/2014/main" id="{92B6CACF-8311-275A-9E19-20307F369A25}"/>
                </a:ext>
              </a:extLst>
            </p:cNvPr>
            <p:cNvPicPr>
              <a:picLocks noChangeAspect="1"/>
            </p:cNvPicPr>
            <p:nvPr/>
          </p:nvPicPr>
          <p:blipFill>
            <a:blip r:embed="rId11"/>
            <a:stretch>
              <a:fillRect/>
            </a:stretch>
          </p:blipFill>
          <p:spPr>
            <a:xfrm>
              <a:off x="2665178" y="8846316"/>
              <a:ext cx="1267003" cy="424958"/>
            </a:xfrm>
            <a:prstGeom prst="rect">
              <a:avLst/>
            </a:prstGeom>
          </p:spPr>
        </p:pic>
        <p:pic>
          <p:nvPicPr>
            <p:cNvPr id="53" name="Picture 52" descr="A close-up of a logo&#10;&#10;AI-generated content may be incorrect.">
              <a:extLst>
                <a:ext uri="{FF2B5EF4-FFF2-40B4-BE49-F238E27FC236}">
                  <a16:creationId xmlns:a16="http://schemas.microsoft.com/office/drawing/2014/main" id="{152A197B-FFEA-7852-BB56-829251C65D44}"/>
                </a:ext>
              </a:extLst>
            </p:cNvPr>
            <p:cNvPicPr>
              <a:picLocks noChangeAspect="1"/>
            </p:cNvPicPr>
            <p:nvPr/>
          </p:nvPicPr>
          <p:blipFill>
            <a:blip r:embed="rId12"/>
            <a:stretch>
              <a:fillRect/>
            </a:stretch>
          </p:blipFill>
          <p:spPr>
            <a:xfrm>
              <a:off x="4169735" y="8825967"/>
              <a:ext cx="1517563" cy="445308"/>
            </a:xfrm>
            <a:prstGeom prst="rect">
              <a:avLst/>
            </a:prstGeom>
          </p:spPr>
        </p:pic>
        <p:pic>
          <p:nvPicPr>
            <p:cNvPr id="55" name="Picture 54" descr="A blue and black logo&#10;&#10;AI-generated content may be incorrect.">
              <a:extLst>
                <a:ext uri="{FF2B5EF4-FFF2-40B4-BE49-F238E27FC236}">
                  <a16:creationId xmlns:a16="http://schemas.microsoft.com/office/drawing/2014/main" id="{F19C2B6D-A0B5-5E56-9846-6D9AEB0B0BF2}"/>
                </a:ext>
              </a:extLst>
            </p:cNvPr>
            <p:cNvPicPr>
              <a:picLocks noChangeAspect="1"/>
            </p:cNvPicPr>
            <p:nvPr/>
          </p:nvPicPr>
          <p:blipFill>
            <a:blip r:embed="rId13"/>
            <a:stretch>
              <a:fillRect/>
            </a:stretch>
          </p:blipFill>
          <p:spPr>
            <a:xfrm>
              <a:off x="5924852" y="8825967"/>
              <a:ext cx="719482" cy="438643"/>
            </a:xfrm>
            <a:prstGeom prst="rect">
              <a:avLst/>
            </a:prstGeom>
          </p:spPr>
        </p:pic>
      </p:grpSp>
      <p:sp>
        <p:nvSpPr>
          <p:cNvPr id="56" name="TextBox 55">
            <a:extLst>
              <a:ext uri="{FF2B5EF4-FFF2-40B4-BE49-F238E27FC236}">
                <a16:creationId xmlns:a16="http://schemas.microsoft.com/office/drawing/2014/main" id="{4912F01A-7C3D-E3F5-9B75-9584EDBEC4EB}"/>
              </a:ext>
            </a:extLst>
          </p:cNvPr>
          <p:cNvSpPr txBox="1"/>
          <p:nvPr/>
        </p:nvSpPr>
        <p:spPr>
          <a:xfrm>
            <a:off x="539311" y="23688106"/>
            <a:ext cx="20681862" cy="4670509"/>
          </a:xfrm>
          <a:prstGeom prst="rect">
            <a:avLst/>
          </a:prstGeom>
          <a:noFill/>
        </p:spPr>
        <p:txBody>
          <a:bodyPr wrap="square" rtlCol="0">
            <a:spAutoFit/>
          </a:bodyPr>
          <a:lstStyle/>
          <a:p>
            <a:pPr>
              <a:spcBef>
                <a:spcPts val="1200"/>
              </a:spcBef>
              <a:spcAft>
                <a:spcPts val="1200"/>
              </a:spcAft>
            </a:pPr>
            <a:r>
              <a:rPr lang="en-GB" sz="2600" dirty="0"/>
              <a:t>In November 2025 members of the NOGCA team attended the </a:t>
            </a:r>
            <a:r>
              <a:rPr lang="en-GB" sz="2600" b="1" dirty="0"/>
              <a:t>UK OG Cancer Pathway Event</a:t>
            </a:r>
            <a:r>
              <a:rPr lang="en-GB" sz="2600" dirty="0"/>
              <a:t>, hosted by the Greater Manchester Cancer Academy. This event brought together over 120 leaders from across the country to </a:t>
            </a:r>
            <a:r>
              <a:rPr lang="en-GB" sz="2600" b="1" dirty="0"/>
              <a:t>share best practice</a:t>
            </a:r>
            <a:r>
              <a:rPr lang="en-GB" sz="2600" dirty="0"/>
              <a:t> in OG cancer care and </a:t>
            </a:r>
            <a:r>
              <a:rPr lang="en-GB" sz="2600" b="1" dirty="0"/>
              <a:t>tackle unwarranted variation</a:t>
            </a:r>
            <a:r>
              <a:rPr lang="en-GB" sz="2600" dirty="0"/>
              <a:t>. During the event attendees discussed current practices nationwide, showcased success stories in OG pathways, and worked together to </a:t>
            </a:r>
            <a:r>
              <a:rPr lang="en-GB" sz="2600" b="1" dirty="0"/>
              <a:t>shape optimal pathways and a shared vision for the future</a:t>
            </a:r>
            <a:r>
              <a:rPr lang="en-GB" sz="2600" dirty="0"/>
              <a:t>. </a:t>
            </a:r>
          </a:p>
          <a:p>
            <a:pPr>
              <a:spcBef>
                <a:spcPts val="1200"/>
              </a:spcBef>
              <a:spcAft>
                <a:spcPts val="1200"/>
              </a:spcAft>
            </a:pPr>
            <a:r>
              <a:rPr lang="en-GB" sz="2600" dirty="0"/>
              <a:t>The NOGCA team presented insights on </a:t>
            </a:r>
            <a:r>
              <a:rPr lang="en-GB" sz="2600" b="1" i="1" dirty="0"/>
              <a:t>“What can we learn from NOGCA audit data”</a:t>
            </a:r>
            <a:r>
              <a:rPr lang="en-GB" sz="2600" i="1" dirty="0"/>
              <a:t>,</a:t>
            </a:r>
            <a:r>
              <a:rPr lang="en-GB" sz="2600" b="1" i="1" dirty="0"/>
              <a:t> </a:t>
            </a:r>
            <a:r>
              <a:rPr lang="en-GB" sz="2600" dirty="0"/>
              <a:t>and NOGCA insights directly informed discussions on </a:t>
            </a:r>
            <a:r>
              <a:rPr lang="en-GB" sz="2600" b="1" dirty="0"/>
              <a:t>optimising diagnostic and treatment pathways</a:t>
            </a:r>
            <a:r>
              <a:rPr lang="en-GB" sz="2600" dirty="0"/>
              <a:t>.</a:t>
            </a:r>
          </a:p>
          <a:p>
            <a:pPr>
              <a:spcBef>
                <a:spcPts val="300"/>
              </a:spcBef>
              <a:spcAft>
                <a:spcPts val="300"/>
              </a:spcAft>
            </a:pPr>
            <a:r>
              <a:rPr lang="en-US" altLang="en-US" sz="2600" i="1" dirty="0">
                <a:solidFill>
                  <a:srgbClr val="000000"/>
                </a:solidFill>
                <a:latin typeface="Aptos" panose="020B0004020202020204" pitchFamily="34" charset="0"/>
              </a:rPr>
              <a:t>“The National OG Event was a highly successful day that brought together experts from across the country to share ideas and drive improvements in OG cancer pathways. NOGCA data featured in many presentations, demonstrating its vital role in benchmarking performance, monitoring practice, and supporting evidence-based quality improvement.” </a:t>
            </a:r>
          </a:p>
          <a:p>
            <a:pPr>
              <a:spcBef>
                <a:spcPts val="300"/>
              </a:spcBef>
              <a:spcAft>
                <a:spcPts val="300"/>
              </a:spcAft>
            </a:pPr>
            <a:r>
              <a:rPr lang="en-US" altLang="en-US" sz="2600" dirty="0">
                <a:solidFill>
                  <a:srgbClr val="000000"/>
                </a:solidFill>
                <a:latin typeface="Aptos" panose="020B0004020202020204" pitchFamily="34" charset="0"/>
              </a:rPr>
              <a:t>- Professor Javed Sultan, Consultant Oesophago-Gastric Surgeon</a:t>
            </a:r>
            <a:endParaRPr lang="en-US" altLang="en-US" sz="2600" dirty="0">
              <a:latin typeface="Arial" panose="020B0604020202020204" pitchFamily="34" charset="0"/>
            </a:endParaRPr>
          </a:p>
        </p:txBody>
      </p:sp>
      <p:pic>
        <p:nvPicPr>
          <p:cNvPr id="12" name="Picture 11">
            <a:extLst>
              <a:ext uri="{FF2B5EF4-FFF2-40B4-BE49-F238E27FC236}">
                <a16:creationId xmlns:a16="http://schemas.microsoft.com/office/drawing/2014/main" id="{14074640-B5FF-9C5A-BCD3-6119B3CDC716}"/>
              </a:ext>
            </a:extLst>
          </p:cNvPr>
          <p:cNvPicPr>
            <a:picLocks noChangeAspect="1"/>
          </p:cNvPicPr>
          <p:nvPr/>
        </p:nvPicPr>
        <p:blipFill>
          <a:blip r:embed="rId7"/>
          <a:stretch>
            <a:fillRect/>
          </a:stretch>
        </p:blipFill>
        <p:spPr>
          <a:xfrm>
            <a:off x="11276794" y="3889286"/>
            <a:ext cx="10220889" cy="834717"/>
          </a:xfrm>
          <a:prstGeom prst="rect">
            <a:avLst/>
          </a:prstGeom>
        </p:spPr>
      </p:pic>
      <p:sp>
        <p:nvSpPr>
          <p:cNvPr id="13" name="TextBox 12">
            <a:extLst>
              <a:ext uri="{FF2B5EF4-FFF2-40B4-BE49-F238E27FC236}">
                <a16:creationId xmlns:a16="http://schemas.microsoft.com/office/drawing/2014/main" id="{14FDDDBD-2E95-7096-A60A-2415B6A3BBC9}"/>
              </a:ext>
            </a:extLst>
          </p:cNvPr>
          <p:cNvSpPr txBox="1"/>
          <p:nvPr/>
        </p:nvSpPr>
        <p:spPr>
          <a:xfrm>
            <a:off x="11372348" y="3923389"/>
            <a:ext cx="9744901" cy="830997"/>
          </a:xfrm>
          <a:prstGeom prst="rect">
            <a:avLst/>
          </a:prstGeom>
          <a:noFill/>
        </p:spPr>
        <p:txBody>
          <a:bodyPr wrap="square" rtlCol="0">
            <a:spAutoFit/>
          </a:bodyPr>
          <a:lstStyle/>
          <a:p>
            <a:pPr algn="ctr"/>
            <a:r>
              <a:rPr lang="en-GB" sz="4800" b="1" dirty="0">
                <a:solidFill>
                  <a:schemeClr val="bg1"/>
                </a:solidFill>
              </a:rPr>
              <a:t>Local Impact</a:t>
            </a:r>
          </a:p>
        </p:txBody>
      </p:sp>
      <p:sp>
        <p:nvSpPr>
          <p:cNvPr id="18" name="TextBox 17">
            <a:extLst>
              <a:ext uri="{FF2B5EF4-FFF2-40B4-BE49-F238E27FC236}">
                <a16:creationId xmlns:a16="http://schemas.microsoft.com/office/drawing/2014/main" id="{099CDD1B-D4E4-6201-FBF9-E9B37071A785}"/>
              </a:ext>
            </a:extLst>
          </p:cNvPr>
          <p:cNvSpPr txBox="1"/>
          <p:nvPr/>
        </p:nvSpPr>
        <p:spPr>
          <a:xfrm>
            <a:off x="980755" y="4798893"/>
            <a:ext cx="9943569" cy="9202519"/>
          </a:xfrm>
          <a:prstGeom prst="rect">
            <a:avLst/>
          </a:prstGeom>
          <a:noFill/>
        </p:spPr>
        <p:txBody>
          <a:bodyPr wrap="square" rtlCol="0">
            <a:spAutoFit/>
          </a:bodyPr>
          <a:lstStyle/>
          <a:p>
            <a:pPr marL="914400" lvl="1" indent="-457200">
              <a:spcBef>
                <a:spcPts val="1200"/>
              </a:spcBef>
              <a:spcAft>
                <a:spcPts val="1200"/>
              </a:spcAft>
              <a:buFont typeface="Wingdings" panose="05000000000000000000" pitchFamily="2" charset="2"/>
              <a:buChar char="Ø"/>
            </a:pPr>
            <a:r>
              <a:rPr lang="en-GB" sz="2600" dirty="0"/>
              <a:t>NOGCA data are used nationally to </a:t>
            </a:r>
            <a:r>
              <a:rPr lang="en-GB" sz="2600" b="1" dirty="0"/>
              <a:t>benchmark care and outcomes</a:t>
            </a:r>
            <a:r>
              <a:rPr lang="en-GB" sz="2600" dirty="0"/>
              <a:t>, informing clinicians, providers, and policymakers.</a:t>
            </a:r>
          </a:p>
          <a:p>
            <a:pPr marL="914400" lvl="1" indent="-457200">
              <a:spcBef>
                <a:spcPts val="1200"/>
              </a:spcBef>
              <a:spcAft>
                <a:spcPts val="1200"/>
              </a:spcAft>
              <a:buFont typeface="Wingdings" panose="05000000000000000000" pitchFamily="2" charset="2"/>
              <a:buChar char="Ø"/>
            </a:pPr>
            <a:r>
              <a:rPr lang="en-GB" sz="2600" dirty="0"/>
              <a:t>The </a:t>
            </a:r>
            <a:r>
              <a:rPr lang="en-GB" sz="2600" b="1" dirty="0">
                <a:solidFill>
                  <a:srgbClr val="467886"/>
                </a:solidFill>
                <a:hlinkClick r:id="rId14">
                  <a:extLst>
                    <a:ext uri="{A12FA001-AC4F-418D-AE19-62706E023703}">
                      <ahyp:hlinkClr xmlns:ahyp="http://schemas.microsoft.com/office/drawing/2018/hyperlinkcolor" val="tx"/>
                    </a:ext>
                  </a:extLst>
                </a:hlinkClick>
              </a:rPr>
              <a:t>2025 State of the Nation report</a:t>
            </a:r>
            <a:r>
              <a:rPr lang="en-GB" sz="2600" dirty="0">
                <a:solidFill>
                  <a:srgbClr val="018463"/>
                </a:solidFill>
                <a:hlinkClick r:id="rId14">
                  <a:extLst>
                    <a:ext uri="{A12FA001-AC4F-418D-AE19-62706E023703}">
                      <ahyp:hlinkClr xmlns:ahyp="http://schemas.microsoft.com/office/drawing/2018/hyperlinkcolor" val="tx"/>
                    </a:ext>
                  </a:extLst>
                </a:hlinkClick>
              </a:rPr>
              <a:t> </a:t>
            </a:r>
            <a:r>
              <a:rPr lang="en-GB" sz="2600" dirty="0"/>
              <a:t>reported on 10 performance indicators and delivered </a:t>
            </a:r>
            <a:r>
              <a:rPr lang="en-GB" sz="2600" b="1" dirty="0"/>
              <a:t>five national recommendations</a:t>
            </a:r>
            <a:r>
              <a:rPr lang="en-GB" sz="2600" dirty="0"/>
              <a:t>, translating audit findings into clear actions for improvement. </a:t>
            </a:r>
            <a:endParaRPr lang="en-GB" sz="2600" dirty="0">
              <a:highlight>
                <a:srgbClr val="FFFF00"/>
              </a:highlight>
            </a:endParaRPr>
          </a:p>
          <a:p>
            <a:pPr marL="914400" lvl="1" indent="-457200">
              <a:spcBef>
                <a:spcPts val="1200"/>
              </a:spcBef>
              <a:spcAft>
                <a:spcPts val="1200"/>
              </a:spcAft>
              <a:buFont typeface="Wingdings" panose="05000000000000000000" pitchFamily="2" charset="2"/>
              <a:buChar char="Ø"/>
            </a:pPr>
            <a:r>
              <a:rPr lang="en-GB" sz="2600" dirty="0"/>
              <a:t>Audit outputs are routinely cited in national forums; for example, NOGCA data have been used within the </a:t>
            </a:r>
            <a:r>
              <a:rPr lang="en-GB" sz="2600" b="1" dirty="0"/>
              <a:t>NHS England Treatment Variation Working Group</a:t>
            </a:r>
            <a:r>
              <a:rPr lang="en-GB" sz="2600" dirty="0"/>
              <a:t> to guide the OG recommendation, which works to improve pathways focused on reducing delays in time to treatment.</a:t>
            </a:r>
          </a:p>
          <a:p>
            <a:pPr marL="914400" lvl="1" indent="-457200">
              <a:spcBef>
                <a:spcPts val="1200"/>
              </a:spcBef>
              <a:spcAft>
                <a:spcPts val="1200"/>
              </a:spcAft>
              <a:buFont typeface="Wingdings" panose="05000000000000000000" pitchFamily="2" charset="2"/>
              <a:buChar char="Ø"/>
            </a:pPr>
            <a:r>
              <a:rPr lang="en-GB" sz="2600" dirty="0"/>
              <a:t>NOGCA findings are regularly disseminated at national scientific meetings; for example, audit data were presented at the </a:t>
            </a:r>
            <a:r>
              <a:rPr lang="en-GB" sz="2600" b="1" dirty="0"/>
              <a:t>AUGIS Annual Scientific Meeting (session: ‘OG Panel’, </a:t>
            </a:r>
            <a:r>
              <a:rPr lang="en-GB" sz="2600" dirty="0"/>
              <a:t>attended by over 100 delegates and at the </a:t>
            </a:r>
            <a:r>
              <a:rPr lang="en-GB" sz="2600" b="1" dirty="0"/>
              <a:t>UKIOG Annual Meeting (session: ‘Pathways and Outcomes’)</a:t>
            </a:r>
            <a:r>
              <a:rPr lang="en-GB" sz="2600" dirty="0"/>
              <a:t>, attended by 137 delegates. Together, these presentations reached </a:t>
            </a:r>
            <a:r>
              <a:rPr lang="en-GB" sz="2600" b="1" dirty="0"/>
              <a:t>more than 230 </a:t>
            </a:r>
            <a:r>
              <a:rPr lang="en-GB" sz="2600" dirty="0"/>
              <a:t>clinicians and healthcare professionals, demonstrating the audit’s role in informing clinical practice and national quality improvement discussions.</a:t>
            </a:r>
          </a:p>
        </p:txBody>
      </p:sp>
      <p:pic>
        <p:nvPicPr>
          <p:cNvPr id="20" name="Picture 19">
            <a:extLst>
              <a:ext uri="{FF2B5EF4-FFF2-40B4-BE49-F238E27FC236}">
                <a16:creationId xmlns:a16="http://schemas.microsoft.com/office/drawing/2014/main" id="{74B6D431-B8DE-5111-1EDD-77A16C8E63CB}"/>
              </a:ext>
            </a:extLst>
          </p:cNvPr>
          <p:cNvPicPr>
            <a:picLocks noChangeAspect="1"/>
          </p:cNvPicPr>
          <p:nvPr/>
        </p:nvPicPr>
        <p:blipFill>
          <a:blip r:embed="rId7"/>
          <a:stretch>
            <a:fillRect/>
          </a:stretch>
        </p:blipFill>
        <p:spPr>
          <a:xfrm>
            <a:off x="11310091" y="17552990"/>
            <a:ext cx="10201036" cy="835179"/>
          </a:xfrm>
          <a:prstGeom prst="rect">
            <a:avLst/>
          </a:prstGeom>
        </p:spPr>
      </p:pic>
      <p:pic>
        <p:nvPicPr>
          <p:cNvPr id="32" name="Picture 31">
            <a:extLst>
              <a:ext uri="{FF2B5EF4-FFF2-40B4-BE49-F238E27FC236}">
                <a16:creationId xmlns:a16="http://schemas.microsoft.com/office/drawing/2014/main" id="{8BD694C4-C341-B1C9-D4C1-EFE02FD065CC}"/>
              </a:ext>
            </a:extLst>
          </p:cNvPr>
          <p:cNvPicPr>
            <a:picLocks noChangeAspect="1"/>
          </p:cNvPicPr>
          <p:nvPr/>
        </p:nvPicPr>
        <p:blipFill>
          <a:blip r:embed="rId7"/>
          <a:stretch>
            <a:fillRect/>
          </a:stretch>
        </p:blipFill>
        <p:spPr>
          <a:xfrm>
            <a:off x="144531" y="14515500"/>
            <a:ext cx="10936073" cy="834028"/>
          </a:xfrm>
          <a:prstGeom prst="rect">
            <a:avLst/>
          </a:prstGeom>
        </p:spPr>
      </p:pic>
      <p:sp>
        <p:nvSpPr>
          <p:cNvPr id="33" name="TextBox 32">
            <a:extLst>
              <a:ext uri="{FF2B5EF4-FFF2-40B4-BE49-F238E27FC236}">
                <a16:creationId xmlns:a16="http://schemas.microsoft.com/office/drawing/2014/main" id="{92890414-4726-1912-AAB3-2F9DF30DB9E5}"/>
              </a:ext>
            </a:extLst>
          </p:cNvPr>
          <p:cNvSpPr txBox="1"/>
          <p:nvPr/>
        </p:nvSpPr>
        <p:spPr>
          <a:xfrm>
            <a:off x="11237328" y="17571228"/>
            <a:ext cx="10270420" cy="830997"/>
          </a:xfrm>
          <a:prstGeom prst="rect">
            <a:avLst/>
          </a:prstGeom>
          <a:noFill/>
        </p:spPr>
        <p:txBody>
          <a:bodyPr wrap="square" rtlCol="0">
            <a:spAutoFit/>
          </a:bodyPr>
          <a:lstStyle/>
          <a:p>
            <a:pPr algn="ctr"/>
            <a:r>
              <a:rPr lang="en-GB" sz="4800" b="1" dirty="0">
                <a:solidFill>
                  <a:schemeClr val="bg1"/>
                </a:solidFill>
              </a:rPr>
              <a:t>System Impact</a:t>
            </a:r>
          </a:p>
        </p:txBody>
      </p:sp>
      <p:grpSp>
        <p:nvGrpSpPr>
          <p:cNvPr id="46" name="Group 45">
            <a:extLst>
              <a:ext uri="{FF2B5EF4-FFF2-40B4-BE49-F238E27FC236}">
                <a16:creationId xmlns:a16="http://schemas.microsoft.com/office/drawing/2014/main" id="{E4B438CB-A433-DC76-DBC7-EB3757DE971C}"/>
              </a:ext>
            </a:extLst>
          </p:cNvPr>
          <p:cNvGrpSpPr/>
          <p:nvPr/>
        </p:nvGrpSpPr>
        <p:grpSpPr>
          <a:xfrm>
            <a:off x="872" y="5319065"/>
            <a:ext cx="1685921" cy="5949140"/>
            <a:chOff x="-5403" y="6891834"/>
            <a:chExt cx="1685921" cy="5949140"/>
          </a:xfrm>
        </p:grpSpPr>
        <p:pic>
          <p:nvPicPr>
            <p:cNvPr id="24" name="Graphic 23" descr="Lecturer with solid fill">
              <a:extLst>
                <a:ext uri="{FF2B5EF4-FFF2-40B4-BE49-F238E27FC236}">
                  <a16:creationId xmlns:a16="http://schemas.microsoft.com/office/drawing/2014/main" id="{8A2AC7FB-57BF-45BD-8D25-FB68221E65E0}"/>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403" y="11174323"/>
              <a:ext cx="1685921" cy="1666651"/>
            </a:xfrm>
            <a:prstGeom prst="rect">
              <a:avLst/>
            </a:prstGeom>
          </p:spPr>
        </p:pic>
        <p:pic>
          <p:nvPicPr>
            <p:cNvPr id="4" name="Graphic 3" descr="Document with solid fill">
              <a:extLst>
                <a:ext uri="{FF2B5EF4-FFF2-40B4-BE49-F238E27FC236}">
                  <a16:creationId xmlns:a16="http://schemas.microsoft.com/office/drawing/2014/main" id="{AF7CEC30-D7E8-305F-6B3C-7DBCBD13424E}"/>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78049" y="8944222"/>
              <a:ext cx="1244975" cy="1456651"/>
            </a:xfrm>
            <a:prstGeom prst="rect">
              <a:avLst/>
            </a:prstGeom>
          </p:spPr>
        </p:pic>
        <p:pic>
          <p:nvPicPr>
            <p:cNvPr id="9" name="Graphic 8" descr="Meeting with solid fill">
              <a:extLst>
                <a:ext uri="{FF2B5EF4-FFF2-40B4-BE49-F238E27FC236}">
                  <a16:creationId xmlns:a16="http://schemas.microsoft.com/office/drawing/2014/main" id="{A4E43EB1-9861-56D6-5D4A-D16A8803B195}"/>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20429" y="6891834"/>
              <a:ext cx="1399346" cy="1399346"/>
            </a:xfrm>
            <a:prstGeom prst="rect">
              <a:avLst/>
            </a:prstGeom>
          </p:spPr>
        </p:pic>
      </p:grpSp>
      <p:sp>
        <p:nvSpPr>
          <p:cNvPr id="17" name="TextBox 16">
            <a:extLst>
              <a:ext uri="{FF2B5EF4-FFF2-40B4-BE49-F238E27FC236}">
                <a16:creationId xmlns:a16="http://schemas.microsoft.com/office/drawing/2014/main" id="{B7238B66-91B6-6677-8FC2-17CAD007D2D1}"/>
              </a:ext>
            </a:extLst>
          </p:cNvPr>
          <p:cNvSpPr txBox="1"/>
          <p:nvPr/>
        </p:nvSpPr>
        <p:spPr>
          <a:xfrm>
            <a:off x="11296647" y="18490733"/>
            <a:ext cx="9128630" cy="2569934"/>
          </a:xfrm>
          <a:prstGeom prst="rect">
            <a:avLst/>
          </a:prstGeom>
          <a:noFill/>
        </p:spPr>
        <p:txBody>
          <a:bodyPr wrap="square" rtlCol="0">
            <a:spAutoFit/>
          </a:bodyPr>
          <a:lstStyle/>
          <a:p>
            <a:pPr marL="285750" indent="-285750">
              <a:spcBef>
                <a:spcPts val="300"/>
              </a:spcBef>
              <a:spcAft>
                <a:spcPts val="300"/>
              </a:spcAft>
              <a:buFont typeface="Wingdings" panose="05000000000000000000" pitchFamily="2" charset="2"/>
              <a:buChar char="Ø"/>
            </a:pPr>
            <a:r>
              <a:rPr lang="en-GB" sz="2600" dirty="0"/>
              <a:t>NOGCA data have informed discussions within NHS England cancer policy and performance programmes focused on </a:t>
            </a:r>
            <a:r>
              <a:rPr lang="en-GB" sz="2600" b="1" dirty="0"/>
              <a:t>improving timeliness of treatment </a:t>
            </a:r>
            <a:r>
              <a:rPr lang="en-GB" sz="2600" dirty="0"/>
              <a:t>and </a:t>
            </a:r>
            <a:r>
              <a:rPr lang="en-GB" sz="2600" b="1" dirty="0"/>
              <a:t>reducing unwarranted variation </a:t>
            </a:r>
            <a:r>
              <a:rPr lang="en-GB" sz="2600" dirty="0"/>
              <a:t>in care.</a:t>
            </a:r>
          </a:p>
          <a:p>
            <a:pPr marL="285750" indent="-285750">
              <a:spcBef>
                <a:spcPts val="300"/>
              </a:spcBef>
              <a:spcAft>
                <a:spcPts val="300"/>
              </a:spcAft>
              <a:buFont typeface="Wingdings" panose="05000000000000000000" pitchFamily="2" charset="2"/>
              <a:buChar char="Ø"/>
            </a:pPr>
            <a:r>
              <a:rPr lang="en-GB" sz="2600" dirty="0"/>
              <a:t>NOGCA data formed the NHS England Treatment Variation OG recommendation during 2025.</a:t>
            </a:r>
          </a:p>
        </p:txBody>
      </p:sp>
      <p:grpSp>
        <p:nvGrpSpPr>
          <p:cNvPr id="30" name="Group 29">
            <a:extLst>
              <a:ext uri="{FF2B5EF4-FFF2-40B4-BE49-F238E27FC236}">
                <a16:creationId xmlns:a16="http://schemas.microsoft.com/office/drawing/2014/main" id="{88DFD4AE-7B7C-75BC-31F7-A32C6CAB0688}"/>
              </a:ext>
            </a:extLst>
          </p:cNvPr>
          <p:cNvGrpSpPr/>
          <p:nvPr/>
        </p:nvGrpSpPr>
        <p:grpSpPr>
          <a:xfrm>
            <a:off x="200024" y="15623702"/>
            <a:ext cx="1469729" cy="5811188"/>
            <a:chOff x="19995462" y="6815016"/>
            <a:chExt cx="1600277" cy="5811188"/>
          </a:xfrm>
        </p:grpSpPr>
        <p:pic>
          <p:nvPicPr>
            <p:cNvPr id="31" name="Graphic 30" descr="Users with solid fill">
              <a:extLst>
                <a:ext uri="{FF2B5EF4-FFF2-40B4-BE49-F238E27FC236}">
                  <a16:creationId xmlns:a16="http://schemas.microsoft.com/office/drawing/2014/main" id="{95AB7A50-B385-D1E7-8044-88D4BFFC48CB}"/>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20012891" y="6815016"/>
              <a:ext cx="1582848" cy="1582848"/>
            </a:xfrm>
            <a:prstGeom prst="rect">
              <a:avLst/>
            </a:prstGeom>
          </p:spPr>
        </p:pic>
        <p:pic>
          <p:nvPicPr>
            <p:cNvPr id="39" name="Graphic 38" descr="Speech with solid fill">
              <a:extLst>
                <a:ext uri="{FF2B5EF4-FFF2-40B4-BE49-F238E27FC236}">
                  <a16:creationId xmlns:a16="http://schemas.microsoft.com/office/drawing/2014/main" id="{661455BB-A2EE-9346-F450-1F42898CA4FF}"/>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19995462" y="11043356"/>
              <a:ext cx="1582848" cy="1582848"/>
            </a:xfrm>
            <a:prstGeom prst="rect">
              <a:avLst/>
            </a:prstGeom>
          </p:spPr>
        </p:pic>
        <p:pic>
          <p:nvPicPr>
            <p:cNvPr id="29" name="Graphic 28" descr="Care with solid fill">
              <a:extLst>
                <a:ext uri="{FF2B5EF4-FFF2-40B4-BE49-F238E27FC236}">
                  <a16:creationId xmlns:a16="http://schemas.microsoft.com/office/drawing/2014/main" id="{C3D81531-6467-C9E1-D3D9-B1718849584B}"/>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20027770" y="8992926"/>
              <a:ext cx="1359242" cy="1359242"/>
            </a:xfrm>
            <a:prstGeom prst="rect">
              <a:avLst/>
            </a:prstGeom>
          </p:spPr>
        </p:pic>
      </p:grpSp>
      <p:sp>
        <p:nvSpPr>
          <p:cNvPr id="38" name="TextBox 37">
            <a:extLst>
              <a:ext uri="{FF2B5EF4-FFF2-40B4-BE49-F238E27FC236}">
                <a16:creationId xmlns:a16="http://schemas.microsoft.com/office/drawing/2014/main" id="{B24F1062-C804-7673-6803-27E4DF0BD44B}"/>
              </a:ext>
            </a:extLst>
          </p:cNvPr>
          <p:cNvSpPr txBox="1"/>
          <p:nvPr/>
        </p:nvSpPr>
        <p:spPr>
          <a:xfrm>
            <a:off x="882966" y="21501644"/>
            <a:ext cx="20234283" cy="1569660"/>
          </a:xfrm>
          <a:prstGeom prst="rect">
            <a:avLst/>
          </a:prstGeom>
          <a:noFill/>
        </p:spPr>
        <p:txBody>
          <a:bodyPr wrap="square" rtlCol="0">
            <a:spAutoFit/>
          </a:bodyPr>
          <a:lstStyle/>
          <a:p>
            <a:pPr algn="ctr"/>
            <a:r>
              <a:rPr lang="en-GB" sz="4800" b="1" dirty="0">
                <a:solidFill>
                  <a:schemeClr val="bg1"/>
                </a:solidFill>
              </a:rPr>
              <a:t>In-Focus: Driving Improvement in OG Cancer Pathways</a:t>
            </a:r>
          </a:p>
          <a:p>
            <a:pPr algn="ctr"/>
            <a:endParaRPr lang="en-GB" sz="4800" b="1" dirty="0">
              <a:solidFill>
                <a:schemeClr val="bg1"/>
              </a:solidFill>
            </a:endParaRPr>
          </a:p>
        </p:txBody>
      </p:sp>
      <p:sp>
        <p:nvSpPr>
          <p:cNvPr id="2" name="Rectangle 1">
            <a:extLst>
              <a:ext uri="{FF2B5EF4-FFF2-40B4-BE49-F238E27FC236}">
                <a16:creationId xmlns:a16="http://schemas.microsoft.com/office/drawing/2014/main" id="{3ECC95EC-E296-8179-D06C-4683FFF1E450}"/>
              </a:ext>
            </a:extLst>
          </p:cNvPr>
          <p:cNvSpPr/>
          <p:nvPr/>
        </p:nvSpPr>
        <p:spPr>
          <a:xfrm>
            <a:off x="539311" y="28321296"/>
            <a:ext cx="21082166" cy="4698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dirty="0">
                <a:solidFill>
                  <a:srgbClr val="018463"/>
                </a:solidFill>
                <a:hlinkClick r:id="rId21">
                  <a:extLst>
                    <a:ext uri="{A12FA001-AC4F-418D-AE19-62706E023703}">
                      <ahyp:hlinkClr xmlns:ahyp="http://schemas.microsoft.com/office/drawing/2018/hyperlinkcolor" val="tx"/>
                    </a:ext>
                  </a:extLst>
                </a:hlinkClick>
              </a:rPr>
              <a:t>www.natcan.org.uk/audits/oesophago-gastric/</a:t>
            </a:r>
            <a:r>
              <a:rPr lang="en-GB" sz="2000" dirty="0">
                <a:solidFill>
                  <a:srgbClr val="018463"/>
                </a:solidFill>
              </a:rPr>
              <a:t>                                                                                                                                                                                                                                      OGCancerAudit@rcseng.ac.uk</a:t>
            </a:r>
          </a:p>
        </p:txBody>
      </p:sp>
      <p:sp>
        <p:nvSpPr>
          <p:cNvPr id="7" name="TextBox 6">
            <a:extLst>
              <a:ext uri="{FF2B5EF4-FFF2-40B4-BE49-F238E27FC236}">
                <a16:creationId xmlns:a16="http://schemas.microsoft.com/office/drawing/2014/main" id="{86D29E7C-EE2E-3D60-2F3F-B534B05900FE}"/>
              </a:ext>
            </a:extLst>
          </p:cNvPr>
          <p:cNvSpPr txBox="1"/>
          <p:nvPr/>
        </p:nvSpPr>
        <p:spPr>
          <a:xfrm>
            <a:off x="609822" y="14552290"/>
            <a:ext cx="10270420" cy="830997"/>
          </a:xfrm>
          <a:prstGeom prst="rect">
            <a:avLst/>
          </a:prstGeom>
          <a:noFill/>
        </p:spPr>
        <p:txBody>
          <a:bodyPr wrap="square" rtlCol="0">
            <a:spAutoFit/>
          </a:bodyPr>
          <a:lstStyle/>
          <a:p>
            <a:pPr algn="ctr"/>
            <a:r>
              <a:rPr lang="en-GB" sz="4800" b="1" dirty="0">
                <a:solidFill>
                  <a:schemeClr val="bg1"/>
                </a:solidFill>
              </a:rPr>
              <a:t>Public Impact</a:t>
            </a:r>
          </a:p>
        </p:txBody>
      </p:sp>
      <p:grpSp>
        <p:nvGrpSpPr>
          <p:cNvPr id="67" name="Group 66">
            <a:extLst>
              <a:ext uri="{FF2B5EF4-FFF2-40B4-BE49-F238E27FC236}">
                <a16:creationId xmlns:a16="http://schemas.microsoft.com/office/drawing/2014/main" id="{3D923BD4-DE4E-9EFE-28D9-E3F60C8729F0}"/>
              </a:ext>
            </a:extLst>
          </p:cNvPr>
          <p:cNvGrpSpPr/>
          <p:nvPr/>
        </p:nvGrpSpPr>
        <p:grpSpPr>
          <a:xfrm>
            <a:off x="19972911" y="18286238"/>
            <a:ext cx="1688054" cy="3157572"/>
            <a:chOff x="19905746" y="18125059"/>
            <a:chExt cx="1688054" cy="3327226"/>
          </a:xfrm>
        </p:grpSpPr>
        <p:pic>
          <p:nvPicPr>
            <p:cNvPr id="54" name="Graphic 53" descr="Clipboard Badge with solid fill">
              <a:extLst>
                <a:ext uri="{FF2B5EF4-FFF2-40B4-BE49-F238E27FC236}">
                  <a16:creationId xmlns:a16="http://schemas.microsoft.com/office/drawing/2014/main" id="{8A0406B0-C8C4-1922-B232-4C25EB9E6CEE}"/>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19905746" y="19764231"/>
              <a:ext cx="1688054" cy="1688054"/>
            </a:xfrm>
            <a:prstGeom prst="rect">
              <a:avLst/>
            </a:prstGeom>
          </p:spPr>
        </p:pic>
        <p:pic>
          <p:nvPicPr>
            <p:cNvPr id="22" name="Graphic 21" descr="Network diagram with solid fill">
              <a:extLst>
                <a:ext uri="{FF2B5EF4-FFF2-40B4-BE49-F238E27FC236}">
                  <a16:creationId xmlns:a16="http://schemas.microsoft.com/office/drawing/2014/main" id="{0997DCE0-FB82-ED3F-6965-F7BCDFD6E5A9}"/>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rot="16200000">
              <a:off x="19876034" y="18198717"/>
              <a:ext cx="1742973" cy="1595658"/>
            </a:xfrm>
            <a:prstGeom prst="rect">
              <a:avLst/>
            </a:prstGeom>
          </p:spPr>
        </p:pic>
      </p:grpSp>
      <p:grpSp>
        <p:nvGrpSpPr>
          <p:cNvPr id="23" name="Group 22">
            <a:extLst>
              <a:ext uri="{FF2B5EF4-FFF2-40B4-BE49-F238E27FC236}">
                <a16:creationId xmlns:a16="http://schemas.microsoft.com/office/drawing/2014/main" id="{95D03493-2D36-32F9-824F-5A6DE5B192EE}"/>
              </a:ext>
            </a:extLst>
          </p:cNvPr>
          <p:cNvGrpSpPr/>
          <p:nvPr/>
        </p:nvGrpSpPr>
        <p:grpSpPr>
          <a:xfrm>
            <a:off x="20011388" y="6197098"/>
            <a:ext cx="1499739" cy="9637121"/>
            <a:chOff x="20011388" y="6197098"/>
            <a:chExt cx="1499739" cy="9637121"/>
          </a:xfrm>
        </p:grpSpPr>
        <p:pic>
          <p:nvPicPr>
            <p:cNvPr id="28" name="Graphic 27" descr="Statistics with solid fill">
              <a:extLst>
                <a:ext uri="{FF2B5EF4-FFF2-40B4-BE49-F238E27FC236}">
                  <a16:creationId xmlns:a16="http://schemas.microsoft.com/office/drawing/2014/main" id="{A96F28FB-079C-FB7D-9EDF-E20CC493C44A}"/>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20062784" y="14146165"/>
              <a:ext cx="1448343" cy="1688054"/>
            </a:xfrm>
            <a:prstGeom prst="rect">
              <a:avLst/>
            </a:prstGeom>
          </p:spPr>
        </p:pic>
        <p:grpSp>
          <p:nvGrpSpPr>
            <p:cNvPr id="19" name="Group 18">
              <a:extLst>
                <a:ext uri="{FF2B5EF4-FFF2-40B4-BE49-F238E27FC236}">
                  <a16:creationId xmlns:a16="http://schemas.microsoft.com/office/drawing/2014/main" id="{0895DD29-82DF-691D-59E5-BD8DF6A51468}"/>
                </a:ext>
              </a:extLst>
            </p:cNvPr>
            <p:cNvGrpSpPr/>
            <p:nvPr/>
          </p:nvGrpSpPr>
          <p:grpSpPr>
            <a:xfrm>
              <a:off x="20011388" y="6197098"/>
              <a:ext cx="1499739" cy="6470169"/>
              <a:chOff x="19859775" y="6772205"/>
              <a:chExt cx="1499739" cy="6470169"/>
            </a:xfrm>
          </p:grpSpPr>
          <p:pic>
            <p:nvPicPr>
              <p:cNvPr id="36" name="Graphic 35" descr="Scatterplot with solid fill">
                <a:extLst>
                  <a:ext uri="{FF2B5EF4-FFF2-40B4-BE49-F238E27FC236}">
                    <a16:creationId xmlns:a16="http://schemas.microsoft.com/office/drawing/2014/main" id="{C85FDE80-C8F9-B722-AB97-B7807CAEFAAF}"/>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19872921" y="6772205"/>
                <a:ext cx="1486593" cy="1716371"/>
              </a:xfrm>
              <a:prstGeom prst="rect">
                <a:avLst/>
              </a:prstGeom>
            </p:spPr>
          </p:pic>
          <p:pic>
            <p:nvPicPr>
              <p:cNvPr id="27" name="Graphic 26" descr="CheckList with solid fill">
                <a:extLst>
                  <a:ext uri="{FF2B5EF4-FFF2-40B4-BE49-F238E27FC236}">
                    <a16:creationId xmlns:a16="http://schemas.microsoft.com/office/drawing/2014/main" id="{31EF9C89-B422-D127-2841-35DA1AF45C0F}"/>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9859775" y="11742635"/>
                <a:ext cx="1499739" cy="1499739"/>
              </a:xfrm>
              <a:prstGeom prst="rect">
                <a:avLst/>
              </a:prstGeom>
            </p:spPr>
          </p:pic>
          <p:pic>
            <p:nvPicPr>
              <p:cNvPr id="37" name="Graphic 36" descr="Bullseye with solid fill">
                <a:extLst>
                  <a:ext uri="{FF2B5EF4-FFF2-40B4-BE49-F238E27FC236}">
                    <a16:creationId xmlns:a16="http://schemas.microsoft.com/office/drawing/2014/main" id="{27A1E731-CDBB-E75D-14FB-2A7324A26B8C}"/>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19905519" y="9199734"/>
                <a:ext cx="1408249" cy="1408249"/>
              </a:xfrm>
              <a:prstGeom prst="rect">
                <a:avLst/>
              </a:prstGeom>
            </p:spPr>
          </p:pic>
        </p:grpSp>
      </p:grpSp>
      <p:sp>
        <p:nvSpPr>
          <p:cNvPr id="43" name="TextBox 42">
            <a:extLst>
              <a:ext uri="{FF2B5EF4-FFF2-40B4-BE49-F238E27FC236}">
                <a16:creationId xmlns:a16="http://schemas.microsoft.com/office/drawing/2014/main" id="{3009A017-8179-0DD3-2C07-40C7D420FB41}"/>
              </a:ext>
            </a:extLst>
          </p:cNvPr>
          <p:cNvSpPr txBox="1"/>
          <p:nvPr/>
        </p:nvSpPr>
        <p:spPr>
          <a:xfrm>
            <a:off x="11241010" y="4864563"/>
            <a:ext cx="9060270" cy="12603450"/>
          </a:xfrm>
          <a:prstGeom prst="rect">
            <a:avLst/>
          </a:prstGeom>
          <a:noFill/>
          <a:ln>
            <a:noFill/>
          </a:ln>
        </p:spPr>
        <p:txBody>
          <a:bodyPr wrap="square" rtlCol="0">
            <a:spAutoFit/>
          </a:bodyPr>
          <a:lstStyle/>
          <a:p>
            <a:pPr marL="457200" indent="-457200">
              <a:spcBef>
                <a:spcPts val="1200"/>
              </a:spcBef>
              <a:spcAft>
                <a:spcPts val="1200"/>
              </a:spcAft>
              <a:buFont typeface="Wingdings" panose="05000000000000000000" pitchFamily="2" charset="2"/>
              <a:buChar char="Ø"/>
            </a:pPr>
            <a:r>
              <a:rPr lang="en-GB" sz="2600" dirty="0"/>
              <a:t>NOGCA launched a Quality Improvement (QI) initiative to all </a:t>
            </a:r>
            <a:r>
              <a:rPr lang="en-GB" sz="2600" b="1" dirty="0"/>
              <a:t>21 Cancer Alliances</a:t>
            </a:r>
            <a:r>
              <a:rPr lang="en-GB" sz="2600" dirty="0"/>
              <a:t> in England, providing </a:t>
            </a:r>
            <a:r>
              <a:rPr lang="en-GB" sz="2600" b="1" dirty="0"/>
              <a:t>bespoke reports with Alliance- and trust-level results</a:t>
            </a:r>
            <a:r>
              <a:rPr lang="en-GB" sz="2600" dirty="0"/>
              <a:t> for the key performance indicator: </a:t>
            </a:r>
            <a:r>
              <a:rPr lang="en-GB" sz="2600" b="1" dirty="0"/>
              <a:t>time from diagnostic endoscopy to treatment. </a:t>
            </a:r>
            <a:r>
              <a:rPr lang="en-GB" sz="2600" dirty="0"/>
              <a:t>The initiative provided benchmarked results for </a:t>
            </a:r>
            <a:r>
              <a:rPr lang="en-GB" sz="2600" b="1" dirty="0"/>
              <a:t>119 NHS trusts</a:t>
            </a:r>
            <a:r>
              <a:rPr lang="en-GB" sz="2600" dirty="0"/>
              <a:t> diagnosing and treating people with OG cancer.</a:t>
            </a:r>
            <a:endParaRPr lang="en-GB" sz="2600" b="1" dirty="0"/>
          </a:p>
          <a:p>
            <a:pPr marL="457200" indent="-457200">
              <a:spcBef>
                <a:spcPts val="600"/>
              </a:spcBef>
              <a:spcAft>
                <a:spcPts val="600"/>
              </a:spcAft>
              <a:buFont typeface="Wingdings" panose="05000000000000000000" pitchFamily="2" charset="2"/>
              <a:buChar char="Ø"/>
            </a:pPr>
            <a:r>
              <a:rPr lang="en-GB" sz="2600" dirty="0"/>
              <a:t>These tailored reports enable Cancer Alliances to: </a:t>
            </a:r>
          </a:p>
          <a:p>
            <a:pPr marL="914400" lvl="1" indent="-457200">
              <a:spcBef>
                <a:spcPts val="300"/>
              </a:spcBef>
              <a:spcAft>
                <a:spcPts val="300"/>
              </a:spcAft>
              <a:buFont typeface="Wingdings" panose="05000000000000000000" pitchFamily="2" charset="2"/>
              <a:buChar char="Ø"/>
            </a:pPr>
            <a:r>
              <a:rPr lang="en-GB" sz="2600" b="1" dirty="0"/>
              <a:t>benchmark </a:t>
            </a:r>
            <a:r>
              <a:rPr lang="en-GB" sz="2600" dirty="0"/>
              <a:t>their performance against national and peer Alliance data </a:t>
            </a:r>
          </a:p>
          <a:p>
            <a:pPr marL="914400" lvl="1" indent="-457200">
              <a:spcBef>
                <a:spcPts val="300"/>
              </a:spcBef>
              <a:spcAft>
                <a:spcPts val="300"/>
              </a:spcAft>
              <a:buFont typeface="Wingdings" panose="05000000000000000000" pitchFamily="2" charset="2"/>
              <a:buChar char="Ø"/>
            </a:pPr>
            <a:r>
              <a:rPr lang="en-GB" sz="2600" b="1" dirty="0"/>
              <a:t>identify variation </a:t>
            </a:r>
            <a:r>
              <a:rPr lang="en-GB" sz="2600" dirty="0"/>
              <a:t>between trusts within their region </a:t>
            </a:r>
          </a:p>
          <a:p>
            <a:pPr marL="914400" lvl="1" indent="-457200">
              <a:spcBef>
                <a:spcPts val="300"/>
              </a:spcBef>
              <a:spcAft>
                <a:spcPts val="300"/>
              </a:spcAft>
              <a:buFont typeface="Wingdings" panose="05000000000000000000" pitchFamily="2" charset="2"/>
              <a:buChar char="Ø"/>
            </a:pPr>
            <a:r>
              <a:rPr lang="en-GB" sz="2600" b="1" dirty="0"/>
              <a:t>target </a:t>
            </a:r>
            <a:r>
              <a:rPr lang="en-GB" sz="2600" dirty="0"/>
              <a:t>local pathway delays and </a:t>
            </a:r>
            <a:r>
              <a:rPr lang="en-GB" sz="2600" b="1" dirty="0"/>
              <a:t>prioritise improvement actions </a:t>
            </a:r>
          </a:p>
          <a:p>
            <a:pPr marL="457200" indent="-457200">
              <a:spcBef>
                <a:spcPts val="600"/>
              </a:spcBef>
              <a:spcAft>
                <a:spcPts val="600"/>
              </a:spcAft>
              <a:buFont typeface="Wingdings" panose="05000000000000000000" pitchFamily="2" charset="2"/>
              <a:buChar char="Ø"/>
            </a:pPr>
            <a:r>
              <a:rPr lang="en-GB" sz="2600" dirty="0"/>
              <a:t>The reports included clear </a:t>
            </a:r>
            <a:r>
              <a:rPr lang="en-GB" sz="2600" b="1" dirty="0"/>
              <a:t>recommendations for action</a:t>
            </a:r>
            <a:r>
              <a:rPr lang="en-GB" sz="2600" dirty="0"/>
              <a:t>, supporting Alliances and providers to: </a:t>
            </a:r>
          </a:p>
          <a:p>
            <a:pPr marL="914400" lvl="1" indent="-457200">
              <a:spcBef>
                <a:spcPts val="300"/>
              </a:spcBef>
              <a:spcAft>
                <a:spcPts val="300"/>
              </a:spcAft>
              <a:buFont typeface="Wingdings" panose="05000000000000000000" pitchFamily="2" charset="2"/>
              <a:buChar char="Ø"/>
            </a:pPr>
            <a:r>
              <a:rPr lang="en-GB" sz="2600" b="1" dirty="0"/>
              <a:t>review pathway </a:t>
            </a:r>
            <a:r>
              <a:rPr lang="en-GB" sz="2600" dirty="0"/>
              <a:t>bottlenecks </a:t>
            </a:r>
          </a:p>
          <a:p>
            <a:pPr marL="914400" lvl="1" indent="-457200">
              <a:spcBef>
                <a:spcPts val="300"/>
              </a:spcBef>
              <a:spcAft>
                <a:spcPts val="300"/>
              </a:spcAft>
              <a:buFont typeface="Wingdings" panose="05000000000000000000" pitchFamily="2" charset="2"/>
              <a:buChar char="Ø"/>
            </a:pPr>
            <a:r>
              <a:rPr lang="en-GB" sz="2600" dirty="0"/>
              <a:t>develop and implement </a:t>
            </a:r>
            <a:r>
              <a:rPr lang="en-GB" sz="2600" b="1" dirty="0"/>
              <a:t>local improvement plans</a:t>
            </a:r>
          </a:p>
          <a:p>
            <a:pPr marL="457200" indent="-457200">
              <a:spcBef>
                <a:spcPts val="1200"/>
              </a:spcBef>
              <a:spcAft>
                <a:spcPts val="1200"/>
              </a:spcAft>
              <a:buFont typeface="Wingdings" panose="05000000000000000000" pitchFamily="2" charset="2"/>
              <a:buChar char="Ø"/>
            </a:pPr>
            <a:r>
              <a:rPr lang="en-GB" sz="2600" dirty="0"/>
              <a:t>To support implementation, the audit has developed a </a:t>
            </a:r>
            <a:r>
              <a:rPr lang="en-GB" sz="2600" b="1" dirty="0">
                <a:hlinkClick r:id="rId28"/>
              </a:rPr>
              <a:t>Quality Improvement Action Plan Template</a:t>
            </a:r>
            <a:r>
              <a:rPr lang="en-GB" sz="2600" dirty="0"/>
              <a:t>, outlining practical actions and approaches that NHS organisations can adopt when planning and delivering local QI activity.</a:t>
            </a:r>
            <a:r>
              <a:rPr lang="en-GB" sz="2600" b="1" dirty="0"/>
              <a:t> </a:t>
            </a:r>
          </a:p>
          <a:p>
            <a:pPr marL="457200" indent="-457200">
              <a:spcBef>
                <a:spcPts val="1200"/>
              </a:spcBef>
              <a:spcAft>
                <a:spcPts val="1200"/>
              </a:spcAft>
              <a:buFont typeface="Wingdings" panose="05000000000000000000" pitchFamily="2" charset="2"/>
              <a:buChar char="Ø"/>
            </a:pPr>
            <a:r>
              <a:rPr lang="en-GB" sz="2600" dirty="0"/>
              <a:t>Quarterly updates via the </a:t>
            </a:r>
            <a:r>
              <a:rPr lang="en-GB" sz="2600" b="1" dirty="0">
                <a:hlinkClick r:id="rId29"/>
              </a:rPr>
              <a:t>NOGCA data dashboard</a:t>
            </a:r>
            <a:r>
              <a:rPr lang="en-GB" sz="2600" dirty="0">
                <a:hlinkClick r:id="rId30"/>
              </a:rPr>
              <a:t> </a:t>
            </a:r>
            <a:r>
              <a:rPr lang="en-GB" sz="2600" dirty="0"/>
              <a:t>support </a:t>
            </a:r>
            <a:r>
              <a:rPr lang="en-GB" sz="2600" b="1" dirty="0"/>
              <a:t>ongoing monitoring and evaluation of QI activity</a:t>
            </a:r>
            <a:r>
              <a:rPr lang="en-GB" sz="2600" dirty="0"/>
              <a:t>, embedding data-driven improvement at a local level. During 2025, </a:t>
            </a:r>
            <a:r>
              <a:rPr lang="en-GB" sz="2600" b="1" dirty="0"/>
              <a:t>the dashboard was accessed 1,500 times</a:t>
            </a:r>
            <a:r>
              <a:rPr lang="en-GB" sz="2600" dirty="0"/>
              <a:t>, reflecting its use by Cancer Alliances and NHS providers to monitor performance and identify opportunities for improvement.</a:t>
            </a:r>
          </a:p>
        </p:txBody>
      </p:sp>
    </p:spTree>
    <p:extLst>
      <p:ext uri="{BB962C8B-B14F-4D97-AF65-F5344CB8AC3E}">
        <p14:creationId xmlns:p14="http://schemas.microsoft.com/office/powerpoint/2010/main" val="18257995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B75E62D3DE67478C470A2463941AF3" ma:contentTypeVersion="16" ma:contentTypeDescription="Create a new document." ma:contentTypeScope="" ma:versionID="3cbb43f0fcf6d6eaeffdb7271f5f2e25">
  <xsd:schema xmlns:xsd="http://www.w3.org/2001/XMLSchema" xmlns:xs="http://www.w3.org/2001/XMLSchema" xmlns:p="http://schemas.microsoft.com/office/2006/metadata/properties" xmlns:ns2="88d9f489-fbb5-409d-8361-5dd6458cd0ad" xmlns:ns3="58afd8fe-34e6-4347-ac36-1932accbb357" targetNamespace="http://schemas.microsoft.com/office/2006/metadata/properties" ma:root="true" ma:fieldsID="b5597f15bbd7953552400ed0e2ffdd6b" ns2:_="" ns3:_="">
    <xsd:import namespace="88d9f489-fbb5-409d-8361-5dd6458cd0ad"/>
    <xsd:import namespace="58afd8fe-34e6-4347-ac36-1932accbb3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DateandTim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d9f489-fbb5-409d-8361-5dd6458cd0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DateandTime" ma:index="16" nillable="true" ma:displayName="Date and Time" ma:format="DateTime" ma:internalName="DateandTime">
      <xsd:simpleType>
        <xsd:restriction base="dms:DateTim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4f7a641-d7a7-4058-a8da-0ae5b4afc5b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afd8fe-34e6-4347-ac36-1932accbb35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ff74fbe-f2fd-4cb2-ac19-1241c3710773}" ma:internalName="TaxCatchAll" ma:showField="CatchAllData" ma:web="58afd8fe-34e6-4347-ac36-1932accbb3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8d9f489-fbb5-409d-8361-5dd6458cd0ad">
      <Terms xmlns="http://schemas.microsoft.com/office/infopath/2007/PartnerControls"/>
    </lcf76f155ced4ddcb4097134ff3c332f>
    <TaxCatchAll xmlns="58afd8fe-34e6-4347-ac36-1932accbb357" xsi:nil="true"/>
    <DateandTime xmlns="88d9f489-fbb5-409d-8361-5dd6458cd0ad" xsi:nil="true"/>
  </documentManagement>
</p:properties>
</file>

<file path=customXml/itemProps1.xml><?xml version="1.0" encoding="utf-8"?>
<ds:datastoreItem xmlns:ds="http://schemas.openxmlformats.org/officeDocument/2006/customXml" ds:itemID="{115AD4DB-07EF-4313-A6F0-246851CFCD4A}"/>
</file>

<file path=customXml/itemProps2.xml><?xml version="1.0" encoding="utf-8"?>
<ds:datastoreItem xmlns:ds="http://schemas.openxmlformats.org/officeDocument/2006/customXml" ds:itemID="{1C6015C0-3EC5-4B0C-924F-E1C764939BCC}"/>
</file>

<file path=customXml/itemProps3.xml><?xml version="1.0" encoding="utf-8"?>
<ds:datastoreItem xmlns:ds="http://schemas.openxmlformats.org/officeDocument/2006/customXml" ds:itemID="{59B694E1-DF7E-4AD5-8752-C0C538A13693}"/>
</file>

<file path=docProps/app.xml><?xml version="1.0" encoding="utf-8"?>
<Properties xmlns="http://schemas.openxmlformats.org/officeDocument/2006/extended-properties" xmlns:vt="http://schemas.openxmlformats.org/officeDocument/2006/docPropsVTypes">
  <Template>Office Theme</Template>
  <TotalTime>3060</TotalTime>
  <Words>833</Words>
  <Application>Microsoft Office PowerPoint</Application>
  <PresentationFormat>Custom</PresentationFormat>
  <Paragraphs>34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Olivia O'Connor</dc:creator>
  <cp:lastModifiedBy>Karen Darley</cp:lastModifiedBy>
  <cp:revision>22</cp:revision>
  <dcterms:created xsi:type="dcterms:W3CDTF">2026-01-05T16:09:55Z</dcterms:created>
  <dcterms:modified xsi:type="dcterms:W3CDTF">2026-06-15T10:33:21Z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0x010100DCB75E62D3DE67478C470A2463941AF3</vt:lpwstr>
  </property>
</Properties>
</file>