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9" r:id="rId5"/>
  </p:sldIdLst>
  <p:sldSz cx="9601200" cy="15624175"/>
  <p:notesSz cx="6858000" cy="9144000"/>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922" userDrawn="1">
          <p15:clr>
            <a:srgbClr val="A4A3A4"/>
          </p15:clr>
        </p15:guide>
        <p15:guide id="2" pos="30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ine Chan" initials="FC" lastIdx="2" clrIdx="0">
    <p:extLst>
      <p:ext uri="{19B8F6BF-5375-455C-9EA6-DF929625EA0E}">
        <p15:presenceInfo xmlns:p15="http://schemas.microsoft.com/office/powerpoint/2012/main" userId="S::FChan@rcseng.ac.uk::a037ea19-23ff-4a17-82f0-ee44cd8087c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a:srgbClr val="FFFF66"/>
    <a:srgbClr val="B598DB"/>
    <a:srgbClr val="F8C0D3"/>
    <a:srgbClr val="F5A9C2"/>
    <a:srgbClr val="EA5284"/>
    <a:srgbClr val="593684"/>
    <a:srgbClr val="5A869F"/>
    <a:srgbClr val="B189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489" autoAdjust="0"/>
  </p:normalViewPr>
  <p:slideViewPr>
    <p:cSldViewPr>
      <p:cViewPr varScale="1">
        <p:scale>
          <a:sx n="49" d="100"/>
          <a:sy n="49" d="100"/>
        </p:scale>
        <p:origin x="4002" y="72"/>
      </p:cViewPr>
      <p:guideLst>
        <p:guide orient="horz" pos="4922"/>
        <p:guide pos="3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418595-8AE8-499E-823A-43166D6BBA6F}" type="datetimeFigureOut">
              <a:rPr lang="en-GB" smtClean="0"/>
              <a:t>02/03/2026</a:t>
            </a:fld>
            <a:endParaRPr lang="en-GB"/>
          </a:p>
        </p:txBody>
      </p:sp>
      <p:sp>
        <p:nvSpPr>
          <p:cNvPr id="4" name="Slide Image Placeholder 3"/>
          <p:cNvSpPr>
            <a:spLocks noGrp="1" noRot="1" noChangeAspect="1"/>
          </p:cNvSpPr>
          <p:nvPr>
            <p:ph type="sldImg" idx="2"/>
          </p:nvPr>
        </p:nvSpPr>
        <p:spPr>
          <a:xfrm>
            <a:off x="2374900" y="685800"/>
            <a:ext cx="21082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8EC49C-454C-4F13-B053-42B30716436E}" type="slidenum">
              <a:rPr lang="en-GB" smtClean="0"/>
              <a:t>‹#›</a:t>
            </a:fld>
            <a:endParaRPr lang="en-GB"/>
          </a:p>
        </p:txBody>
      </p:sp>
    </p:spTree>
    <p:extLst>
      <p:ext uri="{BB962C8B-B14F-4D97-AF65-F5344CB8AC3E}">
        <p14:creationId xmlns:p14="http://schemas.microsoft.com/office/powerpoint/2010/main" val="1626421387"/>
      </p:ext>
    </p:extLst>
  </p:cSld>
  <p:clrMap bg1="lt1" tx1="dk1" bg2="lt2" tx2="dk2" accent1="accent1" accent2="accent2" accent3="accent3" accent4="accent4" accent5="accent5" accent6="accent6" hlink="hlink" folHlink="folHlink"/>
  <p:notesStyle>
    <a:lvl1pPr marL="0" algn="l" defTabSz="1280160" rtl="0" eaLnBrk="1" latinLnBrk="0" hangingPunct="1">
      <a:defRPr sz="1700" kern="1200">
        <a:solidFill>
          <a:schemeClr val="tx1"/>
        </a:solidFill>
        <a:latin typeface="+mn-lt"/>
        <a:ea typeface="+mn-ea"/>
        <a:cs typeface="+mn-cs"/>
      </a:defRPr>
    </a:lvl1pPr>
    <a:lvl2pPr marL="640080" algn="l" defTabSz="1280160" rtl="0" eaLnBrk="1" latinLnBrk="0" hangingPunct="1">
      <a:defRPr sz="1700" kern="1200">
        <a:solidFill>
          <a:schemeClr val="tx1"/>
        </a:solidFill>
        <a:latin typeface="+mn-lt"/>
        <a:ea typeface="+mn-ea"/>
        <a:cs typeface="+mn-cs"/>
      </a:defRPr>
    </a:lvl2pPr>
    <a:lvl3pPr marL="1280160" algn="l" defTabSz="1280160" rtl="0" eaLnBrk="1" latinLnBrk="0" hangingPunct="1">
      <a:defRPr sz="1700" kern="1200">
        <a:solidFill>
          <a:schemeClr val="tx1"/>
        </a:solidFill>
        <a:latin typeface="+mn-lt"/>
        <a:ea typeface="+mn-ea"/>
        <a:cs typeface="+mn-cs"/>
      </a:defRPr>
    </a:lvl3pPr>
    <a:lvl4pPr marL="1920240" algn="l" defTabSz="1280160" rtl="0" eaLnBrk="1" latinLnBrk="0" hangingPunct="1">
      <a:defRPr sz="1700" kern="1200">
        <a:solidFill>
          <a:schemeClr val="tx1"/>
        </a:solidFill>
        <a:latin typeface="+mn-lt"/>
        <a:ea typeface="+mn-ea"/>
        <a:cs typeface="+mn-cs"/>
      </a:defRPr>
    </a:lvl4pPr>
    <a:lvl5pPr marL="2560320" algn="l" defTabSz="1280160" rtl="0" eaLnBrk="1" latinLnBrk="0" hangingPunct="1">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74900" y="685800"/>
            <a:ext cx="21082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9CFE20F-1569-47FA-802A-1537039D8718}" type="slidenum">
              <a:rPr lang="en-GB">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3692147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4853630"/>
            <a:ext cx="8161020" cy="3349068"/>
          </a:xfrm>
        </p:spPr>
        <p:txBody>
          <a:bodyPr/>
          <a:lstStyle/>
          <a:p>
            <a:r>
              <a:rPr lang="en-US"/>
              <a:t>Click to edit Master title style</a:t>
            </a:r>
            <a:endParaRPr lang="en-GB"/>
          </a:p>
        </p:txBody>
      </p:sp>
      <p:sp>
        <p:nvSpPr>
          <p:cNvPr id="3" name="Subtitle 2"/>
          <p:cNvSpPr>
            <a:spLocks noGrp="1"/>
          </p:cNvSpPr>
          <p:nvPr>
            <p:ph type="subTitle" idx="1"/>
          </p:nvPr>
        </p:nvSpPr>
        <p:spPr>
          <a:xfrm>
            <a:off x="1440180" y="8853704"/>
            <a:ext cx="6720840" cy="3992845"/>
          </a:xfrm>
        </p:spPr>
        <p:txBody>
          <a:bodyPr/>
          <a:lstStyle>
            <a:lvl1pPr marL="0" indent="0" algn="ctr">
              <a:buNone/>
              <a:defRPr>
                <a:solidFill>
                  <a:schemeClr val="tx1">
                    <a:tint val="75000"/>
                  </a:schemeClr>
                </a:solidFill>
              </a:defRPr>
            </a:lvl1pPr>
            <a:lvl2pPr marL="642350" indent="0" algn="ctr">
              <a:buNone/>
              <a:defRPr>
                <a:solidFill>
                  <a:schemeClr val="tx1">
                    <a:tint val="75000"/>
                  </a:schemeClr>
                </a:solidFill>
              </a:defRPr>
            </a:lvl2pPr>
            <a:lvl3pPr marL="1284697" indent="0" algn="ctr">
              <a:buNone/>
              <a:defRPr>
                <a:solidFill>
                  <a:schemeClr val="tx1">
                    <a:tint val="75000"/>
                  </a:schemeClr>
                </a:solidFill>
              </a:defRPr>
            </a:lvl3pPr>
            <a:lvl4pPr marL="1927047" indent="0" algn="ctr">
              <a:buNone/>
              <a:defRPr>
                <a:solidFill>
                  <a:schemeClr val="tx1">
                    <a:tint val="75000"/>
                  </a:schemeClr>
                </a:solidFill>
              </a:defRPr>
            </a:lvl4pPr>
            <a:lvl5pPr marL="2569395" indent="0" algn="ctr">
              <a:buNone/>
              <a:defRPr>
                <a:solidFill>
                  <a:schemeClr val="tx1">
                    <a:tint val="75000"/>
                  </a:schemeClr>
                </a:solidFill>
              </a:defRPr>
            </a:lvl5pPr>
            <a:lvl6pPr marL="3211745" indent="0" algn="ctr">
              <a:buNone/>
              <a:defRPr>
                <a:solidFill>
                  <a:schemeClr val="tx1">
                    <a:tint val="75000"/>
                  </a:schemeClr>
                </a:solidFill>
              </a:defRPr>
            </a:lvl6pPr>
            <a:lvl7pPr marL="3854093" indent="0" algn="ctr">
              <a:buNone/>
              <a:defRPr>
                <a:solidFill>
                  <a:schemeClr val="tx1">
                    <a:tint val="75000"/>
                  </a:schemeClr>
                </a:solidFill>
              </a:defRPr>
            </a:lvl7pPr>
            <a:lvl8pPr marL="4496442" indent="0" algn="ctr">
              <a:buNone/>
              <a:defRPr>
                <a:solidFill>
                  <a:schemeClr val="tx1">
                    <a:tint val="75000"/>
                  </a:schemeClr>
                </a:solidFill>
              </a:defRPr>
            </a:lvl8pPr>
            <a:lvl9pPr marL="5138791"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209491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25651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60870" y="625702"/>
            <a:ext cx="2160270" cy="1333118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80060" y="625702"/>
            <a:ext cx="6320790" cy="133311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7702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30144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8429" y="10039988"/>
            <a:ext cx="8161020" cy="3103134"/>
          </a:xfrm>
        </p:spPr>
        <p:txBody>
          <a:bodyPr anchor="t"/>
          <a:lstStyle>
            <a:lvl1pPr algn="l">
              <a:defRPr sz="5619" b="1" cap="all"/>
            </a:lvl1pPr>
          </a:lstStyle>
          <a:p>
            <a:r>
              <a:rPr lang="en-US"/>
              <a:t>Click to edit Master title style</a:t>
            </a:r>
            <a:endParaRPr lang="en-GB"/>
          </a:p>
        </p:txBody>
      </p:sp>
      <p:sp>
        <p:nvSpPr>
          <p:cNvPr id="3" name="Text Placeholder 2"/>
          <p:cNvSpPr>
            <a:spLocks noGrp="1"/>
          </p:cNvSpPr>
          <p:nvPr>
            <p:ph type="body" idx="1"/>
          </p:nvPr>
        </p:nvSpPr>
        <p:spPr>
          <a:xfrm>
            <a:off x="758429" y="6622201"/>
            <a:ext cx="8161020" cy="3417786"/>
          </a:xfrm>
        </p:spPr>
        <p:txBody>
          <a:bodyPr anchor="b"/>
          <a:lstStyle>
            <a:lvl1pPr marL="0" indent="0">
              <a:buNone/>
              <a:defRPr sz="2810">
                <a:solidFill>
                  <a:schemeClr val="tx1">
                    <a:tint val="75000"/>
                  </a:schemeClr>
                </a:solidFill>
              </a:defRPr>
            </a:lvl1pPr>
            <a:lvl2pPr marL="642350" indent="0">
              <a:buNone/>
              <a:defRPr sz="2509">
                <a:solidFill>
                  <a:schemeClr val="tx1">
                    <a:tint val="75000"/>
                  </a:schemeClr>
                </a:solidFill>
              </a:defRPr>
            </a:lvl2pPr>
            <a:lvl3pPr marL="1284697" indent="0">
              <a:buNone/>
              <a:defRPr sz="2208">
                <a:solidFill>
                  <a:schemeClr val="tx1">
                    <a:tint val="75000"/>
                  </a:schemeClr>
                </a:solidFill>
              </a:defRPr>
            </a:lvl3pPr>
            <a:lvl4pPr marL="1927047" indent="0">
              <a:buNone/>
              <a:defRPr sz="2007">
                <a:solidFill>
                  <a:schemeClr val="tx1">
                    <a:tint val="75000"/>
                  </a:schemeClr>
                </a:solidFill>
              </a:defRPr>
            </a:lvl4pPr>
            <a:lvl5pPr marL="2569395" indent="0">
              <a:buNone/>
              <a:defRPr sz="2007">
                <a:solidFill>
                  <a:schemeClr val="tx1">
                    <a:tint val="75000"/>
                  </a:schemeClr>
                </a:solidFill>
              </a:defRPr>
            </a:lvl5pPr>
            <a:lvl6pPr marL="3211745" indent="0">
              <a:buNone/>
              <a:defRPr sz="2007">
                <a:solidFill>
                  <a:schemeClr val="tx1">
                    <a:tint val="75000"/>
                  </a:schemeClr>
                </a:solidFill>
              </a:defRPr>
            </a:lvl6pPr>
            <a:lvl7pPr marL="3854093" indent="0">
              <a:buNone/>
              <a:defRPr sz="2007">
                <a:solidFill>
                  <a:schemeClr val="tx1">
                    <a:tint val="75000"/>
                  </a:schemeClr>
                </a:solidFill>
              </a:defRPr>
            </a:lvl7pPr>
            <a:lvl8pPr marL="4496442" indent="0">
              <a:buNone/>
              <a:defRPr sz="2007">
                <a:solidFill>
                  <a:schemeClr val="tx1">
                    <a:tint val="75000"/>
                  </a:schemeClr>
                </a:solidFill>
              </a:defRPr>
            </a:lvl8pPr>
            <a:lvl9pPr marL="5138791" indent="0">
              <a:buNone/>
              <a:defRPr sz="200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550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80060" y="3645648"/>
            <a:ext cx="4240530" cy="10311234"/>
          </a:xfrm>
        </p:spPr>
        <p:txBody>
          <a:bodyPr/>
          <a:lstStyle>
            <a:lvl1pPr>
              <a:defRPr sz="3914"/>
            </a:lvl1pPr>
            <a:lvl2pPr>
              <a:defRPr sz="3411"/>
            </a:lvl2pPr>
            <a:lvl3pPr>
              <a:defRPr sz="2810"/>
            </a:lvl3pPr>
            <a:lvl4pPr>
              <a:defRPr sz="2509"/>
            </a:lvl4pPr>
            <a:lvl5pPr>
              <a:defRPr sz="2509"/>
            </a:lvl5pPr>
            <a:lvl6pPr>
              <a:defRPr sz="2509"/>
            </a:lvl6pPr>
            <a:lvl7pPr>
              <a:defRPr sz="2509"/>
            </a:lvl7pPr>
            <a:lvl8pPr>
              <a:defRPr sz="2509"/>
            </a:lvl8pPr>
            <a:lvl9pPr>
              <a:defRPr sz="250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80610" y="3645648"/>
            <a:ext cx="4240530" cy="10311234"/>
          </a:xfrm>
        </p:spPr>
        <p:txBody>
          <a:bodyPr/>
          <a:lstStyle>
            <a:lvl1pPr>
              <a:defRPr sz="3914"/>
            </a:lvl1pPr>
            <a:lvl2pPr>
              <a:defRPr sz="3411"/>
            </a:lvl2pPr>
            <a:lvl3pPr>
              <a:defRPr sz="2810"/>
            </a:lvl3pPr>
            <a:lvl4pPr>
              <a:defRPr sz="2509"/>
            </a:lvl4pPr>
            <a:lvl5pPr>
              <a:defRPr sz="2509"/>
            </a:lvl5pPr>
            <a:lvl6pPr>
              <a:defRPr sz="2509"/>
            </a:lvl6pPr>
            <a:lvl7pPr>
              <a:defRPr sz="2509"/>
            </a:lvl7pPr>
            <a:lvl8pPr>
              <a:defRPr sz="2509"/>
            </a:lvl8pPr>
            <a:lvl9pPr>
              <a:defRPr sz="250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82445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80068" y="3497363"/>
            <a:ext cx="4242197" cy="1457531"/>
          </a:xfrm>
        </p:spPr>
        <p:txBody>
          <a:bodyPr anchor="b"/>
          <a:lstStyle>
            <a:lvl1pPr marL="0" indent="0">
              <a:buNone/>
              <a:defRPr sz="3411" b="1"/>
            </a:lvl1pPr>
            <a:lvl2pPr marL="642350" indent="0">
              <a:buNone/>
              <a:defRPr sz="2810" b="1"/>
            </a:lvl2pPr>
            <a:lvl3pPr marL="1284697" indent="0">
              <a:buNone/>
              <a:defRPr sz="2509" b="1"/>
            </a:lvl3pPr>
            <a:lvl4pPr marL="1927047" indent="0">
              <a:buNone/>
              <a:defRPr sz="2208" b="1"/>
            </a:lvl4pPr>
            <a:lvl5pPr marL="2569395" indent="0">
              <a:buNone/>
              <a:defRPr sz="2208" b="1"/>
            </a:lvl5pPr>
            <a:lvl6pPr marL="3211745" indent="0">
              <a:buNone/>
              <a:defRPr sz="2208" b="1"/>
            </a:lvl6pPr>
            <a:lvl7pPr marL="3854093" indent="0">
              <a:buNone/>
              <a:defRPr sz="2208" b="1"/>
            </a:lvl7pPr>
            <a:lvl8pPr marL="4496442" indent="0">
              <a:buNone/>
              <a:defRPr sz="2208" b="1"/>
            </a:lvl8pPr>
            <a:lvl9pPr marL="5138791" indent="0">
              <a:buNone/>
              <a:defRPr sz="2208" b="1"/>
            </a:lvl9pPr>
          </a:lstStyle>
          <a:p>
            <a:pPr lvl="0"/>
            <a:r>
              <a:rPr lang="en-US"/>
              <a:t>Click to edit Master text styles</a:t>
            </a:r>
          </a:p>
        </p:txBody>
      </p:sp>
      <p:sp>
        <p:nvSpPr>
          <p:cNvPr id="4" name="Content Placeholder 3"/>
          <p:cNvSpPr>
            <a:spLocks noGrp="1"/>
          </p:cNvSpPr>
          <p:nvPr>
            <p:ph sz="half" idx="2"/>
          </p:nvPr>
        </p:nvSpPr>
        <p:spPr>
          <a:xfrm>
            <a:off x="480068" y="4954893"/>
            <a:ext cx="4242197" cy="9001985"/>
          </a:xfrm>
        </p:spPr>
        <p:txBody>
          <a:bodyPr/>
          <a:lstStyle>
            <a:lvl1pPr>
              <a:defRPr sz="3411"/>
            </a:lvl1pPr>
            <a:lvl2pPr>
              <a:defRPr sz="2810"/>
            </a:lvl2pPr>
            <a:lvl3pPr>
              <a:defRPr sz="2509"/>
            </a:lvl3pPr>
            <a:lvl4pPr>
              <a:defRPr sz="2208"/>
            </a:lvl4pPr>
            <a:lvl5pPr>
              <a:defRPr sz="2208"/>
            </a:lvl5pPr>
            <a:lvl6pPr>
              <a:defRPr sz="2208"/>
            </a:lvl6pPr>
            <a:lvl7pPr>
              <a:defRPr sz="2208"/>
            </a:lvl7pPr>
            <a:lvl8pPr>
              <a:defRPr sz="2208"/>
            </a:lvl8pPr>
            <a:lvl9pPr>
              <a:defRPr sz="220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877286" y="3497363"/>
            <a:ext cx="4243863" cy="1457531"/>
          </a:xfrm>
        </p:spPr>
        <p:txBody>
          <a:bodyPr anchor="b"/>
          <a:lstStyle>
            <a:lvl1pPr marL="0" indent="0">
              <a:buNone/>
              <a:defRPr sz="3411" b="1"/>
            </a:lvl1pPr>
            <a:lvl2pPr marL="642350" indent="0">
              <a:buNone/>
              <a:defRPr sz="2810" b="1"/>
            </a:lvl2pPr>
            <a:lvl3pPr marL="1284697" indent="0">
              <a:buNone/>
              <a:defRPr sz="2509" b="1"/>
            </a:lvl3pPr>
            <a:lvl4pPr marL="1927047" indent="0">
              <a:buNone/>
              <a:defRPr sz="2208" b="1"/>
            </a:lvl4pPr>
            <a:lvl5pPr marL="2569395" indent="0">
              <a:buNone/>
              <a:defRPr sz="2208" b="1"/>
            </a:lvl5pPr>
            <a:lvl6pPr marL="3211745" indent="0">
              <a:buNone/>
              <a:defRPr sz="2208" b="1"/>
            </a:lvl6pPr>
            <a:lvl7pPr marL="3854093" indent="0">
              <a:buNone/>
              <a:defRPr sz="2208" b="1"/>
            </a:lvl7pPr>
            <a:lvl8pPr marL="4496442" indent="0">
              <a:buNone/>
              <a:defRPr sz="2208" b="1"/>
            </a:lvl8pPr>
            <a:lvl9pPr marL="5138791" indent="0">
              <a:buNone/>
              <a:defRPr sz="2208" b="1"/>
            </a:lvl9pPr>
          </a:lstStyle>
          <a:p>
            <a:pPr lvl="0"/>
            <a:r>
              <a:rPr lang="en-US"/>
              <a:t>Click to edit Master text styles</a:t>
            </a:r>
          </a:p>
        </p:txBody>
      </p:sp>
      <p:sp>
        <p:nvSpPr>
          <p:cNvPr id="6" name="Content Placeholder 5"/>
          <p:cNvSpPr>
            <a:spLocks noGrp="1"/>
          </p:cNvSpPr>
          <p:nvPr>
            <p:ph sz="quarter" idx="4"/>
          </p:nvPr>
        </p:nvSpPr>
        <p:spPr>
          <a:xfrm>
            <a:off x="4877286" y="4954893"/>
            <a:ext cx="4243863" cy="9001985"/>
          </a:xfrm>
        </p:spPr>
        <p:txBody>
          <a:bodyPr/>
          <a:lstStyle>
            <a:lvl1pPr>
              <a:defRPr sz="3411"/>
            </a:lvl1pPr>
            <a:lvl2pPr>
              <a:defRPr sz="2810"/>
            </a:lvl2pPr>
            <a:lvl3pPr>
              <a:defRPr sz="2509"/>
            </a:lvl3pPr>
            <a:lvl4pPr>
              <a:defRPr sz="2208"/>
            </a:lvl4pPr>
            <a:lvl5pPr>
              <a:defRPr sz="2208"/>
            </a:lvl5pPr>
            <a:lvl6pPr>
              <a:defRPr sz="2208"/>
            </a:lvl6pPr>
            <a:lvl7pPr>
              <a:defRPr sz="2208"/>
            </a:lvl7pPr>
            <a:lvl8pPr>
              <a:defRPr sz="2208"/>
            </a:lvl8pPr>
            <a:lvl9pPr>
              <a:defRPr sz="220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76419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529845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67414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062" y="622079"/>
            <a:ext cx="3158729" cy="2647429"/>
          </a:xfrm>
        </p:spPr>
        <p:txBody>
          <a:bodyPr anchor="b"/>
          <a:lstStyle>
            <a:lvl1pPr algn="l">
              <a:defRPr sz="2810" b="1"/>
            </a:lvl1pPr>
          </a:lstStyle>
          <a:p>
            <a:r>
              <a:rPr lang="en-US"/>
              <a:t>Click to edit Master title style</a:t>
            </a:r>
            <a:endParaRPr lang="en-GB"/>
          </a:p>
        </p:txBody>
      </p:sp>
      <p:sp>
        <p:nvSpPr>
          <p:cNvPr id="3" name="Content Placeholder 2"/>
          <p:cNvSpPr>
            <a:spLocks noGrp="1"/>
          </p:cNvSpPr>
          <p:nvPr>
            <p:ph idx="1"/>
          </p:nvPr>
        </p:nvSpPr>
        <p:spPr>
          <a:xfrm>
            <a:off x="3753803" y="622083"/>
            <a:ext cx="5367338" cy="13334801"/>
          </a:xfrm>
        </p:spPr>
        <p:txBody>
          <a:bodyPr/>
          <a:lstStyle>
            <a:lvl1pPr>
              <a:defRPr sz="4516"/>
            </a:lvl1pPr>
            <a:lvl2pPr>
              <a:defRPr sz="3914"/>
            </a:lvl2pPr>
            <a:lvl3pPr>
              <a:defRPr sz="3411"/>
            </a:lvl3pPr>
            <a:lvl4pPr>
              <a:defRPr sz="2810"/>
            </a:lvl4pPr>
            <a:lvl5pPr>
              <a:defRPr sz="2810"/>
            </a:lvl5pPr>
            <a:lvl6pPr>
              <a:defRPr sz="2810"/>
            </a:lvl6pPr>
            <a:lvl7pPr>
              <a:defRPr sz="2810"/>
            </a:lvl7pPr>
            <a:lvl8pPr>
              <a:defRPr sz="2810"/>
            </a:lvl8pPr>
            <a:lvl9pPr>
              <a:defRPr sz="281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80062" y="3269514"/>
            <a:ext cx="3158729" cy="10687372"/>
          </a:xfrm>
        </p:spPr>
        <p:txBody>
          <a:bodyPr/>
          <a:lstStyle>
            <a:lvl1pPr marL="0" indent="0">
              <a:buNone/>
              <a:defRPr sz="2007"/>
            </a:lvl1pPr>
            <a:lvl2pPr marL="642350" indent="0">
              <a:buNone/>
              <a:defRPr sz="1706"/>
            </a:lvl2pPr>
            <a:lvl3pPr marL="1284697" indent="0">
              <a:buNone/>
              <a:defRPr sz="1405"/>
            </a:lvl3pPr>
            <a:lvl4pPr marL="1927047" indent="0">
              <a:buNone/>
              <a:defRPr sz="1305"/>
            </a:lvl4pPr>
            <a:lvl5pPr marL="2569395" indent="0">
              <a:buNone/>
              <a:defRPr sz="1305"/>
            </a:lvl5pPr>
            <a:lvl6pPr marL="3211745" indent="0">
              <a:buNone/>
              <a:defRPr sz="1305"/>
            </a:lvl6pPr>
            <a:lvl7pPr marL="3854093" indent="0">
              <a:buNone/>
              <a:defRPr sz="1305"/>
            </a:lvl7pPr>
            <a:lvl8pPr marL="4496442" indent="0">
              <a:buNone/>
              <a:defRPr sz="1305"/>
            </a:lvl8pPr>
            <a:lvl9pPr marL="5138791" indent="0">
              <a:buNone/>
              <a:defRPr sz="1305"/>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2799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81902" y="10936932"/>
            <a:ext cx="5760720" cy="1291167"/>
          </a:xfrm>
        </p:spPr>
        <p:txBody>
          <a:bodyPr anchor="b"/>
          <a:lstStyle>
            <a:lvl1pPr algn="l">
              <a:defRPr sz="2810" b="1"/>
            </a:lvl1pPr>
          </a:lstStyle>
          <a:p>
            <a:r>
              <a:rPr lang="en-US"/>
              <a:t>Click to edit Master title style</a:t>
            </a:r>
            <a:endParaRPr lang="en-GB"/>
          </a:p>
        </p:txBody>
      </p:sp>
      <p:sp>
        <p:nvSpPr>
          <p:cNvPr id="3" name="Picture Placeholder 2"/>
          <p:cNvSpPr>
            <a:spLocks noGrp="1"/>
          </p:cNvSpPr>
          <p:nvPr>
            <p:ph type="pic" idx="1"/>
          </p:nvPr>
        </p:nvSpPr>
        <p:spPr>
          <a:xfrm>
            <a:off x="1881902" y="1396052"/>
            <a:ext cx="5760720" cy="9374505"/>
          </a:xfrm>
        </p:spPr>
        <p:txBody>
          <a:bodyPr/>
          <a:lstStyle>
            <a:lvl1pPr marL="0" indent="0">
              <a:buNone/>
              <a:defRPr sz="4516"/>
            </a:lvl1pPr>
            <a:lvl2pPr marL="642350" indent="0">
              <a:buNone/>
              <a:defRPr sz="3914"/>
            </a:lvl2pPr>
            <a:lvl3pPr marL="1284697" indent="0">
              <a:buNone/>
              <a:defRPr sz="3411"/>
            </a:lvl3pPr>
            <a:lvl4pPr marL="1927047" indent="0">
              <a:buNone/>
              <a:defRPr sz="2810"/>
            </a:lvl4pPr>
            <a:lvl5pPr marL="2569395" indent="0">
              <a:buNone/>
              <a:defRPr sz="2810"/>
            </a:lvl5pPr>
            <a:lvl6pPr marL="3211745" indent="0">
              <a:buNone/>
              <a:defRPr sz="2810"/>
            </a:lvl6pPr>
            <a:lvl7pPr marL="3854093" indent="0">
              <a:buNone/>
              <a:defRPr sz="2810"/>
            </a:lvl7pPr>
            <a:lvl8pPr marL="4496442" indent="0">
              <a:buNone/>
              <a:defRPr sz="2810"/>
            </a:lvl8pPr>
            <a:lvl9pPr marL="5138791" indent="0">
              <a:buNone/>
              <a:defRPr sz="2810"/>
            </a:lvl9pPr>
          </a:lstStyle>
          <a:p>
            <a:endParaRPr lang="en-GB"/>
          </a:p>
        </p:txBody>
      </p:sp>
      <p:sp>
        <p:nvSpPr>
          <p:cNvPr id="4" name="Text Placeholder 3"/>
          <p:cNvSpPr>
            <a:spLocks noGrp="1"/>
          </p:cNvSpPr>
          <p:nvPr>
            <p:ph type="body" sz="half" idx="2"/>
          </p:nvPr>
        </p:nvSpPr>
        <p:spPr>
          <a:xfrm>
            <a:off x="1881902" y="12228093"/>
            <a:ext cx="5760720" cy="1833670"/>
          </a:xfrm>
        </p:spPr>
        <p:txBody>
          <a:bodyPr/>
          <a:lstStyle>
            <a:lvl1pPr marL="0" indent="0">
              <a:buNone/>
              <a:defRPr sz="2007"/>
            </a:lvl1pPr>
            <a:lvl2pPr marL="642350" indent="0">
              <a:buNone/>
              <a:defRPr sz="1706"/>
            </a:lvl2pPr>
            <a:lvl3pPr marL="1284697" indent="0">
              <a:buNone/>
              <a:defRPr sz="1405"/>
            </a:lvl3pPr>
            <a:lvl4pPr marL="1927047" indent="0">
              <a:buNone/>
              <a:defRPr sz="1305"/>
            </a:lvl4pPr>
            <a:lvl5pPr marL="2569395" indent="0">
              <a:buNone/>
              <a:defRPr sz="1305"/>
            </a:lvl5pPr>
            <a:lvl6pPr marL="3211745" indent="0">
              <a:buNone/>
              <a:defRPr sz="1305"/>
            </a:lvl6pPr>
            <a:lvl7pPr marL="3854093" indent="0">
              <a:buNone/>
              <a:defRPr sz="1305"/>
            </a:lvl7pPr>
            <a:lvl8pPr marL="4496442" indent="0">
              <a:buNone/>
              <a:defRPr sz="1305"/>
            </a:lvl8pPr>
            <a:lvl9pPr marL="5138791" indent="0">
              <a:buNone/>
              <a:defRPr sz="1305"/>
            </a:lvl9pPr>
          </a:lstStyle>
          <a:p>
            <a:pPr lvl="0"/>
            <a:r>
              <a:rPr lang="en-US"/>
              <a:t>Click to edit Master text styles</a:t>
            </a:r>
          </a:p>
        </p:txBody>
      </p:sp>
      <p:sp>
        <p:nvSpPr>
          <p:cNvPr id="5" name="Date Placeholder 4"/>
          <p:cNvSpPr>
            <a:spLocks noGrp="1"/>
          </p:cNvSpPr>
          <p:nvPr>
            <p:ph type="dt" sz="half" idx="10"/>
          </p:nvPr>
        </p:nvSpPr>
        <p:spPr/>
        <p:txBody>
          <a:body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3335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0060" y="625696"/>
            <a:ext cx="8641080" cy="2604030"/>
          </a:xfrm>
          <a:prstGeom prst="rect">
            <a:avLst/>
          </a:prstGeom>
        </p:spPr>
        <p:txBody>
          <a:bodyPr vert="horz" lIns="128016" tIns="64008" rIns="128016" bIns="64008"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80060" y="3645648"/>
            <a:ext cx="8641080" cy="10311234"/>
          </a:xfrm>
          <a:prstGeom prst="rect">
            <a:avLst/>
          </a:prstGeom>
        </p:spPr>
        <p:txBody>
          <a:bodyPr vert="horz" lIns="128016" tIns="64008" rIns="128016" bIns="640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80060" y="14481304"/>
            <a:ext cx="2240280" cy="831840"/>
          </a:xfrm>
          <a:prstGeom prst="rect">
            <a:avLst/>
          </a:prstGeom>
        </p:spPr>
        <p:txBody>
          <a:bodyPr vert="horz" lIns="128016" tIns="64008" rIns="128016" bIns="64008" rtlCol="0" anchor="ctr"/>
          <a:lstStyle>
            <a:lvl1pPr algn="l">
              <a:defRPr sz="1706">
                <a:solidFill>
                  <a:schemeClr val="tx1">
                    <a:tint val="75000"/>
                  </a:schemeClr>
                </a:solidFill>
              </a:defRPr>
            </a:lvl1pPr>
          </a:lstStyle>
          <a:p>
            <a:fld id="{45B9577D-D8C0-424C-91E7-6D8BD23FB427}" type="datetimeFigureOut">
              <a:rPr lang="en-GB" smtClean="0">
                <a:solidFill>
                  <a:prstClr val="black">
                    <a:tint val="75000"/>
                  </a:prstClr>
                </a:solidFill>
              </a:rPr>
              <a:pPr/>
              <a:t>02/03/2026</a:t>
            </a:fld>
            <a:endParaRPr lang="en-GB">
              <a:solidFill>
                <a:prstClr val="black">
                  <a:tint val="75000"/>
                </a:prstClr>
              </a:solidFill>
            </a:endParaRPr>
          </a:p>
        </p:txBody>
      </p:sp>
      <p:sp>
        <p:nvSpPr>
          <p:cNvPr id="5" name="Footer Placeholder 4"/>
          <p:cNvSpPr>
            <a:spLocks noGrp="1"/>
          </p:cNvSpPr>
          <p:nvPr>
            <p:ph type="ftr" sz="quarter" idx="3"/>
          </p:nvPr>
        </p:nvSpPr>
        <p:spPr>
          <a:xfrm>
            <a:off x="3280410" y="14481304"/>
            <a:ext cx="3040380" cy="831840"/>
          </a:xfrm>
          <a:prstGeom prst="rect">
            <a:avLst/>
          </a:prstGeom>
        </p:spPr>
        <p:txBody>
          <a:bodyPr vert="horz" lIns="128016" tIns="64008" rIns="128016" bIns="64008" rtlCol="0" anchor="ctr"/>
          <a:lstStyle>
            <a:lvl1pPr algn="ctr">
              <a:defRPr sz="1706">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880860" y="14481304"/>
            <a:ext cx="2240280" cy="831840"/>
          </a:xfrm>
          <a:prstGeom prst="rect">
            <a:avLst/>
          </a:prstGeom>
        </p:spPr>
        <p:txBody>
          <a:bodyPr vert="horz" lIns="128016" tIns="64008" rIns="128016" bIns="64008" rtlCol="0" anchor="ctr"/>
          <a:lstStyle>
            <a:lvl1pPr algn="r">
              <a:defRPr sz="1706">
                <a:solidFill>
                  <a:schemeClr val="tx1">
                    <a:tint val="75000"/>
                  </a:schemeClr>
                </a:solidFill>
              </a:defRPr>
            </a:lvl1pPr>
          </a:lstStyle>
          <a:p>
            <a:fld id="{FFDE2BEC-D178-40D2-8897-58097FD26402}"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8878512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284697" rtl="0" eaLnBrk="1" latinLnBrk="0" hangingPunct="1">
        <a:spcBef>
          <a:spcPct val="0"/>
        </a:spcBef>
        <a:buNone/>
        <a:defRPr sz="6222" kern="1200">
          <a:solidFill>
            <a:schemeClr val="tx1"/>
          </a:solidFill>
          <a:latin typeface="+mj-lt"/>
          <a:ea typeface="+mj-ea"/>
          <a:cs typeface="+mj-cs"/>
        </a:defRPr>
      </a:lvl1pPr>
    </p:titleStyle>
    <p:bodyStyle>
      <a:lvl1pPr marL="481761" indent="-481761" algn="l" defTabSz="1284697" rtl="0" eaLnBrk="1" latinLnBrk="0" hangingPunct="1">
        <a:spcBef>
          <a:spcPct val="20000"/>
        </a:spcBef>
        <a:buFont typeface="Arial" panose="020B0604020202020204" pitchFamily="34" charset="0"/>
        <a:buChar char="•"/>
        <a:defRPr sz="4516" kern="1200">
          <a:solidFill>
            <a:schemeClr val="tx1"/>
          </a:solidFill>
          <a:latin typeface="+mn-lt"/>
          <a:ea typeface="+mn-ea"/>
          <a:cs typeface="+mn-cs"/>
        </a:defRPr>
      </a:lvl1pPr>
      <a:lvl2pPr marL="1043817" indent="-401468" algn="l" defTabSz="1284697" rtl="0" eaLnBrk="1" latinLnBrk="0" hangingPunct="1">
        <a:spcBef>
          <a:spcPct val="20000"/>
        </a:spcBef>
        <a:buFont typeface="Arial" panose="020B0604020202020204" pitchFamily="34" charset="0"/>
        <a:buChar char="–"/>
        <a:defRPr sz="3914" kern="1200">
          <a:solidFill>
            <a:schemeClr val="tx1"/>
          </a:solidFill>
          <a:latin typeface="+mn-lt"/>
          <a:ea typeface="+mn-ea"/>
          <a:cs typeface="+mn-cs"/>
        </a:defRPr>
      </a:lvl2pPr>
      <a:lvl3pPr marL="1605872" indent="-321175" algn="l" defTabSz="1284697" rtl="0" eaLnBrk="1" latinLnBrk="0" hangingPunct="1">
        <a:spcBef>
          <a:spcPct val="20000"/>
        </a:spcBef>
        <a:buFont typeface="Arial" panose="020B0604020202020204" pitchFamily="34" charset="0"/>
        <a:buChar char="•"/>
        <a:defRPr sz="3411" kern="1200">
          <a:solidFill>
            <a:schemeClr val="tx1"/>
          </a:solidFill>
          <a:latin typeface="+mn-lt"/>
          <a:ea typeface="+mn-ea"/>
          <a:cs typeface="+mn-cs"/>
        </a:defRPr>
      </a:lvl3pPr>
      <a:lvl4pPr marL="2248221" indent="-321175" algn="l" defTabSz="1284697" rtl="0" eaLnBrk="1" latinLnBrk="0" hangingPunct="1">
        <a:spcBef>
          <a:spcPct val="20000"/>
        </a:spcBef>
        <a:buFont typeface="Arial" panose="020B0604020202020204" pitchFamily="34" charset="0"/>
        <a:buChar char="–"/>
        <a:defRPr sz="2810" kern="1200">
          <a:solidFill>
            <a:schemeClr val="tx1"/>
          </a:solidFill>
          <a:latin typeface="+mn-lt"/>
          <a:ea typeface="+mn-ea"/>
          <a:cs typeface="+mn-cs"/>
        </a:defRPr>
      </a:lvl4pPr>
      <a:lvl5pPr marL="2890570" indent="-321175" algn="l" defTabSz="1284697" rtl="0" eaLnBrk="1" latinLnBrk="0" hangingPunct="1">
        <a:spcBef>
          <a:spcPct val="20000"/>
        </a:spcBef>
        <a:buFont typeface="Arial" panose="020B0604020202020204" pitchFamily="34" charset="0"/>
        <a:buChar char="»"/>
        <a:defRPr sz="2810" kern="1200">
          <a:solidFill>
            <a:schemeClr val="tx1"/>
          </a:solidFill>
          <a:latin typeface="+mn-lt"/>
          <a:ea typeface="+mn-ea"/>
          <a:cs typeface="+mn-cs"/>
        </a:defRPr>
      </a:lvl5pPr>
      <a:lvl6pPr marL="3532919" indent="-321175" algn="l" defTabSz="1284697" rtl="0" eaLnBrk="1" latinLnBrk="0" hangingPunct="1">
        <a:spcBef>
          <a:spcPct val="20000"/>
        </a:spcBef>
        <a:buFont typeface="Arial" panose="020B0604020202020204" pitchFamily="34" charset="0"/>
        <a:buChar char="•"/>
        <a:defRPr sz="2810" kern="1200">
          <a:solidFill>
            <a:schemeClr val="tx1"/>
          </a:solidFill>
          <a:latin typeface="+mn-lt"/>
          <a:ea typeface="+mn-ea"/>
          <a:cs typeface="+mn-cs"/>
        </a:defRPr>
      </a:lvl6pPr>
      <a:lvl7pPr marL="4175267" indent="-321175" algn="l" defTabSz="1284697" rtl="0" eaLnBrk="1" latinLnBrk="0" hangingPunct="1">
        <a:spcBef>
          <a:spcPct val="20000"/>
        </a:spcBef>
        <a:buFont typeface="Arial" panose="020B0604020202020204" pitchFamily="34" charset="0"/>
        <a:buChar char="•"/>
        <a:defRPr sz="2810" kern="1200">
          <a:solidFill>
            <a:schemeClr val="tx1"/>
          </a:solidFill>
          <a:latin typeface="+mn-lt"/>
          <a:ea typeface="+mn-ea"/>
          <a:cs typeface="+mn-cs"/>
        </a:defRPr>
      </a:lvl7pPr>
      <a:lvl8pPr marL="4817616" indent="-321175" algn="l" defTabSz="1284697" rtl="0" eaLnBrk="1" latinLnBrk="0" hangingPunct="1">
        <a:spcBef>
          <a:spcPct val="20000"/>
        </a:spcBef>
        <a:buFont typeface="Arial" panose="020B0604020202020204" pitchFamily="34" charset="0"/>
        <a:buChar char="•"/>
        <a:defRPr sz="2810" kern="1200">
          <a:solidFill>
            <a:schemeClr val="tx1"/>
          </a:solidFill>
          <a:latin typeface="+mn-lt"/>
          <a:ea typeface="+mn-ea"/>
          <a:cs typeface="+mn-cs"/>
        </a:defRPr>
      </a:lvl8pPr>
      <a:lvl9pPr marL="5459965" indent="-321175" algn="l" defTabSz="1284697" rtl="0" eaLnBrk="1" latinLnBrk="0" hangingPunct="1">
        <a:spcBef>
          <a:spcPct val="20000"/>
        </a:spcBef>
        <a:buFont typeface="Arial" panose="020B0604020202020204" pitchFamily="34" charset="0"/>
        <a:buChar char="•"/>
        <a:defRPr sz="2810" kern="1200">
          <a:solidFill>
            <a:schemeClr val="tx1"/>
          </a:solidFill>
          <a:latin typeface="+mn-lt"/>
          <a:ea typeface="+mn-ea"/>
          <a:cs typeface="+mn-cs"/>
        </a:defRPr>
      </a:lvl9pPr>
    </p:bodyStyle>
    <p:otherStyle>
      <a:defPPr>
        <a:defRPr lang="en-US"/>
      </a:defPPr>
      <a:lvl1pPr marL="0" algn="l" defTabSz="1284697" rtl="0" eaLnBrk="1" latinLnBrk="0" hangingPunct="1">
        <a:defRPr sz="2509" kern="1200">
          <a:solidFill>
            <a:schemeClr val="tx1"/>
          </a:solidFill>
          <a:latin typeface="+mn-lt"/>
          <a:ea typeface="+mn-ea"/>
          <a:cs typeface="+mn-cs"/>
        </a:defRPr>
      </a:lvl1pPr>
      <a:lvl2pPr marL="642350" algn="l" defTabSz="1284697" rtl="0" eaLnBrk="1" latinLnBrk="0" hangingPunct="1">
        <a:defRPr sz="2509" kern="1200">
          <a:solidFill>
            <a:schemeClr val="tx1"/>
          </a:solidFill>
          <a:latin typeface="+mn-lt"/>
          <a:ea typeface="+mn-ea"/>
          <a:cs typeface="+mn-cs"/>
        </a:defRPr>
      </a:lvl2pPr>
      <a:lvl3pPr marL="1284697" algn="l" defTabSz="1284697" rtl="0" eaLnBrk="1" latinLnBrk="0" hangingPunct="1">
        <a:defRPr sz="2509" kern="1200">
          <a:solidFill>
            <a:schemeClr val="tx1"/>
          </a:solidFill>
          <a:latin typeface="+mn-lt"/>
          <a:ea typeface="+mn-ea"/>
          <a:cs typeface="+mn-cs"/>
        </a:defRPr>
      </a:lvl3pPr>
      <a:lvl4pPr marL="1927047" algn="l" defTabSz="1284697" rtl="0" eaLnBrk="1" latinLnBrk="0" hangingPunct="1">
        <a:defRPr sz="2509" kern="1200">
          <a:solidFill>
            <a:schemeClr val="tx1"/>
          </a:solidFill>
          <a:latin typeface="+mn-lt"/>
          <a:ea typeface="+mn-ea"/>
          <a:cs typeface="+mn-cs"/>
        </a:defRPr>
      </a:lvl4pPr>
      <a:lvl5pPr marL="2569395" algn="l" defTabSz="1284697" rtl="0" eaLnBrk="1" latinLnBrk="0" hangingPunct="1">
        <a:defRPr sz="2509" kern="1200">
          <a:solidFill>
            <a:schemeClr val="tx1"/>
          </a:solidFill>
          <a:latin typeface="+mn-lt"/>
          <a:ea typeface="+mn-ea"/>
          <a:cs typeface="+mn-cs"/>
        </a:defRPr>
      </a:lvl5pPr>
      <a:lvl6pPr marL="3211745" algn="l" defTabSz="1284697" rtl="0" eaLnBrk="1" latinLnBrk="0" hangingPunct="1">
        <a:defRPr sz="2509" kern="1200">
          <a:solidFill>
            <a:schemeClr val="tx1"/>
          </a:solidFill>
          <a:latin typeface="+mn-lt"/>
          <a:ea typeface="+mn-ea"/>
          <a:cs typeface="+mn-cs"/>
        </a:defRPr>
      </a:lvl6pPr>
      <a:lvl7pPr marL="3854093" algn="l" defTabSz="1284697" rtl="0" eaLnBrk="1" latinLnBrk="0" hangingPunct="1">
        <a:defRPr sz="2509" kern="1200">
          <a:solidFill>
            <a:schemeClr val="tx1"/>
          </a:solidFill>
          <a:latin typeface="+mn-lt"/>
          <a:ea typeface="+mn-ea"/>
          <a:cs typeface="+mn-cs"/>
        </a:defRPr>
      </a:lvl7pPr>
      <a:lvl8pPr marL="4496442" algn="l" defTabSz="1284697" rtl="0" eaLnBrk="1" latinLnBrk="0" hangingPunct="1">
        <a:defRPr sz="2509" kern="1200">
          <a:solidFill>
            <a:schemeClr val="tx1"/>
          </a:solidFill>
          <a:latin typeface="+mn-lt"/>
          <a:ea typeface="+mn-ea"/>
          <a:cs typeface="+mn-cs"/>
        </a:defRPr>
      </a:lvl8pPr>
      <a:lvl9pPr marL="5138791" algn="l" defTabSz="1284697" rtl="0" eaLnBrk="1" latinLnBrk="0" hangingPunct="1">
        <a:defRPr sz="25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natcan.org.uk/events/2025-state-of-the-nation-webinar/" TargetMode="External"/><Relationship Id="rId13" Type="http://schemas.openxmlformats.org/officeDocument/2006/relationships/hyperlink" Target="https://bsky.app/profile/nnhla-natcan.bsky.social" TargetMode="External"/><Relationship Id="rId18" Type="http://schemas.openxmlformats.org/officeDocument/2006/relationships/hyperlink" Target="https://www.natcan.org.uk/quality-improvement-launch-event-9th-of-october-2025/" TargetMode="External"/><Relationship Id="rId3" Type="http://schemas.openxmlformats.org/officeDocument/2006/relationships/image" Target="../media/image1.png"/><Relationship Id="rId7" Type="http://schemas.openxmlformats.org/officeDocument/2006/relationships/hyperlink" Target="https://www.natcan.org.uk/reports/nnhla-state-of-the-nation-report-2025/" TargetMode="External"/><Relationship Id="rId12" Type="http://schemas.openxmlformats.org/officeDocument/2006/relationships/image" Target="../media/image4.jpeg"/><Relationship Id="rId17" Type="http://schemas.openxmlformats.org/officeDocument/2006/relationships/image" Target="../media/image5.png"/><Relationship Id="rId2" Type="http://schemas.openxmlformats.org/officeDocument/2006/relationships/notesSlide" Target="../notesSlides/notesSlide1.xml"/><Relationship Id="rId16" Type="http://schemas.openxmlformats.org/officeDocument/2006/relationships/hyperlink" Target="https://www.natcan.org.uk/audits/non-hodgkin-lymphoma/" TargetMode="External"/><Relationship Id="rId1" Type="http://schemas.openxmlformats.org/officeDocument/2006/relationships/slideLayout" Target="../slideLayouts/slideLayout2.xml"/><Relationship Id="rId6" Type="http://schemas.openxmlformats.org/officeDocument/2006/relationships/hyperlink" Target="https://rcs-ceu.shinyapps.io/NNHLA/" TargetMode="External"/><Relationship Id="rId11" Type="http://schemas.openxmlformats.org/officeDocument/2006/relationships/image" Target="../media/image3.jpg"/><Relationship Id="rId5" Type="http://schemas.openxmlformats.org/officeDocument/2006/relationships/hyperlink" Target="https://www.natcan.org.uk/wp-content/uploads/2025/09/NNHLA-SotN-2025-Patient-and-Public-Report.pdf" TargetMode="External"/><Relationship Id="rId15" Type="http://schemas.openxmlformats.org/officeDocument/2006/relationships/hyperlink" Target="https://x.com/NNHLA_NATCAN?ref_src=twsrc%5Etfw%7Ctwcamp%5Eembeddedtimeline%7Ctwterm%5Escreen-name%3ANNHLA_NATCAN%7Ctwcon%5Es1" TargetMode="External"/><Relationship Id="rId10" Type="http://schemas.openxmlformats.org/officeDocument/2006/relationships/hyperlink" Target="https://www.natcan.org.uk/events/london-global-cancer-week-webinar-driving-improvements-in-cancer/" TargetMode="External"/><Relationship Id="rId19" Type="http://schemas.openxmlformats.org/officeDocument/2006/relationships/hyperlink" Target="https://www.natcan.org.uk/nnhla-quality-improvement-intervention/" TargetMode="External"/><Relationship Id="rId4" Type="http://schemas.openxmlformats.org/officeDocument/2006/relationships/image" Target="../media/image2.jpeg"/><Relationship Id="rId9" Type="http://schemas.openxmlformats.org/officeDocument/2006/relationships/hyperlink" Target="https://www.natcan.org.uk/events/natcan-audits-lunchtime-webinars-hosted-by-rcr/" TargetMode="External"/><Relationship Id="rId14" Type="http://schemas.openxmlformats.org/officeDocument/2006/relationships/hyperlink" Target="https://www.linkedin.com/showcase/national-non-hodgkin-lymphoma-audit-nnhl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urple and black logo&#10;&#10;AI-generated content may be incorrect.">
            <a:extLst>
              <a:ext uri="{FF2B5EF4-FFF2-40B4-BE49-F238E27FC236}">
                <a16:creationId xmlns:a16="http://schemas.microsoft.com/office/drawing/2014/main" id="{EFBBBC60-0591-293E-B7C9-401A44D721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61008" y="741656"/>
            <a:ext cx="1883096" cy="694771"/>
          </a:xfrm>
          <a:prstGeom prst="rect">
            <a:avLst/>
          </a:prstGeom>
        </p:spPr>
      </p:pic>
      <p:pic>
        <p:nvPicPr>
          <p:cNvPr id="10" name="Picture 9" descr="A logo with blue text&#10;&#10;AI-generated content may be incorrect.">
            <a:extLst>
              <a:ext uri="{FF2B5EF4-FFF2-40B4-BE49-F238E27FC236}">
                <a16:creationId xmlns:a16="http://schemas.microsoft.com/office/drawing/2014/main" id="{6E074B29-F706-5B55-D4BF-3F0EEFBB699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61007" y="54652"/>
            <a:ext cx="1895842" cy="682103"/>
          </a:xfrm>
          <a:prstGeom prst="rect">
            <a:avLst/>
          </a:prstGeom>
        </p:spPr>
      </p:pic>
      <p:sp>
        <p:nvSpPr>
          <p:cNvPr id="11" name="Round Diagonal Corner Rectangle 10"/>
          <p:cNvSpPr/>
          <p:nvPr/>
        </p:nvSpPr>
        <p:spPr>
          <a:xfrm>
            <a:off x="71473" y="54652"/>
            <a:ext cx="5594803" cy="1344585"/>
          </a:xfrm>
          <a:prstGeom prst="round2DiagRect">
            <a:avLst/>
          </a:prstGeom>
          <a:solidFill>
            <a:srgbClr val="5A869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2810" b="1" dirty="0">
                <a:solidFill>
                  <a:schemeClr val="bg1"/>
                </a:solidFill>
                <a:ea typeface="Arial Unicode MS" panose="020B0604020202020204" pitchFamily="34" charset="-128"/>
                <a:cs typeface="Vrinda" panose="020B0502040204020203" pitchFamily="34" charset="0"/>
              </a:rPr>
              <a:t>National Non-Hodgkin Lymphoma Audit (NNHLA) Impact Report 2025</a:t>
            </a:r>
          </a:p>
        </p:txBody>
      </p:sp>
      <p:sp>
        <p:nvSpPr>
          <p:cNvPr id="14" name="Rounded Rectangle 13"/>
          <p:cNvSpPr/>
          <p:nvPr/>
        </p:nvSpPr>
        <p:spPr>
          <a:xfrm>
            <a:off x="71470" y="2125857"/>
            <a:ext cx="607051" cy="4668288"/>
          </a:xfrm>
          <a:prstGeom prst="roundRect">
            <a:avLst/>
          </a:prstGeom>
          <a:solidFill>
            <a:schemeClr val="accent6">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72260" bIns="0" spcCol="0" rtlCol="0" anchor="ctr"/>
          <a:lstStyle/>
          <a:p>
            <a:pPr algn="ctr"/>
            <a:r>
              <a:rPr lang="en-GB" sz="2810" b="1" dirty="0">
                <a:solidFill>
                  <a:schemeClr val="tx1"/>
                </a:solidFill>
              </a:rPr>
              <a:t>NATIONAL</a:t>
            </a:r>
          </a:p>
          <a:p>
            <a:pPr algn="ctr"/>
            <a:r>
              <a:rPr lang="en-GB" sz="1104" b="1" dirty="0">
                <a:solidFill>
                  <a:schemeClr val="tx1"/>
                </a:solidFill>
              </a:rPr>
              <a:t>How the project provides evidence of quality and outcomes of care nationally</a:t>
            </a:r>
          </a:p>
        </p:txBody>
      </p:sp>
      <p:sp>
        <p:nvSpPr>
          <p:cNvPr id="18" name="Rounded Rectangle 17"/>
          <p:cNvSpPr/>
          <p:nvPr/>
        </p:nvSpPr>
        <p:spPr>
          <a:xfrm>
            <a:off x="678520" y="6846913"/>
            <a:ext cx="4101288" cy="4866420"/>
          </a:xfrm>
          <a:prstGeom prst="roundRect">
            <a:avLst>
              <a:gd name="adj" fmla="val 5515"/>
            </a:avLst>
          </a:prstGeom>
          <a:solidFill>
            <a:srgbClr val="B598DB"/>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t"/>
          <a:lstStyle/>
          <a:p>
            <a:r>
              <a:rPr lang="en-GB" sz="1104" dirty="0">
                <a:solidFill>
                  <a:schemeClr val="tx1"/>
                </a:solidFill>
              </a:rPr>
              <a:t>The NNHLA helps drive local quality improvement by providing NHS organisations with performance data to monitor progress and understand the impact of interventions. This is delivered through:</a:t>
            </a:r>
            <a:endParaRPr lang="en-GB" sz="1004" dirty="0">
              <a:solidFill>
                <a:schemeClr val="tx1"/>
              </a:solidFill>
            </a:endParaRPr>
          </a:p>
        </p:txBody>
      </p:sp>
      <p:sp>
        <p:nvSpPr>
          <p:cNvPr id="21" name="Rounded Rectangle 20"/>
          <p:cNvSpPr/>
          <p:nvPr/>
        </p:nvSpPr>
        <p:spPr>
          <a:xfrm>
            <a:off x="71470" y="6846909"/>
            <a:ext cx="598814" cy="4866423"/>
          </a:xfrm>
          <a:prstGeom prst="roundRect">
            <a:avLst/>
          </a:prstGeom>
          <a:solidFill>
            <a:srgbClr val="FFFF99"/>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478" tIns="64239" rIns="128478" bIns="64239" spcCol="0" rtlCol="0" anchor="ctr"/>
          <a:lstStyle/>
          <a:p>
            <a:pPr algn="ctr"/>
            <a:r>
              <a:rPr lang="en-GB" sz="2810" b="1" dirty="0">
                <a:solidFill>
                  <a:schemeClr val="tx1"/>
                </a:solidFill>
              </a:rPr>
              <a:t>LOCAL</a:t>
            </a:r>
            <a:r>
              <a:rPr lang="en-GB" sz="1305" b="1" dirty="0">
                <a:solidFill>
                  <a:schemeClr val="tx1"/>
                </a:solidFill>
              </a:rPr>
              <a:t> </a:t>
            </a:r>
          </a:p>
          <a:p>
            <a:pPr algn="ctr"/>
            <a:r>
              <a:rPr lang="en-GB" sz="1305" b="1" dirty="0">
                <a:solidFill>
                  <a:schemeClr val="tx1"/>
                </a:solidFill>
              </a:rPr>
              <a:t>How the project stimulates quality improvement </a:t>
            </a:r>
          </a:p>
        </p:txBody>
      </p:sp>
      <p:sp>
        <p:nvSpPr>
          <p:cNvPr id="23" name="Rounded Rectangle 22"/>
          <p:cNvSpPr/>
          <p:nvPr/>
        </p:nvSpPr>
        <p:spPr>
          <a:xfrm>
            <a:off x="5519327" y="6851021"/>
            <a:ext cx="3978695" cy="4866425"/>
          </a:xfrm>
          <a:prstGeom prst="roundRect">
            <a:avLst>
              <a:gd name="adj" fmla="val 7002"/>
            </a:avLst>
          </a:prstGeom>
          <a:solidFill>
            <a:srgbClr val="B598DB"/>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t"/>
          <a:lstStyle/>
          <a:p>
            <a:r>
              <a:rPr lang="en-GB" sz="1104" dirty="0">
                <a:solidFill>
                  <a:schemeClr val="tx1"/>
                </a:solidFill>
              </a:rPr>
              <a:t>The audit engages the public through a range of activities designed to ensure that people affected by NHL can access information, contribute their perspectives, and stay informed.</a:t>
            </a:r>
          </a:p>
        </p:txBody>
      </p:sp>
      <p:sp>
        <p:nvSpPr>
          <p:cNvPr id="26" name="Rounded Rectangle 25"/>
          <p:cNvSpPr/>
          <p:nvPr/>
        </p:nvSpPr>
        <p:spPr>
          <a:xfrm>
            <a:off x="4912274" y="6851018"/>
            <a:ext cx="598814" cy="4866425"/>
          </a:xfrm>
          <a:prstGeom prst="roundRect">
            <a:avLst/>
          </a:prstGeom>
          <a:solidFill>
            <a:schemeClr val="accent3">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478" tIns="64239" rIns="128478" bIns="64239" spcCol="0" rtlCol="0" anchor="ctr"/>
          <a:lstStyle/>
          <a:p>
            <a:pPr algn="ctr"/>
            <a:r>
              <a:rPr lang="en-GB" sz="2810" b="1" dirty="0">
                <a:solidFill>
                  <a:schemeClr val="tx1"/>
                </a:solidFill>
              </a:rPr>
              <a:t>PUBLIC </a:t>
            </a:r>
          </a:p>
          <a:p>
            <a:pPr algn="ctr"/>
            <a:r>
              <a:rPr lang="en-GB" sz="1305" b="1" dirty="0">
                <a:solidFill>
                  <a:schemeClr val="tx1"/>
                </a:solidFill>
              </a:rPr>
              <a:t>How the project is used by the public and the demand for it </a:t>
            </a:r>
          </a:p>
        </p:txBody>
      </p:sp>
      <p:sp>
        <p:nvSpPr>
          <p:cNvPr id="30" name="Rounded Rectangle 29"/>
          <p:cNvSpPr/>
          <p:nvPr/>
        </p:nvSpPr>
        <p:spPr>
          <a:xfrm>
            <a:off x="5519326" y="2125857"/>
            <a:ext cx="3978695" cy="4658510"/>
          </a:xfrm>
          <a:prstGeom prst="roundRect">
            <a:avLst>
              <a:gd name="adj" fmla="val 4677"/>
            </a:avLst>
          </a:prstGeom>
          <a:solidFill>
            <a:srgbClr val="B598DB"/>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pPr algn="ctr"/>
            <a:endParaRPr lang="en-GB" sz="4416">
              <a:solidFill>
                <a:prstClr val="white"/>
              </a:solidFill>
            </a:endParaRPr>
          </a:p>
        </p:txBody>
      </p:sp>
      <p:sp>
        <p:nvSpPr>
          <p:cNvPr id="31" name="Rounded Rectangle 30"/>
          <p:cNvSpPr/>
          <p:nvPr/>
        </p:nvSpPr>
        <p:spPr>
          <a:xfrm>
            <a:off x="4912274" y="2125859"/>
            <a:ext cx="598814" cy="4660321"/>
          </a:xfrm>
          <a:prstGeom prst="roundRect">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72260" bIns="0" spcCol="0" rtlCol="0" anchor="ctr"/>
          <a:lstStyle/>
          <a:p>
            <a:pPr algn="ctr">
              <a:lnSpc>
                <a:spcPts val="803"/>
              </a:lnSpc>
            </a:pPr>
            <a:endParaRPr lang="en-GB" sz="2810" b="1" dirty="0">
              <a:solidFill>
                <a:schemeClr val="tx1"/>
              </a:solidFill>
            </a:endParaRPr>
          </a:p>
          <a:p>
            <a:pPr algn="ctr">
              <a:lnSpc>
                <a:spcPts val="803"/>
              </a:lnSpc>
            </a:pPr>
            <a:endParaRPr lang="en-GB" sz="2810" b="1" dirty="0">
              <a:solidFill>
                <a:schemeClr val="tx1"/>
              </a:solidFill>
            </a:endParaRPr>
          </a:p>
          <a:p>
            <a:pPr algn="ctr">
              <a:lnSpc>
                <a:spcPts val="803"/>
              </a:lnSpc>
            </a:pPr>
            <a:endParaRPr lang="en-GB" sz="2810" b="1" dirty="0">
              <a:solidFill>
                <a:schemeClr val="tx1"/>
              </a:solidFill>
            </a:endParaRPr>
          </a:p>
          <a:p>
            <a:pPr algn="ctr">
              <a:lnSpc>
                <a:spcPts val="1204"/>
              </a:lnSpc>
            </a:pPr>
            <a:r>
              <a:rPr lang="en-GB" sz="2810" b="1" dirty="0">
                <a:solidFill>
                  <a:schemeClr val="tx1"/>
                </a:solidFill>
              </a:rPr>
              <a:t>SYSTEM</a:t>
            </a:r>
            <a:r>
              <a:rPr lang="en-GB" sz="1305" b="1" dirty="0">
                <a:solidFill>
                  <a:schemeClr val="tx1"/>
                </a:solidFill>
              </a:rPr>
              <a:t> </a:t>
            </a:r>
          </a:p>
          <a:p>
            <a:pPr algn="ctr">
              <a:lnSpc>
                <a:spcPts val="803"/>
              </a:lnSpc>
            </a:pPr>
            <a:r>
              <a:rPr lang="en-GB" sz="1104" b="1" dirty="0">
                <a:solidFill>
                  <a:schemeClr val="tx1"/>
                </a:solidFill>
              </a:rPr>
              <a:t>How the project supports policy development </a:t>
            </a:r>
          </a:p>
          <a:p>
            <a:pPr algn="ctr">
              <a:lnSpc>
                <a:spcPts val="803"/>
              </a:lnSpc>
            </a:pPr>
            <a:r>
              <a:rPr lang="en-GB" sz="1104" b="1" dirty="0">
                <a:solidFill>
                  <a:schemeClr val="tx1"/>
                </a:solidFill>
              </a:rPr>
              <a:t>and management of the system</a:t>
            </a:r>
          </a:p>
        </p:txBody>
      </p:sp>
      <p:sp>
        <p:nvSpPr>
          <p:cNvPr id="99" name="Rounded Rectangle 98"/>
          <p:cNvSpPr/>
          <p:nvPr/>
        </p:nvSpPr>
        <p:spPr>
          <a:xfrm>
            <a:off x="5609147" y="7552709"/>
            <a:ext cx="3827315" cy="1980936"/>
          </a:xfrm>
          <a:prstGeom prst="roundRect">
            <a:avLst>
              <a:gd name="adj" fmla="val 11555"/>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b="1" dirty="0">
                <a:solidFill>
                  <a:prstClr val="black"/>
                </a:solidFill>
              </a:rPr>
              <a:t>Patient and Public Involvement (PPI) Forum and PPI Report</a:t>
            </a:r>
            <a:r>
              <a:rPr lang="en-GB" sz="1104" dirty="0">
                <a:solidFill>
                  <a:prstClr val="black"/>
                </a:solidFill>
              </a:rPr>
              <a:t>:</a:t>
            </a:r>
          </a:p>
          <a:p>
            <a:r>
              <a:rPr lang="en-GB" sz="1104" dirty="0">
                <a:solidFill>
                  <a:prstClr val="black"/>
                </a:solidFill>
              </a:rPr>
              <a:t>NNHLA’s PPI Forum was developed in partnership with our charity collaborators, bringing together representatives from patient and carer groups. It ensures that the experiences and views of people affected by NHL help to shape the audit’s direction and delivery. The group meets at least twice a year and, alongside our charity partners, contributed to the development of the </a:t>
            </a:r>
            <a:r>
              <a:rPr lang="en-GB" sz="1104" dirty="0">
                <a:solidFill>
                  <a:prstClr val="black"/>
                </a:solidFill>
                <a:hlinkClick r:id="rId5"/>
              </a:rPr>
              <a:t>Patient and Public Report</a:t>
            </a:r>
            <a:r>
              <a:rPr lang="en-GB" sz="1104" dirty="0">
                <a:solidFill>
                  <a:prstClr val="black"/>
                </a:solidFill>
              </a:rPr>
              <a:t>. This report complements the SotN report, by presenting key findings in an accessible format for a more general audience.</a:t>
            </a:r>
          </a:p>
        </p:txBody>
      </p:sp>
      <p:sp>
        <p:nvSpPr>
          <p:cNvPr id="94" name="Rounded Rectangle 93"/>
          <p:cNvSpPr/>
          <p:nvPr/>
        </p:nvSpPr>
        <p:spPr>
          <a:xfrm>
            <a:off x="678524" y="2125864"/>
            <a:ext cx="4107669" cy="4668288"/>
          </a:xfrm>
          <a:prstGeom prst="roundRect">
            <a:avLst>
              <a:gd name="adj" fmla="val 4255"/>
            </a:avLst>
          </a:prstGeom>
          <a:solidFill>
            <a:srgbClr val="B598DB"/>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t"/>
          <a:lstStyle/>
          <a:p>
            <a:endParaRPr lang="en-GB" sz="4416" dirty="0">
              <a:solidFill>
                <a:prstClr val="black"/>
              </a:solidFill>
            </a:endParaRPr>
          </a:p>
        </p:txBody>
      </p:sp>
      <p:sp>
        <p:nvSpPr>
          <p:cNvPr id="5" name="TextBox 4"/>
          <p:cNvSpPr txBox="1"/>
          <p:nvPr/>
        </p:nvSpPr>
        <p:spPr>
          <a:xfrm>
            <a:off x="1953256" y="15383281"/>
            <a:ext cx="7693611" cy="299621"/>
          </a:xfrm>
          <a:prstGeom prst="rect">
            <a:avLst/>
          </a:prstGeom>
          <a:noFill/>
        </p:spPr>
        <p:txBody>
          <a:bodyPr wrap="square" lIns="128478" tIns="64239" rIns="128478" bIns="64239" rtlCol="0">
            <a:spAutoFit/>
          </a:bodyPr>
          <a:lstStyle/>
          <a:p>
            <a:pPr algn="r"/>
            <a:r>
              <a:rPr lang="en-GB" sz="1104" dirty="0"/>
              <a:t>Impact report produced in March 2026. </a:t>
            </a:r>
            <a:endParaRPr lang="en-GB" sz="2007" dirty="0"/>
          </a:p>
        </p:txBody>
      </p:sp>
      <p:sp>
        <p:nvSpPr>
          <p:cNvPr id="39" name="Rounded Rectangle 38"/>
          <p:cNvSpPr/>
          <p:nvPr/>
        </p:nvSpPr>
        <p:spPr>
          <a:xfrm>
            <a:off x="745467" y="5968950"/>
            <a:ext cx="3956140" cy="781559"/>
          </a:xfrm>
          <a:prstGeom prst="roundRect">
            <a:avLst>
              <a:gd name="adj" fmla="val 32417"/>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dirty="0">
                <a:solidFill>
                  <a:schemeClr val="tx1"/>
                </a:solidFill>
              </a:rPr>
              <a:t>The NNHLA provides </a:t>
            </a:r>
            <a:r>
              <a:rPr lang="en-GB" sz="1104" b="1" dirty="0">
                <a:solidFill>
                  <a:schemeClr val="tx1"/>
                </a:solidFill>
              </a:rPr>
              <a:t>quarterly performance reporting</a:t>
            </a:r>
            <a:r>
              <a:rPr lang="en-GB" sz="1104" dirty="0">
                <a:solidFill>
                  <a:schemeClr val="tx1"/>
                </a:solidFill>
              </a:rPr>
              <a:t> via an </a:t>
            </a:r>
            <a:r>
              <a:rPr lang="en-GB" sz="1104" u="sng" dirty="0">
                <a:solidFill>
                  <a:schemeClr val="tx1"/>
                </a:solidFill>
                <a:hlinkClick r:id="rId6"/>
              </a:rPr>
              <a:t>online data dashboard</a:t>
            </a:r>
            <a:r>
              <a:rPr lang="en-GB" sz="1104" dirty="0">
                <a:solidFill>
                  <a:schemeClr val="tx1"/>
                </a:solidFill>
                <a:hlinkClick r:id="rId6"/>
              </a:rPr>
              <a:t> </a:t>
            </a:r>
            <a:r>
              <a:rPr lang="en-GB" sz="1104" dirty="0">
                <a:solidFill>
                  <a:schemeClr val="tx1"/>
                </a:solidFill>
              </a:rPr>
              <a:t>for NHS trusts and Cancer Alliances in England, offering timely insights that help build a national picture of performance nationally.</a:t>
            </a:r>
          </a:p>
        </p:txBody>
      </p:sp>
      <p:sp>
        <p:nvSpPr>
          <p:cNvPr id="41" name="Rounded Rectangle 40"/>
          <p:cNvSpPr/>
          <p:nvPr/>
        </p:nvSpPr>
        <p:spPr>
          <a:xfrm>
            <a:off x="751949" y="2178612"/>
            <a:ext cx="3956140" cy="3738072"/>
          </a:xfrm>
          <a:prstGeom prst="roundRect">
            <a:avLst>
              <a:gd name="adj" fmla="val 7469"/>
            </a:avLst>
          </a:prstGeom>
          <a:solidFill>
            <a:schemeClr val="accent6">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dirty="0">
                <a:solidFill>
                  <a:prstClr val="black"/>
                </a:solidFill>
              </a:rPr>
              <a:t>The NNHLA’s </a:t>
            </a:r>
            <a:r>
              <a:rPr lang="en-GB" sz="1104" b="1" dirty="0">
                <a:solidFill>
                  <a:prstClr val="black"/>
                </a:solidFill>
              </a:rPr>
              <a:t>second</a:t>
            </a:r>
            <a:r>
              <a:rPr lang="en-GB" sz="1104" dirty="0">
                <a:solidFill>
                  <a:prstClr val="black"/>
                </a:solidFill>
              </a:rPr>
              <a:t> </a:t>
            </a:r>
            <a:r>
              <a:rPr lang="en-GB" sz="1104" b="1" dirty="0">
                <a:solidFill>
                  <a:prstClr val="black"/>
                </a:solidFill>
                <a:hlinkClick r:id="rId7"/>
              </a:rPr>
              <a:t>State of the Nation (</a:t>
            </a:r>
            <a:r>
              <a:rPr lang="en-GB" sz="1104" b="1" dirty="0" err="1">
                <a:solidFill>
                  <a:prstClr val="black"/>
                </a:solidFill>
                <a:hlinkClick r:id="rId7"/>
              </a:rPr>
              <a:t>SotN</a:t>
            </a:r>
            <a:r>
              <a:rPr lang="en-GB" sz="1104" b="1" dirty="0">
                <a:solidFill>
                  <a:prstClr val="black"/>
                </a:solidFill>
                <a:hlinkClick r:id="rId7"/>
              </a:rPr>
              <a:t>) Report, </a:t>
            </a:r>
            <a:r>
              <a:rPr lang="en-GB" sz="1104" dirty="0">
                <a:solidFill>
                  <a:prstClr val="black"/>
                </a:solidFill>
              </a:rPr>
              <a:t>published</a:t>
            </a:r>
            <a:r>
              <a:rPr lang="en-GB" sz="1104" b="1" dirty="0">
                <a:solidFill>
                  <a:prstClr val="black"/>
                </a:solidFill>
              </a:rPr>
              <a:t> </a:t>
            </a:r>
            <a:r>
              <a:rPr lang="en-GB" sz="1104" dirty="0">
                <a:solidFill>
                  <a:prstClr val="black"/>
                </a:solidFill>
              </a:rPr>
              <a:t>in September 2025, included ten performance indicators and highlighted wide variations in diagnosis route, care process and treatment pathways. </a:t>
            </a:r>
          </a:p>
          <a:p>
            <a:r>
              <a:rPr lang="en-GB" sz="1104" dirty="0">
                <a:solidFill>
                  <a:prstClr val="black"/>
                </a:solidFill>
              </a:rPr>
              <a:t>The report included </a:t>
            </a:r>
            <a:r>
              <a:rPr lang="en-GB" sz="1104" b="1" dirty="0">
                <a:solidFill>
                  <a:prstClr val="black"/>
                </a:solidFill>
              </a:rPr>
              <a:t>15,433 patients in England</a:t>
            </a:r>
            <a:r>
              <a:rPr lang="en-GB" sz="1104" dirty="0">
                <a:solidFill>
                  <a:prstClr val="black"/>
                </a:solidFill>
              </a:rPr>
              <a:t> (2022 data) and </a:t>
            </a:r>
            <a:r>
              <a:rPr lang="en-GB" sz="1104" b="1" dirty="0">
                <a:solidFill>
                  <a:prstClr val="black"/>
                </a:solidFill>
              </a:rPr>
              <a:t>729 patients in Wales</a:t>
            </a:r>
            <a:r>
              <a:rPr lang="en-GB" sz="1104" dirty="0">
                <a:solidFill>
                  <a:prstClr val="black"/>
                </a:solidFill>
              </a:rPr>
              <a:t> (2023 data) who were diagnosed with non‑Hodgkin lymphoma. For the first time, the audit reported on route to diagnosis, identifying that </a:t>
            </a:r>
            <a:r>
              <a:rPr lang="en-GB" sz="1104" b="1" dirty="0">
                <a:solidFill>
                  <a:prstClr val="black"/>
                </a:solidFill>
              </a:rPr>
              <a:t>28% (range 0-75%) of patients in England presented as an emergency</a:t>
            </a:r>
            <a:r>
              <a:rPr lang="en-GB" sz="1104" dirty="0">
                <a:solidFill>
                  <a:prstClr val="black"/>
                </a:solidFill>
              </a:rPr>
              <a:t>. Among patients with high grade lymphoma, </a:t>
            </a:r>
            <a:r>
              <a:rPr lang="en-GB" sz="1104" b="1" dirty="0">
                <a:solidFill>
                  <a:prstClr val="black"/>
                </a:solidFill>
              </a:rPr>
              <a:t>55% (0-100%) in England </a:t>
            </a:r>
            <a:r>
              <a:rPr lang="en-GB" sz="1104" dirty="0">
                <a:solidFill>
                  <a:prstClr val="black"/>
                </a:solidFill>
              </a:rPr>
              <a:t>and </a:t>
            </a:r>
            <a:r>
              <a:rPr lang="en-GB" sz="1104" b="1" dirty="0">
                <a:solidFill>
                  <a:prstClr val="black"/>
                </a:solidFill>
              </a:rPr>
              <a:t>48% (8-91%) in Wales</a:t>
            </a:r>
            <a:r>
              <a:rPr lang="en-GB" sz="1104" dirty="0">
                <a:solidFill>
                  <a:prstClr val="black"/>
                </a:solidFill>
              </a:rPr>
              <a:t> began </a:t>
            </a:r>
            <a:r>
              <a:rPr lang="en-GB" sz="1104" b="1" dirty="0">
                <a:solidFill>
                  <a:prstClr val="black"/>
                </a:solidFill>
              </a:rPr>
              <a:t>chemotherapy within 62 days of referral</a:t>
            </a:r>
            <a:r>
              <a:rPr lang="en-GB" sz="1104" dirty="0">
                <a:solidFill>
                  <a:prstClr val="black"/>
                </a:solidFill>
              </a:rPr>
              <a:t>. Following the completion of first line chemotherapy, </a:t>
            </a:r>
            <a:r>
              <a:rPr lang="en-GB" sz="1104" b="1" dirty="0">
                <a:solidFill>
                  <a:prstClr val="black"/>
                </a:solidFill>
              </a:rPr>
              <a:t>33% (0-100%) of patients in England </a:t>
            </a:r>
            <a:r>
              <a:rPr lang="en-GB" sz="1104" dirty="0">
                <a:solidFill>
                  <a:prstClr val="black"/>
                </a:solidFill>
              </a:rPr>
              <a:t>started </a:t>
            </a:r>
            <a:r>
              <a:rPr lang="en-GB" sz="1104" b="1" dirty="0">
                <a:solidFill>
                  <a:prstClr val="black"/>
                </a:solidFill>
              </a:rPr>
              <a:t>radiotherapy within 8 weeks</a:t>
            </a:r>
            <a:r>
              <a:rPr lang="en-GB" sz="1104" dirty="0">
                <a:solidFill>
                  <a:prstClr val="black"/>
                </a:solidFill>
              </a:rPr>
              <a:t>. Approximately </a:t>
            </a:r>
            <a:r>
              <a:rPr lang="en-GB" sz="1104" b="1" dirty="0">
                <a:solidFill>
                  <a:prstClr val="black"/>
                </a:solidFill>
              </a:rPr>
              <a:t>2% (0-15%) of patients in England</a:t>
            </a:r>
            <a:r>
              <a:rPr lang="en-GB" sz="1104" dirty="0">
                <a:solidFill>
                  <a:prstClr val="black"/>
                </a:solidFill>
              </a:rPr>
              <a:t> were recorded as having received care as part of a </a:t>
            </a:r>
            <a:r>
              <a:rPr lang="en-GB" sz="1104" b="1" dirty="0">
                <a:solidFill>
                  <a:prstClr val="black"/>
                </a:solidFill>
              </a:rPr>
              <a:t>clinical trial</a:t>
            </a:r>
            <a:r>
              <a:rPr lang="en-GB" sz="1104" dirty="0">
                <a:solidFill>
                  <a:prstClr val="black"/>
                </a:solidFill>
              </a:rPr>
              <a:t>, though the audit noted limitations in data completeness. Overall, </a:t>
            </a:r>
            <a:r>
              <a:rPr lang="en-GB" sz="1104" b="1" dirty="0">
                <a:solidFill>
                  <a:prstClr val="black"/>
                </a:solidFill>
              </a:rPr>
              <a:t>81% of patients in England</a:t>
            </a:r>
            <a:r>
              <a:rPr lang="en-GB" sz="1104" dirty="0">
                <a:solidFill>
                  <a:prstClr val="black"/>
                </a:solidFill>
              </a:rPr>
              <a:t> and </a:t>
            </a:r>
            <a:r>
              <a:rPr lang="en-GB" sz="1104" b="1" dirty="0">
                <a:solidFill>
                  <a:prstClr val="black"/>
                </a:solidFill>
              </a:rPr>
              <a:t>83% of patients in Wales survived for at least one year</a:t>
            </a:r>
            <a:r>
              <a:rPr lang="en-GB" sz="1104" dirty="0">
                <a:solidFill>
                  <a:prstClr val="black"/>
                </a:solidFill>
              </a:rPr>
              <a:t>, and </a:t>
            </a:r>
            <a:r>
              <a:rPr lang="en-GB" sz="1104" b="1" dirty="0">
                <a:solidFill>
                  <a:prstClr val="black"/>
                </a:solidFill>
              </a:rPr>
              <a:t>74% patients in England survived for at least two years</a:t>
            </a:r>
            <a:r>
              <a:rPr lang="en-GB" sz="1104" dirty="0">
                <a:solidFill>
                  <a:prstClr val="black"/>
                </a:solidFill>
              </a:rPr>
              <a:t> after diagnosis. After risk-adjustment, variations across providers were largely within expected range, except one positive outlier. </a:t>
            </a:r>
          </a:p>
        </p:txBody>
      </p:sp>
      <p:sp>
        <p:nvSpPr>
          <p:cNvPr id="42" name="Rounded Rectangle 41"/>
          <p:cNvSpPr/>
          <p:nvPr/>
        </p:nvSpPr>
        <p:spPr>
          <a:xfrm>
            <a:off x="743416" y="7672989"/>
            <a:ext cx="3958191" cy="722680"/>
          </a:xfrm>
          <a:prstGeom prst="roundRect">
            <a:avLst>
              <a:gd name="adj" fmla="val 22167"/>
            </a:avLst>
          </a:prstGeom>
          <a:solidFill>
            <a:srgbClr val="FFFFCC"/>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b="1" u="sng" dirty="0">
                <a:solidFill>
                  <a:srgbClr val="0000FF"/>
                </a:solidFill>
                <a:hlinkClick r:id="rId6"/>
              </a:rPr>
              <a:t>The </a:t>
            </a:r>
            <a:r>
              <a:rPr lang="en-GB" sz="1104" b="1" u="sng" dirty="0" err="1">
                <a:solidFill>
                  <a:srgbClr val="0000FF"/>
                </a:solidFill>
                <a:hlinkClick r:id="rId6"/>
              </a:rPr>
              <a:t>SotN</a:t>
            </a:r>
            <a:r>
              <a:rPr lang="en-GB" sz="1104" b="1" u="sng" dirty="0">
                <a:solidFill>
                  <a:schemeClr val="tx1"/>
                </a:solidFill>
                <a:hlinkClick r:id="rId6"/>
              </a:rPr>
              <a:t> data dashboard</a:t>
            </a:r>
            <a:r>
              <a:rPr lang="en-GB" sz="1104" dirty="0">
                <a:solidFill>
                  <a:schemeClr val="tx1"/>
                </a:solidFill>
              </a:rPr>
              <a:t>: This dashboard provides NHS organisations with tabular and graphical summaries of their local results across data quality measures and performance indicator outcomes.</a:t>
            </a:r>
          </a:p>
        </p:txBody>
      </p:sp>
      <p:sp>
        <p:nvSpPr>
          <p:cNvPr id="62" name="Rounded Rectangle 61"/>
          <p:cNvSpPr/>
          <p:nvPr/>
        </p:nvSpPr>
        <p:spPr>
          <a:xfrm>
            <a:off x="5609147" y="2222998"/>
            <a:ext cx="3827315" cy="1346552"/>
          </a:xfrm>
          <a:prstGeom prst="roundRect">
            <a:avLst>
              <a:gd name="adj" fmla="val 18720"/>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dirty="0">
                <a:solidFill>
                  <a:prstClr val="black"/>
                </a:solidFill>
              </a:rPr>
              <a:t>The NNHLA shared findings from the audit at a range of national events, including the following webinars:</a:t>
            </a:r>
          </a:p>
          <a:p>
            <a:r>
              <a:rPr lang="en-GB" sz="1104" dirty="0">
                <a:solidFill>
                  <a:prstClr val="black"/>
                </a:solidFill>
              </a:rPr>
              <a:t>• </a:t>
            </a:r>
            <a:r>
              <a:rPr lang="en-GB" sz="1104" b="1" dirty="0">
                <a:solidFill>
                  <a:prstClr val="black"/>
                </a:solidFill>
                <a:hlinkClick r:id="rId8"/>
              </a:rPr>
              <a:t>NATCAN </a:t>
            </a:r>
            <a:r>
              <a:rPr lang="en-GB" sz="1104" b="1" dirty="0" err="1">
                <a:solidFill>
                  <a:prstClr val="black"/>
                </a:solidFill>
                <a:hlinkClick r:id="rId8"/>
              </a:rPr>
              <a:t>SotN</a:t>
            </a:r>
            <a:r>
              <a:rPr lang="en-GB" sz="1104" b="1" dirty="0">
                <a:solidFill>
                  <a:prstClr val="black"/>
                </a:solidFill>
                <a:hlinkClick r:id="rId8"/>
              </a:rPr>
              <a:t> Webinar</a:t>
            </a:r>
            <a:r>
              <a:rPr lang="en-GB" sz="1104" dirty="0">
                <a:solidFill>
                  <a:prstClr val="black"/>
                </a:solidFill>
                <a:hlinkClick r:id="rId8"/>
              </a:rPr>
              <a:t>- Exploring Key findings from the latest State of the Nation Reports</a:t>
            </a:r>
            <a:r>
              <a:rPr lang="en-GB" sz="1104" dirty="0">
                <a:solidFill>
                  <a:prstClr val="black"/>
                </a:solidFill>
              </a:rPr>
              <a:t> 13/10/2025</a:t>
            </a:r>
          </a:p>
          <a:p>
            <a:r>
              <a:rPr lang="en-GB" sz="1104" dirty="0">
                <a:solidFill>
                  <a:prstClr val="black"/>
                </a:solidFill>
              </a:rPr>
              <a:t>• </a:t>
            </a:r>
            <a:r>
              <a:rPr lang="en-GB" sz="1104" b="1" dirty="0">
                <a:solidFill>
                  <a:prstClr val="black"/>
                </a:solidFill>
                <a:hlinkClick r:id="rId9"/>
              </a:rPr>
              <a:t>NATCAN Audits Webinar</a:t>
            </a:r>
            <a:r>
              <a:rPr lang="en-GB" sz="1104" dirty="0">
                <a:solidFill>
                  <a:prstClr val="black"/>
                </a:solidFill>
                <a:hlinkClick r:id="rId9"/>
              </a:rPr>
              <a:t> hosted by </a:t>
            </a:r>
            <a:r>
              <a:rPr lang="en-GB" sz="1104" b="1" dirty="0">
                <a:solidFill>
                  <a:prstClr val="black"/>
                </a:solidFill>
                <a:hlinkClick r:id="rId9"/>
              </a:rPr>
              <a:t>Royal College of Radiologists</a:t>
            </a:r>
            <a:r>
              <a:rPr lang="en-GB" sz="1104" dirty="0">
                <a:solidFill>
                  <a:prstClr val="black"/>
                </a:solidFill>
                <a:hlinkClick r:id="rId9"/>
              </a:rPr>
              <a:t> (RCR)</a:t>
            </a:r>
            <a:r>
              <a:rPr lang="en-GB" sz="1104" dirty="0">
                <a:solidFill>
                  <a:prstClr val="black"/>
                </a:solidFill>
              </a:rPr>
              <a:t> 17/10/2025</a:t>
            </a:r>
          </a:p>
          <a:p>
            <a:r>
              <a:rPr lang="en-GB" sz="1104" dirty="0">
                <a:solidFill>
                  <a:prstClr val="black"/>
                </a:solidFill>
              </a:rPr>
              <a:t>• </a:t>
            </a:r>
            <a:r>
              <a:rPr lang="en-GB" sz="1104" b="1" dirty="0">
                <a:solidFill>
                  <a:prstClr val="black"/>
                </a:solidFill>
                <a:hlinkClick r:id="rId10"/>
              </a:rPr>
              <a:t>London Global Cancer Week </a:t>
            </a:r>
            <a:r>
              <a:rPr lang="en-GB" sz="1104" dirty="0">
                <a:solidFill>
                  <a:prstClr val="black"/>
                </a:solidFill>
                <a:hlinkClick r:id="rId10"/>
              </a:rPr>
              <a:t>Webinar</a:t>
            </a:r>
            <a:r>
              <a:rPr lang="en-GB" sz="1104" dirty="0">
                <a:solidFill>
                  <a:prstClr val="black"/>
                </a:solidFill>
              </a:rPr>
              <a:t> 27/11/2025</a:t>
            </a:r>
          </a:p>
        </p:txBody>
      </p:sp>
      <p:sp>
        <p:nvSpPr>
          <p:cNvPr id="4" name="TextBox 3"/>
          <p:cNvSpPr txBox="1"/>
          <p:nvPr/>
        </p:nvSpPr>
        <p:spPr>
          <a:xfrm>
            <a:off x="93072" y="1460214"/>
            <a:ext cx="9404959" cy="597440"/>
          </a:xfrm>
          <a:prstGeom prst="rect">
            <a:avLst/>
          </a:prstGeom>
          <a:solidFill>
            <a:srgbClr val="593684"/>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GB" sz="1606" dirty="0"/>
              <a:t>The NNHLA evaluates the quality and outcomes of NHS non-Hodgkin lymphoma (NHL) services across England and Wales, providing insights that help healthcare providers strengthen the delivery of care.</a:t>
            </a:r>
          </a:p>
        </p:txBody>
      </p:sp>
      <p:pic>
        <p:nvPicPr>
          <p:cNvPr id="6" name="Picture 5" descr="A close-up of a logo&#10;&#10;AI-generated content may be incorrect.">
            <a:extLst>
              <a:ext uri="{FF2B5EF4-FFF2-40B4-BE49-F238E27FC236}">
                <a16:creationId xmlns:a16="http://schemas.microsoft.com/office/drawing/2014/main" id="{5582987B-6851-0819-9C3E-BEFCEB3037FF}"/>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751594" y="276135"/>
            <a:ext cx="1756147" cy="880159"/>
          </a:xfrm>
          <a:prstGeom prst="rect">
            <a:avLst/>
          </a:prstGeom>
        </p:spPr>
      </p:pic>
      <p:sp>
        <p:nvSpPr>
          <p:cNvPr id="13" name="Rounded Rectangle 61">
            <a:extLst>
              <a:ext uri="{FF2B5EF4-FFF2-40B4-BE49-F238E27FC236}">
                <a16:creationId xmlns:a16="http://schemas.microsoft.com/office/drawing/2014/main" id="{30DC10AD-0B11-D0AA-DF7C-8E8187A027BE}"/>
              </a:ext>
            </a:extLst>
          </p:cNvPr>
          <p:cNvSpPr/>
          <p:nvPr/>
        </p:nvSpPr>
        <p:spPr>
          <a:xfrm>
            <a:off x="5609147" y="4557698"/>
            <a:ext cx="2314277" cy="2102261"/>
          </a:xfrm>
          <a:prstGeom prst="roundRect">
            <a:avLst>
              <a:gd name="adj" fmla="val 10962"/>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dirty="0">
                <a:solidFill>
                  <a:prstClr val="black"/>
                </a:solidFill>
              </a:rPr>
              <a:t>Members of the NNHLA project </a:t>
            </a:r>
          </a:p>
          <a:p>
            <a:r>
              <a:rPr lang="en-GB" sz="1104" dirty="0">
                <a:solidFill>
                  <a:prstClr val="black"/>
                </a:solidFill>
              </a:rPr>
              <a:t>team delivered presentations</a:t>
            </a:r>
          </a:p>
          <a:p>
            <a:r>
              <a:rPr lang="en-GB" sz="1104" dirty="0">
                <a:solidFill>
                  <a:prstClr val="black"/>
                </a:solidFill>
              </a:rPr>
              <a:t> at the </a:t>
            </a:r>
            <a:r>
              <a:rPr lang="en-GB" sz="1104" b="1" dirty="0">
                <a:solidFill>
                  <a:prstClr val="black"/>
                </a:solidFill>
              </a:rPr>
              <a:t>British Society of Haematology (BSH) Conference;</a:t>
            </a:r>
            <a:r>
              <a:rPr lang="en-GB" sz="1104" dirty="0">
                <a:solidFill>
                  <a:prstClr val="black"/>
                </a:solidFill>
              </a:rPr>
              <a:t> held in Glasgow between 27 and 29 April 2025. The presentations were well received by delegates, helping to raise awareness of the audit and generating further interest in its work.</a:t>
            </a:r>
          </a:p>
        </p:txBody>
      </p:sp>
      <p:sp>
        <p:nvSpPr>
          <p:cNvPr id="20" name="Rounded Rectangle 61">
            <a:extLst>
              <a:ext uri="{FF2B5EF4-FFF2-40B4-BE49-F238E27FC236}">
                <a16:creationId xmlns:a16="http://schemas.microsoft.com/office/drawing/2014/main" id="{AEEE9DC2-9F65-AAD4-D61F-829AFED5F1A9}"/>
              </a:ext>
            </a:extLst>
          </p:cNvPr>
          <p:cNvSpPr/>
          <p:nvPr/>
        </p:nvSpPr>
        <p:spPr>
          <a:xfrm>
            <a:off x="5609147" y="3686859"/>
            <a:ext cx="3827315" cy="757596"/>
          </a:xfrm>
          <a:prstGeom prst="roundRect">
            <a:avLst>
              <a:gd name="adj" fmla="val 24428"/>
            </a:avLst>
          </a:prstGeom>
          <a:solidFill>
            <a:schemeClr val="accent5">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dirty="0">
                <a:solidFill>
                  <a:prstClr val="black"/>
                </a:solidFill>
              </a:rPr>
              <a:t>Recordings of these webinars are available online and expand the audit’s reach beyond the live audience. To date, the webinar recordings have received over 240 views. Please click the links above to access the recordings.</a:t>
            </a:r>
          </a:p>
        </p:txBody>
      </p:sp>
      <p:sp>
        <p:nvSpPr>
          <p:cNvPr id="27" name="Rounded Rectangle 41">
            <a:extLst>
              <a:ext uri="{FF2B5EF4-FFF2-40B4-BE49-F238E27FC236}">
                <a16:creationId xmlns:a16="http://schemas.microsoft.com/office/drawing/2014/main" id="{C7824B84-E0B5-BF24-D229-0C30FFA8CB94}"/>
              </a:ext>
            </a:extLst>
          </p:cNvPr>
          <p:cNvSpPr/>
          <p:nvPr/>
        </p:nvSpPr>
        <p:spPr>
          <a:xfrm>
            <a:off x="738955" y="8466403"/>
            <a:ext cx="3958191" cy="1424543"/>
          </a:xfrm>
          <a:prstGeom prst="roundRect">
            <a:avLst>
              <a:gd name="adj" fmla="val 12434"/>
            </a:avLst>
          </a:prstGeom>
          <a:solidFill>
            <a:srgbClr val="FFFFCC"/>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b="1" dirty="0">
                <a:solidFill>
                  <a:schemeClr val="tx1"/>
                </a:solidFill>
                <a:hlinkClick r:id="rId6"/>
              </a:rPr>
              <a:t>Quarterly reports</a:t>
            </a:r>
            <a:r>
              <a:rPr lang="en-GB" sz="1104" dirty="0">
                <a:solidFill>
                  <a:schemeClr val="tx1"/>
                </a:solidFill>
              </a:rPr>
              <a:t>: This online interactive dashboard offers updates every three months; delivering timely feedback to NHS trusts and Cancer Alliances in England. It displays performance indicators over a three‑year period in quarterly increments, allowing healthcare providers to monitor their performance consistently and assess change over time. The introduction of data and report download functions supports local reporting and more detailed analysis.</a:t>
            </a:r>
          </a:p>
        </p:txBody>
      </p:sp>
      <p:sp>
        <p:nvSpPr>
          <p:cNvPr id="28" name="Rounded Rectangle 41">
            <a:extLst>
              <a:ext uri="{FF2B5EF4-FFF2-40B4-BE49-F238E27FC236}">
                <a16:creationId xmlns:a16="http://schemas.microsoft.com/office/drawing/2014/main" id="{0E02DEB5-C62D-C1EF-6792-BA0D3226C812}"/>
              </a:ext>
            </a:extLst>
          </p:cNvPr>
          <p:cNvSpPr/>
          <p:nvPr/>
        </p:nvSpPr>
        <p:spPr>
          <a:xfrm>
            <a:off x="750097" y="10900360"/>
            <a:ext cx="3946873" cy="707556"/>
          </a:xfrm>
          <a:prstGeom prst="roundRect">
            <a:avLst>
              <a:gd name="adj" fmla="val 24860"/>
            </a:avLst>
          </a:prstGeom>
          <a:solidFill>
            <a:srgbClr val="FFFFCC"/>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dirty="0">
                <a:solidFill>
                  <a:schemeClr val="tx1"/>
                </a:solidFill>
              </a:rPr>
              <a:t>Local engagement is supported through regular communications and events. Three </a:t>
            </a:r>
            <a:r>
              <a:rPr lang="en-GB" sz="1104" b="1" dirty="0">
                <a:solidFill>
                  <a:schemeClr val="tx1"/>
                </a:solidFill>
              </a:rPr>
              <a:t>newsletters</a:t>
            </a:r>
            <a:r>
              <a:rPr lang="en-GB" sz="1104" dirty="0">
                <a:solidFill>
                  <a:schemeClr val="tx1"/>
                </a:solidFill>
              </a:rPr>
              <a:t> were circulated to over 400 recipients, providing updates on the audit’s progress.</a:t>
            </a:r>
          </a:p>
        </p:txBody>
      </p:sp>
      <p:sp>
        <p:nvSpPr>
          <p:cNvPr id="29" name="Rounded Rectangle 41">
            <a:extLst>
              <a:ext uri="{FF2B5EF4-FFF2-40B4-BE49-F238E27FC236}">
                <a16:creationId xmlns:a16="http://schemas.microsoft.com/office/drawing/2014/main" id="{D5781399-AF10-C995-7A89-12478997229D}"/>
              </a:ext>
            </a:extLst>
          </p:cNvPr>
          <p:cNvSpPr/>
          <p:nvPr/>
        </p:nvSpPr>
        <p:spPr>
          <a:xfrm>
            <a:off x="738968" y="9961690"/>
            <a:ext cx="3958002" cy="878889"/>
          </a:xfrm>
          <a:prstGeom prst="roundRect">
            <a:avLst>
              <a:gd name="adj" fmla="val 22438"/>
            </a:avLst>
          </a:prstGeom>
          <a:solidFill>
            <a:srgbClr val="FFFFCC"/>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dirty="0">
                <a:solidFill>
                  <a:schemeClr val="tx1"/>
                </a:solidFill>
              </a:rPr>
              <a:t>A </a:t>
            </a:r>
            <a:r>
              <a:rPr lang="en-GB" sz="1104" b="1" dirty="0">
                <a:solidFill>
                  <a:schemeClr val="tx1"/>
                </a:solidFill>
                <a:hlinkClick r:id="rId7"/>
              </a:rPr>
              <a:t>local Quality Improvement Action Plan Template </a:t>
            </a:r>
            <a:r>
              <a:rPr lang="en-GB" sz="1104" dirty="0">
                <a:solidFill>
                  <a:schemeClr val="tx1"/>
                </a:solidFill>
              </a:rPr>
              <a:t>outlines suggested actions and approaches that NHS organisations may adopt when planning local quality improvement initiatives; which are aligned with the five key recommendations detailed within the SotN report.</a:t>
            </a:r>
          </a:p>
        </p:txBody>
      </p:sp>
      <p:pic>
        <p:nvPicPr>
          <p:cNvPr id="16" name="Picture 15" descr="A person standing in front of a large screen&#10;&#10;AI-generated content may be incorrect.">
            <a:extLst>
              <a:ext uri="{FF2B5EF4-FFF2-40B4-BE49-F238E27FC236}">
                <a16:creationId xmlns:a16="http://schemas.microsoft.com/office/drawing/2014/main" id="{0F114509-D9FC-A4B1-183F-ED58706F5BEE}"/>
              </a:ext>
            </a:extLst>
          </p:cNvPr>
          <p:cNvPicPr>
            <a:picLocks noChangeAspect="1"/>
          </p:cNvPicPr>
          <p:nvPr/>
        </p:nvPicPr>
        <p:blipFill>
          <a:blip r:embed="rId12" cstate="print">
            <a:extLst>
              <a:ext uri="{28A0092B-C50C-407E-A947-70E740481C1C}">
                <a14:useLocalDpi xmlns:a14="http://schemas.microsoft.com/office/drawing/2010/main" val="0"/>
              </a:ext>
            </a:extLst>
          </a:blip>
          <a:srcRect l="16984" t="15509" r="16984" b="27560"/>
          <a:stretch>
            <a:fillRect/>
          </a:stretch>
        </p:blipFill>
        <p:spPr>
          <a:xfrm>
            <a:off x="7822864" y="4684559"/>
            <a:ext cx="1613598" cy="185415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32" name="Rounded Rectangle 98">
            <a:extLst>
              <a:ext uri="{FF2B5EF4-FFF2-40B4-BE49-F238E27FC236}">
                <a16:creationId xmlns:a16="http://schemas.microsoft.com/office/drawing/2014/main" id="{03557E1D-07CB-5139-263F-9F97C581BCE9}"/>
              </a:ext>
            </a:extLst>
          </p:cNvPr>
          <p:cNvSpPr/>
          <p:nvPr/>
        </p:nvSpPr>
        <p:spPr>
          <a:xfrm>
            <a:off x="5609147" y="9591931"/>
            <a:ext cx="3827315" cy="964093"/>
          </a:xfrm>
          <a:prstGeom prst="roundRect">
            <a:avLst>
              <a:gd name="adj" fmla="val 18851"/>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b="1" dirty="0">
                <a:solidFill>
                  <a:prstClr val="black"/>
                </a:solidFill>
              </a:rPr>
              <a:t>Social media platforms:</a:t>
            </a:r>
          </a:p>
          <a:p>
            <a:r>
              <a:rPr lang="en-GB" sz="1104" dirty="0">
                <a:solidFill>
                  <a:prstClr val="black"/>
                </a:solidFill>
              </a:rPr>
              <a:t>Public engagement is supported through regular updates shared on the audit’s social media channels: Bluesky </a:t>
            </a:r>
            <a:r>
              <a:rPr lang="en-GB" sz="1104" dirty="0">
                <a:solidFill>
                  <a:prstClr val="black"/>
                </a:solidFill>
                <a:hlinkClick r:id="rId13"/>
              </a:rPr>
              <a:t>(@nnhla-natcan.bsky.social</a:t>
            </a:r>
            <a:r>
              <a:rPr lang="en-GB" sz="1104" dirty="0">
                <a:solidFill>
                  <a:prstClr val="black"/>
                </a:solidFill>
              </a:rPr>
              <a:t>), LinkedIn (</a:t>
            </a:r>
            <a:r>
              <a:rPr lang="en-GB" sz="1104" dirty="0">
                <a:solidFill>
                  <a:prstClr val="black"/>
                </a:solidFill>
                <a:hlinkClick r:id="rId14"/>
              </a:rPr>
              <a:t>@National Non-Hodgkin Lymphoma Audit</a:t>
            </a:r>
            <a:r>
              <a:rPr lang="en-GB" sz="1104" dirty="0">
                <a:solidFill>
                  <a:prstClr val="black"/>
                </a:solidFill>
              </a:rPr>
              <a:t>), and X (</a:t>
            </a:r>
            <a:r>
              <a:rPr lang="en-GB" sz="1104" dirty="0">
                <a:solidFill>
                  <a:prstClr val="black"/>
                </a:solidFill>
                <a:hlinkClick r:id="rId15"/>
              </a:rPr>
              <a:t>@NNHLA_NATCAN</a:t>
            </a:r>
            <a:r>
              <a:rPr lang="en-GB" sz="1104" dirty="0">
                <a:solidFill>
                  <a:prstClr val="black"/>
                </a:solidFill>
              </a:rPr>
              <a:t>).</a:t>
            </a:r>
          </a:p>
        </p:txBody>
      </p:sp>
      <p:sp>
        <p:nvSpPr>
          <p:cNvPr id="33" name="Rounded Rectangle 98">
            <a:extLst>
              <a:ext uri="{FF2B5EF4-FFF2-40B4-BE49-F238E27FC236}">
                <a16:creationId xmlns:a16="http://schemas.microsoft.com/office/drawing/2014/main" id="{FC91E85C-D978-F6A6-E02C-52AA5E2FCAF4}"/>
              </a:ext>
            </a:extLst>
          </p:cNvPr>
          <p:cNvSpPr/>
          <p:nvPr/>
        </p:nvSpPr>
        <p:spPr>
          <a:xfrm>
            <a:off x="5609147" y="10604643"/>
            <a:ext cx="3827315" cy="1003998"/>
          </a:xfrm>
          <a:prstGeom prst="roundRect">
            <a:avLst>
              <a:gd name="adj" fmla="val 18561"/>
            </a:avLst>
          </a:prstGeom>
          <a:solidFill>
            <a:schemeClr val="accent3">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b="1" dirty="0">
                <a:solidFill>
                  <a:prstClr val="black"/>
                </a:solidFill>
                <a:hlinkClick r:id="rId16"/>
              </a:rPr>
              <a:t>Website</a:t>
            </a:r>
            <a:r>
              <a:rPr lang="en-GB" sz="1104" b="1" dirty="0">
                <a:solidFill>
                  <a:prstClr val="black"/>
                </a:solidFill>
              </a:rPr>
              <a:t>: </a:t>
            </a:r>
          </a:p>
          <a:p>
            <a:r>
              <a:rPr lang="en-GB" sz="1104" dirty="0">
                <a:solidFill>
                  <a:prstClr val="black"/>
                </a:solidFill>
              </a:rPr>
              <a:t>• Over 1,110 webpage visits were recorded for the audit’s pages, including SoTN report views</a:t>
            </a:r>
          </a:p>
          <a:p>
            <a:r>
              <a:rPr lang="en-GB" sz="1104" dirty="0">
                <a:solidFill>
                  <a:prstClr val="black"/>
                </a:solidFill>
              </a:rPr>
              <a:t>• Over 1,200 unique users accessed the Quarterly and SoTN data dashboards.</a:t>
            </a:r>
          </a:p>
        </p:txBody>
      </p:sp>
      <p:sp>
        <p:nvSpPr>
          <p:cNvPr id="34" name="Rounded Rectangle 17">
            <a:extLst>
              <a:ext uri="{FF2B5EF4-FFF2-40B4-BE49-F238E27FC236}">
                <a16:creationId xmlns:a16="http://schemas.microsoft.com/office/drawing/2014/main" id="{958FD81F-D288-A86F-F160-323A8C50576B}"/>
              </a:ext>
            </a:extLst>
          </p:cNvPr>
          <p:cNvSpPr/>
          <p:nvPr/>
        </p:nvSpPr>
        <p:spPr>
          <a:xfrm>
            <a:off x="71469" y="12366145"/>
            <a:ext cx="9436271" cy="3076653"/>
          </a:xfrm>
          <a:prstGeom prst="roundRect">
            <a:avLst>
              <a:gd name="adj" fmla="val 5515"/>
            </a:avLst>
          </a:prstGeom>
          <a:solidFill>
            <a:srgbClr val="B598DB"/>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t"/>
          <a:lstStyle/>
          <a:p>
            <a:endParaRPr lang="en-GB" sz="1004" dirty="0">
              <a:solidFill>
                <a:schemeClr val="tx1"/>
              </a:solidFill>
            </a:endParaRPr>
          </a:p>
        </p:txBody>
      </p:sp>
      <p:sp>
        <p:nvSpPr>
          <p:cNvPr id="35" name="Rounded Rectangle 20">
            <a:extLst>
              <a:ext uri="{FF2B5EF4-FFF2-40B4-BE49-F238E27FC236}">
                <a16:creationId xmlns:a16="http://schemas.microsoft.com/office/drawing/2014/main" id="{DBECBAD2-ECA2-668F-56A6-07862C704055}"/>
              </a:ext>
            </a:extLst>
          </p:cNvPr>
          <p:cNvSpPr/>
          <p:nvPr/>
        </p:nvSpPr>
        <p:spPr>
          <a:xfrm rot="5400000">
            <a:off x="4496162" y="7348843"/>
            <a:ext cx="586886" cy="9436271"/>
          </a:xfrm>
          <a:prstGeom prst="roundRect">
            <a:avLst/>
          </a:prstGeom>
          <a:solidFill>
            <a:srgbClr val="EA5284"/>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lIns="128478" tIns="64239" rIns="128478" bIns="64239" spcCol="0" rtlCol="0" anchor="ctr"/>
          <a:lstStyle/>
          <a:p>
            <a:pPr algn="ctr">
              <a:lnSpc>
                <a:spcPts val="2308"/>
              </a:lnSpc>
            </a:pPr>
            <a:r>
              <a:rPr lang="en-GB" sz="2810" b="1" dirty="0">
                <a:solidFill>
                  <a:schemeClr val="tx1"/>
                </a:solidFill>
              </a:rPr>
              <a:t>Focus: Quality Improvement (QI) activities</a:t>
            </a:r>
            <a:r>
              <a:rPr lang="en-GB" sz="1305" b="1" dirty="0">
                <a:solidFill>
                  <a:schemeClr val="tx1"/>
                </a:solidFill>
              </a:rPr>
              <a:t> </a:t>
            </a:r>
          </a:p>
          <a:p>
            <a:pPr algn="ctr">
              <a:lnSpc>
                <a:spcPts val="1806"/>
              </a:lnSpc>
            </a:pPr>
            <a:r>
              <a:rPr lang="en-GB" sz="1305" b="1" dirty="0">
                <a:solidFill>
                  <a:schemeClr val="tx1"/>
                </a:solidFill>
              </a:rPr>
              <a:t>How the project supports more robust and equitable data reporting</a:t>
            </a:r>
          </a:p>
        </p:txBody>
      </p:sp>
      <p:pic>
        <p:nvPicPr>
          <p:cNvPr id="36" name="Picture 35" descr="A graph of a graph of a graph&#10;&#10;AI-generated content may be incorrect.">
            <a:extLst>
              <a:ext uri="{FF2B5EF4-FFF2-40B4-BE49-F238E27FC236}">
                <a16:creationId xmlns:a16="http://schemas.microsoft.com/office/drawing/2014/main" id="{6DFF3AF4-3167-2D35-1340-08B11CC1DE5D}"/>
              </a:ext>
            </a:extLst>
          </p:cNvPr>
          <p:cNvPicPr>
            <a:picLocks noChangeAspect="1"/>
          </p:cNvPicPr>
          <p:nvPr/>
        </p:nvPicPr>
        <p:blipFill>
          <a:blip r:embed="rId17"/>
          <a:stretch>
            <a:fillRect/>
          </a:stretch>
        </p:blipFill>
        <p:spPr>
          <a:xfrm>
            <a:off x="5034502" y="12487730"/>
            <a:ext cx="4401960" cy="16032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37" name="Rounded Rectangle 41">
            <a:extLst>
              <a:ext uri="{FF2B5EF4-FFF2-40B4-BE49-F238E27FC236}">
                <a16:creationId xmlns:a16="http://schemas.microsoft.com/office/drawing/2014/main" id="{8015219A-01C3-E81E-4BBD-782AA487F206}"/>
              </a:ext>
            </a:extLst>
          </p:cNvPr>
          <p:cNvSpPr/>
          <p:nvPr/>
        </p:nvSpPr>
        <p:spPr>
          <a:xfrm>
            <a:off x="170282" y="12487730"/>
            <a:ext cx="4753527" cy="2852422"/>
          </a:xfrm>
          <a:prstGeom prst="roundRect">
            <a:avLst>
              <a:gd name="adj" fmla="val 12434"/>
            </a:avLst>
          </a:prstGeom>
          <a:solidFill>
            <a:srgbClr val="F8C0D3"/>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dirty="0">
                <a:solidFill>
                  <a:schemeClr val="tx1"/>
                </a:solidFill>
              </a:rPr>
              <a:t>The NNHLA launched a targeted QI intervention in October 2025; designed to strengthen the completeness of key clinical data items—an essential foundation for accurate audit reporting, equitable benchmarking, and understanding where care pathways may require improvement.</a:t>
            </a:r>
          </a:p>
          <a:p>
            <a:r>
              <a:rPr lang="en-GB" sz="1104" dirty="0">
                <a:solidFill>
                  <a:schemeClr val="tx1"/>
                </a:solidFill>
              </a:rPr>
              <a:t>The intervention includes:</a:t>
            </a:r>
          </a:p>
          <a:p>
            <a:r>
              <a:rPr lang="en-GB" sz="1104" dirty="0">
                <a:solidFill>
                  <a:schemeClr val="tx1"/>
                </a:solidFill>
              </a:rPr>
              <a:t>• Focused support for data completeness: 51 trusts with &lt;50% completeness for Ann Arbor staging received bespoke feedback, benchmarking information, and signposting to further resources</a:t>
            </a:r>
          </a:p>
          <a:p>
            <a:r>
              <a:rPr lang="en-GB" sz="1104" dirty="0">
                <a:solidFill>
                  <a:schemeClr val="tx1"/>
                </a:solidFill>
              </a:rPr>
              <a:t>• Collaboration with NDRS: Trusts are offered tailored support through NDRS via a referral pathway, alongside additional guidance in response to any specific queries</a:t>
            </a:r>
          </a:p>
          <a:p>
            <a:r>
              <a:rPr lang="en-GB" sz="1104" dirty="0">
                <a:solidFill>
                  <a:schemeClr val="tx1"/>
                </a:solidFill>
              </a:rPr>
              <a:t>• Engagement activities: A dedicated </a:t>
            </a:r>
            <a:r>
              <a:rPr lang="en-GB" sz="1104" dirty="0">
                <a:solidFill>
                  <a:schemeClr val="tx1"/>
                </a:solidFill>
                <a:hlinkClick r:id="rId18"/>
              </a:rPr>
              <a:t>webinar</a:t>
            </a:r>
            <a:r>
              <a:rPr lang="en-GB" sz="1104" dirty="0">
                <a:solidFill>
                  <a:schemeClr val="tx1"/>
                </a:solidFill>
              </a:rPr>
              <a:t>  focussed on launching the intervention and improving data quality. This was co-delivered with colleagues based at the National Disease Registration Service (NDRS).</a:t>
            </a:r>
          </a:p>
          <a:p>
            <a:r>
              <a:rPr lang="en-GB" sz="1104" dirty="0">
                <a:solidFill>
                  <a:schemeClr val="tx1"/>
                </a:solidFill>
              </a:rPr>
              <a:t>• QI resources- a dedicated </a:t>
            </a:r>
            <a:r>
              <a:rPr lang="en-GB" sz="1104" dirty="0">
                <a:solidFill>
                  <a:schemeClr val="tx1"/>
                </a:solidFill>
                <a:hlinkClick r:id="rId19"/>
              </a:rPr>
              <a:t>webpage</a:t>
            </a:r>
            <a:r>
              <a:rPr lang="en-GB" sz="1104" dirty="0">
                <a:solidFill>
                  <a:schemeClr val="tx1"/>
                </a:solidFill>
              </a:rPr>
              <a:t> provides supporting materials, including a recording of the webinar, an intervention poster and case studies.</a:t>
            </a:r>
          </a:p>
        </p:txBody>
      </p:sp>
      <p:sp>
        <p:nvSpPr>
          <p:cNvPr id="48" name="Rounded Rectangle 41">
            <a:extLst>
              <a:ext uri="{FF2B5EF4-FFF2-40B4-BE49-F238E27FC236}">
                <a16:creationId xmlns:a16="http://schemas.microsoft.com/office/drawing/2014/main" id="{D01EAF76-D44B-1148-F5E2-28D48A73811B}"/>
              </a:ext>
            </a:extLst>
          </p:cNvPr>
          <p:cNvSpPr/>
          <p:nvPr/>
        </p:nvSpPr>
        <p:spPr>
          <a:xfrm>
            <a:off x="5034502" y="14134060"/>
            <a:ext cx="4401960" cy="660652"/>
          </a:xfrm>
          <a:prstGeom prst="roundRect">
            <a:avLst>
              <a:gd name="adj" fmla="val 34349"/>
            </a:avLst>
          </a:prstGeom>
          <a:solidFill>
            <a:srgbClr val="F8C0D3"/>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478" tIns="64239" rIns="128478" bIns="64239" spcCol="0" rtlCol="0" anchor="ctr"/>
          <a:lstStyle/>
          <a:p>
            <a:r>
              <a:rPr lang="en-GB" sz="1104" dirty="0">
                <a:solidFill>
                  <a:schemeClr val="tx1"/>
                </a:solidFill>
              </a:rPr>
              <a:t>The QI intervention aims to support improved data accuracy, reduces unwarranted variation, and more reliable reporting across NHS organisations.</a:t>
            </a:r>
          </a:p>
        </p:txBody>
      </p:sp>
      <p:sp>
        <p:nvSpPr>
          <p:cNvPr id="70" name="TextBox 69">
            <a:extLst>
              <a:ext uri="{FF2B5EF4-FFF2-40B4-BE49-F238E27FC236}">
                <a16:creationId xmlns:a16="http://schemas.microsoft.com/office/drawing/2014/main" id="{44705863-1527-4199-5E1A-9EFA0EC19F2A}"/>
              </a:ext>
            </a:extLst>
          </p:cNvPr>
          <p:cNvSpPr txBox="1"/>
          <p:nvPr/>
        </p:nvSpPr>
        <p:spPr>
          <a:xfrm>
            <a:off x="5034502" y="14861704"/>
            <a:ext cx="4401960" cy="524121"/>
          </a:xfrm>
          <a:prstGeom prst="roundRect">
            <a:avLst>
              <a:gd name="adj" fmla="val 31001"/>
            </a:avLst>
          </a:prstGeom>
          <a:solidFill>
            <a:schemeClr val="bg1"/>
          </a:solidFill>
        </p:spPr>
        <p:txBody>
          <a:bodyPr wrap="square" rtlCol="0">
            <a:spAutoFit/>
          </a:bodyPr>
          <a:lstStyle/>
          <a:p>
            <a:r>
              <a:rPr lang="en-GB" sz="1104" dirty="0"/>
              <a:t>Email: NHLaudit@rcseng.ac.uk.</a:t>
            </a:r>
          </a:p>
          <a:p>
            <a:r>
              <a:rPr lang="en-GB" sz="1104" dirty="0"/>
              <a:t>Website: </a:t>
            </a:r>
            <a:r>
              <a:rPr lang="en-GB" sz="1104" u="sng" dirty="0">
                <a:hlinkClick r:id="rId16"/>
              </a:rPr>
              <a:t>https://www.natcan.org.uk/audits/non-hodgkin-lymphoma/</a:t>
            </a:r>
            <a:endParaRPr lang="en-GB" sz="1104" dirty="0"/>
          </a:p>
        </p:txBody>
      </p:sp>
    </p:spTree>
    <p:extLst>
      <p:ext uri="{BB962C8B-B14F-4D97-AF65-F5344CB8AC3E}">
        <p14:creationId xmlns:p14="http://schemas.microsoft.com/office/powerpoint/2010/main" val="338168473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8d9f489-fbb5-409d-8361-5dd6458cd0ad">
      <Terms xmlns="http://schemas.microsoft.com/office/infopath/2007/PartnerControls"/>
    </lcf76f155ced4ddcb4097134ff3c332f>
    <TaxCatchAll xmlns="58afd8fe-34e6-4347-ac36-1932accbb357" xsi:nil="true"/>
    <DateandTime xmlns="88d9f489-fbb5-409d-8361-5dd6458cd0a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CB75E62D3DE67478C470A2463941AF3" ma:contentTypeVersion="16" ma:contentTypeDescription="Create a new document." ma:contentTypeScope="" ma:versionID="3cbb43f0fcf6d6eaeffdb7271f5f2e25">
  <xsd:schema xmlns:xsd="http://www.w3.org/2001/XMLSchema" xmlns:xs="http://www.w3.org/2001/XMLSchema" xmlns:p="http://schemas.microsoft.com/office/2006/metadata/properties" xmlns:ns2="88d9f489-fbb5-409d-8361-5dd6458cd0ad" xmlns:ns3="58afd8fe-34e6-4347-ac36-1932accbb357" targetNamespace="http://schemas.microsoft.com/office/2006/metadata/properties" ma:root="true" ma:fieldsID="b5597f15bbd7953552400ed0e2ffdd6b" ns2:_="" ns3:_="">
    <xsd:import namespace="88d9f489-fbb5-409d-8361-5dd6458cd0ad"/>
    <xsd:import namespace="58afd8fe-34e6-4347-ac36-1932accbb35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DateandTim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9f489-fbb5-409d-8361-5dd6458cd0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DateandTime" ma:index="16" nillable="true" ma:displayName="Date and Time" ma:format="DateTime" ma:internalName="DateandTime">
      <xsd:simpleType>
        <xsd:restriction base="dms:DateTim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74f7a641-d7a7-4058-a8da-0ae5b4afc5b4"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afd8fe-34e6-4347-ac36-1932accbb35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ff74fbe-f2fd-4cb2-ac19-1241c3710773}" ma:internalName="TaxCatchAll" ma:showField="CatchAllData" ma:web="58afd8fe-34e6-4347-ac36-1932accbb3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FB0E09-CE92-4453-9F2A-51B519775253}">
  <ds:schemaRefs>
    <ds:schemaRef ds:uri="http://schemas.microsoft.com/sharepoint/v3/contenttype/forms"/>
  </ds:schemaRefs>
</ds:datastoreItem>
</file>

<file path=customXml/itemProps2.xml><?xml version="1.0" encoding="utf-8"?>
<ds:datastoreItem xmlns:ds="http://schemas.openxmlformats.org/officeDocument/2006/customXml" ds:itemID="{EA44A0F1-A4DE-446D-9038-54ED504EDB50}">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47C65F4-A8D5-471B-AE00-2AD6A60D0E86}"/>
</file>

<file path=docProps/app.xml><?xml version="1.0" encoding="utf-8"?>
<Properties xmlns="http://schemas.openxmlformats.org/officeDocument/2006/extended-properties" xmlns:vt="http://schemas.openxmlformats.org/officeDocument/2006/docPropsVTypes">
  <TotalTime>5685</TotalTime>
  <Words>1127</Words>
  <Application>Microsoft Office PowerPoint</Application>
  <PresentationFormat>Custom</PresentationFormat>
  <Paragraphs>51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Unicode MS</vt:lpstr>
      <vt:lpstr>Calibri</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Campbell</dc:creator>
  <cp:lastModifiedBy>Vikki Hart</cp:lastModifiedBy>
  <cp:revision>67</cp:revision>
  <dcterms:created xsi:type="dcterms:W3CDTF">2016-08-12T08:36:34Z</dcterms:created>
  <dcterms:modified xsi:type="dcterms:W3CDTF">2026-03-02T09:26:36Z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0x010100DCB75E62D3DE67478C470A2463941AF3</vt:lpwstr>
  </property>
</Properties>
</file>