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Lst>
  <p:sldSz cx="15113000" cy="21374100"/>
  <p:notesSz cx="6858000" cy="9144000"/>
  <p:embeddedFontLst>
    <p:embeddedFont>
      <p:font typeface="Montserrat" panose="00000500000000000000" pitchFamily="50" charset="0"/>
      <p:regular r:id="rId6"/>
      <p:bold r:id="rId7"/>
      <p:italic r:id="rId8"/>
      <p:boldItalic r:id="rId9"/>
    </p:embeddedFont>
    <p:embeddedFont>
      <p:font typeface="Montserrat Classic" panose="020B0604020202020204" charset="0"/>
      <p:regular r:id="rId10"/>
    </p:embeddedFont>
    <p:embeddedFont>
      <p:font typeface="Montserrat Classic Bold" panose="020B0604020202020204" charset="0"/>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D99E326-DFCB-53FE-D862-07E283AAA2A9}" name="Grace Cuff" initials="GC" userId="S::grace.cuff@hqip.org.uk::b43d94d5-6747-4e8f-a751-000f5f6d9892" providerId="AD"/>
  <p188:author id="{BBE61937-6853-7DC8-5F94-F133E305E4D8}" name="Tina Strack" initials="TS" userId="S::tina.strack@hqip.org.uk::d6ff3060-f281-4a05-95da-3273d3914871" providerId="AD"/>
  <p188:author id="{A4A73EA3-4DD2-7C6B-4680-B9EABB9A1491}" name="Rachel Winch" initials="RW" userId="S::rachel.winch@rcpch.ac.uk::52ffdd54-2aed-404d-92a2-c0c669ce6bb5" providerId="AD"/>
  <p188:author id="{CCE3D1AE-E2A2-58CB-E831-70A3EB81289D}" name="Georgia Lewis" initials="GL" userId="S::Georgia.Lewis@rcpch.ac.uk::e86d47c2-d880-4545-803a-40c0ba2753e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A0FB71-C2CA-40E2-8FE1-2A5D396FA240}" v="122" dt="2026-03-11T15:14:28.612"/>
    <p1510:client id="{1F0CB4F2-C980-7383-E544-7AE6E7368725}" v="5" dt="2026-03-11T14:48:56.0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5" d="100"/>
          <a:sy n="95" d="100"/>
        </p:scale>
        <p:origin x="53" y="-733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font" Target="fonts/font2.fntdata"/><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Master" Target="slideMasters/slideMaster1.xml"/><Relationship Id="rId9" Type="http://schemas.openxmlformats.org/officeDocument/2006/relationships/font" Target="fonts/font4.fntdata"/><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bmjpaedsopen.bmj.com/content/9/1/e003585" TargetMode="External"/><Relationship Id="rId13" Type="http://schemas.openxmlformats.org/officeDocument/2006/relationships/hyperlink" Target="https://www.rcpch.ac.uk/resources/nnap-webinar-recording-key-findings-2024-summary-report" TargetMode="External"/><Relationship Id="rId18" Type="http://schemas.openxmlformats.org/officeDocument/2006/relationships/hyperlink" Target="https://fn.bmj.com/content/110/3/245" TargetMode="External"/><Relationship Id="rId3" Type="http://schemas.openxmlformats.org/officeDocument/2006/relationships/image" Target="../media/image2.png"/><Relationship Id="rId7" Type="http://schemas.openxmlformats.org/officeDocument/2006/relationships/hyperlink" Target="https://www.rcpch.ac.uk/work-we-do/clinical-audits/nnap/healthcare-improvement-strategy" TargetMode="External"/><Relationship Id="rId12" Type="http://schemas.openxmlformats.org/officeDocument/2006/relationships/hyperlink" Target="https://www.rcpch.ac.uk/sites/default/files/2025-10/16102025_nnap_extended_analysis_report.pdf" TargetMode="External"/><Relationship Id="rId17" Type="http://schemas.openxmlformats.org/officeDocument/2006/relationships/hyperlink" Target="https://www.rcpch.ac.uk/resources/your-babys-care" TargetMode="External"/><Relationship Id="rId2" Type="http://schemas.openxmlformats.org/officeDocument/2006/relationships/image" Target="../media/image1.jpeg"/><Relationship Id="rId16" Type="http://schemas.openxmlformats.org/officeDocument/2006/relationships/hyperlink" Target="https://www.rcpch.ac.uk/news-events/news/2025-10/championing-child-health-workforce-wellbeing-equal-protection-presidents" TargetMode="External"/><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hyperlink" Target="https://www.rcpch.ac.uk/resources/NNAP-summary-report-2024-data" TargetMode="External"/><Relationship Id="rId5" Type="http://schemas.openxmlformats.org/officeDocument/2006/relationships/image" Target="../media/image4.png"/><Relationship Id="rId15" Type="http://schemas.openxmlformats.org/officeDocument/2006/relationships/hyperlink" Target="https://www.bliss.org.uk/news/national-neonatal-audit-programme-report-highlights-disparities-in-care-by-ethnicity-for-the-first-time" TargetMode="External"/><Relationship Id="rId10" Type="http://schemas.openxmlformats.org/officeDocument/2006/relationships/hyperlink" Target="https://www.rcpch.ac.uk/sites/default/files/2025-11/nnap_postcard_2025_0.pdf" TargetMode="External"/><Relationship Id="rId19" Type="http://schemas.openxmlformats.org/officeDocument/2006/relationships/hyperlink" Target="https://app.powerbi.com/view?r=eyJrIjoiMjI1MTRhYWMtMTdkZS00Y2RmLWIzMzQtMDIyMjEyMGQ1MTMxIiwidCI6ImRkOGY5OTMxLWNiNzgtNDQwNi04YTAxLTAxYWM2MWMxMGQ0YSJ9" TargetMode="External"/><Relationship Id="rId4" Type="http://schemas.openxmlformats.org/officeDocument/2006/relationships/image" Target="../media/image3.jpeg"/><Relationship Id="rId9" Type="http://schemas.openxmlformats.org/officeDocument/2006/relationships/hyperlink" Target="https://www.rcpch.ac.uk/resources/NNAP-dashboards" TargetMode="External"/><Relationship Id="rId14" Type="http://schemas.openxmlformats.org/officeDocument/2006/relationships/hyperlink" Target="https://www.rcpch.ac.uk/resources/nnap-data-assurance-webinar-checking-validating-your-2025-dat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1A7F2"/>
        </a:solidFill>
        <a:effectLst/>
      </p:bgPr>
    </p:bg>
    <p:spTree>
      <p:nvGrpSpPr>
        <p:cNvPr id="1" name=""/>
        <p:cNvGrpSpPr/>
        <p:nvPr/>
      </p:nvGrpSpPr>
      <p:grpSpPr>
        <a:xfrm>
          <a:off x="0" y="0"/>
          <a:ext cx="0" cy="0"/>
          <a:chOff x="0" y="0"/>
          <a:chExt cx="0" cy="0"/>
        </a:xfrm>
      </p:grpSpPr>
      <p:grpSp>
        <p:nvGrpSpPr>
          <p:cNvPr id="2" name="Group 2"/>
          <p:cNvGrpSpPr/>
          <p:nvPr/>
        </p:nvGrpSpPr>
        <p:grpSpPr>
          <a:xfrm>
            <a:off x="410988" y="2500895"/>
            <a:ext cx="7046043" cy="9180894"/>
            <a:chOff x="0" y="0"/>
            <a:chExt cx="812800" cy="1059067"/>
          </a:xfrm>
        </p:grpSpPr>
        <p:sp>
          <p:nvSpPr>
            <p:cNvPr id="3" name="Freeform 3"/>
            <p:cNvSpPr/>
            <p:nvPr/>
          </p:nvSpPr>
          <p:spPr>
            <a:xfrm>
              <a:off x="0" y="0"/>
              <a:ext cx="812800" cy="1059067"/>
            </a:xfrm>
            <a:custGeom>
              <a:avLst/>
              <a:gdLst/>
              <a:ahLst/>
              <a:cxnLst/>
              <a:rect l="l" t="t" r="r" b="b"/>
              <a:pathLst>
                <a:path w="812800" h="1059067">
                  <a:moveTo>
                    <a:pt x="127000" y="0"/>
                  </a:moveTo>
                  <a:lnTo>
                    <a:pt x="685800" y="0"/>
                  </a:lnTo>
                  <a:cubicBezTo>
                    <a:pt x="755940" y="0"/>
                    <a:pt x="812800" y="56860"/>
                    <a:pt x="812800" y="127000"/>
                  </a:cubicBezTo>
                  <a:lnTo>
                    <a:pt x="812800" y="932067"/>
                  </a:lnTo>
                  <a:cubicBezTo>
                    <a:pt x="812800" y="1002207"/>
                    <a:pt x="755940" y="1059067"/>
                    <a:pt x="685800" y="1059067"/>
                  </a:cubicBezTo>
                  <a:lnTo>
                    <a:pt x="127000" y="1059067"/>
                  </a:lnTo>
                  <a:cubicBezTo>
                    <a:pt x="93318" y="1059067"/>
                    <a:pt x="61015" y="1045686"/>
                    <a:pt x="37197" y="1021869"/>
                  </a:cubicBezTo>
                  <a:cubicBezTo>
                    <a:pt x="13380" y="998052"/>
                    <a:pt x="0" y="965749"/>
                    <a:pt x="0" y="932067"/>
                  </a:cubicBezTo>
                  <a:lnTo>
                    <a:pt x="0" y="127000"/>
                  </a:lnTo>
                  <a:cubicBezTo>
                    <a:pt x="0" y="56860"/>
                    <a:pt x="56860" y="0"/>
                    <a:pt x="127000" y="0"/>
                  </a:cubicBezTo>
                  <a:close/>
                </a:path>
              </a:pathLst>
            </a:custGeom>
            <a:solidFill>
              <a:srgbClr val="FFFFFF"/>
            </a:solidFill>
          </p:spPr>
          <p:txBody>
            <a:bodyPr/>
            <a:lstStyle/>
            <a:p>
              <a:endParaRPr lang="en-GB"/>
            </a:p>
          </p:txBody>
        </p:sp>
        <p:sp>
          <p:nvSpPr>
            <p:cNvPr id="4" name="TextBox 4"/>
            <p:cNvSpPr txBox="1"/>
            <p:nvPr/>
          </p:nvSpPr>
          <p:spPr>
            <a:xfrm>
              <a:off x="0" y="-57150"/>
              <a:ext cx="812800" cy="1116217"/>
            </a:xfrm>
            <a:prstGeom prst="rect">
              <a:avLst/>
            </a:prstGeom>
          </p:spPr>
          <p:txBody>
            <a:bodyPr lIns="50800" tIns="50800" rIns="50800" bIns="50800" rtlCol="0" anchor="ctr"/>
            <a:lstStyle/>
            <a:p>
              <a:pPr algn="ctr">
                <a:lnSpc>
                  <a:spcPts val="4060"/>
                </a:lnSpc>
              </a:pPr>
              <a:endParaRPr/>
            </a:p>
          </p:txBody>
        </p:sp>
      </p:grpSp>
      <p:grpSp>
        <p:nvGrpSpPr>
          <p:cNvPr id="5" name="Group 5"/>
          <p:cNvGrpSpPr/>
          <p:nvPr/>
        </p:nvGrpSpPr>
        <p:grpSpPr>
          <a:xfrm>
            <a:off x="410988" y="11881814"/>
            <a:ext cx="7046043" cy="9176050"/>
            <a:chOff x="0" y="0"/>
            <a:chExt cx="812800" cy="1058508"/>
          </a:xfrm>
        </p:grpSpPr>
        <p:sp>
          <p:nvSpPr>
            <p:cNvPr id="6" name="Freeform 6"/>
            <p:cNvSpPr/>
            <p:nvPr/>
          </p:nvSpPr>
          <p:spPr>
            <a:xfrm>
              <a:off x="0" y="0"/>
              <a:ext cx="812800" cy="1058508"/>
            </a:xfrm>
            <a:custGeom>
              <a:avLst/>
              <a:gdLst/>
              <a:ahLst/>
              <a:cxnLst/>
              <a:rect l="l" t="t" r="r" b="b"/>
              <a:pathLst>
                <a:path w="812800" h="1058508">
                  <a:moveTo>
                    <a:pt x="127000" y="0"/>
                  </a:moveTo>
                  <a:lnTo>
                    <a:pt x="685800" y="0"/>
                  </a:lnTo>
                  <a:cubicBezTo>
                    <a:pt x="755940" y="0"/>
                    <a:pt x="812800" y="56860"/>
                    <a:pt x="812800" y="127000"/>
                  </a:cubicBezTo>
                  <a:lnTo>
                    <a:pt x="812800" y="931508"/>
                  </a:lnTo>
                  <a:cubicBezTo>
                    <a:pt x="812800" y="1001648"/>
                    <a:pt x="755940" y="1058508"/>
                    <a:pt x="685800" y="1058508"/>
                  </a:cubicBezTo>
                  <a:lnTo>
                    <a:pt x="127000" y="1058508"/>
                  </a:lnTo>
                  <a:cubicBezTo>
                    <a:pt x="93318" y="1058508"/>
                    <a:pt x="61015" y="1045128"/>
                    <a:pt x="37197" y="1021311"/>
                  </a:cubicBezTo>
                  <a:cubicBezTo>
                    <a:pt x="13380" y="997493"/>
                    <a:pt x="0" y="965191"/>
                    <a:pt x="0" y="931508"/>
                  </a:cubicBezTo>
                  <a:lnTo>
                    <a:pt x="0" y="127000"/>
                  </a:lnTo>
                  <a:cubicBezTo>
                    <a:pt x="0" y="56860"/>
                    <a:pt x="56860" y="0"/>
                    <a:pt x="127000" y="0"/>
                  </a:cubicBezTo>
                  <a:close/>
                </a:path>
              </a:pathLst>
            </a:custGeom>
            <a:solidFill>
              <a:srgbClr val="FFFFFF"/>
            </a:solidFill>
          </p:spPr>
          <p:txBody>
            <a:bodyPr/>
            <a:lstStyle/>
            <a:p>
              <a:endParaRPr lang="en-GB"/>
            </a:p>
          </p:txBody>
        </p:sp>
        <p:sp>
          <p:nvSpPr>
            <p:cNvPr id="7" name="TextBox 7"/>
            <p:cNvSpPr txBox="1"/>
            <p:nvPr/>
          </p:nvSpPr>
          <p:spPr>
            <a:xfrm>
              <a:off x="0" y="-57150"/>
              <a:ext cx="812800" cy="1115658"/>
            </a:xfrm>
            <a:prstGeom prst="rect">
              <a:avLst/>
            </a:prstGeom>
          </p:spPr>
          <p:txBody>
            <a:bodyPr lIns="50800" tIns="50800" rIns="50800" bIns="50800" rtlCol="0" anchor="ctr"/>
            <a:lstStyle/>
            <a:p>
              <a:pPr algn="ctr">
                <a:lnSpc>
                  <a:spcPts val="4060"/>
                </a:lnSpc>
              </a:pPr>
              <a:endParaRPr/>
            </a:p>
          </p:txBody>
        </p:sp>
      </p:grpSp>
      <p:grpSp>
        <p:nvGrpSpPr>
          <p:cNvPr id="8" name="Group 8"/>
          <p:cNvGrpSpPr/>
          <p:nvPr/>
        </p:nvGrpSpPr>
        <p:grpSpPr>
          <a:xfrm>
            <a:off x="7792700" y="11881814"/>
            <a:ext cx="7046043" cy="9176050"/>
            <a:chOff x="0" y="0"/>
            <a:chExt cx="812800" cy="1058508"/>
          </a:xfrm>
        </p:grpSpPr>
        <p:sp>
          <p:nvSpPr>
            <p:cNvPr id="9" name="Freeform 9"/>
            <p:cNvSpPr/>
            <p:nvPr/>
          </p:nvSpPr>
          <p:spPr>
            <a:xfrm>
              <a:off x="0" y="0"/>
              <a:ext cx="812800" cy="1058508"/>
            </a:xfrm>
            <a:custGeom>
              <a:avLst/>
              <a:gdLst/>
              <a:ahLst/>
              <a:cxnLst/>
              <a:rect l="l" t="t" r="r" b="b"/>
              <a:pathLst>
                <a:path w="812800" h="1058508">
                  <a:moveTo>
                    <a:pt x="127000" y="0"/>
                  </a:moveTo>
                  <a:lnTo>
                    <a:pt x="685800" y="0"/>
                  </a:lnTo>
                  <a:cubicBezTo>
                    <a:pt x="755940" y="0"/>
                    <a:pt x="812800" y="56860"/>
                    <a:pt x="812800" y="127000"/>
                  </a:cubicBezTo>
                  <a:lnTo>
                    <a:pt x="812800" y="931508"/>
                  </a:lnTo>
                  <a:cubicBezTo>
                    <a:pt x="812800" y="1001648"/>
                    <a:pt x="755940" y="1058508"/>
                    <a:pt x="685800" y="1058508"/>
                  </a:cubicBezTo>
                  <a:lnTo>
                    <a:pt x="127000" y="1058508"/>
                  </a:lnTo>
                  <a:cubicBezTo>
                    <a:pt x="93318" y="1058508"/>
                    <a:pt x="61015" y="1045128"/>
                    <a:pt x="37197" y="1021311"/>
                  </a:cubicBezTo>
                  <a:cubicBezTo>
                    <a:pt x="13380" y="997493"/>
                    <a:pt x="0" y="965191"/>
                    <a:pt x="0" y="931508"/>
                  </a:cubicBezTo>
                  <a:lnTo>
                    <a:pt x="0" y="127000"/>
                  </a:lnTo>
                  <a:cubicBezTo>
                    <a:pt x="0" y="56860"/>
                    <a:pt x="56860" y="0"/>
                    <a:pt x="127000" y="0"/>
                  </a:cubicBezTo>
                  <a:close/>
                </a:path>
              </a:pathLst>
            </a:custGeom>
            <a:solidFill>
              <a:srgbClr val="FFFFFF"/>
            </a:solidFill>
          </p:spPr>
          <p:txBody>
            <a:bodyPr/>
            <a:lstStyle/>
            <a:p>
              <a:endParaRPr lang="en-GB"/>
            </a:p>
          </p:txBody>
        </p:sp>
        <p:sp>
          <p:nvSpPr>
            <p:cNvPr id="10" name="TextBox 10"/>
            <p:cNvSpPr txBox="1"/>
            <p:nvPr/>
          </p:nvSpPr>
          <p:spPr>
            <a:xfrm>
              <a:off x="0" y="-57150"/>
              <a:ext cx="812800" cy="1115658"/>
            </a:xfrm>
            <a:prstGeom prst="rect">
              <a:avLst/>
            </a:prstGeom>
          </p:spPr>
          <p:txBody>
            <a:bodyPr lIns="50800" tIns="50800" rIns="50800" bIns="50800" rtlCol="0" anchor="ctr"/>
            <a:lstStyle/>
            <a:p>
              <a:pPr algn="ctr">
                <a:lnSpc>
                  <a:spcPts val="4060"/>
                </a:lnSpc>
              </a:pPr>
              <a:endParaRPr/>
            </a:p>
          </p:txBody>
        </p:sp>
      </p:grpSp>
      <p:grpSp>
        <p:nvGrpSpPr>
          <p:cNvPr id="11" name="Group 11"/>
          <p:cNvGrpSpPr/>
          <p:nvPr/>
        </p:nvGrpSpPr>
        <p:grpSpPr>
          <a:xfrm>
            <a:off x="7765781" y="2526762"/>
            <a:ext cx="7046043" cy="9183602"/>
            <a:chOff x="0" y="0"/>
            <a:chExt cx="812800" cy="1059379"/>
          </a:xfrm>
        </p:grpSpPr>
        <p:sp>
          <p:nvSpPr>
            <p:cNvPr id="12" name="Freeform 12"/>
            <p:cNvSpPr/>
            <p:nvPr/>
          </p:nvSpPr>
          <p:spPr>
            <a:xfrm>
              <a:off x="0" y="0"/>
              <a:ext cx="812800" cy="1059379"/>
            </a:xfrm>
            <a:custGeom>
              <a:avLst/>
              <a:gdLst/>
              <a:ahLst/>
              <a:cxnLst/>
              <a:rect l="l" t="t" r="r" b="b"/>
              <a:pathLst>
                <a:path w="812800" h="1059379">
                  <a:moveTo>
                    <a:pt x="127000" y="0"/>
                  </a:moveTo>
                  <a:lnTo>
                    <a:pt x="685800" y="0"/>
                  </a:lnTo>
                  <a:cubicBezTo>
                    <a:pt x="755940" y="0"/>
                    <a:pt x="812800" y="56860"/>
                    <a:pt x="812800" y="127000"/>
                  </a:cubicBezTo>
                  <a:lnTo>
                    <a:pt x="812800" y="932379"/>
                  </a:lnTo>
                  <a:cubicBezTo>
                    <a:pt x="812800" y="1002519"/>
                    <a:pt x="755940" y="1059379"/>
                    <a:pt x="685800" y="1059379"/>
                  </a:cubicBezTo>
                  <a:lnTo>
                    <a:pt x="127000" y="1059379"/>
                  </a:lnTo>
                  <a:cubicBezTo>
                    <a:pt x="93318" y="1059379"/>
                    <a:pt x="61015" y="1045999"/>
                    <a:pt x="37197" y="1022182"/>
                  </a:cubicBezTo>
                  <a:cubicBezTo>
                    <a:pt x="13380" y="998365"/>
                    <a:pt x="0" y="966062"/>
                    <a:pt x="0" y="932379"/>
                  </a:cubicBezTo>
                  <a:lnTo>
                    <a:pt x="0" y="127000"/>
                  </a:lnTo>
                  <a:cubicBezTo>
                    <a:pt x="0" y="56860"/>
                    <a:pt x="56860" y="0"/>
                    <a:pt x="127000" y="0"/>
                  </a:cubicBezTo>
                  <a:close/>
                </a:path>
              </a:pathLst>
            </a:custGeom>
            <a:solidFill>
              <a:srgbClr val="FFFFFF"/>
            </a:solidFill>
          </p:spPr>
          <p:txBody>
            <a:bodyPr/>
            <a:lstStyle/>
            <a:p>
              <a:endParaRPr lang="en-GB"/>
            </a:p>
          </p:txBody>
        </p:sp>
        <p:sp>
          <p:nvSpPr>
            <p:cNvPr id="13" name="TextBox 13"/>
            <p:cNvSpPr txBox="1"/>
            <p:nvPr/>
          </p:nvSpPr>
          <p:spPr>
            <a:xfrm>
              <a:off x="0" y="-57150"/>
              <a:ext cx="812800" cy="1116529"/>
            </a:xfrm>
            <a:prstGeom prst="rect">
              <a:avLst/>
            </a:prstGeom>
          </p:spPr>
          <p:txBody>
            <a:bodyPr lIns="50800" tIns="50800" rIns="50800" bIns="50800" rtlCol="0" anchor="ctr"/>
            <a:lstStyle/>
            <a:p>
              <a:pPr algn="ctr">
                <a:lnSpc>
                  <a:spcPts val="4060"/>
                </a:lnSpc>
              </a:pPr>
              <a:endParaRPr/>
            </a:p>
          </p:txBody>
        </p:sp>
      </p:grpSp>
      <p:grpSp>
        <p:nvGrpSpPr>
          <p:cNvPr id="14" name="Group 14"/>
          <p:cNvGrpSpPr/>
          <p:nvPr/>
        </p:nvGrpSpPr>
        <p:grpSpPr>
          <a:xfrm>
            <a:off x="703564" y="3792834"/>
            <a:ext cx="3131660" cy="2780770"/>
            <a:chOff x="0" y="0"/>
            <a:chExt cx="561158" cy="498283"/>
          </a:xfrm>
        </p:grpSpPr>
        <p:sp>
          <p:nvSpPr>
            <p:cNvPr id="15" name="Freeform 15"/>
            <p:cNvSpPr/>
            <p:nvPr/>
          </p:nvSpPr>
          <p:spPr>
            <a:xfrm>
              <a:off x="0" y="0"/>
              <a:ext cx="561158" cy="498283"/>
            </a:xfrm>
            <a:custGeom>
              <a:avLst/>
              <a:gdLst/>
              <a:ahLst/>
              <a:cxnLst/>
              <a:rect l="l" t="t" r="r" b="b"/>
              <a:pathLst>
                <a:path w="561158" h="498283">
                  <a:moveTo>
                    <a:pt x="182939" y="0"/>
                  </a:moveTo>
                  <a:lnTo>
                    <a:pt x="378219" y="0"/>
                  </a:lnTo>
                  <a:cubicBezTo>
                    <a:pt x="479254" y="0"/>
                    <a:pt x="561158" y="81904"/>
                    <a:pt x="561158" y="182939"/>
                  </a:cubicBezTo>
                  <a:lnTo>
                    <a:pt x="561158" y="315344"/>
                  </a:lnTo>
                  <a:cubicBezTo>
                    <a:pt x="561158" y="363862"/>
                    <a:pt x="541884" y="410393"/>
                    <a:pt x="507577" y="444701"/>
                  </a:cubicBezTo>
                  <a:cubicBezTo>
                    <a:pt x="473269" y="479009"/>
                    <a:pt x="426738" y="498283"/>
                    <a:pt x="378219" y="498283"/>
                  </a:cubicBezTo>
                  <a:lnTo>
                    <a:pt x="182939" y="498283"/>
                  </a:lnTo>
                  <a:cubicBezTo>
                    <a:pt x="81904" y="498283"/>
                    <a:pt x="0" y="416378"/>
                    <a:pt x="0" y="315344"/>
                  </a:cubicBezTo>
                  <a:lnTo>
                    <a:pt x="0" y="182939"/>
                  </a:lnTo>
                  <a:cubicBezTo>
                    <a:pt x="0" y="81904"/>
                    <a:pt x="81904" y="0"/>
                    <a:pt x="182939" y="0"/>
                  </a:cubicBezTo>
                  <a:close/>
                </a:path>
              </a:pathLst>
            </a:custGeom>
            <a:solidFill>
              <a:srgbClr val="D9D9D9"/>
            </a:solidFill>
          </p:spPr>
          <p:txBody>
            <a:bodyPr/>
            <a:lstStyle/>
            <a:p>
              <a:endParaRPr lang="en-GB"/>
            </a:p>
          </p:txBody>
        </p:sp>
        <p:sp>
          <p:nvSpPr>
            <p:cNvPr id="16" name="TextBox 16"/>
            <p:cNvSpPr txBox="1"/>
            <p:nvPr/>
          </p:nvSpPr>
          <p:spPr>
            <a:xfrm>
              <a:off x="0" y="-57150"/>
              <a:ext cx="561158" cy="555433"/>
            </a:xfrm>
            <a:prstGeom prst="rect">
              <a:avLst/>
            </a:prstGeom>
          </p:spPr>
          <p:txBody>
            <a:bodyPr lIns="50800" tIns="50800" rIns="50800" bIns="50800" rtlCol="0" anchor="ctr"/>
            <a:lstStyle/>
            <a:p>
              <a:pPr algn="ctr">
                <a:lnSpc>
                  <a:spcPts val="4060"/>
                </a:lnSpc>
              </a:pPr>
              <a:endParaRPr/>
            </a:p>
          </p:txBody>
        </p:sp>
      </p:grpSp>
      <p:grpSp>
        <p:nvGrpSpPr>
          <p:cNvPr id="17" name="Group 17"/>
          <p:cNvGrpSpPr/>
          <p:nvPr/>
        </p:nvGrpSpPr>
        <p:grpSpPr>
          <a:xfrm>
            <a:off x="3926543" y="6064864"/>
            <a:ext cx="3264444" cy="2040383"/>
            <a:chOff x="0" y="0"/>
            <a:chExt cx="584952" cy="365614"/>
          </a:xfrm>
        </p:grpSpPr>
        <p:sp>
          <p:nvSpPr>
            <p:cNvPr id="18" name="Freeform 18"/>
            <p:cNvSpPr/>
            <p:nvPr/>
          </p:nvSpPr>
          <p:spPr>
            <a:xfrm>
              <a:off x="0" y="0"/>
              <a:ext cx="584952" cy="365614"/>
            </a:xfrm>
            <a:custGeom>
              <a:avLst/>
              <a:gdLst/>
              <a:ahLst/>
              <a:cxnLst/>
              <a:rect l="l" t="t" r="r" b="b"/>
              <a:pathLst>
                <a:path w="584952" h="365614">
                  <a:moveTo>
                    <a:pt x="175498" y="0"/>
                  </a:moveTo>
                  <a:lnTo>
                    <a:pt x="409454" y="0"/>
                  </a:lnTo>
                  <a:cubicBezTo>
                    <a:pt x="455999" y="0"/>
                    <a:pt x="500637" y="18490"/>
                    <a:pt x="533550" y="51402"/>
                  </a:cubicBezTo>
                  <a:cubicBezTo>
                    <a:pt x="566462" y="84314"/>
                    <a:pt x="584952" y="128953"/>
                    <a:pt x="584952" y="175498"/>
                  </a:cubicBezTo>
                  <a:lnTo>
                    <a:pt x="584952" y="190116"/>
                  </a:lnTo>
                  <a:cubicBezTo>
                    <a:pt x="584952" y="236661"/>
                    <a:pt x="566462" y="281299"/>
                    <a:pt x="533550" y="314212"/>
                  </a:cubicBezTo>
                  <a:cubicBezTo>
                    <a:pt x="500637" y="347124"/>
                    <a:pt x="455999" y="365614"/>
                    <a:pt x="409454" y="365614"/>
                  </a:cubicBezTo>
                  <a:lnTo>
                    <a:pt x="175498" y="365614"/>
                  </a:lnTo>
                  <a:cubicBezTo>
                    <a:pt x="128953" y="365614"/>
                    <a:pt x="84314" y="347124"/>
                    <a:pt x="51402" y="314212"/>
                  </a:cubicBezTo>
                  <a:cubicBezTo>
                    <a:pt x="18490" y="281299"/>
                    <a:pt x="0" y="236661"/>
                    <a:pt x="0" y="190116"/>
                  </a:cubicBezTo>
                  <a:lnTo>
                    <a:pt x="0" y="175498"/>
                  </a:lnTo>
                  <a:cubicBezTo>
                    <a:pt x="0" y="128953"/>
                    <a:pt x="18490" y="84314"/>
                    <a:pt x="51402" y="51402"/>
                  </a:cubicBezTo>
                  <a:cubicBezTo>
                    <a:pt x="84314" y="18490"/>
                    <a:pt x="128953" y="0"/>
                    <a:pt x="175498" y="0"/>
                  </a:cubicBezTo>
                  <a:close/>
                </a:path>
              </a:pathLst>
            </a:custGeom>
            <a:solidFill>
              <a:srgbClr val="D9D9D9"/>
            </a:solidFill>
          </p:spPr>
          <p:txBody>
            <a:bodyPr/>
            <a:lstStyle/>
            <a:p>
              <a:endParaRPr lang="en-GB"/>
            </a:p>
          </p:txBody>
        </p:sp>
        <p:sp>
          <p:nvSpPr>
            <p:cNvPr id="19" name="TextBox 19"/>
            <p:cNvSpPr txBox="1"/>
            <p:nvPr/>
          </p:nvSpPr>
          <p:spPr>
            <a:xfrm>
              <a:off x="0" y="-57150"/>
              <a:ext cx="584952" cy="422764"/>
            </a:xfrm>
            <a:prstGeom prst="rect">
              <a:avLst/>
            </a:prstGeom>
          </p:spPr>
          <p:txBody>
            <a:bodyPr lIns="50800" tIns="50800" rIns="50800" bIns="50800" rtlCol="0" anchor="ctr"/>
            <a:lstStyle/>
            <a:p>
              <a:pPr algn="ctr">
                <a:lnSpc>
                  <a:spcPts val="4060"/>
                </a:lnSpc>
              </a:pPr>
              <a:endParaRPr/>
            </a:p>
          </p:txBody>
        </p:sp>
      </p:grpSp>
      <p:grpSp>
        <p:nvGrpSpPr>
          <p:cNvPr id="20" name="Group 20"/>
          <p:cNvGrpSpPr/>
          <p:nvPr/>
        </p:nvGrpSpPr>
        <p:grpSpPr>
          <a:xfrm>
            <a:off x="3955470" y="3793704"/>
            <a:ext cx="3235517" cy="2109235"/>
            <a:chOff x="0" y="0"/>
            <a:chExt cx="579768" cy="377951"/>
          </a:xfrm>
        </p:grpSpPr>
        <p:sp>
          <p:nvSpPr>
            <p:cNvPr id="21" name="Freeform 21"/>
            <p:cNvSpPr/>
            <p:nvPr/>
          </p:nvSpPr>
          <p:spPr>
            <a:xfrm>
              <a:off x="0" y="0"/>
              <a:ext cx="579768" cy="377951"/>
            </a:xfrm>
            <a:custGeom>
              <a:avLst/>
              <a:gdLst/>
              <a:ahLst/>
              <a:cxnLst/>
              <a:rect l="l" t="t" r="r" b="b"/>
              <a:pathLst>
                <a:path w="579768" h="377951">
                  <a:moveTo>
                    <a:pt x="177067" y="0"/>
                  </a:moveTo>
                  <a:lnTo>
                    <a:pt x="402702" y="0"/>
                  </a:lnTo>
                  <a:cubicBezTo>
                    <a:pt x="500493" y="0"/>
                    <a:pt x="579768" y="79275"/>
                    <a:pt x="579768" y="177067"/>
                  </a:cubicBezTo>
                  <a:lnTo>
                    <a:pt x="579768" y="200885"/>
                  </a:lnTo>
                  <a:cubicBezTo>
                    <a:pt x="579768" y="298676"/>
                    <a:pt x="500493" y="377951"/>
                    <a:pt x="402702" y="377951"/>
                  </a:cubicBezTo>
                  <a:lnTo>
                    <a:pt x="177067" y="377951"/>
                  </a:lnTo>
                  <a:cubicBezTo>
                    <a:pt x="130106" y="377951"/>
                    <a:pt x="85068" y="359296"/>
                    <a:pt x="51862" y="326090"/>
                  </a:cubicBezTo>
                  <a:cubicBezTo>
                    <a:pt x="18655" y="292883"/>
                    <a:pt x="0" y="247846"/>
                    <a:pt x="0" y="200885"/>
                  </a:cubicBezTo>
                  <a:lnTo>
                    <a:pt x="0" y="177067"/>
                  </a:lnTo>
                  <a:cubicBezTo>
                    <a:pt x="0" y="130106"/>
                    <a:pt x="18655" y="85068"/>
                    <a:pt x="51862" y="51862"/>
                  </a:cubicBezTo>
                  <a:cubicBezTo>
                    <a:pt x="85068" y="18655"/>
                    <a:pt x="130106" y="0"/>
                    <a:pt x="177067" y="0"/>
                  </a:cubicBezTo>
                  <a:close/>
                </a:path>
              </a:pathLst>
            </a:custGeom>
            <a:solidFill>
              <a:srgbClr val="D9D9D9"/>
            </a:solidFill>
          </p:spPr>
          <p:txBody>
            <a:bodyPr/>
            <a:lstStyle/>
            <a:p>
              <a:endParaRPr lang="en-GB"/>
            </a:p>
          </p:txBody>
        </p:sp>
        <p:sp>
          <p:nvSpPr>
            <p:cNvPr id="22" name="TextBox 22"/>
            <p:cNvSpPr txBox="1"/>
            <p:nvPr/>
          </p:nvSpPr>
          <p:spPr>
            <a:xfrm>
              <a:off x="0" y="-57150"/>
              <a:ext cx="579768" cy="435101"/>
            </a:xfrm>
            <a:prstGeom prst="rect">
              <a:avLst/>
            </a:prstGeom>
          </p:spPr>
          <p:txBody>
            <a:bodyPr lIns="50800" tIns="50800" rIns="50800" bIns="50800" rtlCol="0" anchor="ctr"/>
            <a:lstStyle/>
            <a:p>
              <a:pPr algn="ctr">
                <a:lnSpc>
                  <a:spcPts val="4060"/>
                </a:lnSpc>
              </a:pPr>
              <a:endParaRPr/>
            </a:p>
          </p:txBody>
        </p:sp>
      </p:grpSp>
      <p:grpSp>
        <p:nvGrpSpPr>
          <p:cNvPr id="23" name="Group 23"/>
          <p:cNvGrpSpPr/>
          <p:nvPr/>
        </p:nvGrpSpPr>
        <p:grpSpPr>
          <a:xfrm>
            <a:off x="710264" y="12841172"/>
            <a:ext cx="6497836" cy="1214348"/>
            <a:chOff x="0" y="0"/>
            <a:chExt cx="1164339" cy="217597"/>
          </a:xfrm>
        </p:grpSpPr>
        <p:sp>
          <p:nvSpPr>
            <p:cNvPr id="24" name="Freeform 24"/>
            <p:cNvSpPr/>
            <p:nvPr/>
          </p:nvSpPr>
          <p:spPr>
            <a:xfrm>
              <a:off x="0" y="0"/>
              <a:ext cx="1164339" cy="217597"/>
            </a:xfrm>
            <a:custGeom>
              <a:avLst/>
              <a:gdLst/>
              <a:ahLst/>
              <a:cxnLst/>
              <a:rect l="l" t="t" r="r" b="b"/>
              <a:pathLst>
                <a:path w="1164339" h="217597">
                  <a:moveTo>
                    <a:pt x="88168" y="0"/>
                  </a:moveTo>
                  <a:lnTo>
                    <a:pt x="1076171" y="0"/>
                  </a:lnTo>
                  <a:cubicBezTo>
                    <a:pt x="1099554" y="0"/>
                    <a:pt x="1121980" y="9289"/>
                    <a:pt x="1138515" y="25824"/>
                  </a:cubicBezTo>
                  <a:cubicBezTo>
                    <a:pt x="1155050" y="42359"/>
                    <a:pt x="1164339" y="64784"/>
                    <a:pt x="1164339" y="88168"/>
                  </a:cubicBezTo>
                  <a:lnTo>
                    <a:pt x="1164339" y="129429"/>
                  </a:lnTo>
                  <a:cubicBezTo>
                    <a:pt x="1164339" y="178123"/>
                    <a:pt x="1124865" y="217597"/>
                    <a:pt x="1076171" y="217597"/>
                  </a:cubicBezTo>
                  <a:lnTo>
                    <a:pt x="88168" y="217597"/>
                  </a:lnTo>
                  <a:cubicBezTo>
                    <a:pt x="64784" y="217597"/>
                    <a:pt x="42359" y="208308"/>
                    <a:pt x="25824" y="191774"/>
                  </a:cubicBezTo>
                  <a:cubicBezTo>
                    <a:pt x="9289" y="175239"/>
                    <a:pt x="0" y="152813"/>
                    <a:pt x="0" y="129429"/>
                  </a:cubicBezTo>
                  <a:lnTo>
                    <a:pt x="0" y="88168"/>
                  </a:lnTo>
                  <a:cubicBezTo>
                    <a:pt x="0" y="64784"/>
                    <a:pt x="9289" y="42359"/>
                    <a:pt x="25824" y="25824"/>
                  </a:cubicBezTo>
                  <a:cubicBezTo>
                    <a:pt x="42359" y="9289"/>
                    <a:pt x="64784" y="0"/>
                    <a:pt x="88168" y="0"/>
                  </a:cubicBezTo>
                  <a:close/>
                </a:path>
              </a:pathLst>
            </a:custGeom>
            <a:solidFill>
              <a:srgbClr val="D9D9D9"/>
            </a:solidFill>
          </p:spPr>
          <p:txBody>
            <a:bodyPr/>
            <a:lstStyle/>
            <a:p>
              <a:endParaRPr lang="en-GB"/>
            </a:p>
          </p:txBody>
        </p:sp>
        <p:sp>
          <p:nvSpPr>
            <p:cNvPr id="25" name="TextBox 25"/>
            <p:cNvSpPr txBox="1"/>
            <p:nvPr/>
          </p:nvSpPr>
          <p:spPr>
            <a:xfrm>
              <a:off x="0" y="-57150"/>
              <a:ext cx="1164339" cy="274747"/>
            </a:xfrm>
            <a:prstGeom prst="rect">
              <a:avLst/>
            </a:prstGeom>
          </p:spPr>
          <p:txBody>
            <a:bodyPr lIns="50800" tIns="50800" rIns="50800" bIns="50800" rtlCol="0" anchor="ctr"/>
            <a:lstStyle/>
            <a:p>
              <a:pPr algn="ctr">
                <a:lnSpc>
                  <a:spcPts val="4060"/>
                </a:lnSpc>
              </a:pPr>
              <a:endParaRPr/>
            </a:p>
          </p:txBody>
        </p:sp>
      </p:grpSp>
      <p:grpSp>
        <p:nvGrpSpPr>
          <p:cNvPr id="26" name="Group 26"/>
          <p:cNvGrpSpPr/>
          <p:nvPr/>
        </p:nvGrpSpPr>
        <p:grpSpPr>
          <a:xfrm>
            <a:off x="732435" y="14230222"/>
            <a:ext cx="3118260" cy="1803231"/>
            <a:chOff x="0" y="0"/>
            <a:chExt cx="558757" cy="323119"/>
          </a:xfrm>
        </p:grpSpPr>
        <p:sp>
          <p:nvSpPr>
            <p:cNvPr id="27" name="Freeform 27"/>
            <p:cNvSpPr/>
            <p:nvPr/>
          </p:nvSpPr>
          <p:spPr>
            <a:xfrm>
              <a:off x="0" y="0"/>
              <a:ext cx="558757" cy="323119"/>
            </a:xfrm>
            <a:custGeom>
              <a:avLst/>
              <a:gdLst/>
              <a:ahLst/>
              <a:cxnLst/>
              <a:rect l="l" t="t" r="r" b="b"/>
              <a:pathLst>
                <a:path w="558757" h="323119">
                  <a:moveTo>
                    <a:pt x="161559" y="0"/>
                  </a:moveTo>
                  <a:lnTo>
                    <a:pt x="397198" y="0"/>
                  </a:lnTo>
                  <a:cubicBezTo>
                    <a:pt x="440046" y="0"/>
                    <a:pt x="481139" y="17021"/>
                    <a:pt x="511437" y="47320"/>
                  </a:cubicBezTo>
                  <a:cubicBezTo>
                    <a:pt x="541736" y="77618"/>
                    <a:pt x="558757" y="118711"/>
                    <a:pt x="558757" y="161559"/>
                  </a:cubicBezTo>
                  <a:lnTo>
                    <a:pt x="558757" y="161559"/>
                  </a:lnTo>
                  <a:cubicBezTo>
                    <a:pt x="558757" y="250786"/>
                    <a:pt x="486424" y="323119"/>
                    <a:pt x="397198" y="323119"/>
                  </a:cubicBezTo>
                  <a:lnTo>
                    <a:pt x="161559" y="323119"/>
                  </a:lnTo>
                  <a:cubicBezTo>
                    <a:pt x="118711" y="323119"/>
                    <a:pt x="77618" y="306097"/>
                    <a:pt x="47320" y="275799"/>
                  </a:cubicBezTo>
                  <a:cubicBezTo>
                    <a:pt x="17021" y="245501"/>
                    <a:pt x="0" y="204408"/>
                    <a:pt x="0" y="161559"/>
                  </a:cubicBezTo>
                  <a:lnTo>
                    <a:pt x="0" y="161559"/>
                  </a:lnTo>
                  <a:cubicBezTo>
                    <a:pt x="0" y="118711"/>
                    <a:pt x="17021" y="77618"/>
                    <a:pt x="47320" y="47320"/>
                  </a:cubicBezTo>
                  <a:cubicBezTo>
                    <a:pt x="77618" y="17021"/>
                    <a:pt x="118711" y="0"/>
                    <a:pt x="161559" y="0"/>
                  </a:cubicBezTo>
                  <a:close/>
                </a:path>
              </a:pathLst>
            </a:custGeom>
            <a:solidFill>
              <a:srgbClr val="D9D9D9"/>
            </a:solidFill>
          </p:spPr>
          <p:txBody>
            <a:bodyPr/>
            <a:lstStyle/>
            <a:p>
              <a:endParaRPr lang="en-GB"/>
            </a:p>
          </p:txBody>
        </p:sp>
        <p:sp>
          <p:nvSpPr>
            <p:cNvPr id="28" name="TextBox 28"/>
            <p:cNvSpPr txBox="1"/>
            <p:nvPr/>
          </p:nvSpPr>
          <p:spPr>
            <a:xfrm>
              <a:off x="0" y="-57150"/>
              <a:ext cx="558757" cy="380269"/>
            </a:xfrm>
            <a:prstGeom prst="rect">
              <a:avLst/>
            </a:prstGeom>
          </p:spPr>
          <p:txBody>
            <a:bodyPr lIns="50800" tIns="50800" rIns="50800" bIns="50800" rtlCol="0" anchor="ctr"/>
            <a:lstStyle/>
            <a:p>
              <a:pPr algn="ctr">
                <a:lnSpc>
                  <a:spcPts val="4060"/>
                </a:lnSpc>
              </a:pPr>
              <a:endParaRPr/>
            </a:p>
          </p:txBody>
        </p:sp>
      </p:grpSp>
      <p:grpSp>
        <p:nvGrpSpPr>
          <p:cNvPr id="29" name="Group 29"/>
          <p:cNvGrpSpPr/>
          <p:nvPr/>
        </p:nvGrpSpPr>
        <p:grpSpPr>
          <a:xfrm>
            <a:off x="3946622" y="14208414"/>
            <a:ext cx="3279378" cy="2039326"/>
            <a:chOff x="0" y="0"/>
            <a:chExt cx="587628" cy="395866"/>
          </a:xfrm>
        </p:grpSpPr>
        <p:sp>
          <p:nvSpPr>
            <p:cNvPr id="30" name="Freeform 30"/>
            <p:cNvSpPr/>
            <p:nvPr/>
          </p:nvSpPr>
          <p:spPr>
            <a:xfrm>
              <a:off x="0" y="0"/>
              <a:ext cx="587628" cy="395866"/>
            </a:xfrm>
            <a:custGeom>
              <a:avLst/>
              <a:gdLst/>
              <a:ahLst/>
              <a:cxnLst/>
              <a:rect l="l" t="t" r="r" b="b"/>
              <a:pathLst>
                <a:path w="587628" h="395866">
                  <a:moveTo>
                    <a:pt x="174698" y="0"/>
                  </a:moveTo>
                  <a:lnTo>
                    <a:pt x="412929" y="0"/>
                  </a:lnTo>
                  <a:cubicBezTo>
                    <a:pt x="459262" y="0"/>
                    <a:pt x="503697" y="18406"/>
                    <a:pt x="536460" y="51168"/>
                  </a:cubicBezTo>
                  <a:cubicBezTo>
                    <a:pt x="569222" y="83930"/>
                    <a:pt x="587628" y="128365"/>
                    <a:pt x="587628" y="174698"/>
                  </a:cubicBezTo>
                  <a:lnTo>
                    <a:pt x="587628" y="221167"/>
                  </a:lnTo>
                  <a:cubicBezTo>
                    <a:pt x="587628" y="317651"/>
                    <a:pt x="509412" y="395866"/>
                    <a:pt x="412929" y="395866"/>
                  </a:cubicBezTo>
                  <a:lnTo>
                    <a:pt x="174698" y="395866"/>
                  </a:lnTo>
                  <a:cubicBezTo>
                    <a:pt x="128365" y="395866"/>
                    <a:pt x="83930" y="377460"/>
                    <a:pt x="51168" y="344698"/>
                  </a:cubicBezTo>
                  <a:cubicBezTo>
                    <a:pt x="18406" y="311936"/>
                    <a:pt x="0" y="267500"/>
                    <a:pt x="0" y="221167"/>
                  </a:cubicBezTo>
                  <a:lnTo>
                    <a:pt x="0" y="174698"/>
                  </a:lnTo>
                  <a:cubicBezTo>
                    <a:pt x="0" y="78215"/>
                    <a:pt x="78215" y="0"/>
                    <a:pt x="174698" y="0"/>
                  </a:cubicBezTo>
                  <a:close/>
                </a:path>
              </a:pathLst>
            </a:custGeom>
            <a:solidFill>
              <a:srgbClr val="D9D9D9"/>
            </a:solidFill>
          </p:spPr>
          <p:txBody>
            <a:bodyPr/>
            <a:lstStyle/>
            <a:p>
              <a:endParaRPr lang="en-GB"/>
            </a:p>
          </p:txBody>
        </p:sp>
        <p:sp>
          <p:nvSpPr>
            <p:cNvPr id="31" name="TextBox 31"/>
            <p:cNvSpPr txBox="1"/>
            <p:nvPr/>
          </p:nvSpPr>
          <p:spPr>
            <a:xfrm>
              <a:off x="0" y="-57150"/>
              <a:ext cx="587628" cy="453016"/>
            </a:xfrm>
            <a:prstGeom prst="rect">
              <a:avLst/>
            </a:prstGeom>
          </p:spPr>
          <p:txBody>
            <a:bodyPr lIns="50800" tIns="50800" rIns="50800" bIns="50800" rtlCol="0" anchor="ctr"/>
            <a:lstStyle/>
            <a:p>
              <a:pPr algn="ctr">
                <a:lnSpc>
                  <a:spcPts val="4060"/>
                </a:lnSpc>
              </a:pPr>
              <a:endParaRPr/>
            </a:p>
          </p:txBody>
        </p:sp>
      </p:grpSp>
      <p:grpSp>
        <p:nvGrpSpPr>
          <p:cNvPr id="32" name="Group 32"/>
          <p:cNvGrpSpPr/>
          <p:nvPr/>
        </p:nvGrpSpPr>
        <p:grpSpPr>
          <a:xfrm>
            <a:off x="683551" y="16156187"/>
            <a:ext cx="3195868" cy="2182782"/>
            <a:chOff x="0" y="0"/>
            <a:chExt cx="558419" cy="382400"/>
          </a:xfrm>
        </p:grpSpPr>
        <p:sp>
          <p:nvSpPr>
            <p:cNvPr id="33" name="Freeform 33"/>
            <p:cNvSpPr/>
            <p:nvPr/>
          </p:nvSpPr>
          <p:spPr>
            <a:xfrm>
              <a:off x="0" y="0"/>
              <a:ext cx="558419" cy="382400"/>
            </a:xfrm>
            <a:custGeom>
              <a:avLst/>
              <a:gdLst/>
              <a:ahLst/>
              <a:cxnLst/>
              <a:rect l="l" t="t" r="r" b="b"/>
              <a:pathLst>
                <a:path w="558419" h="382400">
                  <a:moveTo>
                    <a:pt x="183836" y="0"/>
                  </a:moveTo>
                  <a:lnTo>
                    <a:pt x="374583" y="0"/>
                  </a:lnTo>
                  <a:cubicBezTo>
                    <a:pt x="476113" y="0"/>
                    <a:pt x="558419" y="82306"/>
                    <a:pt x="558419" y="183836"/>
                  </a:cubicBezTo>
                  <a:lnTo>
                    <a:pt x="558419" y="198564"/>
                  </a:lnTo>
                  <a:cubicBezTo>
                    <a:pt x="558419" y="300094"/>
                    <a:pt x="476113" y="382400"/>
                    <a:pt x="374583" y="382400"/>
                  </a:cubicBezTo>
                  <a:lnTo>
                    <a:pt x="183836" y="382400"/>
                  </a:lnTo>
                  <a:cubicBezTo>
                    <a:pt x="82306" y="382400"/>
                    <a:pt x="0" y="300094"/>
                    <a:pt x="0" y="198564"/>
                  </a:cubicBezTo>
                  <a:lnTo>
                    <a:pt x="0" y="183836"/>
                  </a:lnTo>
                  <a:cubicBezTo>
                    <a:pt x="0" y="82306"/>
                    <a:pt x="82306" y="0"/>
                    <a:pt x="183836" y="0"/>
                  </a:cubicBezTo>
                  <a:close/>
                </a:path>
              </a:pathLst>
            </a:custGeom>
            <a:solidFill>
              <a:srgbClr val="D9D9D9"/>
            </a:solidFill>
          </p:spPr>
          <p:txBody>
            <a:bodyPr/>
            <a:lstStyle/>
            <a:p>
              <a:endParaRPr lang="en-GB"/>
            </a:p>
          </p:txBody>
        </p:sp>
        <p:sp>
          <p:nvSpPr>
            <p:cNvPr id="34" name="TextBox 34"/>
            <p:cNvSpPr txBox="1"/>
            <p:nvPr/>
          </p:nvSpPr>
          <p:spPr>
            <a:xfrm>
              <a:off x="0" y="-57150"/>
              <a:ext cx="558419" cy="439550"/>
            </a:xfrm>
            <a:prstGeom prst="rect">
              <a:avLst/>
            </a:prstGeom>
          </p:spPr>
          <p:txBody>
            <a:bodyPr lIns="50800" tIns="50800" rIns="50800" bIns="50800" rtlCol="0" anchor="ctr"/>
            <a:lstStyle/>
            <a:p>
              <a:pPr algn="ctr">
                <a:lnSpc>
                  <a:spcPts val="4060"/>
                </a:lnSpc>
              </a:pPr>
              <a:endParaRPr/>
            </a:p>
          </p:txBody>
        </p:sp>
      </p:grpSp>
      <p:grpSp>
        <p:nvGrpSpPr>
          <p:cNvPr id="35" name="Group 35"/>
          <p:cNvGrpSpPr/>
          <p:nvPr/>
        </p:nvGrpSpPr>
        <p:grpSpPr>
          <a:xfrm>
            <a:off x="8026121" y="12827355"/>
            <a:ext cx="3228821" cy="4089659"/>
            <a:chOff x="0" y="0"/>
            <a:chExt cx="578568" cy="713914"/>
          </a:xfrm>
        </p:grpSpPr>
        <p:sp>
          <p:nvSpPr>
            <p:cNvPr id="36" name="Freeform 36"/>
            <p:cNvSpPr/>
            <p:nvPr/>
          </p:nvSpPr>
          <p:spPr>
            <a:xfrm>
              <a:off x="0" y="0"/>
              <a:ext cx="578568" cy="713914"/>
            </a:xfrm>
            <a:custGeom>
              <a:avLst/>
              <a:gdLst/>
              <a:ahLst/>
              <a:cxnLst/>
              <a:rect l="l" t="t" r="r" b="b"/>
              <a:pathLst>
                <a:path w="578568" h="713914">
                  <a:moveTo>
                    <a:pt x="177434" y="0"/>
                  </a:moveTo>
                  <a:lnTo>
                    <a:pt x="401134" y="0"/>
                  </a:lnTo>
                  <a:cubicBezTo>
                    <a:pt x="448193" y="0"/>
                    <a:pt x="493324" y="18694"/>
                    <a:pt x="526599" y="51969"/>
                  </a:cubicBezTo>
                  <a:cubicBezTo>
                    <a:pt x="559874" y="85244"/>
                    <a:pt x="578568" y="130375"/>
                    <a:pt x="578568" y="177434"/>
                  </a:cubicBezTo>
                  <a:lnTo>
                    <a:pt x="578568" y="536481"/>
                  </a:lnTo>
                  <a:cubicBezTo>
                    <a:pt x="578568" y="583539"/>
                    <a:pt x="559874" y="628670"/>
                    <a:pt x="526599" y="661945"/>
                  </a:cubicBezTo>
                  <a:cubicBezTo>
                    <a:pt x="493324" y="695221"/>
                    <a:pt x="448193" y="713914"/>
                    <a:pt x="401134" y="713914"/>
                  </a:cubicBezTo>
                  <a:lnTo>
                    <a:pt x="177434" y="713914"/>
                  </a:lnTo>
                  <a:cubicBezTo>
                    <a:pt x="130375" y="713914"/>
                    <a:pt x="85244" y="695221"/>
                    <a:pt x="51969" y="661945"/>
                  </a:cubicBezTo>
                  <a:cubicBezTo>
                    <a:pt x="18694" y="628670"/>
                    <a:pt x="0" y="583539"/>
                    <a:pt x="0" y="536481"/>
                  </a:cubicBezTo>
                  <a:lnTo>
                    <a:pt x="0" y="177434"/>
                  </a:lnTo>
                  <a:cubicBezTo>
                    <a:pt x="0" y="130375"/>
                    <a:pt x="18694" y="85244"/>
                    <a:pt x="51969" y="51969"/>
                  </a:cubicBezTo>
                  <a:cubicBezTo>
                    <a:pt x="85244" y="18694"/>
                    <a:pt x="130375" y="0"/>
                    <a:pt x="177434" y="0"/>
                  </a:cubicBezTo>
                  <a:close/>
                </a:path>
              </a:pathLst>
            </a:custGeom>
            <a:solidFill>
              <a:srgbClr val="D9D9D9"/>
            </a:solidFill>
          </p:spPr>
          <p:txBody>
            <a:bodyPr/>
            <a:lstStyle/>
            <a:p>
              <a:endParaRPr lang="en-GB"/>
            </a:p>
          </p:txBody>
        </p:sp>
        <p:sp>
          <p:nvSpPr>
            <p:cNvPr id="37" name="TextBox 37"/>
            <p:cNvSpPr txBox="1"/>
            <p:nvPr/>
          </p:nvSpPr>
          <p:spPr>
            <a:xfrm>
              <a:off x="0" y="-57150"/>
              <a:ext cx="578568" cy="771064"/>
            </a:xfrm>
            <a:prstGeom prst="rect">
              <a:avLst/>
            </a:prstGeom>
          </p:spPr>
          <p:txBody>
            <a:bodyPr lIns="50800" tIns="50800" rIns="50800" bIns="50800" rtlCol="0" anchor="ctr"/>
            <a:lstStyle/>
            <a:p>
              <a:pPr algn="ctr">
                <a:lnSpc>
                  <a:spcPts val="4060"/>
                </a:lnSpc>
              </a:pPr>
              <a:endParaRPr/>
            </a:p>
          </p:txBody>
        </p:sp>
      </p:grpSp>
      <p:grpSp>
        <p:nvGrpSpPr>
          <p:cNvPr id="38" name="Group 38"/>
          <p:cNvGrpSpPr/>
          <p:nvPr/>
        </p:nvGrpSpPr>
        <p:grpSpPr>
          <a:xfrm>
            <a:off x="11389929" y="12984047"/>
            <a:ext cx="3201902" cy="1748734"/>
            <a:chOff x="0" y="0"/>
            <a:chExt cx="573745" cy="313353"/>
          </a:xfrm>
        </p:grpSpPr>
        <p:sp>
          <p:nvSpPr>
            <p:cNvPr id="39" name="Freeform 39"/>
            <p:cNvSpPr/>
            <p:nvPr/>
          </p:nvSpPr>
          <p:spPr>
            <a:xfrm>
              <a:off x="0" y="0"/>
              <a:ext cx="573745" cy="313353"/>
            </a:xfrm>
            <a:custGeom>
              <a:avLst/>
              <a:gdLst/>
              <a:ahLst/>
              <a:cxnLst/>
              <a:rect l="l" t="t" r="r" b="b"/>
              <a:pathLst>
                <a:path w="573745" h="313353">
                  <a:moveTo>
                    <a:pt x="156677" y="0"/>
                  </a:moveTo>
                  <a:lnTo>
                    <a:pt x="417068" y="0"/>
                  </a:lnTo>
                  <a:cubicBezTo>
                    <a:pt x="503598" y="0"/>
                    <a:pt x="573745" y="70147"/>
                    <a:pt x="573745" y="156677"/>
                  </a:cubicBezTo>
                  <a:lnTo>
                    <a:pt x="573745" y="156677"/>
                  </a:lnTo>
                  <a:cubicBezTo>
                    <a:pt x="573745" y="198230"/>
                    <a:pt x="557238" y="238081"/>
                    <a:pt x="527855" y="267464"/>
                  </a:cubicBezTo>
                  <a:cubicBezTo>
                    <a:pt x="498473" y="296846"/>
                    <a:pt x="458621" y="313353"/>
                    <a:pt x="417068" y="313353"/>
                  </a:cubicBezTo>
                  <a:lnTo>
                    <a:pt x="156677" y="313353"/>
                  </a:lnTo>
                  <a:cubicBezTo>
                    <a:pt x="115123" y="313353"/>
                    <a:pt x="75272" y="296846"/>
                    <a:pt x="45890" y="267464"/>
                  </a:cubicBezTo>
                  <a:cubicBezTo>
                    <a:pt x="16507" y="238081"/>
                    <a:pt x="0" y="198230"/>
                    <a:pt x="0" y="156677"/>
                  </a:cubicBezTo>
                  <a:lnTo>
                    <a:pt x="0" y="156677"/>
                  </a:lnTo>
                  <a:cubicBezTo>
                    <a:pt x="0" y="115123"/>
                    <a:pt x="16507" y="75272"/>
                    <a:pt x="45890" y="45890"/>
                  </a:cubicBezTo>
                  <a:cubicBezTo>
                    <a:pt x="75272" y="16507"/>
                    <a:pt x="115123" y="0"/>
                    <a:pt x="156677" y="0"/>
                  </a:cubicBezTo>
                  <a:close/>
                </a:path>
              </a:pathLst>
            </a:custGeom>
            <a:solidFill>
              <a:srgbClr val="D9D9D9"/>
            </a:solidFill>
          </p:spPr>
          <p:txBody>
            <a:bodyPr/>
            <a:lstStyle/>
            <a:p>
              <a:endParaRPr lang="en-GB"/>
            </a:p>
          </p:txBody>
        </p:sp>
        <p:sp>
          <p:nvSpPr>
            <p:cNvPr id="40" name="TextBox 40"/>
            <p:cNvSpPr txBox="1"/>
            <p:nvPr/>
          </p:nvSpPr>
          <p:spPr>
            <a:xfrm>
              <a:off x="0" y="-57150"/>
              <a:ext cx="573745" cy="370503"/>
            </a:xfrm>
            <a:prstGeom prst="rect">
              <a:avLst/>
            </a:prstGeom>
          </p:spPr>
          <p:txBody>
            <a:bodyPr lIns="50800" tIns="50800" rIns="50800" bIns="50800" rtlCol="0" anchor="ctr"/>
            <a:lstStyle/>
            <a:p>
              <a:pPr algn="ctr">
                <a:lnSpc>
                  <a:spcPts val="4060"/>
                </a:lnSpc>
              </a:pPr>
              <a:endParaRPr/>
            </a:p>
          </p:txBody>
        </p:sp>
      </p:grpSp>
      <p:grpSp>
        <p:nvGrpSpPr>
          <p:cNvPr id="41" name="Group 41"/>
          <p:cNvGrpSpPr/>
          <p:nvPr/>
        </p:nvGrpSpPr>
        <p:grpSpPr>
          <a:xfrm>
            <a:off x="8069477" y="17011113"/>
            <a:ext cx="3246245" cy="2331861"/>
            <a:chOff x="0" y="0"/>
            <a:chExt cx="563535" cy="417843"/>
          </a:xfrm>
        </p:grpSpPr>
        <p:sp>
          <p:nvSpPr>
            <p:cNvPr id="42" name="Freeform 42"/>
            <p:cNvSpPr/>
            <p:nvPr/>
          </p:nvSpPr>
          <p:spPr>
            <a:xfrm>
              <a:off x="0" y="0"/>
              <a:ext cx="563535" cy="417843"/>
            </a:xfrm>
            <a:custGeom>
              <a:avLst/>
              <a:gdLst/>
              <a:ahLst/>
              <a:cxnLst/>
              <a:rect l="l" t="t" r="r" b="b"/>
              <a:pathLst>
                <a:path w="563535" h="417843">
                  <a:moveTo>
                    <a:pt x="182167" y="0"/>
                  </a:moveTo>
                  <a:lnTo>
                    <a:pt x="381368" y="0"/>
                  </a:lnTo>
                  <a:cubicBezTo>
                    <a:pt x="481976" y="0"/>
                    <a:pt x="563535" y="81559"/>
                    <a:pt x="563535" y="182167"/>
                  </a:cubicBezTo>
                  <a:lnTo>
                    <a:pt x="563535" y="235676"/>
                  </a:lnTo>
                  <a:cubicBezTo>
                    <a:pt x="563535" y="283990"/>
                    <a:pt x="544342" y="330325"/>
                    <a:pt x="510179" y="364488"/>
                  </a:cubicBezTo>
                  <a:cubicBezTo>
                    <a:pt x="476016" y="398651"/>
                    <a:pt x="429682" y="417843"/>
                    <a:pt x="381368" y="417843"/>
                  </a:cubicBezTo>
                  <a:lnTo>
                    <a:pt x="182167" y="417843"/>
                  </a:lnTo>
                  <a:cubicBezTo>
                    <a:pt x="81559" y="417843"/>
                    <a:pt x="0" y="336284"/>
                    <a:pt x="0" y="235676"/>
                  </a:cubicBezTo>
                  <a:lnTo>
                    <a:pt x="0" y="182167"/>
                  </a:lnTo>
                  <a:cubicBezTo>
                    <a:pt x="0" y="133853"/>
                    <a:pt x="19193" y="87519"/>
                    <a:pt x="53356" y="53356"/>
                  </a:cubicBezTo>
                  <a:cubicBezTo>
                    <a:pt x="87519" y="19193"/>
                    <a:pt x="133853" y="0"/>
                    <a:pt x="182167" y="0"/>
                  </a:cubicBezTo>
                  <a:close/>
                </a:path>
              </a:pathLst>
            </a:custGeom>
            <a:solidFill>
              <a:srgbClr val="D9D9D9"/>
            </a:solidFill>
          </p:spPr>
          <p:txBody>
            <a:bodyPr/>
            <a:lstStyle/>
            <a:p>
              <a:endParaRPr lang="en-GB"/>
            </a:p>
          </p:txBody>
        </p:sp>
        <p:sp>
          <p:nvSpPr>
            <p:cNvPr id="43" name="TextBox 43"/>
            <p:cNvSpPr txBox="1"/>
            <p:nvPr/>
          </p:nvSpPr>
          <p:spPr>
            <a:xfrm>
              <a:off x="0" y="-57150"/>
              <a:ext cx="563535" cy="474993"/>
            </a:xfrm>
            <a:prstGeom prst="rect">
              <a:avLst/>
            </a:prstGeom>
          </p:spPr>
          <p:txBody>
            <a:bodyPr lIns="50800" tIns="50800" rIns="50800" bIns="50800" rtlCol="0" anchor="ctr"/>
            <a:lstStyle/>
            <a:p>
              <a:pPr algn="ctr">
                <a:lnSpc>
                  <a:spcPts val="4060"/>
                </a:lnSpc>
              </a:pPr>
              <a:endParaRPr/>
            </a:p>
          </p:txBody>
        </p:sp>
      </p:grpSp>
      <p:grpSp>
        <p:nvGrpSpPr>
          <p:cNvPr id="44" name="Group 44"/>
          <p:cNvGrpSpPr/>
          <p:nvPr/>
        </p:nvGrpSpPr>
        <p:grpSpPr>
          <a:xfrm>
            <a:off x="11343986" y="5313992"/>
            <a:ext cx="3069807" cy="2878820"/>
            <a:chOff x="0" y="0"/>
            <a:chExt cx="582169" cy="660548"/>
          </a:xfrm>
        </p:grpSpPr>
        <p:sp>
          <p:nvSpPr>
            <p:cNvPr id="45" name="Freeform 45"/>
            <p:cNvSpPr/>
            <p:nvPr/>
          </p:nvSpPr>
          <p:spPr>
            <a:xfrm>
              <a:off x="0" y="0"/>
              <a:ext cx="582169" cy="660548"/>
            </a:xfrm>
            <a:custGeom>
              <a:avLst/>
              <a:gdLst/>
              <a:ahLst/>
              <a:cxnLst/>
              <a:rect l="l" t="t" r="r" b="b"/>
              <a:pathLst>
                <a:path w="582169" h="660548">
                  <a:moveTo>
                    <a:pt x="176336" y="0"/>
                  </a:moveTo>
                  <a:lnTo>
                    <a:pt x="405833" y="0"/>
                  </a:lnTo>
                  <a:cubicBezTo>
                    <a:pt x="452600" y="0"/>
                    <a:pt x="497452" y="18578"/>
                    <a:pt x="530522" y="51648"/>
                  </a:cubicBezTo>
                  <a:cubicBezTo>
                    <a:pt x="563591" y="84717"/>
                    <a:pt x="582169" y="129569"/>
                    <a:pt x="582169" y="176336"/>
                  </a:cubicBezTo>
                  <a:lnTo>
                    <a:pt x="582169" y="484212"/>
                  </a:lnTo>
                  <a:cubicBezTo>
                    <a:pt x="582169" y="530980"/>
                    <a:pt x="563591" y="575831"/>
                    <a:pt x="530522" y="608901"/>
                  </a:cubicBezTo>
                  <a:cubicBezTo>
                    <a:pt x="497452" y="641970"/>
                    <a:pt x="452600" y="660548"/>
                    <a:pt x="405833" y="660548"/>
                  </a:cubicBezTo>
                  <a:lnTo>
                    <a:pt x="176336" y="660548"/>
                  </a:lnTo>
                  <a:cubicBezTo>
                    <a:pt x="129569" y="660548"/>
                    <a:pt x="84717" y="641970"/>
                    <a:pt x="51648" y="608901"/>
                  </a:cubicBezTo>
                  <a:cubicBezTo>
                    <a:pt x="18578" y="575831"/>
                    <a:pt x="0" y="530980"/>
                    <a:pt x="0" y="484212"/>
                  </a:cubicBezTo>
                  <a:lnTo>
                    <a:pt x="0" y="176336"/>
                  </a:lnTo>
                  <a:cubicBezTo>
                    <a:pt x="0" y="129569"/>
                    <a:pt x="18578" y="84717"/>
                    <a:pt x="51648" y="51648"/>
                  </a:cubicBezTo>
                  <a:cubicBezTo>
                    <a:pt x="84717" y="18578"/>
                    <a:pt x="129569" y="0"/>
                    <a:pt x="176336" y="0"/>
                  </a:cubicBezTo>
                  <a:close/>
                </a:path>
              </a:pathLst>
            </a:custGeom>
            <a:solidFill>
              <a:srgbClr val="D9D9D9"/>
            </a:solidFill>
          </p:spPr>
          <p:txBody>
            <a:bodyPr/>
            <a:lstStyle/>
            <a:p>
              <a:endParaRPr lang="en-GB"/>
            </a:p>
          </p:txBody>
        </p:sp>
        <p:sp>
          <p:nvSpPr>
            <p:cNvPr id="46" name="TextBox 46"/>
            <p:cNvSpPr txBox="1"/>
            <p:nvPr/>
          </p:nvSpPr>
          <p:spPr>
            <a:xfrm>
              <a:off x="0" y="-57150"/>
              <a:ext cx="582169" cy="717698"/>
            </a:xfrm>
            <a:prstGeom prst="rect">
              <a:avLst/>
            </a:prstGeom>
          </p:spPr>
          <p:txBody>
            <a:bodyPr lIns="50800" tIns="50800" rIns="50800" bIns="50800" rtlCol="0" anchor="ctr"/>
            <a:lstStyle/>
            <a:p>
              <a:pPr algn="ctr">
                <a:lnSpc>
                  <a:spcPts val="4060"/>
                </a:lnSpc>
              </a:pPr>
              <a:endParaRPr/>
            </a:p>
          </p:txBody>
        </p:sp>
      </p:grpSp>
      <p:sp>
        <p:nvSpPr>
          <p:cNvPr id="52" name="TextBox 52"/>
          <p:cNvSpPr txBox="1"/>
          <p:nvPr/>
        </p:nvSpPr>
        <p:spPr>
          <a:xfrm>
            <a:off x="8084452" y="3717620"/>
            <a:ext cx="6069359" cy="1592254"/>
          </a:xfrm>
          <a:prstGeom prst="rect">
            <a:avLst/>
          </a:prstGeom>
        </p:spPr>
        <p:txBody>
          <a:bodyPr lIns="50800" tIns="50800" rIns="50800" bIns="50800" rtlCol="0" anchor="ctr"/>
          <a:lstStyle/>
          <a:p>
            <a:pPr algn="ctr">
              <a:lnSpc>
                <a:spcPts val="4060"/>
              </a:lnSpc>
            </a:pPr>
            <a:endParaRPr/>
          </a:p>
        </p:txBody>
      </p:sp>
      <p:grpSp>
        <p:nvGrpSpPr>
          <p:cNvPr id="53" name="Group 53"/>
          <p:cNvGrpSpPr/>
          <p:nvPr/>
        </p:nvGrpSpPr>
        <p:grpSpPr>
          <a:xfrm>
            <a:off x="8122167" y="10236116"/>
            <a:ext cx="6387110" cy="909955"/>
            <a:chOff x="0" y="0"/>
            <a:chExt cx="1144498" cy="244824"/>
          </a:xfrm>
        </p:grpSpPr>
        <p:sp>
          <p:nvSpPr>
            <p:cNvPr id="54" name="Freeform 54"/>
            <p:cNvSpPr/>
            <p:nvPr/>
          </p:nvSpPr>
          <p:spPr>
            <a:xfrm>
              <a:off x="0" y="0"/>
              <a:ext cx="1144498" cy="244824"/>
            </a:xfrm>
            <a:custGeom>
              <a:avLst/>
              <a:gdLst/>
              <a:ahLst/>
              <a:cxnLst/>
              <a:rect l="l" t="t" r="r" b="b"/>
              <a:pathLst>
                <a:path w="1144498" h="244824">
                  <a:moveTo>
                    <a:pt x="89697" y="0"/>
                  </a:moveTo>
                  <a:lnTo>
                    <a:pt x="1054801" y="0"/>
                  </a:lnTo>
                  <a:cubicBezTo>
                    <a:pt x="1078590" y="0"/>
                    <a:pt x="1101405" y="9450"/>
                    <a:pt x="1118226" y="26272"/>
                  </a:cubicBezTo>
                  <a:cubicBezTo>
                    <a:pt x="1135048" y="43093"/>
                    <a:pt x="1144498" y="65908"/>
                    <a:pt x="1144498" y="89697"/>
                  </a:cubicBezTo>
                  <a:lnTo>
                    <a:pt x="1144498" y="155127"/>
                  </a:lnTo>
                  <a:cubicBezTo>
                    <a:pt x="1144498" y="178916"/>
                    <a:pt x="1135048" y="201731"/>
                    <a:pt x="1118226" y="218552"/>
                  </a:cubicBezTo>
                  <a:cubicBezTo>
                    <a:pt x="1101405" y="235374"/>
                    <a:pt x="1078590" y="244824"/>
                    <a:pt x="1054801" y="244824"/>
                  </a:cubicBezTo>
                  <a:lnTo>
                    <a:pt x="89697" y="244824"/>
                  </a:lnTo>
                  <a:cubicBezTo>
                    <a:pt x="65908" y="244824"/>
                    <a:pt x="43093" y="235374"/>
                    <a:pt x="26272" y="218552"/>
                  </a:cubicBezTo>
                  <a:cubicBezTo>
                    <a:pt x="9450" y="201731"/>
                    <a:pt x="0" y="178916"/>
                    <a:pt x="0" y="155127"/>
                  </a:cubicBezTo>
                  <a:lnTo>
                    <a:pt x="0" y="89697"/>
                  </a:lnTo>
                  <a:cubicBezTo>
                    <a:pt x="0" y="65908"/>
                    <a:pt x="9450" y="43093"/>
                    <a:pt x="26272" y="26272"/>
                  </a:cubicBezTo>
                  <a:cubicBezTo>
                    <a:pt x="43093" y="9450"/>
                    <a:pt x="65908" y="0"/>
                    <a:pt x="89697" y="0"/>
                  </a:cubicBezTo>
                  <a:close/>
                </a:path>
              </a:pathLst>
            </a:custGeom>
            <a:solidFill>
              <a:srgbClr val="D9D9D9"/>
            </a:solidFill>
          </p:spPr>
          <p:txBody>
            <a:bodyPr/>
            <a:lstStyle/>
            <a:p>
              <a:endParaRPr lang="en-GB"/>
            </a:p>
          </p:txBody>
        </p:sp>
        <p:sp>
          <p:nvSpPr>
            <p:cNvPr id="55" name="TextBox 55"/>
            <p:cNvSpPr txBox="1"/>
            <p:nvPr/>
          </p:nvSpPr>
          <p:spPr>
            <a:xfrm>
              <a:off x="0" y="-57150"/>
              <a:ext cx="1144498" cy="301974"/>
            </a:xfrm>
            <a:prstGeom prst="rect">
              <a:avLst/>
            </a:prstGeom>
          </p:spPr>
          <p:txBody>
            <a:bodyPr lIns="50800" tIns="50800" rIns="50800" bIns="50800" rtlCol="0" anchor="ctr"/>
            <a:lstStyle/>
            <a:p>
              <a:pPr algn="ctr">
                <a:lnSpc>
                  <a:spcPts val="4060"/>
                </a:lnSpc>
              </a:pPr>
              <a:endParaRPr/>
            </a:p>
          </p:txBody>
        </p:sp>
      </p:grpSp>
      <p:grpSp>
        <p:nvGrpSpPr>
          <p:cNvPr id="56" name="Group 56"/>
          <p:cNvGrpSpPr/>
          <p:nvPr/>
        </p:nvGrpSpPr>
        <p:grpSpPr>
          <a:xfrm>
            <a:off x="0" y="0"/>
            <a:ext cx="15120000" cy="2302545"/>
            <a:chOff x="0" y="0"/>
            <a:chExt cx="2709333" cy="412590"/>
          </a:xfrm>
        </p:grpSpPr>
        <p:sp>
          <p:nvSpPr>
            <p:cNvPr id="57" name="Freeform 57"/>
            <p:cNvSpPr/>
            <p:nvPr/>
          </p:nvSpPr>
          <p:spPr>
            <a:xfrm>
              <a:off x="0" y="0"/>
              <a:ext cx="2709333" cy="412590"/>
            </a:xfrm>
            <a:custGeom>
              <a:avLst/>
              <a:gdLst/>
              <a:ahLst/>
              <a:cxnLst/>
              <a:rect l="l" t="t" r="r" b="b"/>
              <a:pathLst>
                <a:path w="2709333" h="412590">
                  <a:moveTo>
                    <a:pt x="0" y="0"/>
                  </a:moveTo>
                  <a:lnTo>
                    <a:pt x="2709333" y="0"/>
                  </a:lnTo>
                  <a:lnTo>
                    <a:pt x="2709333" y="412590"/>
                  </a:lnTo>
                  <a:lnTo>
                    <a:pt x="0" y="412590"/>
                  </a:lnTo>
                  <a:close/>
                </a:path>
              </a:pathLst>
            </a:custGeom>
            <a:solidFill>
              <a:srgbClr val="FFFFFF"/>
            </a:solidFill>
          </p:spPr>
          <p:txBody>
            <a:bodyPr/>
            <a:lstStyle/>
            <a:p>
              <a:endParaRPr lang="en-GB"/>
            </a:p>
          </p:txBody>
        </p:sp>
        <p:sp>
          <p:nvSpPr>
            <p:cNvPr id="58" name="TextBox 58"/>
            <p:cNvSpPr txBox="1"/>
            <p:nvPr/>
          </p:nvSpPr>
          <p:spPr>
            <a:xfrm>
              <a:off x="0" y="-57150"/>
              <a:ext cx="2709333" cy="469740"/>
            </a:xfrm>
            <a:prstGeom prst="rect">
              <a:avLst/>
            </a:prstGeom>
          </p:spPr>
          <p:txBody>
            <a:bodyPr lIns="50800" tIns="50800" rIns="50800" bIns="50800" rtlCol="0" anchor="ctr"/>
            <a:lstStyle/>
            <a:p>
              <a:pPr algn="ctr">
                <a:lnSpc>
                  <a:spcPts val="4060"/>
                </a:lnSpc>
              </a:pPr>
              <a:endParaRPr/>
            </a:p>
          </p:txBody>
        </p:sp>
      </p:grpSp>
      <p:sp>
        <p:nvSpPr>
          <p:cNvPr id="59" name="Freeform 59"/>
          <p:cNvSpPr/>
          <p:nvPr/>
        </p:nvSpPr>
        <p:spPr>
          <a:xfrm>
            <a:off x="2823340" y="379277"/>
            <a:ext cx="2970236" cy="1485118"/>
          </a:xfrm>
          <a:custGeom>
            <a:avLst/>
            <a:gdLst/>
            <a:ahLst/>
            <a:cxnLst/>
            <a:rect l="l" t="t" r="r" b="b"/>
            <a:pathLst>
              <a:path w="2970236" h="1485118">
                <a:moveTo>
                  <a:pt x="0" y="0"/>
                </a:moveTo>
                <a:lnTo>
                  <a:pt x="2970236" y="0"/>
                </a:lnTo>
                <a:lnTo>
                  <a:pt x="2970236" y="1485118"/>
                </a:lnTo>
                <a:lnTo>
                  <a:pt x="0" y="1485118"/>
                </a:lnTo>
                <a:lnTo>
                  <a:pt x="0" y="0"/>
                </a:lnTo>
                <a:close/>
              </a:path>
            </a:pathLst>
          </a:custGeom>
          <a:blipFill>
            <a:blip r:embed="rId2"/>
            <a:stretch>
              <a:fillRect/>
            </a:stretch>
          </a:blipFill>
        </p:spPr>
        <p:txBody>
          <a:bodyPr/>
          <a:lstStyle/>
          <a:p>
            <a:endParaRPr lang="en-GB"/>
          </a:p>
        </p:txBody>
      </p:sp>
      <p:sp>
        <p:nvSpPr>
          <p:cNvPr id="60" name="Freeform 60"/>
          <p:cNvSpPr/>
          <p:nvPr/>
        </p:nvSpPr>
        <p:spPr>
          <a:xfrm>
            <a:off x="176118" y="254428"/>
            <a:ext cx="2661686" cy="1626113"/>
          </a:xfrm>
          <a:custGeom>
            <a:avLst/>
            <a:gdLst/>
            <a:ahLst/>
            <a:cxnLst/>
            <a:rect l="l" t="t" r="r" b="b"/>
            <a:pathLst>
              <a:path w="2661686" h="1626113">
                <a:moveTo>
                  <a:pt x="0" y="0"/>
                </a:moveTo>
                <a:lnTo>
                  <a:pt x="2661686" y="0"/>
                </a:lnTo>
                <a:lnTo>
                  <a:pt x="2661686" y="1626113"/>
                </a:lnTo>
                <a:lnTo>
                  <a:pt x="0" y="1626113"/>
                </a:lnTo>
                <a:lnTo>
                  <a:pt x="0" y="0"/>
                </a:lnTo>
                <a:close/>
              </a:path>
            </a:pathLst>
          </a:custGeom>
          <a:blipFill>
            <a:blip r:embed="rId3"/>
            <a:stretch>
              <a:fillRect b="-12359"/>
            </a:stretch>
          </a:blipFill>
        </p:spPr>
        <p:txBody>
          <a:bodyPr/>
          <a:lstStyle/>
          <a:p>
            <a:endParaRPr lang="en-GB"/>
          </a:p>
        </p:txBody>
      </p:sp>
      <p:sp>
        <p:nvSpPr>
          <p:cNvPr id="61" name="Freeform 61"/>
          <p:cNvSpPr/>
          <p:nvPr/>
        </p:nvSpPr>
        <p:spPr>
          <a:xfrm>
            <a:off x="5753178" y="333418"/>
            <a:ext cx="2803407" cy="1350002"/>
          </a:xfrm>
          <a:custGeom>
            <a:avLst/>
            <a:gdLst/>
            <a:ahLst/>
            <a:cxnLst/>
            <a:rect l="l" t="t" r="r" b="b"/>
            <a:pathLst>
              <a:path w="2803407" h="1350002">
                <a:moveTo>
                  <a:pt x="0" y="0"/>
                </a:moveTo>
                <a:lnTo>
                  <a:pt x="2803407" y="0"/>
                </a:lnTo>
                <a:lnTo>
                  <a:pt x="2803407" y="1350002"/>
                </a:lnTo>
                <a:lnTo>
                  <a:pt x="0" y="1350002"/>
                </a:lnTo>
                <a:lnTo>
                  <a:pt x="0" y="0"/>
                </a:lnTo>
                <a:close/>
              </a:path>
            </a:pathLst>
          </a:custGeom>
          <a:blipFill>
            <a:blip r:embed="rId4"/>
            <a:stretch>
              <a:fillRect l="-588" r="-588" b="-4613"/>
            </a:stretch>
          </a:blipFill>
        </p:spPr>
        <p:txBody>
          <a:bodyPr/>
          <a:lstStyle/>
          <a:p>
            <a:endParaRPr lang="en-GB"/>
          </a:p>
        </p:txBody>
      </p:sp>
      <p:grpSp>
        <p:nvGrpSpPr>
          <p:cNvPr id="62" name="Group 62"/>
          <p:cNvGrpSpPr/>
          <p:nvPr/>
        </p:nvGrpSpPr>
        <p:grpSpPr>
          <a:xfrm>
            <a:off x="8120135" y="8500782"/>
            <a:ext cx="3056330" cy="1466487"/>
            <a:chOff x="0" y="0"/>
            <a:chExt cx="547660" cy="237514"/>
          </a:xfrm>
        </p:grpSpPr>
        <p:sp>
          <p:nvSpPr>
            <p:cNvPr id="63" name="Freeform 63"/>
            <p:cNvSpPr/>
            <p:nvPr/>
          </p:nvSpPr>
          <p:spPr>
            <a:xfrm>
              <a:off x="0" y="0"/>
              <a:ext cx="547660" cy="237514"/>
            </a:xfrm>
            <a:custGeom>
              <a:avLst/>
              <a:gdLst/>
              <a:ahLst/>
              <a:cxnLst/>
              <a:rect l="l" t="t" r="r" b="b"/>
              <a:pathLst>
                <a:path w="547660" h="237514">
                  <a:moveTo>
                    <a:pt x="118757" y="0"/>
                  </a:moveTo>
                  <a:lnTo>
                    <a:pt x="428903" y="0"/>
                  </a:lnTo>
                  <a:cubicBezTo>
                    <a:pt x="460399" y="0"/>
                    <a:pt x="490606" y="12512"/>
                    <a:pt x="512877" y="34783"/>
                  </a:cubicBezTo>
                  <a:cubicBezTo>
                    <a:pt x="535148" y="57054"/>
                    <a:pt x="547660" y="87261"/>
                    <a:pt x="547660" y="118757"/>
                  </a:cubicBezTo>
                  <a:lnTo>
                    <a:pt x="547660" y="118757"/>
                  </a:lnTo>
                  <a:cubicBezTo>
                    <a:pt x="547660" y="184344"/>
                    <a:pt x="494491" y="237514"/>
                    <a:pt x="428903" y="237514"/>
                  </a:cubicBezTo>
                  <a:lnTo>
                    <a:pt x="118757" y="237514"/>
                  </a:lnTo>
                  <a:cubicBezTo>
                    <a:pt x="53169" y="237514"/>
                    <a:pt x="0" y="184344"/>
                    <a:pt x="0" y="118757"/>
                  </a:cubicBezTo>
                  <a:lnTo>
                    <a:pt x="0" y="118757"/>
                  </a:lnTo>
                  <a:cubicBezTo>
                    <a:pt x="0" y="53169"/>
                    <a:pt x="53169" y="0"/>
                    <a:pt x="118757" y="0"/>
                  </a:cubicBezTo>
                  <a:close/>
                </a:path>
              </a:pathLst>
            </a:custGeom>
            <a:solidFill>
              <a:srgbClr val="D9D9D9"/>
            </a:solidFill>
          </p:spPr>
          <p:txBody>
            <a:bodyPr/>
            <a:lstStyle/>
            <a:p>
              <a:endParaRPr lang="en-GB"/>
            </a:p>
          </p:txBody>
        </p:sp>
        <p:sp>
          <p:nvSpPr>
            <p:cNvPr id="64" name="TextBox 64"/>
            <p:cNvSpPr txBox="1"/>
            <p:nvPr/>
          </p:nvSpPr>
          <p:spPr>
            <a:xfrm>
              <a:off x="0" y="-57150"/>
              <a:ext cx="547660" cy="294664"/>
            </a:xfrm>
            <a:prstGeom prst="rect">
              <a:avLst/>
            </a:prstGeom>
          </p:spPr>
          <p:txBody>
            <a:bodyPr lIns="50800" tIns="50800" rIns="50800" bIns="50800" rtlCol="0" anchor="ctr"/>
            <a:lstStyle/>
            <a:p>
              <a:pPr algn="ctr">
                <a:lnSpc>
                  <a:spcPts val="4060"/>
                </a:lnSpc>
              </a:pPr>
              <a:endParaRPr/>
            </a:p>
          </p:txBody>
        </p:sp>
      </p:grpSp>
      <p:grpSp>
        <p:nvGrpSpPr>
          <p:cNvPr id="65" name="Group 65"/>
          <p:cNvGrpSpPr/>
          <p:nvPr/>
        </p:nvGrpSpPr>
        <p:grpSpPr>
          <a:xfrm>
            <a:off x="11341025" y="8390513"/>
            <a:ext cx="3114019" cy="1541876"/>
            <a:chOff x="0" y="0"/>
            <a:chExt cx="1027550" cy="502130"/>
          </a:xfrm>
        </p:grpSpPr>
        <p:sp>
          <p:nvSpPr>
            <p:cNvPr id="66" name="Freeform 66"/>
            <p:cNvSpPr/>
            <p:nvPr/>
          </p:nvSpPr>
          <p:spPr>
            <a:xfrm>
              <a:off x="0" y="0"/>
              <a:ext cx="1027550" cy="502130"/>
            </a:xfrm>
            <a:custGeom>
              <a:avLst/>
              <a:gdLst/>
              <a:ahLst/>
              <a:cxnLst/>
              <a:rect l="l" t="t" r="r" b="b"/>
              <a:pathLst>
                <a:path w="1027550" h="502130">
                  <a:moveTo>
                    <a:pt x="824350" y="0"/>
                  </a:moveTo>
                  <a:cubicBezTo>
                    <a:pt x="936574" y="0"/>
                    <a:pt x="1027550" y="112406"/>
                    <a:pt x="1027550" y="251065"/>
                  </a:cubicBezTo>
                  <a:cubicBezTo>
                    <a:pt x="1027550" y="389724"/>
                    <a:pt x="936574" y="502130"/>
                    <a:pt x="824350" y="502130"/>
                  </a:cubicBezTo>
                  <a:lnTo>
                    <a:pt x="203200" y="502130"/>
                  </a:lnTo>
                  <a:cubicBezTo>
                    <a:pt x="90976" y="502130"/>
                    <a:pt x="0" y="389724"/>
                    <a:pt x="0" y="251065"/>
                  </a:cubicBezTo>
                  <a:cubicBezTo>
                    <a:pt x="0" y="112406"/>
                    <a:pt x="90976" y="0"/>
                    <a:pt x="203200" y="0"/>
                  </a:cubicBezTo>
                  <a:close/>
                </a:path>
              </a:pathLst>
            </a:custGeom>
            <a:solidFill>
              <a:srgbClr val="D9D9D9"/>
            </a:solidFill>
          </p:spPr>
          <p:txBody>
            <a:bodyPr/>
            <a:lstStyle/>
            <a:p>
              <a:endParaRPr lang="en-GB"/>
            </a:p>
          </p:txBody>
        </p:sp>
        <p:sp>
          <p:nvSpPr>
            <p:cNvPr id="67" name="TextBox 67"/>
            <p:cNvSpPr txBox="1"/>
            <p:nvPr/>
          </p:nvSpPr>
          <p:spPr>
            <a:xfrm>
              <a:off x="0" y="-57150"/>
              <a:ext cx="1027550" cy="559280"/>
            </a:xfrm>
            <a:prstGeom prst="rect">
              <a:avLst/>
            </a:prstGeom>
          </p:spPr>
          <p:txBody>
            <a:bodyPr lIns="50800" tIns="50800" rIns="50800" bIns="50800" rtlCol="0" anchor="ctr"/>
            <a:lstStyle/>
            <a:p>
              <a:pPr algn="ctr">
                <a:lnSpc>
                  <a:spcPts val="4060"/>
                </a:lnSpc>
              </a:pPr>
              <a:endParaRPr/>
            </a:p>
          </p:txBody>
        </p:sp>
      </p:grpSp>
      <p:grpSp>
        <p:nvGrpSpPr>
          <p:cNvPr id="68" name="Group 68"/>
          <p:cNvGrpSpPr/>
          <p:nvPr/>
        </p:nvGrpSpPr>
        <p:grpSpPr>
          <a:xfrm>
            <a:off x="763043" y="18424693"/>
            <a:ext cx="6457642" cy="1027803"/>
            <a:chOff x="0" y="0"/>
            <a:chExt cx="1157136" cy="184171"/>
          </a:xfrm>
        </p:grpSpPr>
        <p:sp>
          <p:nvSpPr>
            <p:cNvPr id="69" name="Freeform 69"/>
            <p:cNvSpPr/>
            <p:nvPr/>
          </p:nvSpPr>
          <p:spPr>
            <a:xfrm>
              <a:off x="0" y="0"/>
              <a:ext cx="1157136" cy="184171"/>
            </a:xfrm>
            <a:custGeom>
              <a:avLst/>
              <a:gdLst/>
              <a:ahLst/>
              <a:cxnLst/>
              <a:rect l="l" t="t" r="r" b="b"/>
              <a:pathLst>
                <a:path w="1157136" h="184171">
                  <a:moveTo>
                    <a:pt x="88717" y="0"/>
                  </a:moveTo>
                  <a:lnTo>
                    <a:pt x="1068419" y="0"/>
                  </a:lnTo>
                  <a:cubicBezTo>
                    <a:pt x="1117416" y="0"/>
                    <a:pt x="1157136" y="39720"/>
                    <a:pt x="1157136" y="88717"/>
                  </a:cubicBezTo>
                  <a:lnTo>
                    <a:pt x="1157136" y="95454"/>
                  </a:lnTo>
                  <a:cubicBezTo>
                    <a:pt x="1157136" y="118983"/>
                    <a:pt x="1147790" y="141548"/>
                    <a:pt x="1131152" y="158186"/>
                  </a:cubicBezTo>
                  <a:cubicBezTo>
                    <a:pt x="1114514" y="174824"/>
                    <a:pt x="1091949" y="184171"/>
                    <a:pt x="1068419" y="184171"/>
                  </a:cubicBezTo>
                  <a:lnTo>
                    <a:pt x="88717" y="184171"/>
                  </a:lnTo>
                  <a:cubicBezTo>
                    <a:pt x="39720" y="184171"/>
                    <a:pt x="0" y="144451"/>
                    <a:pt x="0" y="95454"/>
                  </a:cubicBezTo>
                  <a:lnTo>
                    <a:pt x="0" y="88717"/>
                  </a:lnTo>
                  <a:cubicBezTo>
                    <a:pt x="0" y="65188"/>
                    <a:pt x="9347" y="42622"/>
                    <a:pt x="25985" y="25985"/>
                  </a:cubicBezTo>
                  <a:cubicBezTo>
                    <a:pt x="42622" y="9347"/>
                    <a:pt x="65188" y="0"/>
                    <a:pt x="88717" y="0"/>
                  </a:cubicBezTo>
                  <a:close/>
                </a:path>
              </a:pathLst>
            </a:custGeom>
            <a:solidFill>
              <a:srgbClr val="D9D9D9"/>
            </a:solidFill>
          </p:spPr>
          <p:txBody>
            <a:bodyPr/>
            <a:lstStyle/>
            <a:p>
              <a:endParaRPr lang="en-GB"/>
            </a:p>
          </p:txBody>
        </p:sp>
        <p:sp>
          <p:nvSpPr>
            <p:cNvPr id="70" name="TextBox 70"/>
            <p:cNvSpPr txBox="1"/>
            <p:nvPr/>
          </p:nvSpPr>
          <p:spPr>
            <a:xfrm>
              <a:off x="0" y="-57150"/>
              <a:ext cx="1157136" cy="241321"/>
            </a:xfrm>
            <a:prstGeom prst="rect">
              <a:avLst/>
            </a:prstGeom>
          </p:spPr>
          <p:txBody>
            <a:bodyPr lIns="50800" tIns="50800" rIns="50800" bIns="50800" rtlCol="0" anchor="ctr"/>
            <a:lstStyle/>
            <a:p>
              <a:pPr algn="ctr">
                <a:lnSpc>
                  <a:spcPts val="4060"/>
                </a:lnSpc>
              </a:pPr>
              <a:endParaRPr/>
            </a:p>
          </p:txBody>
        </p:sp>
      </p:grpSp>
      <p:grpSp>
        <p:nvGrpSpPr>
          <p:cNvPr id="71" name="Group 71"/>
          <p:cNvGrpSpPr/>
          <p:nvPr/>
        </p:nvGrpSpPr>
        <p:grpSpPr>
          <a:xfrm>
            <a:off x="3959961" y="16352416"/>
            <a:ext cx="3279378" cy="1934885"/>
            <a:chOff x="0" y="0"/>
            <a:chExt cx="587628" cy="291817"/>
          </a:xfrm>
        </p:grpSpPr>
        <p:sp>
          <p:nvSpPr>
            <p:cNvPr id="72" name="Freeform 72"/>
            <p:cNvSpPr/>
            <p:nvPr/>
          </p:nvSpPr>
          <p:spPr>
            <a:xfrm>
              <a:off x="0" y="0"/>
              <a:ext cx="587628" cy="291817"/>
            </a:xfrm>
            <a:custGeom>
              <a:avLst/>
              <a:gdLst/>
              <a:ahLst/>
              <a:cxnLst/>
              <a:rect l="l" t="t" r="r" b="b"/>
              <a:pathLst>
                <a:path w="587628" h="291817">
                  <a:moveTo>
                    <a:pt x="145908" y="0"/>
                  </a:moveTo>
                  <a:lnTo>
                    <a:pt x="441719" y="0"/>
                  </a:lnTo>
                  <a:cubicBezTo>
                    <a:pt x="480417" y="0"/>
                    <a:pt x="517529" y="15372"/>
                    <a:pt x="544892" y="42736"/>
                  </a:cubicBezTo>
                  <a:cubicBezTo>
                    <a:pt x="572255" y="70099"/>
                    <a:pt x="587628" y="107211"/>
                    <a:pt x="587628" y="145908"/>
                  </a:cubicBezTo>
                  <a:lnTo>
                    <a:pt x="587628" y="145908"/>
                  </a:lnTo>
                  <a:cubicBezTo>
                    <a:pt x="587628" y="226491"/>
                    <a:pt x="522302" y="291817"/>
                    <a:pt x="441719" y="291817"/>
                  </a:cubicBezTo>
                  <a:lnTo>
                    <a:pt x="145908" y="291817"/>
                  </a:lnTo>
                  <a:cubicBezTo>
                    <a:pt x="107211" y="291817"/>
                    <a:pt x="70099" y="276444"/>
                    <a:pt x="42736" y="249081"/>
                  </a:cubicBezTo>
                  <a:cubicBezTo>
                    <a:pt x="15372" y="221718"/>
                    <a:pt x="0" y="184606"/>
                    <a:pt x="0" y="145908"/>
                  </a:cubicBezTo>
                  <a:lnTo>
                    <a:pt x="0" y="145908"/>
                  </a:lnTo>
                  <a:cubicBezTo>
                    <a:pt x="0" y="107211"/>
                    <a:pt x="15372" y="70099"/>
                    <a:pt x="42736" y="42736"/>
                  </a:cubicBezTo>
                  <a:cubicBezTo>
                    <a:pt x="70099" y="15372"/>
                    <a:pt x="107211" y="0"/>
                    <a:pt x="145908" y="0"/>
                  </a:cubicBezTo>
                  <a:close/>
                </a:path>
              </a:pathLst>
            </a:custGeom>
            <a:solidFill>
              <a:srgbClr val="D9D9D9"/>
            </a:solidFill>
          </p:spPr>
          <p:txBody>
            <a:bodyPr/>
            <a:lstStyle/>
            <a:p>
              <a:endParaRPr lang="en-GB"/>
            </a:p>
          </p:txBody>
        </p:sp>
        <p:sp>
          <p:nvSpPr>
            <p:cNvPr id="73" name="TextBox 73"/>
            <p:cNvSpPr txBox="1"/>
            <p:nvPr/>
          </p:nvSpPr>
          <p:spPr>
            <a:xfrm>
              <a:off x="0" y="-57150"/>
              <a:ext cx="587628" cy="348967"/>
            </a:xfrm>
            <a:prstGeom prst="rect">
              <a:avLst/>
            </a:prstGeom>
          </p:spPr>
          <p:txBody>
            <a:bodyPr lIns="50800" tIns="50800" rIns="50800" bIns="50800" rtlCol="0" anchor="ctr"/>
            <a:lstStyle/>
            <a:p>
              <a:pPr algn="ctr">
                <a:lnSpc>
                  <a:spcPts val="4060"/>
                </a:lnSpc>
              </a:pPr>
              <a:endParaRPr/>
            </a:p>
          </p:txBody>
        </p:sp>
      </p:grpSp>
      <p:grpSp>
        <p:nvGrpSpPr>
          <p:cNvPr id="74" name="Group 74"/>
          <p:cNvGrpSpPr/>
          <p:nvPr/>
        </p:nvGrpSpPr>
        <p:grpSpPr>
          <a:xfrm>
            <a:off x="763043" y="19528696"/>
            <a:ext cx="6457642" cy="1342797"/>
            <a:chOff x="0" y="0"/>
            <a:chExt cx="1157136" cy="240614"/>
          </a:xfrm>
        </p:grpSpPr>
        <p:sp>
          <p:nvSpPr>
            <p:cNvPr id="75" name="Freeform 75"/>
            <p:cNvSpPr/>
            <p:nvPr/>
          </p:nvSpPr>
          <p:spPr>
            <a:xfrm>
              <a:off x="0" y="0"/>
              <a:ext cx="1157136" cy="240614"/>
            </a:xfrm>
            <a:custGeom>
              <a:avLst/>
              <a:gdLst/>
              <a:ahLst/>
              <a:cxnLst/>
              <a:rect l="l" t="t" r="r" b="b"/>
              <a:pathLst>
                <a:path w="1157136" h="240614">
                  <a:moveTo>
                    <a:pt x="88717" y="0"/>
                  </a:moveTo>
                  <a:lnTo>
                    <a:pt x="1068419" y="0"/>
                  </a:lnTo>
                  <a:cubicBezTo>
                    <a:pt x="1117416" y="0"/>
                    <a:pt x="1157136" y="39720"/>
                    <a:pt x="1157136" y="88717"/>
                  </a:cubicBezTo>
                  <a:lnTo>
                    <a:pt x="1157136" y="151897"/>
                  </a:lnTo>
                  <a:cubicBezTo>
                    <a:pt x="1157136" y="175426"/>
                    <a:pt x="1147790" y="197992"/>
                    <a:pt x="1131152" y="214629"/>
                  </a:cubicBezTo>
                  <a:cubicBezTo>
                    <a:pt x="1114514" y="231267"/>
                    <a:pt x="1091949" y="240614"/>
                    <a:pt x="1068419" y="240614"/>
                  </a:cubicBezTo>
                  <a:lnTo>
                    <a:pt x="88717" y="240614"/>
                  </a:lnTo>
                  <a:cubicBezTo>
                    <a:pt x="65188" y="240614"/>
                    <a:pt x="42622" y="231267"/>
                    <a:pt x="25985" y="214629"/>
                  </a:cubicBezTo>
                  <a:cubicBezTo>
                    <a:pt x="9347" y="197992"/>
                    <a:pt x="0" y="175426"/>
                    <a:pt x="0" y="151897"/>
                  </a:cubicBezTo>
                  <a:lnTo>
                    <a:pt x="0" y="88717"/>
                  </a:lnTo>
                  <a:cubicBezTo>
                    <a:pt x="0" y="65188"/>
                    <a:pt x="9347" y="42622"/>
                    <a:pt x="25985" y="25985"/>
                  </a:cubicBezTo>
                  <a:cubicBezTo>
                    <a:pt x="42622" y="9347"/>
                    <a:pt x="65188" y="0"/>
                    <a:pt x="88717" y="0"/>
                  </a:cubicBezTo>
                  <a:close/>
                </a:path>
              </a:pathLst>
            </a:custGeom>
            <a:solidFill>
              <a:srgbClr val="D9D9D9"/>
            </a:solidFill>
          </p:spPr>
          <p:txBody>
            <a:bodyPr/>
            <a:lstStyle/>
            <a:p>
              <a:endParaRPr lang="en-GB"/>
            </a:p>
          </p:txBody>
        </p:sp>
        <p:sp>
          <p:nvSpPr>
            <p:cNvPr id="76" name="TextBox 76"/>
            <p:cNvSpPr txBox="1"/>
            <p:nvPr/>
          </p:nvSpPr>
          <p:spPr>
            <a:xfrm>
              <a:off x="0" y="-57150"/>
              <a:ext cx="1157136" cy="297764"/>
            </a:xfrm>
            <a:prstGeom prst="rect">
              <a:avLst/>
            </a:prstGeom>
          </p:spPr>
          <p:txBody>
            <a:bodyPr lIns="50800" tIns="50800" rIns="50800" bIns="50800" rtlCol="0" anchor="ctr"/>
            <a:lstStyle/>
            <a:p>
              <a:pPr algn="ctr">
                <a:lnSpc>
                  <a:spcPts val="4060"/>
                </a:lnSpc>
              </a:pPr>
              <a:endParaRPr/>
            </a:p>
          </p:txBody>
        </p:sp>
      </p:grpSp>
      <p:grpSp>
        <p:nvGrpSpPr>
          <p:cNvPr id="77" name="Group 77"/>
          <p:cNvGrpSpPr/>
          <p:nvPr/>
        </p:nvGrpSpPr>
        <p:grpSpPr>
          <a:xfrm>
            <a:off x="11391922" y="14840251"/>
            <a:ext cx="3208540" cy="2035233"/>
            <a:chOff x="0" y="0"/>
            <a:chExt cx="574934" cy="364691"/>
          </a:xfrm>
        </p:grpSpPr>
        <p:sp>
          <p:nvSpPr>
            <p:cNvPr id="78" name="Freeform 78"/>
            <p:cNvSpPr/>
            <p:nvPr/>
          </p:nvSpPr>
          <p:spPr>
            <a:xfrm>
              <a:off x="0" y="0"/>
              <a:ext cx="574934" cy="364691"/>
            </a:xfrm>
            <a:custGeom>
              <a:avLst/>
              <a:gdLst/>
              <a:ahLst/>
              <a:cxnLst/>
              <a:rect l="l" t="t" r="r" b="b"/>
              <a:pathLst>
                <a:path w="574934" h="364691">
                  <a:moveTo>
                    <a:pt x="178555" y="0"/>
                  </a:moveTo>
                  <a:lnTo>
                    <a:pt x="396379" y="0"/>
                  </a:lnTo>
                  <a:cubicBezTo>
                    <a:pt x="443735" y="0"/>
                    <a:pt x="489151" y="18812"/>
                    <a:pt x="522636" y="52298"/>
                  </a:cubicBezTo>
                  <a:cubicBezTo>
                    <a:pt x="556122" y="85783"/>
                    <a:pt x="574934" y="131200"/>
                    <a:pt x="574934" y="178555"/>
                  </a:cubicBezTo>
                  <a:lnTo>
                    <a:pt x="574934" y="186135"/>
                  </a:lnTo>
                  <a:cubicBezTo>
                    <a:pt x="574934" y="284749"/>
                    <a:pt x="494992" y="364691"/>
                    <a:pt x="396379" y="364691"/>
                  </a:cubicBezTo>
                  <a:lnTo>
                    <a:pt x="178555" y="364691"/>
                  </a:lnTo>
                  <a:cubicBezTo>
                    <a:pt x="79942" y="364691"/>
                    <a:pt x="0" y="284749"/>
                    <a:pt x="0" y="186135"/>
                  </a:cubicBezTo>
                  <a:lnTo>
                    <a:pt x="0" y="178555"/>
                  </a:lnTo>
                  <a:cubicBezTo>
                    <a:pt x="0" y="79942"/>
                    <a:pt x="79942" y="0"/>
                    <a:pt x="178555" y="0"/>
                  </a:cubicBezTo>
                  <a:close/>
                </a:path>
              </a:pathLst>
            </a:custGeom>
            <a:solidFill>
              <a:srgbClr val="D9D9D9"/>
            </a:solidFill>
          </p:spPr>
          <p:txBody>
            <a:bodyPr/>
            <a:lstStyle/>
            <a:p>
              <a:endParaRPr lang="en-GB"/>
            </a:p>
          </p:txBody>
        </p:sp>
        <p:sp>
          <p:nvSpPr>
            <p:cNvPr id="79" name="TextBox 79"/>
            <p:cNvSpPr txBox="1"/>
            <p:nvPr/>
          </p:nvSpPr>
          <p:spPr>
            <a:xfrm>
              <a:off x="0" y="-57150"/>
              <a:ext cx="574934" cy="421841"/>
            </a:xfrm>
            <a:prstGeom prst="rect">
              <a:avLst/>
            </a:prstGeom>
          </p:spPr>
          <p:txBody>
            <a:bodyPr lIns="50800" tIns="50800" rIns="50800" bIns="50800" rtlCol="0" anchor="ctr"/>
            <a:lstStyle/>
            <a:p>
              <a:pPr algn="ctr">
                <a:lnSpc>
                  <a:spcPts val="4060"/>
                </a:lnSpc>
              </a:pPr>
              <a:endParaRPr/>
            </a:p>
          </p:txBody>
        </p:sp>
      </p:grpSp>
      <p:grpSp>
        <p:nvGrpSpPr>
          <p:cNvPr id="80" name="Group 80"/>
          <p:cNvGrpSpPr/>
          <p:nvPr/>
        </p:nvGrpSpPr>
        <p:grpSpPr>
          <a:xfrm>
            <a:off x="8222963" y="19452496"/>
            <a:ext cx="3092759" cy="1449443"/>
            <a:chOff x="0" y="0"/>
            <a:chExt cx="554188" cy="259724"/>
          </a:xfrm>
        </p:grpSpPr>
        <p:sp>
          <p:nvSpPr>
            <p:cNvPr id="81" name="Freeform 81"/>
            <p:cNvSpPr/>
            <p:nvPr/>
          </p:nvSpPr>
          <p:spPr>
            <a:xfrm>
              <a:off x="0" y="0"/>
              <a:ext cx="554187" cy="259724"/>
            </a:xfrm>
            <a:custGeom>
              <a:avLst/>
              <a:gdLst/>
              <a:ahLst/>
              <a:cxnLst/>
              <a:rect l="l" t="t" r="r" b="b"/>
              <a:pathLst>
                <a:path w="554187" h="259724">
                  <a:moveTo>
                    <a:pt x="129862" y="0"/>
                  </a:moveTo>
                  <a:lnTo>
                    <a:pt x="424326" y="0"/>
                  </a:lnTo>
                  <a:cubicBezTo>
                    <a:pt x="496046" y="0"/>
                    <a:pt x="554187" y="58141"/>
                    <a:pt x="554187" y="129862"/>
                  </a:cubicBezTo>
                  <a:lnTo>
                    <a:pt x="554187" y="129862"/>
                  </a:lnTo>
                  <a:cubicBezTo>
                    <a:pt x="554187" y="164303"/>
                    <a:pt x="540506" y="197334"/>
                    <a:pt x="516152" y="221688"/>
                  </a:cubicBezTo>
                  <a:cubicBezTo>
                    <a:pt x="491798" y="246042"/>
                    <a:pt x="458767" y="259724"/>
                    <a:pt x="424326" y="259724"/>
                  </a:cubicBezTo>
                  <a:lnTo>
                    <a:pt x="129862" y="259724"/>
                  </a:lnTo>
                  <a:cubicBezTo>
                    <a:pt x="58141" y="259724"/>
                    <a:pt x="0" y="201583"/>
                    <a:pt x="0" y="129862"/>
                  </a:cubicBezTo>
                  <a:lnTo>
                    <a:pt x="0" y="129862"/>
                  </a:lnTo>
                  <a:cubicBezTo>
                    <a:pt x="0" y="58141"/>
                    <a:pt x="58141" y="0"/>
                    <a:pt x="129862" y="0"/>
                  </a:cubicBezTo>
                  <a:close/>
                </a:path>
              </a:pathLst>
            </a:custGeom>
            <a:solidFill>
              <a:srgbClr val="D9D9D9"/>
            </a:solidFill>
          </p:spPr>
          <p:txBody>
            <a:bodyPr/>
            <a:lstStyle/>
            <a:p>
              <a:endParaRPr lang="en-GB"/>
            </a:p>
          </p:txBody>
        </p:sp>
        <p:sp>
          <p:nvSpPr>
            <p:cNvPr id="82" name="TextBox 82"/>
            <p:cNvSpPr txBox="1"/>
            <p:nvPr/>
          </p:nvSpPr>
          <p:spPr>
            <a:xfrm>
              <a:off x="0" y="-57150"/>
              <a:ext cx="554188" cy="316874"/>
            </a:xfrm>
            <a:prstGeom prst="rect">
              <a:avLst/>
            </a:prstGeom>
          </p:spPr>
          <p:txBody>
            <a:bodyPr lIns="50800" tIns="50800" rIns="50800" bIns="50800" rtlCol="0" anchor="ctr"/>
            <a:lstStyle/>
            <a:p>
              <a:pPr algn="ctr">
                <a:lnSpc>
                  <a:spcPts val="4060"/>
                </a:lnSpc>
              </a:pPr>
              <a:endParaRPr/>
            </a:p>
          </p:txBody>
        </p:sp>
      </p:grpSp>
      <p:grpSp>
        <p:nvGrpSpPr>
          <p:cNvPr id="83" name="Group 83"/>
          <p:cNvGrpSpPr/>
          <p:nvPr/>
        </p:nvGrpSpPr>
        <p:grpSpPr>
          <a:xfrm>
            <a:off x="3956240" y="8229073"/>
            <a:ext cx="3264444" cy="2024303"/>
            <a:chOff x="0" y="0"/>
            <a:chExt cx="584952" cy="362732"/>
          </a:xfrm>
        </p:grpSpPr>
        <p:sp>
          <p:nvSpPr>
            <p:cNvPr id="84" name="Freeform 84"/>
            <p:cNvSpPr/>
            <p:nvPr/>
          </p:nvSpPr>
          <p:spPr>
            <a:xfrm>
              <a:off x="0" y="0"/>
              <a:ext cx="584952" cy="362732"/>
            </a:xfrm>
            <a:custGeom>
              <a:avLst/>
              <a:gdLst/>
              <a:ahLst/>
              <a:cxnLst/>
              <a:rect l="l" t="t" r="r" b="b"/>
              <a:pathLst>
                <a:path w="584952" h="362732">
                  <a:moveTo>
                    <a:pt x="175498" y="0"/>
                  </a:moveTo>
                  <a:lnTo>
                    <a:pt x="409454" y="0"/>
                  </a:lnTo>
                  <a:cubicBezTo>
                    <a:pt x="455999" y="0"/>
                    <a:pt x="500637" y="18490"/>
                    <a:pt x="533550" y="51402"/>
                  </a:cubicBezTo>
                  <a:cubicBezTo>
                    <a:pt x="566462" y="84314"/>
                    <a:pt x="584952" y="128953"/>
                    <a:pt x="584952" y="175498"/>
                  </a:cubicBezTo>
                  <a:lnTo>
                    <a:pt x="584952" y="187235"/>
                  </a:lnTo>
                  <a:cubicBezTo>
                    <a:pt x="584952" y="233780"/>
                    <a:pt x="566462" y="278418"/>
                    <a:pt x="533550" y="311330"/>
                  </a:cubicBezTo>
                  <a:cubicBezTo>
                    <a:pt x="500637" y="344242"/>
                    <a:pt x="455999" y="362732"/>
                    <a:pt x="409454" y="362732"/>
                  </a:cubicBezTo>
                  <a:lnTo>
                    <a:pt x="175498" y="362732"/>
                  </a:lnTo>
                  <a:cubicBezTo>
                    <a:pt x="128953" y="362732"/>
                    <a:pt x="84314" y="344242"/>
                    <a:pt x="51402" y="311330"/>
                  </a:cubicBezTo>
                  <a:cubicBezTo>
                    <a:pt x="18490" y="278418"/>
                    <a:pt x="0" y="233780"/>
                    <a:pt x="0" y="187235"/>
                  </a:cubicBezTo>
                  <a:lnTo>
                    <a:pt x="0" y="175498"/>
                  </a:lnTo>
                  <a:cubicBezTo>
                    <a:pt x="0" y="128953"/>
                    <a:pt x="18490" y="84314"/>
                    <a:pt x="51402" y="51402"/>
                  </a:cubicBezTo>
                  <a:cubicBezTo>
                    <a:pt x="84314" y="18490"/>
                    <a:pt x="128953" y="0"/>
                    <a:pt x="175498" y="0"/>
                  </a:cubicBezTo>
                  <a:close/>
                </a:path>
              </a:pathLst>
            </a:custGeom>
            <a:solidFill>
              <a:srgbClr val="D9D9D9"/>
            </a:solidFill>
          </p:spPr>
          <p:txBody>
            <a:bodyPr/>
            <a:lstStyle/>
            <a:p>
              <a:endParaRPr lang="en-GB"/>
            </a:p>
          </p:txBody>
        </p:sp>
        <p:sp>
          <p:nvSpPr>
            <p:cNvPr id="85" name="TextBox 85"/>
            <p:cNvSpPr txBox="1"/>
            <p:nvPr/>
          </p:nvSpPr>
          <p:spPr>
            <a:xfrm>
              <a:off x="0" y="-57150"/>
              <a:ext cx="584952" cy="419882"/>
            </a:xfrm>
            <a:prstGeom prst="rect">
              <a:avLst/>
            </a:prstGeom>
          </p:spPr>
          <p:txBody>
            <a:bodyPr lIns="50800" tIns="50800" rIns="50800" bIns="50800" rtlCol="0" anchor="ctr"/>
            <a:lstStyle/>
            <a:p>
              <a:pPr algn="ctr">
                <a:lnSpc>
                  <a:spcPts val="4060"/>
                </a:lnSpc>
              </a:pPr>
              <a:endParaRPr/>
            </a:p>
          </p:txBody>
        </p:sp>
      </p:grpSp>
      <p:grpSp>
        <p:nvGrpSpPr>
          <p:cNvPr id="86" name="Group 86"/>
          <p:cNvGrpSpPr/>
          <p:nvPr/>
        </p:nvGrpSpPr>
        <p:grpSpPr>
          <a:xfrm>
            <a:off x="691025" y="8541516"/>
            <a:ext cx="3104162" cy="1721385"/>
            <a:chOff x="0" y="0"/>
            <a:chExt cx="556231" cy="308453"/>
          </a:xfrm>
        </p:grpSpPr>
        <p:sp>
          <p:nvSpPr>
            <p:cNvPr id="87" name="Freeform 87"/>
            <p:cNvSpPr/>
            <p:nvPr/>
          </p:nvSpPr>
          <p:spPr>
            <a:xfrm>
              <a:off x="0" y="0"/>
              <a:ext cx="556231" cy="308453"/>
            </a:xfrm>
            <a:custGeom>
              <a:avLst/>
              <a:gdLst/>
              <a:ahLst/>
              <a:cxnLst/>
              <a:rect l="l" t="t" r="r" b="b"/>
              <a:pathLst>
                <a:path w="556231" h="308453">
                  <a:moveTo>
                    <a:pt x="154226" y="0"/>
                  </a:moveTo>
                  <a:lnTo>
                    <a:pt x="402004" y="0"/>
                  </a:lnTo>
                  <a:cubicBezTo>
                    <a:pt x="487181" y="0"/>
                    <a:pt x="556231" y="69049"/>
                    <a:pt x="556231" y="154226"/>
                  </a:cubicBezTo>
                  <a:lnTo>
                    <a:pt x="556231" y="154226"/>
                  </a:lnTo>
                  <a:cubicBezTo>
                    <a:pt x="556231" y="195130"/>
                    <a:pt x="539982" y="234358"/>
                    <a:pt x="511059" y="263281"/>
                  </a:cubicBezTo>
                  <a:cubicBezTo>
                    <a:pt x="482136" y="292204"/>
                    <a:pt x="442908" y="308453"/>
                    <a:pt x="402004" y="308453"/>
                  </a:cubicBezTo>
                  <a:lnTo>
                    <a:pt x="154226" y="308453"/>
                  </a:lnTo>
                  <a:cubicBezTo>
                    <a:pt x="69049" y="308453"/>
                    <a:pt x="0" y="239403"/>
                    <a:pt x="0" y="154226"/>
                  </a:cubicBezTo>
                  <a:lnTo>
                    <a:pt x="0" y="154226"/>
                  </a:lnTo>
                  <a:cubicBezTo>
                    <a:pt x="0" y="69049"/>
                    <a:pt x="69049" y="0"/>
                    <a:pt x="154226" y="0"/>
                  </a:cubicBezTo>
                  <a:close/>
                </a:path>
              </a:pathLst>
            </a:custGeom>
            <a:solidFill>
              <a:srgbClr val="D9D9D9"/>
            </a:solidFill>
          </p:spPr>
          <p:txBody>
            <a:bodyPr/>
            <a:lstStyle/>
            <a:p>
              <a:endParaRPr lang="en-GB"/>
            </a:p>
          </p:txBody>
        </p:sp>
        <p:sp>
          <p:nvSpPr>
            <p:cNvPr id="88" name="TextBox 88"/>
            <p:cNvSpPr txBox="1"/>
            <p:nvPr/>
          </p:nvSpPr>
          <p:spPr>
            <a:xfrm>
              <a:off x="0" y="-57150"/>
              <a:ext cx="556231" cy="365603"/>
            </a:xfrm>
            <a:prstGeom prst="rect">
              <a:avLst/>
            </a:prstGeom>
          </p:spPr>
          <p:txBody>
            <a:bodyPr lIns="50800" tIns="50800" rIns="50800" bIns="50800" rtlCol="0" anchor="ctr"/>
            <a:lstStyle/>
            <a:p>
              <a:pPr algn="ctr">
                <a:lnSpc>
                  <a:spcPts val="4060"/>
                </a:lnSpc>
              </a:pPr>
              <a:endParaRPr/>
            </a:p>
          </p:txBody>
        </p:sp>
      </p:grpSp>
      <p:grpSp>
        <p:nvGrpSpPr>
          <p:cNvPr id="89" name="Group 89"/>
          <p:cNvGrpSpPr/>
          <p:nvPr/>
        </p:nvGrpSpPr>
        <p:grpSpPr>
          <a:xfrm>
            <a:off x="700645" y="6659329"/>
            <a:ext cx="3084923" cy="1796462"/>
            <a:chOff x="0" y="0"/>
            <a:chExt cx="552783" cy="321906"/>
          </a:xfrm>
        </p:grpSpPr>
        <p:sp>
          <p:nvSpPr>
            <p:cNvPr id="90" name="Freeform 90"/>
            <p:cNvSpPr/>
            <p:nvPr/>
          </p:nvSpPr>
          <p:spPr>
            <a:xfrm>
              <a:off x="0" y="0"/>
              <a:ext cx="552783" cy="321906"/>
            </a:xfrm>
            <a:custGeom>
              <a:avLst/>
              <a:gdLst/>
              <a:ahLst/>
              <a:cxnLst/>
              <a:rect l="l" t="t" r="r" b="b"/>
              <a:pathLst>
                <a:path w="552783" h="321906">
                  <a:moveTo>
                    <a:pt x="160953" y="0"/>
                  </a:moveTo>
                  <a:lnTo>
                    <a:pt x="391831" y="0"/>
                  </a:lnTo>
                  <a:cubicBezTo>
                    <a:pt x="434518" y="0"/>
                    <a:pt x="475457" y="16957"/>
                    <a:pt x="505641" y="47142"/>
                  </a:cubicBezTo>
                  <a:cubicBezTo>
                    <a:pt x="535826" y="77327"/>
                    <a:pt x="552783" y="118266"/>
                    <a:pt x="552783" y="160953"/>
                  </a:cubicBezTo>
                  <a:lnTo>
                    <a:pt x="552783" y="160953"/>
                  </a:lnTo>
                  <a:cubicBezTo>
                    <a:pt x="552783" y="203640"/>
                    <a:pt x="535826" y="244579"/>
                    <a:pt x="505641" y="274764"/>
                  </a:cubicBezTo>
                  <a:cubicBezTo>
                    <a:pt x="475457" y="304948"/>
                    <a:pt x="434518" y="321906"/>
                    <a:pt x="391831" y="321906"/>
                  </a:cubicBezTo>
                  <a:lnTo>
                    <a:pt x="160953" y="321906"/>
                  </a:lnTo>
                  <a:cubicBezTo>
                    <a:pt x="118266" y="321906"/>
                    <a:pt x="77327" y="304948"/>
                    <a:pt x="47142" y="274764"/>
                  </a:cubicBezTo>
                  <a:cubicBezTo>
                    <a:pt x="16957" y="244579"/>
                    <a:pt x="0" y="203640"/>
                    <a:pt x="0" y="160953"/>
                  </a:cubicBezTo>
                  <a:lnTo>
                    <a:pt x="0" y="160953"/>
                  </a:lnTo>
                  <a:cubicBezTo>
                    <a:pt x="0" y="118266"/>
                    <a:pt x="16957" y="77327"/>
                    <a:pt x="47142" y="47142"/>
                  </a:cubicBezTo>
                  <a:cubicBezTo>
                    <a:pt x="77327" y="16957"/>
                    <a:pt x="118266" y="0"/>
                    <a:pt x="160953" y="0"/>
                  </a:cubicBezTo>
                  <a:close/>
                </a:path>
              </a:pathLst>
            </a:custGeom>
            <a:solidFill>
              <a:srgbClr val="D9D9D9"/>
            </a:solidFill>
          </p:spPr>
          <p:txBody>
            <a:bodyPr/>
            <a:lstStyle/>
            <a:p>
              <a:endParaRPr lang="en-GB"/>
            </a:p>
          </p:txBody>
        </p:sp>
        <p:sp>
          <p:nvSpPr>
            <p:cNvPr id="91" name="TextBox 91"/>
            <p:cNvSpPr txBox="1"/>
            <p:nvPr/>
          </p:nvSpPr>
          <p:spPr>
            <a:xfrm>
              <a:off x="0" y="-57150"/>
              <a:ext cx="552783" cy="379056"/>
            </a:xfrm>
            <a:prstGeom prst="rect">
              <a:avLst/>
            </a:prstGeom>
          </p:spPr>
          <p:txBody>
            <a:bodyPr lIns="50800" tIns="50800" rIns="50800" bIns="50800" rtlCol="0" anchor="ctr"/>
            <a:lstStyle/>
            <a:p>
              <a:pPr algn="ctr">
                <a:lnSpc>
                  <a:spcPts val="4060"/>
                </a:lnSpc>
              </a:pPr>
              <a:endParaRPr/>
            </a:p>
          </p:txBody>
        </p:sp>
      </p:grpSp>
      <p:grpSp>
        <p:nvGrpSpPr>
          <p:cNvPr id="92" name="Group 92"/>
          <p:cNvGrpSpPr/>
          <p:nvPr/>
        </p:nvGrpSpPr>
        <p:grpSpPr>
          <a:xfrm>
            <a:off x="699199" y="10380328"/>
            <a:ext cx="6585329" cy="1043130"/>
            <a:chOff x="0" y="0"/>
            <a:chExt cx="1180017" cy="186917"/>
          </a:xfrm>
        </p:grpSpPr>
        <p:sp>
          <p:nvSpPr>
            <p:cNvPr id="93" name="Freeform 93"/>
            <p:cNvSpPr/>
            <p:nvPr/>
          </p:nvSpPr>
          <p:spPr>
            <a:xfrm>
              <a:off x="0" y="0"/>
              <a:ext cx="1180017" cy="186917"/>
            </a:xfrm>
            <a:custGeom>
              <a:avLst/>
              <a:gdLst/>
              <a:ahLst/>
              <a:cxnLst/>
              <a:rect l="l" t="t" r="r" b="b"/>
              <a:pathLst>
                <a:path w="1180017" h="186917">
                  <a:moveTo>
                    <a:pt x="86997" y="0"/>
                  </a:moveTo>
                  <a:lnTo>
                    <a:pt x="1093020" y="0"/>
                  </a:lnTo>
                  <a:cubicBezTo>
                    <a:pt x="1116093" y="0"/>
                    <a:pt x="1138221" y="9166"/>
                    <a:pt x="1154536" y="25481"/>
                  </a:cubicBezTo>
                  <a:cubicBezTo>
                    <a:pt x="1170851" y="41796"/>
                    <a:pt x="1180017" y="63924"/>
                    <a:pt x="1180017" y="86997"/>
                  </a:cubicBezTo>
                  <a:lnTo>
                    <a:pt x="1180017" y="99920"/>
                  </a:lnTo>
                  <a:cubicBezTo>
                    <a:pt x="1180017" y="147967"/>
                    <a:pt x="1141067" y="186917"/>
                    <a:pt x="1093020" y="186917"/>
                  </a:cubicBezTo>
                  <a:lnTo>
                    <a:pt x="86997" y="186917"/>
                  </a:lnTo>
                  <a:cubicBezTo>
                    <a:pt x="63924" y="186917"/>
                    <a:pt x="41796" y="177751"/>
                    <a:pt x="25481" y="161436"/>
                  </a:cubicBezTo>
                  <a:cubicBezTo>
                    <a:pt x="9166" y="145121"/>
                    <a:pt x="0" y="122993"/>
                    <a:pt x="0" y="99920"/>
                  </a:cubicBezTo>
                  <a:lnTo>
                    <a:pt x="0" y="86997"/>
                  </a:lnTo>
                  <a:cubicBezTo>
                    <a:pt x="0" y="63924"/>
                    <a:pt x="9166" y="41796"/>
                    <a:pt x="25481" y="25481"/>
                  </a:cubicBezTo>
                  <a:cubicBezTo>
                    <a:pt x="41796" y="9166"/>
                    <a:pt x="63924" y="0"/>
                    <a:pt x="86997" y="0"/>
                  </a:cubicBezTo>
                  <a:close/>
                </a:path>
              </a:pathLst>
            </a:custGeom>
            <a:solidFill>
              <a:srgbClr val="D9D9D9"/>
            </a:solidFill>
          </p:spPr>
          <p:txBody>
            <a:bodyPr/>
            <a:lstStyle/>
            <a:p>
              <a:endParaRPr lang="en-GB"/>
            </a:p>
          </p:txBody>
        </p:sp>
        <p:sp>
          <p:nvSpPr>
            <p:cNvPr id="94" name="TextBox 94"/>
            <p:cNvSpPr txBox="1"/>
            <p:nvPr/>
          </p:nvSpPr>
          <p:spPr>
            <a:xfrm>
              <a:off x="0" y="-57150"/>
              <a:ext cx="1180017" cy="244067"/>
            </a:xfrm>
            <a:prstGeom prst="rect">
              <a:avLst/>
            </a:prstGeom>
          </p:spPr>
          <p:txBody>
            <a:bodyPr lIns="50800" tIns="50800" rIns="50800" bIns="50800" rtlCol="0" anchor="ctr"/>
            <a:lstStyle/>
            <a:p>
              <a:pPr algn="ctr">
                <a:lnSpc>
                  <a:spcPts val="4060"/>
                </a:lnSpc>
              </a:pPr>
              <a:endParaRPr/>
            </a:p>
          </p:txBody>
        </p:sp>
      </p:grpSp>
      <p:sp>
        <p:nvSpPr>
          <p:cNvPr id="95" name="Freeform 95"/>
          <p:cNvSpPr/>
          <p:nvPr/>
        </p:nvSpPr>
        <p:spPr>
          <a:xfrm>
            <a:off x="12568363" y="19591334"/>
            <a:ext cx="1752194" cy="1234210"/>
          </a:xfrm>
          <a:custGeom>
            <a:avLst/>
            <a:gdLst/>
            <a:ahLst/>
            <a:cxnLst/>
            <a:rect l="l" t="t" r="r" b="b"/>
            <a:pathLst>
              <a:path w="1752194" h="1234210">
                <a:moveTo>
                  <a:pt x="0" y="0"/>
                </a:moveTo>
                <a:lnTo>
                  <a:pt x="1752194" y="0"/>
                </a:lnTo>
                <a:lnTo>
                  <a:pt x="1752194" y="1234209"/>
                </a:lnTo>
                <a:lnTo>
                  <a:pt x="0" y="1234209"/>
                </a:lnTo>
                <a:lnTo>
                  <a:pt x="0" y="0"/>
                </a:lnTo>
                <a:close/>
              </a:path>
            </a:pathLst>
          </a:custGeom>
          <a:blipFill>
            <a:blip r:embed="rId5"/>
            <a:stretch>
              <a:fillRect/>
            </a:stretch>
          </a:blipFill>
        </p:spPr>
        <p:txBody>
          <a:bodyPr/>
          <a:lstStyle/>
          <a:p>
            <a:endParaRPr lang="en-GB"/>
          </a:p>
        </p:txBody>
      </p:sp>
      <p:sp>
        <p:nvSpPr>
          <p:cNvPr id="96" name="Freeform 96"/>
          <p:cNvSpPr/>
          <p:nvPr/>
        </p:nvSpPr>
        <p:spPr>
          <a:xfrm>
            <a:off x="11563372" y="19179924"/>
            <a:ext cx="1756062" cy="1242406"/>
          </a:xfrm>
          <a:custGeom>
            <a:avLst/>
            <a:gdLst/>
            <a:ahLst/>
            <a:cxnLst/>
            <a:rect l="l" t="t" r="r" b="b"/>
            <a:pathLst>
              <a:path w="1756062" h="1242406">
                <a:moveTo>
                  <a:pt x="0" y="0"/>
                </a:moveTo>
                <a:lnTo>
                  <a:pt x="1756062" y="0"/>
                </a:lnTo>
                <a:lnTo>
                  <a:pt x="1756062" y="1242406"/>
                </a:lnTo>
                <a:lnTo>
                  <a:pt x="0" y="1242406"/>
                </a:lnTo>
                <a:lnTo>
                  <a:pt x="0" y="0"/>
                </a:lnTo>
                <a:close/>
              </a:path>
            </a:pathLst>
          </a:custGeom>
          <a:blipFill>
            <a:blip r:embed="rId6"/>
            <a:stretch>
              <a:fillRect/>
            </a:stretch>
          </a:blipFill>
        </p:spPr>
        <p:txBody>
          <a:bodyPr/>
          <a:lstStyle/>
          <a:p>
            <a:endParaRPr lang="en-GB"/>
          </a:p>
        </p:txBody>
      </p:sp>
      <p:sp>
        <p:nvSpPr>
          <p:cNvPr id="97" name="TextBox 97"/>
          <p:cNvSpPr txBox="1"/>
          <p:nvPr/>
        </p:nvSpPr>
        <p:spPr>
          <a:xfrm>
            <a:off x="9580492" y="333333"/>
            <a:ext cx="5238155" cy="1742304"/>
          </a:xfrm>
          <a:prstGeom prst="rect">
            <a:avLst/>
          </a:prstGeom>
        </p:spPr>
        <p:txBody>
          <a:bodyPr lIns="0" tIns="0" rIns="0" bIns="0" rtlCol="0" anchor="t">
            <a:spAutoFit/>
          </a:bodyPr>
          <a:lstStyle/>
          <a:p>
            <a:pPr algn="r">
              <a:lnSpc>
                <a:spcPts val="9066"/>
              </a:lnSpc>
            </a:pPr>
            <a:r>
              <a:rPr lang="en-US" sz="9347" b="1">
                <a:solidFill>
                  <a:srgbClr val="0D0D58"/>
                </a:solidFill>
                <a:latin typeface="Montserrat Classic Bold"/>
                <a:ea typeface="Montserrat Classic Bold"/>
                <a:cs typeface="Montserrat Classic Bold"/>
                <a:sym typeface="Montserrat Classic Bold"/>
              </a:rPr>
              <a:t>NNAP</a:t>
            </a:r>
          </a:p>
          <a:p>
            <a:pPr algn="r">
              <a:lnSpc>
                <a:spcPts val="4799"/>
              </a:lnSpc>
            </a:pPr>
            <a:r>
              <a:rPr lang="en-US" sz="4947">
                <a:solidFill>
                  <a:srgbClr val="0D0D58"/>
                </a:solidFill>
                <a:latin typeface="Montserrat Classic"/>
                <a:ea typeface="Montserrat Classic"/>
                <a:cs typeface="Montserrat Classic"/>
                <a:sym typeface="Montserrat Classic"/>
              </a:rPr>
              <a:t>IMPACT REPORT</a:t>
            </a:r>
          </a:p>
        </p:txBody>
      </p:sp>
      <p:sp>
        <p:nvSpPr>
          <p:cNvPr id="98" name="TextBox 98"/>
          <p:cNvSpPr txBox="1"/>
          <p:nvPr/>
        </p:nvSpPr>
        <p:spPr>
          <a:xfrm>
            <a:off x="410988" y="1774455"/>
            <a:ext cx="8767548" cy="488315"/>
          </a:xfrm>
          <a:prstGeom prst="rect">
            <a:avLst/>
          </a:prstGeom>
        </p:spPr>
        <p:txBody>
          <a:bodyPr lIns="0" tIns="0" rIns="0" bIns="0" rtlCol="0" anchor="t">
            <a:spAutoFit/>
          </a:bodyPr>
          <a:lstStyle/>
          <a:p>
            <a:pPr algn="l">
              <a:lnSpc>
                <a:spcPts val="1959"/>
              </a:lnSpc>
              <a:spcBef>
                <a:spcPct val="0"/>
              </a:spcBef>
            </a:pPr>
            <a:r>
              <a:rPr lang="en-US" sz="1399" b="1">
                <a:solidFill>
                  <a:srgbClr val="0D0D58"/>
                </a:solidFill>
                <a:latin typeface="Montserrat Classic Bold"/>
                <a:ea typeface="Montserrat Classic Bold"/>
                <a:cs typeface="Montserrat Classic Bold"/>
                <a:sym typeface="Montserrat Classic Bold"/>
              </a:rPr>
              <a:t>Access </a:t>
            </a:r>
            <a:r>
              <a:rPr lang="en-US" sz="1399" b="1">
                <a:solidFill>
                  <a:srgbClr val="0D0D58"/>
                </a:solidFill>
                <a:latin typeface="Montserrat Classic Bold"/>
                <a:ea typeface="Montserrat Classic Bold"/>
                <a:cs typeface="Montserrat Classic Bold"/>
                <a:sym typeface="Montserrat Classic Bold"/>
                <a:hlinkClick r:id="rId7" tooltip="https://www.rcpch.ac.uk/work-we-do/clinical-audits/nnap/healthcare-improvement-strategy"/>
              </a:rPr>
              <a:t>NNAP 2025 to 2027 IMPROVEMENT GOALS</a:t>
            </a:r>
            <a:r>
              <a:rPr lang="en-US" sz="1399" b="1">
                <a:solidFill>
                  <a:srgbClr val="0D0D58"/>
                </a:solidFill>
                <a:latin typeface="Montserrat Classic Bold"/>
                <a:ea typeface="Montserrat Classic Bold"/>
                <a:cs typeface="Montserrat Classic Bold"/>
                <a:sym typeface="Montserrat Classic Bold"/>
              </a:rPr>
              <a:t> here: </a:t>
            </a:r>
            <a:r>
              <a:rPr lang="en-US" sz="1399" b="1" u="sng">
                <a:solidFill>
                  <a:srgbClr val="0D0D58"/>
                </a:solidFill>
                <a:latin typeface="Montserrat Classic Bold"/>
                <a:ea typeface="Montserrat Classic Bold"/>
                <a:cs typeface="Montserrat Classic Bold"/>
                <a:sym typeface="Montserrat Classic Bold"/>
              </a:rPr>
              <a:t>https://www.rcpch.ac.uk/work-we-do/clinical-audits/nnap/healthcare-improvement-strategy</a:t>
            </a:r>
          </a:p>
        </p:txBody>
      </p:sp>
      <p:sp>
        <p:nvSpPr>
          <p:cNvPr id="99" name="TextBox 99"/>
          <p:cNvSpPr txBox="1"/>
          <p:nvPr/>
        </p:nvSpPr>
        <p:spPr>
          <a:xfrm>
            <a:off x="683550" y="2627482"/>
            <a:ext cx="6551298" cy="1003427"/>
          </a:xfrm>
          <a:prstGeom prst="rect">
            <a:avLst/>
          </a:prstGeom>
        </p:spPr>
        <p:txBody>
          <a:bodyPr lIns="0" tIns="0" rIns="0" bIns="0" rtlCol="0" anchor="t">
            <a:spAutoFit/>
          </a:bodyPr>
          <a:lstStyle/>
          <a:p>
            <a:pPr algn="ctr">
              <a:lnSpc>
                <a:spcPts val="3975"/>
              </a:lnSpc>
            </a:pPr>
            <a:r>
              <a:rPr lang="en-US" sz="2839" b="1" u="sng">
                <a:solidFill>
                  <a:srgbClr val="0D0D58"/>
                </a:solidFill>
                <a:latin typeface="Montserrat Classic Bold"/>
                <a:ea typeface="Montserrat Classic Bold"/>
                <a:cs typeface="Montserrat Classic Bold"/>
                <a:sym typeface="Montserrat Classic Bold"/>
              </a:rPr>
              <a:t>NATIONAL</a:t>
            </a:r>
          </a:p>
          <a:p>
            <a:pPr algn="ctr">
              <a:lnSpc>
                <a:spcPts val="1959"/>
              </a:lnSpc>
              <a:spcBef>
                <a:spcPct val="0"/>
              </a:spcBef>
            </a:pPr>
            <a:r>
              <a:rPr lang="en-US" sz="1399" b="1">
                <a:solidFill>
                  <a:srgbClr val="0D0D58"/>
                </a:solidFill>
                <a:latin typeface="Montserrat Classic Bold"/>
                <a:ea typeface="Montserrat Classic Bold"/>
                <a:cs typeface="Montserrat Classic Bold"/>
                <a:sym typeface="Montserrat Classic Bold"/>
              </a:rPr>
              <a:t>How the project provides evidence of quality and outcomes of care nationally</a:t>
            </a:r>
          </a:p>
        </p:txBody>
      </p:sp>
      <p:sp>
        <p:nvSpPr>
          <p:cNvPr id="100" name="TextBox 100"/>
          <p:cNvSpPr txBox="1"/>
          <p:nvPr/>
        </p:nvSpPr>
        <p:spPr>
          <a:xfrm>
            <a:off x="8356073" y="2723602"/>
            <a:ext cx="5797738" cy="1003427"/>
          </a:xfrm>
          <a:prstGeom prst="rect">
            <a:avLst/>
          </a:prstGeom>
        </p:spPr>
        <p:txBody>
          <a:bodyPr lIns="0" tIns="0" rIns="0" bIns="0" rtlCol="0" anchor="t">
            <a:spAutoFit/>
          </a:bodyPr>
          <a:lstStyle/>
          <a:p>
            <a:pPr algn="ctr">
              <a:lnSpc>
                <a:spcPts val="3976"/>
              </a:lnSpc>
            </a:pPr>
            <a:r>
              <a:rPr lang="en-US" sz="2840" b="1" u="sng">
                <a:solidFill>
                  <a:srgbClr val="0D0D58"/>
                </a:solidFill>
                <a:latin typeface="Montserrat Classic Bold"/>
                <a:ea typeface="Montserrat Classic Bold"/>
                <a:cs typeface="Montserrat Classic Bold"/>
                <a:sym typeface="Montserrat Classic Bold"/>
              </a:rPr>
              <a:t>SYSTEM</a:t>
            </a:r>
          </a:p>
          <a:p>
            <a:pPr algn="ctr">
              <a:lnSpc>
                <a:spcPts val="1959"/>
              </a:lnSpc>
              <a:spcBef>
                <a:spcPct val="0"/>
              </a:spcBef>
            </a:pPr>
            <a:r>
              <a:rPr lang="en-US" sz="1399" b="1">
                <a:solidFill>
                  <a:srgbClr val="0D0D58"/>
                </a:solidFill>
                <a:latin typeface="Montserrat Classic Bold"/>
                <a:ea typeface="Montserrat Classic Bold"/>
                <a:cs typeface="Montserrat Classic Bold"/>
                <a:sym typeface="Montserrat Classic Bold"/>
              </a:rPr>
              <a:t>How the project supports policy development &amp; system managemen</a:t>
            </a:r>
            <a:r>
              <a:rPr lang="en-US" sz="1399">
                <a:solidFill>
                  <a:srgbClr val="000000"/>
                </a:solidFill>
                <a:latin typeface="Montserrat Classic"/>
                <a:ea typeface="Montserrat Classic"/>
                <a:cs typeface="Montserrat Classic"/>
                <a:sym typeface="Montserrat Classic"/>
              </a:rPr>
              <a:t>t</a:t>
            </a:r>
          </a:p>
        </p:txBody>
      </p:sp>
      <p:sp>
        <p:nvSpPr>
          <p:cNvPr id="101" name="TextBox 101"/>
          <p:cNvSpPr txBox="1"/>
          <p:nvPr/>
        </p:nvSpPr>
        <p:spPr>
          <a:xfrm>
            <a:off x="1769225" y="12005639"/>
            <a:ext cx="4474742" cy="755777"/>
          </a:xfrm>
          <a:prstGeom prst="rect">
            <a:avLst/>
          </a:prstGeom>
        </p:spPr>
        <p:txBody>
          <a:bodyPr lIns="0" tIns="0" rIns="0" bIns="0" rtlCol="0" anchor="t">
            <a:spAutoFit/>
          </a:bodyPr>
          <a:lstStyle/>
          <a:p>
            <a:pPr algn="ctr">
              <a:lnSpc>
                <a:spcPts val="3976"/>
              </a:lnSpc>
            </a:pPr>
            <a:r>
              <a:rPr lang="en-US" sz="2840" b="1" u="sng">
                <a:solidFill>
                  <a:srgbClr val="0D0D58"/>
                </a:solidFill>
                <a:latin typeface="Montserrat Classic Bold"/>
                <a:ea typeface="Montserrat Classic Bold"/>
                <a:cs typeface="Montserrat Classic Bold"/>
                <a:sym typeface="Montserrat Classic Bold"/>
              </a:rPr>
              <a:t>LOCAL</a:t>
            </a:r>
          </a:p>
          <a:p>
            <a:pPr algn="ctr">
              <a:lnSpc>
                <a:spcPts val="1959"/>
              </a:lnSpc>
              <a:spcBef>
                <a:spcPct val="0"/>
              </a:spcBef>
            </a:pPr>
            <a:r>
              <a:rPr lang="en-US" sz="1399" b="1">
                <a:solidFill>
                  <a:srgbClr val="0D0D58"/>
                </a:solidFill>
                <a:latin typeface="Montserrat Classic Bold"/>
                <a:ea typeface="Montserrat Classic Bold"/>
                <a:cs typeface="Montserrat Classic Bold"/>
                <a:sym typeface="Montserrat Classic Bold"/>
              </a:rPr>
              <a:t>How the project stimulates quality improvemen</a:t>
            </a:r>
            <a:r>
              <a:rPr lang="en-US" sz="1399" b="1">
                <a:solidFill>
                  <a:srgbClr val="000000"/>
                </a:solidFill>
                <a:latin typeface="Montserrat Classic Bold"/>
                <a:ea typeface="Montserrat Classic Bold"/>
                <a:cs typeface="Montserrat Classic Bold"/>
                <a:sym typeface="Montserrat Classic Bold"/>
              </a:rPr>
              <a:t>t</a:t>
            </a:r>
          </a:p>
        </p:txBody>
      </p:sp>
      <p:sp>
        <p:nvSpPr>
          <p:cNvPr id="102" name="TextBox 102"/>
          <p:cNvSpPr txBox="1"/>
          <p:nvPr/>
        </p:nvSpPr>
        <p:spPr>
          <a:xfrm>
            <a:off x="8785745" y="12043739"/>
            <a:ext cx="5368066" cy="755777"/>
          </a:xfrm>
          <a:prstGeom prst="rect">
            <a:avLst/>
          </a:prstGeom>
        </p:spPr>
        <p:txBody>
          <a:bodyPr lIns="0" tIns="0" rIns="0" bIns="0" rtlCol="0" anchor="t">
            <a:spAutoFit/>
          </a:bodyPr>
          <a:lstStyle/>
          <a:p>
            <a:pPr algn="ctr">
              <a:lnSpc>
                <a:spcPts val="3976"/>
              </a:lnSpc>
            </a:pPr>
            <a:r>
              <a:rPr lang="en-US" sz="2840" b="1" u="sng">
                <a:solidFill>
                  <a:srgbClr val="0D0D58"/>
                </a:solidFill>
                <a:latin typeface="Montserrat Classic Bold"/>
                <a:ea typeface="Montserrat Classic Bold"/>
                <a:cs typeface="Montserrat Classic Bold"/>
                <a:sym typeface="Montserrat Classic Bold"/>
              </a:rPr>
              <a:t>PUBLIC</a:t>
            </a:r>
          </a:p>
          <a:p>
            <a:pPr algn="ctr">
              <a:lnSpc>
                <a:spcPts val="1959"/>
              </a:lnSpc>
              <a:spcBef>
                <a:spcPct val="0"/>
              </a:spcBef>
            </a:pPr>
            <a:r>
              <a:rPr lang="en-US" sz="1399" b="1">
                <a:solidFill>
                  <a:srgbClr val="0D0D58"/>
                </a:solidFill>
                <a:latin typeface="Montserrat Classic Bold"/>
                <a:ea typeface="Montserrat Classic Bold"/>
                <a:cs typeface="Montserrat Classic Bold"/>
                <a:sym typeface="Montserrat Classic Bold"/>
              </a:rPr>
              <a:t>How the project is used by the public and the demand for it</a:t>
            </a:r>
          </a:p>
        </p:txBody>
      </p:sp>
      <p:sp>
        <p:nvSpPr>
          <p:cNvPr id="103" name="TextBox 103"/>
          <p:cNvSpPr txBox="1"/>
          <p:nvPr/>
        </p:nvSpPr>
        <p:spPr>
          <a:xfrm>
            <a:off x="1512000" y="21095963"/>
            <a:ext cx="12096000" cy="478790"/>
          </a:xfrm>
          <a:prstGeom prst="rect">
            <a:avLst/>
          </a:prstGeom>
        </p:spPr>
        <p:txBody>
          <a:bodyPr lIns="0" tIns="0" rIns="0" bIns="0" rtlCol="0" anchor="t">
            <a:spAutoFit/>
          </a:bodyPr>
          <a:lstStyle/>
          <a:p>
            <a:pPr algn="ctr">
              <a:lnSpc>
                <a:spcPts val="2099"/>
              </a:lnSpc>
            </a:pPr>
            <a:r>
              <a:rPr lang="en-US" sz="1499">
                <a:solidFill>
                  <a:srgbClr val="FFFFFF"/>
                </a:solidFill>
                <a:latin typeface="Montserrat Classic"/>
                <a:ea typeface="Montserrat Classic"/>
                <a:cs typeface="Montserrat Classic"/>
                <a:sym typeface="Montserrat Classic"/>
              </a:rPr>
              <a:t>Impact examples relate to the NNAP State of the Nation report on 2024 data. Impact report produced March 2026. </a:t>
            </a:r>
          </a:p>
          <a:p>
            <a:pPr algn="ctr">
              <a:lnSpc>
                <a:spcPts val="1819"/>
              </a:lnSpc>
              <a:spcBef>
                <a:spcPct val="0"/>
              </a:spcBef>
            </a:pPr>
            <a:endParaRPr lang="en-US" sz="1499">
              <a:solidFill>
                <a:srgbClr val="FFFFFF"/>
              </a:solidFill>
              <a:latin typeface="Montserrat Classic"/>
              <a:ea typeface="Montserrat Classic"/>
              <a:cs typeface="Montserrat Classic"/>
              <a:sym typeface="Montserrat Classic"/>
            </a:endParaRPr>
          </a:p>
        </p:txBody>
      </p:sp>
      <p:sp>
        <p:nvSpPr>
          <p:cNvPr id="104" name="TextBox 104"/>
          <p:cNvSpPr txBox="1"/>
          <p:nvPr/>
        </p:nvSpPr>
        <p:spPr>
          <a:xfrm>
            <a:off x="891619" y="3981164"/>
            <a:ext cx="2770594" cy="2375535"/>
          </a:xfrm>
          <a:prstGeom prst="rect">
            <a:avLst/>
          </a:prstGeom>
        </p:spPr>
        <p:txBody>
          <a:bodyPr lIns="0" tIns="0" rIns="0" bIns="0" rtlCol="0" anchor="t">
            <a:spAutoFit/>
          </a:bodyPr>
          <a:lstStyle/>
          <a:p>
            <a:pPr algn="ctr">
              <a:lnSpc>
                <a:spcPts val="1889"/>
              </a:lnSpc>
              <a:spcBef>
                <a:spcPct val="0"/>
              </a:spcBef>
            </a:pPr>
            <a:r>
              <a:rPr lang="en-US" sz="1350">
                <a:solidFill>
                  <a:srgbClr val="000000"/>
                </a:solidFill>
                <a:latin typeface="Montserrat Classic"/>
                <a:ea typeface="Montserrat Classic"/>
                <a:cs typeface="Montserrat Classic"/>
                <a:sym typeface="Montserrat Classic"/>
              </a:rPr>
              <a:t>For the first time, the NNAP analysed 2024 data for areas where differences in the delivery of important neonatal care interventions according to ethnicity have been demonstrated. Results were included in a recent</a:t>
            </a:r>
            <a:r>
              <a:rPr lang="en-US" sz="1350" u="sng">
                <a:solidFill>
                  <a:srgbClr val="000000"/>
                </a:solidFill>
                <a:latin typeface="Montserrat Classic"/>
                <a:ea typeface="Montserrat Classic"/>
                <a:cs typeface="Montserrat Classic"/>
                <a:sym typeface="Montserrat Classic"/>
                <a:hlinkClick r:id="rId8" tooltip="https://bmjpaedsopen.bmj.com/content/9/1/e003585"/>
              </a:rPr>
              <a:t> article</a:t>
            </a:r>
            <a:r>
              <a:rPr lang="en-US" sz="1350">
                <a:solidFill>
                  <a:srgbClr val="000000"/>
                </a:solidFill>
                <a:latin typeface="Montserrat Classic"/>
                <a:ea typeface="Montserrat Classic"/>
                <a:cs typeface="Montserrat Classic"/>
                <a:sym typeface="Montserrat Classic"/>
              </a:rPr>
              <a:t>, co-authored by NNAP clinical lead and senior data analyst. </a:t>
            </a:r>
          </a:p>
        </p:txBody>
      </p:sp>
      <p:sp>
        <p:nvSpPr>
          <p:cNvPr id="105" name="TextBox 105"/>
          <p:cNvSpPr txBox="1"/>
          <p:nvPr/>
        </p:nvSpPr>
        <p:spPr>
          <a:xfrm>
            <a:off x="4182434" y="6227227"/>
            <a:ext cx="2807755" cy="1726565"/>
          </a:xfrm>
          <a:prstGeom prst="rect">
            <a:avLst/>
          </a:prstGeom>
        </p:spPr>
        <p:txBody>
          <a:bodyPr lIns="0" tIns="0" rIns="0" bIns="0" rtlCol="0" anchor="t">
            <a:spAutoFit/>
          </a:bodyPr>
          <a:lstStyle/>
          <a:p>
            <a:pPr algn="ctr">
              <a:lnSpc>
                <a:spcPts val="1959"/>
              </a:lnSpc>
              <a:spcBef>
                <a:spcPct val="0"/>
              </a:spcBef>
            </a:pPr>
            <a:r>
              <a:rPr lang="en-US" sz="1399">
                <a:solidFill>
                  <a:srgbClr val="000000"/>
                </a:solidFill>
                <a:latin typeface="Montserrat Classic"/>
                <a:ea typeface="Montserrat Classic"/>
                <a:cs typeface="Montserrat Classic"/>
                <a:sym typeface="Montserrat Classic"/>
              </a:rPr>
              <a:t>Since the publication of the new </a:t>
            </a:r>
            <a:r>
              <a:rPr lang="en-US" sz="1399" b="1">
                <a:solidFill>
                  <a:srgbClr val="000000"/>
                </a:solidFill>
                <a:latin typeface="Montserrat Classic Bold"/>
                <a:ea typeface="Montserrat Classic Bold"/>
                <a:cs typeface="Montserrat Classic Bold"/>
                <a:sym typeface="Montserrat Classic Bold"/>
              </a:rPr>
              <a:t>ROP</a:t>
            </a:r>
            <a:r>
              <a:rPr lang="en-US" sz="1399">
                <a:solidFill>
                  <a:srgbClr val="000000"/>
                </a:solidFill>
                <a:latin typeface="Montserrat Classic"/>
                <a:ea typeface="Montserrat Classic"/>
                <a:cs typeface="Montserrat Classic"/>
                <a:sym typeface="Montserrat Classic"/>
              </a:rPr>
              <a:t> screening guidance in 2022, the proportion of eligible babies receiving on time screening continues to improve, increasing 13.6% since 2022 to reach 80% in 2024. </a:t>
            </a:r>
          </a:p>
        </p:txBody>
      </p:sp>
      <p:sp>
        <p:nvSpPr>
          <p:cNvPr id="106" name="TextBox 106"/>
          <p:cNvSpPr txBox="1"/>
          <p:nvPr/>
        </p:nvSpPr>
        <p:spPr>
          <a:xfrm>
            <a:off x="4236302" y="4016157"/>
            <a:ext cx="2726696" cy="1766061"/>
          </a:xfrm>
          <a:prstGeom prst="rect">
            <a:avLst/>
          </a:prstGeom>
        </p:spPr>
        <p:txBody>
          <a:bodyPr wrap="square" lIns="0" tIns="0" rIns="0" bIns="0" rtlCol="0" anchor="t">
            <a:spAutoFit/>
          </a:bodyPr>
          <a:lstStyle/>
          <a:p>
            <a:pPr algn="ctr">
              <a:lnSpc>
                <a:spcPts val="1959"/>
              </a:lnSpc>
              <a:spcBef>
                <a:spcPct val="0"/>
              </a:spcBef>
            </a:pPr>
            <a:r>
              <a:rPr lang="en-US" sz="1399" b="1">
                <a:solidFill>
                  <a:srgbClr val="000000"/>
                </a:solidFill>
                <a:latin typeface="Montserrat Classic Bold"/>
                <a:ea typeface="Montserrat Classic Bold"/>
                <a:cs typeface="Montserrat Classic Bold"/>
                <a:sym typeface="Montserrat Classic Bold"/>
              </a:rPr>
              <a:t>Nurse staffing levels</a:t>
            </a:r>
            <a:r>
              <a:rPr lang="en-US" sz="1399">
                <a:solidFill>
                  <a:srgbClr val="000000"/>
                </a:solidFill>
                <a:latin typeface="Montserrat Classic"/>
                <a:ea typeface="Montserrat Classic"/>
                <a:cs typeface="Montserrat Classic"/>
                <a:sym typeface="Montserrat Classic"/>
              </a:rPr>
              <a:t> reached 81.5% compliance in 2024. This indicates recovery in compliance after the COVID pandemic (2020 – 79.3%, 2021 – 74.1%, 2022 – 72.3%, 2023 - 78.9%). </a:t>
            </a:r>
          </a:p>
        </p:txBody>
      </p:sp>
      <p:sp>
        <p:nvSpPr>
          <p:cNvPr id="107" name="TextBox 107"/>
          <p:cNvSpPr txBox="1"/>
          <p:nvPr/>
        </p:nvSpPr>
        <p:spPr>
          <a:xfrm>
            <a:off x="11566426" y="5663291"/>
            <a:ext cx="2654955" cy="2286395"/>
          </a:xfrm>
          <a:prstGeom prst="rect">
            <a:avLst/>
          </a:prstGeom>
        </p:spPr>
        <p:txBody>
          <a:bodyPr wrap="square" lIns="0" tIns="0" rIns="0" bIns="0" rtlCol="0" anchor="t">
            <a:spAutoFit/>
          </a:bodyPr>
          <a:lstStyle/>
          <a:p>
            <a:pPr algn="ctr">
              <a:lnSpc>
                <a:spcPts val="2029"/>
              </a:lnSpc>
              <a:spcBef>
                <a:spcPct val="0"/>
              </a:spcBef>
            </a:pPr>
            <a:r>
              <a:rPr lang="en-GB" sz="1400">
                <a:latin typeface="Montserrat" panose="00000500000000000000" pitchFamily="50" charset="0"/>
              </a:rPr>
              <a:t>The NNAP is working on data linkage projects that will reduce data burden and improve reporting outputs, including collaboration with the </a:t>
            </a:r>
            <a:r>
              <a:rPr lang="en-US" sz="1400" b="1">
                <a:solidFill>
                  <a:srgbClr val="000000"/>
                </a:solidFill>
                <a:latin typeface="Montserrat" panose="00000500000000000000" pitchFamily="50" charset="0"/>
                <a:ea typeface="Montserrat Classic Bold"/>
                <a:cs typeface="Montserrat Classic Bold"/>
                <a:sym typeface="Montserrat Classic Bold"/>
              </a:rPr>
              <a:t>National Maternity &amp; Perinatal Audit (NMPA), and the UK Health Security Agency (UKHSA).</a:t>
            </a:r>
          </a:p>
        </p:txBody>
      </p:sp>
      <p:sp>
        <p:nvSpPr>
          <p:cNvPr id="111" name="TextBox 111"/>
          <p:cNvSpPr txBox="1"/>
          <p:nvPr/>
        </p:nvSpPr>
        <p:spPr>
          <a:xfrm>
            <a:off x="8331304" y="8713512"/>
            <a:ext cx="2633992" cy="983615"/>
          </a:xfrm>
          <a:prstGeom prst="rect">
            <a:avLst/>
          </a:prstGeom>
        </p:spPr>
        <p:txBody>
          <a:bodyPr lIns="0" tIns="0" rIns="0" bIns="0" rtlCol="0" anchor="t">
            <a:spAutoFit/>
          </a:bodyPr>
          <a:lstStyle/>
          <a:p>
            <a:pPr algn="ctr">
              <a:lnSpc>
                <a:spcPts val="1960"/>
              </a:lnSpc>
              <a:spcBef>
                <a:spcPct val="0"/>
              </a:spcBef>
            </a:pPr>
            <a:r>
              <a:rPr lang="en-US" sz="1400">
                <a:solidFill>
                  <a:srgbClr val="000000"/>
                </a:solidFill>
                <a:latin typeface="Montserrat Classic"/>
                <a:ea typeface="Montserrat Classic"/>
                <a:cs typeface="Montserrat Classic"/>
                <a:sym typeface="Montserrat Classic"/>
              </a:rPr>
              <a:t>Provide an ongoing supply of NNAP data to populate the </a:t>
            </a:r>
            <a:r>
              <a:rPr lang="en-US" sz="1400" b="1">
                <a:solidFill>
                  <a:srgbClr val="000000"/>
                </a:solidFill>
                <a:latin typeface="Montserrat Classic Bold"/>
                <a:ea typeface="Montserrat Classic Bold"/>
                <a:cs typeface="Montserrat Classic Bold"/>
                <a:sym typeface="Montserrat Classic Bold"/>
              </a:rPr>
              <a:t>NHSE </a:t>
            </a:r>
            <a:r>
              <a:rPr lang="en-US" sz="1400" b="1" err="1">
                <a:solidFill>
                  <a:srgbClr val="000000"/>
                </a:solidFill>
                <a:latin typeface="Montserrat Classic Bold"/>
                <a:ea typeface="Montserrat Classic Bold"/>
                <a:cs typeface="Montserrat Classic Bold"/>
                <a:sym typeface="Montserrat Classic Bold"/>
              </a:rPr>
              <a:t>Specialised</a:t>
            </a:r>
            <a:r>
              <a:rPr lang="en-US" sz="1400" b="1">
                <a:solidFill>
                  <a:srgbClr val="000000"/>
                </a:solidFill>
                <a:latin typeface="Montserrat Classic Bold"/>
                <a:ea typeface="Montserrat Classic Bold"/>
                <a:cs typeface="Montserrat Classic Bold"/>
                <a:sym typeface="Montserrat Classic Bold"/>
              </a:rPr>
              <a:t> Services Quality Dashboard. </a:t>
            </a:r>
          </a:p>
        </p:txBody>
      </p:sp>
      <p:sp>
        <p:nvSpPr>
          <p:cNvPr id="112" name="TextBox 112"/>
          <p:cNvSpPr txBox="1"/>
          <p:nvPr/>
        </p:nvSpPr>
        <p:spPr>
          <a:xfrm>
            <a:off x="11520282" y="8564097"/>
            <a:ext cx="2862322" cy="1231265"/>
          </a:xfrm>
          <a:prstGeom prst="rect">
            <a:avLst/>
          </a:prstGeom>
        </p:spPr>
        <p:txBody>
          <a:bodyPr lIns="0" tIns="0" rIns="0" bIns="0" rtlCol="0" anchor="t">
            <a:spAutoFit/>
          </a:bodyPr>
          <a:lstStyle/>
          <a:p>
            <a:pPr algn="ctr">
              <a:lnSpc>
                <a:spcPts val="1959"/>
              </a:lnSpc>
              <a:spcBef>
                <a:spcPct val="0"/>
              </a:spcBef>
            </a:pPr>
            <a:r>
              <a:rPr lang="en-US" sz="1399">
                <a:solidFill>
                  <a:srgbClr val="000000"/>
                </a:solidFill>
                <a:latin typeface="Montserrat Classic"/>
                <a:ea typeface="Montserrat Classic"/>
                <a:cs typeface="Montserrat Classic"/>
                <a:sym typeface="Montserrat Classic"/>
              </a:rPr>
              <a:t>The NNAP continues to contribute annual results to the </a:t>
            </a:r>
            <a:r>
              <a:rPr lang="en-US" sz="1399" b="1">
                <a:solidFill>
                  <a:srgbClr val="000000"/>
                </a:solidFill>
                <a:latin typeface="Montserrat Classic Bold"/>
                <a:ea typeface="Montserrat Classic Bold"/>
                <a:cs typeface="Montserrat Classic Bold"/>
                <a:sym typeface="Montserrat Classic Bold"/>
              </a:rPr>
              <a:t>CQC</a:t>
            </a:r>
            <a:r>
              <a:rPr lang="en-US" sz="1399">
                <a:solidFill>
                  <a:srgbClr val="000000"/>
                </a:solidFill>
                <a:latin typeface="Montserrat Classic"/>
                <a:ea typeface="Montserrat Classic"/>
                <a:cs typeface="Montserrat Classic"/>
                <a:sym typeface="Montserrat Classic"/>
              </a:rPr>
              <a:t> and the </a:t>
            </a:r>
            <a:r>
              <a:rPr lang="en-US" sz="1399" b="1">
                <a:solidFill>
                  <a:srgbClr val="000000"/>
                </a:solidFill>
                <a:latin typeface="Montserrat Classic Bold"/>
                <a:ea typeface="Montserrat Classic Bold"/>
                <a:cs typeface="Montserrat Classic Bold"/>
                <a:sym typeface="Montserrat Classic Bold"/>
              </a:rPr>
              <a:t>National Clinical Audit Benchmarking (NCAB)</a:t>
            </a:r>
            <a:r>
              <a:rPr lang="en-US" sz="1399">
                <a:solidFill>
                  <a:srgbClr val="000000"/>
                </a:solidFill>
                <a:latin typeface="Montserrat Classic"/>
                <a:ea typeface="Montserrat Classic"/>
                <a:cs typeface="Montserrat Classic"/>
                <a:sym typeface="Montserrat Classic"/>
              </a:rPr>
              <a:t> project. </a:t>
            </a:r>
          </a:p>
        </p:txBody>
      </p:sp>
      <p:sp>
        <p:nvSpPr>
          <p:cNvPr id="113" name="TextBox 113"/>
          <p:cNvSpPr txBox="1"/>
          <p:nvPr/>
        </p:nvSpPr>
        <p:spPr>
          <a:xfrm>
            <a:off x="4148324" y="14319529"/>
            <a:ext cx="2949136" cy="1763560"/>
          </a:xfrm>
          <a:prstGeom prst="rect">
            <a:avLst/>
          </a:prstGeom>
        </p:spPr>
        <p:txBody>
          <a:bodyPr wrap="square" lIns="0" tIns="0" rIns="0" bIns="0" rtlCol="0" anchor="t">
            <a:spAutoFit/>
          </a:bodyPr>
          <a:lstStyle/>
          <a:p>
            <a:pPr algn="ctr">
              <a:lnSpc>
                <a:spcPts val="1960"/>
              </a:lnSpc>
              <a:spcBef>
                <a:spcPct val="0"/>
              </a:spcBef>
            </a:pPr>
            <a:r>
              <a:rPr lang="en-US" sz="1300" dirty="0">
                <a:solidFill>
                  <a:srgbClr val="000000"/>
                </a:solidFill>
                <a:latin typeface="Montserrat Classic"/>
                <a:ea typeface="Montserrat Classic"/>
                <a:cs typeface="Montserrat Classic"/>
                <a:sym typeface="Montserrat Classic"/>
              </a:rPr>
              <a:t>In the December 2025 audit participant survey, 71% rated the RAD extremely useful, 63% rated the annual report extremely useful, 55% use the RAD at least monthly, and 81% display physical copies of NNAP resources in their unit. </a:t>
            </a:r>
          </a:p>
        </p:txBody>
      </p:sp>
      <p:sp>
        <p:nvSpPr>
          <p:cNvPr id="114" name="TextBox 114"/>
          <p:cNvSpPr txBox="1"/>
          <p:nvPr/>
        </p:nvSpPr>
        <p:spPr>
          <a:xfrm>
            <a:off x="899098" y="14407945"/>
            <a:ext cx="2808722" cy="1516954"/>
          </a:xfrm>
          <a:prstGeom prst="rect">
            <a:avLst/>
          </a:prstGeom>
        </p:spPr>
        <p:txBody>
          <a:bodyPr lIns="0" tIns="0" rIns="0" bIns="0" rtlCol="0" anchor="t">
            <a:spAutoFit/>
          </a:bodyPr>
          <a:lstStyle/>
          <a:p>
            <a:pPr algn="ctr">
              <a:lnSpc>
                <a:spcPts val="1959"/>
              </a:lnSpc>
              <a:spcBef>
                <a:spcPct val="0"/>
              </a:spcBef>
            </a:pPr>
            <a:r>
              <a:rPr lang="en-US" sz="1350" dirty="0">
                <a:solidFill>
                  <a:srgbClr val="000000"/>
                </a:solidFill>
                <a:latin typeface="Montserrat Classic" panose="020B0604020202020204" charset="0"/>
                <a:ea typeface="Montserrat Classic"/>
                <a:cs typeface="Montserrat Classic"/>
                <a:sym typeface="Montserrat Classic"/>
              </a:rPr>
              <a:t>The NNAP</a:t>
            </a:r>
            <a:r>
              <a:rPr lang="en-US" sz="1350" b="1" dirty="0">
                <a:solidFill>
                  <a:srgbClr val="000000"/>
                </a:solidFill>
                <a:latin typeface="Montserrat Classic" panose="020B0604020202020204" charset="0"/>
                <a:ea typeface="Montserrat Classic Bold"/>
                <a:cs typeface="Montserrat Classic Bold"/>
                <a:sym typeface="Montserrat Classic Bold"/>
              </a:rPr>
              <a:t> </a:t>
            </a:r>
            <a:r>
              <a:rPr lang="en-US" sz="1350" b="1" u="sng" dirty="0">
                <a:solidFill>
                  <a:srgbClr val="000000"/>
                </a:solidFill>
                <a:latin typeface="Montserrat Classic" panose="020B0604020202020204" charset="0"/>
                <a:ea typeface="Montserrat Classic Bold"/>
                <a:cs typeface="Montserrat Classic Bold"/>
                <a:sym typeface="Montserrat Classic Bold"/>
                <a:hlinkClick r:id="rId9" tooltip="https://www.rcpch.ac.uk/resources/NNAP-dashboards"/>
              </a:rPr>
              <a:t>Restricted Access Dashboard (RAD)</a:t>
            </a:r>
            <a:r>
              <a:rPr lang="en-US" sz="1350" b="1" dirty="0">
                <a:solidFill>
                  <a:srgbClr val="000000"/>
                </a:solidFill>
                <a:latin typeface="Montserrat Classic" panose="020B0604020202020204" charset="0"/>
                <a:ea typeface="Montserrat Classic Bold"/>
                <a:cs typeface="Montserrat Classic Bold"/>
                <a:sym typeface="Montserrat Classic Bold"/>
              </a:rPr>
              <a:t> </a:t>
            </a:r>
            <a:r>
              <a:rPr lang="en-GB" sz="1350" dirty="0">
                <a:latin typeface="Montserrat Classic" panose="020B0604020202020204" charset="0"/>
              </a:rPr>
              <a:t>received 33,420 views in 2025 with 1,290 registered users (around seven per unit) - 26 views per user on average.</a:t>
            </a:r>
            <a:endParaRPr lang="en-US" sz="1350" dirty="0">
              <a:solidFill>
                <a:srgbClr val="000000"/>
              </a:solidFill>
              <a:latin typeface="Montserrat Classic" panose="020B0604020202020204" charset="0"/>
              <a:ea typeface="Montserrat Classic"/>
              <a:cs typeface="Montserrat Classic"/>
              <a:sym typeface="Montserrat Classic"/>
            </a:endParaRPr>
          </a:p>
        </p:txBody>
      </p:sp>
      <p:sp>
        <p:nvSpPr>
          <p:cNvPr id="115" name="TextBox 115"/>
          <p:cNvSpPr txBox="1"/>
          <p:nvPr/>
        </p:nvSpPr>
        <p:spPr>
          <a:xfrm>
            <a:off x="1050193" y="12955472"/>
            <a:ext cx="5912805" cy="983615"/>
          </a:xfrm>
          <a:prstGeom prst="rect">
            <a:avLst/>
          </a:prstGeom>
        </p:spPr>
        <p:txBody>
          <a:bodyPr lIns="0" tIns="0" rIns="0" bIns="0" rtlCol="0" anchor="t">
            <a:spAutoFit/>
          </a:bodyPr>
          <a:lstStyle/>
          <a:p>
            <a:pPr algn="ctr">
              <a:lnSpc>
                <a:spcPts val="1959"/>
              </a:lnSpc>
              <a:spcBef>
                <a:spcPct val="0"/>
              </a:spcBef>
            </a:pPr>
            <a:r>
              <a:rPr lang="en-US" sz="1399">
                <a:solidFill>
                  <a:srgbClr val="000000"/>
                </a:solidFill>
                <a:latin typeface="Montserrat Classic"/>
                <a:ea typeface="Montserrat Classic"/>
                <a:cs typeface="Montserrat Classic"/>
                <a:sym typeface="Montserrat Classic"/>
              </a:rPr>
              <a:t>The proportion of units reporting that they had validated their 2024 data increased from the previous year. 90% of units validated their data for preterm brain injury, 91.6% for bloodstream infection and 89.4% for necrotising enterocolitis.</a:t>
            </a:r>
          </a:p>
        </p:txBody>
      </p:sp>
      <p:sp>
        <p:nvSpPr>
          <p:cNvPr id="116" name="TextBox 116"/>
          <p:cNvSpPr txBox="1"/>
          <p:nvPr/>
        </p:nvSpPr>
        <p:spPr>
          <a:xfrm>
            <a:off x="943455" y="16357303"/>
            <a:ext cx="2755550" cy="1764842"/>
          </a:xfrm>
          <a:prstGeom prst="rect">
            <a:avLst/>
          </a:prstGeom>
        </p:spPr>
        <p:txBody>
          <a:bodyPr lIns="0" tIns="0" rIns="0" bIns="0" rtlCol="0" anchor="t">
            <a:spAutoFit/>
          </a:bodyPr>
          <a:lstStyle/>
          <a:p>
            <a:pPr algn="ctr">
              <a:lnSpc>
                <a:spcPts val="1959"/>
              </a:lnSpc>
              <a:spcBef>
                <a:spcPct val="0"/>
              </a:spcBef>
            </a:pPr>
            <a:r>
              <a:rPr lang="en-US" sz="1350" dirty="0">
                <a:solidFill>
                  <a:srgbClr val="000000"/>
                </a:solidFill>
                <a:latin typeface="Montserrat Classic"/>
                <a:ea typeface="Montserrat Classic"/>
                <a:cs typeface="Montserrat Classic"/>
                <a:sym typeface="Montserrat Classic"/>
              </a:rPr>
              <a:t>The NNAP began reporting demographic data through the Restricted Access Dashboard, working to improve completeness of data, striving towards robust reporting of equity in neonatal care. </a:t>
            </a:r>
          </a:p>
        </p:txBody>
      </p:sp>
      <p:sp>
        <p:nvSpPr>
          <p:cNvPr id="117" name="TextBox 117"/>
          <p:cNvSpPr txBox="1"/>
          <p:nvPr/>
        </p:nvSpPr>
        <p:spPr>
          <a:xfrm>
            <a:off x="11563372" y="13041134"/>
            <a:ext cx="2891672" cy="1595755"/>
          </a:xfrm>
          <a:prstGeom prst="rect">
            <a:avLst/>
          </a:prstGeom>
        </p:spPr>
        <p:txBody>
          <a:bodyPr wrap="square" lIns="0" tIns="0" rIns="0" bIns="0" rtlCol="0" anchor="t">
            <a:spAutoFit/>
          </a:bodyPr>
          <a:lstStyle/>
          <a:p>
            <a:pPr algn="ctr">
              <a:lnSpc>
                <a:spcPts val="1819"/>
              </a:lnSpc>
              <a:spcBef>
                <a:spcPct val="0"/>
              </a:spcBef>
            </a:pPr>
            <a:r>
              <a:rPr lang="en-US" sz="1270">
                <a:solidFill>
                  <a:srgbClr val="000000"/>
                </a:solidFill>
                <a:latin typeface="Montserrat Classic"/>
                <a:ea typeface="Montserrat Classic"/>
                <a:cs typeface="Montserrat Classic"/>
                <a:sym typeface="Montserrat Classic"/>
              </a:rPr>
              <a:t>The parent </a:t>
            </a:r>
            <a:r>
              <a:rPr lang="en-US" sz="1270" b="1" u="sng">
                <a:solidFill>
                  <a:srgbClr val="000000"/>
                </a:solidFill>
                <a:latin typeface="Montserrat Classic Bold"/>
                <a:ea typeface="Montserrat Classic Bold"/>
                <a:cs typeface="Montserrat Classic Bold"/>
                <a:sym typeface="Montserrat Classic Bold"/>
                <a:hlinkClick r:id="rId10" tooltip="https://www.rcpch.ac.uk/sites/default/files/2025-11/nnap_postcard_2025_0.pdf"/>
              </a:rPr>
              <a:t>postcard</a:t>
            </a:r>
            <a:r>
              <a:rPr lang="en-US" sz="1270">
                <a:solidFill>
                  <a:srgbClr val="000000"/>
                </a:solidFill>
                <a:latin typeface="Montserrat Classic"/>
                <a:ea typeface="Montserrat Classic"/>
                <a:cs typeface="Montserrat Classic"/>
                <a:sym typeface="Montserrat Classic"/>
              </a:rPr>
              <a:t> that is displayed on neonatal units was updated in collaboration with Bliss. This aimed to make the resource more helpful by directing parents to information on the audit and where to get support from. </a:t>
            </a:r>
          </a:p>
        </p:txBody>
      </p:sp>
      <p:sp>
        <p:nvSpPr>
          <p:cNvPr id="118" name="TextBox 118"/>
          <p:cNvSpPr txBox="1"/>
          <p:nvPr/>
        </p:nvSpPr>
        <p:spPr>
          <a:xfrm>
            <a:off x="874838" y="18500893"/>
            <a:ext cx="6168687" cy="735965"/>
          </a:xfrm>
          <a:prstGeom prst="rect">
            <a:avLst/>
          </a:prstGeom>
        </p:spPr>
        <p:txBody>
          <a:bodyPr lIns="0" tIns="0" rIns="0" bIns="0" rtlCol="0" anchor="t">
            <a:spAutoFit/>
          </a:bodyPr>
          <a:lstStyle/>
          <a:p>
            <a:pPr algn="ctr">
              <a:lnSpc>
                <a:spcPts val="1959"/>
              </a:lnSpc>
              <a:spcBef>
                <a:spcPct val="0"/>
              </a:spcBef>
            </a:pPr>
            <a:r>
              <a:rPr lang="en-US" sz="1399">
                <a:solidFill>
                  <a:srgbClr val="000000"/>
                </a:solidFill>
                <a:latin typeface="Montserrat Classic"/>
                <a:ea typeface="Montserrat Classic"/>
                <a:cs typeface="Montserrat Classic"/>
                <a:sym typeface="Montserrat Classic"/>
              </a:rPr>
              <a:t>The NNAP published three</a:t>
            </a:r>
            <a:r>
              <a:rPr lang="en-US" sz="1399" b="1">
                <a:solidFill>
                  <a:srgbClr val="000000"/>
                </a:solidFill>
                <a:latin typeface="Montserrat Classic Bold"/>
                <a:ea typeface="Montserrat Classic Bold"/>
                <a:cs typeface="Montserrat Classic Bold"/>
                <a:sym typeface="Montserrat Classic Bold"/>
              </a:rPr>
              <a:t> quality improvement case studies</a:t>
            </a:r>
            <a:r>
              <a:rPr lang="en-US" sz="1399">
                <a:solidFill>
                  <a:srgbClr val="000000"/>
                </a:solidFill>
                <a:latin typeface="Montserrat Classic"/>
                <a:ea typeface="Montserrat Classic"/>
                <a:cs typeface="Montserrat Classic"/>
                <a:sym typeface="Montserrat Classic"/>
              </a:rPr>
              <a:t> designed to assist units to improve their NNAP data: </a:t>
            </a:r>
            <a:r>
              <a:rPr lang="en-US" sz="1399" u="sng">
                <a:solidFill>
                  <a:srgbClr val="000000"/>
                </a:solidFill>
                <a:latin typeface="Montserrat Classic"/>
                <a:ea typeface="Montserrat Classic"/>
                <a:cs typeface="Montserrat Classic"/>
                <a:sym typeface="Montserrat Classic"/>
                <a:hlinkClick r:id="rId11" tooltip="https://www.rcpch.ac.uk/resources/NNAP-summary-report-2024-data"/>
              </a:rPr>
              <a:t>https://www.rcpch.ac.uk/resources/NNAP-summary-report-2024-data</a:t>
            </a:r>
            <a:r>
              <a:rPr lang="en-US" sz="1399">
                <a:solidFill>
                  <a:srgbClr val="000000"/>
                </a:solidFill>
                <a:latin typeface="Montserrat Classic"/>
                <a:ea typeface="Montserrat Classic"/>
                <a:cs typeface="Montserrat Classic"/>
                <a:sym typeface="Montserrat Classic"/>
              </a:rPr>
              <a:t> </a:t>
            </a:r>
          </a:p>
        </p:txBody>
      </p:sp>
      <p:sp>
        <p:nvSpPr>
          <p:cNvPr id="119" name="TextBox 119"/>
          <p:cNvSpPr txBox="1"/>
          <p:nvPr/>
        </p:nvSpPr>
        <p:spPr>
          <a:xfrm>
            <a:off x="4163110" y="16442051"/>
            <a:ext cx="2857544" cy="1762342"/>
          </a:xfrm>
          <a:prstGeom prst="rect">
            <a:avLst/>
          </a:prstGeom>
        </p:spPr>
        <p:txBody>
          <a:bodyPr wrap="square" lIns="0" tIns="0" rIns="0" bIns="0" rtlCol="0" anchor="t">
            <a:spAutoFit/>
          </a:bodyPr>
          <a:lstStyle/>
          <a:p>
            <a:pPr algn="ctr">
              <a:lnSpc>
                <a:spcPts val="1959"/>
              </a:lnSpc>
              <a:spcBef>
                <a:spcPct val="0"/>
              </a:spcBef>
            </a:pPr>
            <a:r>
              <a:rPr lang="en-US" sz="1250" dirty="0">
                <a:solidFill>
                  <a:srgbClr val="000000"/>
                </a:solidFill>
                <a:latin typeface="Montserrat Classic"/>
                <a:ea typeface="Montserrat Classic"/>
                <a:cs typeface="Montserrat Classic"/>
                <a:sym typeface="Montserrat Classic"/>
              </a:rPr>
              <a:t>Neonatal services respond to </a:t>
            </a:r>
            <a:r>
              <a:rPr lang="en-US" sz="1250" b="1" dirty="0">
                <a:solidFill>
                  <a:srgbClr val="000000"/>
                </a:solidFill>
                <a:latin typeface="Montserrat Classic Bold"/>
                <a:ea typeface="Montserrat Classic Bold"/>
                <a:cs typeface="Montserrat Classic Bold"/>
                <a:sym typeface="Montserrat Classic Bold"/>
              </a:rPr>
              <a:t>outlier notifications,</a:t>
            </a:r>
            <a:r>
              <a:rPr lang="en-US" sz="1250" dirty="0">
                <a:solidFill>
                  <a:srgbClr val="000000"/>
                </a:solidFill>
                <a:latin typeface="Montserrat Classic"/>
                <a:ea typeface="Montserrat Classic"/>
                <a:cs typeface="Montserrat Classic"/>
                <a:sym typeface="Montserrat Classic"/>
              </a:rPr>
              <a:t> with 48 alarm outliers identified for 2024 data. Details of their investigations and resulting actions plans can be found in Table 18 of the </a:t>
            </a:r>
            <a:r>
              <a:rPr lang="en-US" sz="1250" dirty="0">
                <a:solidFill>
                  <a:srgbClr val="000000"/>
                </a:solidFill>
                <a:latin typeface="Montserrat Classic"/>
                <a:ea typeface="Montserrat Classic"/>
                <a:cs typeface="Montserrat Classic"/>
                <a:sym typeface="Montserrat Classic"/>
                <a:hlinkClick r:id="rId12"/>
              </a:rPr>
              <a:t>Extended Analysis report. </a:t>
            </a:r>
            <a:endParaRPr lang="en-US" sz="1250" dirty="0">
              <a:solidFill>
                <a:srgbClr val="000000"/>
              </a:solidFill>
              <a:latin typeface="Montserrat Classic"/>
              <a:ea typeface="Montserrat Classic"/>
              <a:cs typeface="Montserrat Classic"/>
              <a:sym typeface="Montserrat Classic"/>
            </a:endParaRPr>
          </a:p>
        </p:txBody>
      </p:sp>
      <p:sp>
        <p:nvSpPr>
          <p:cNvPr id="120" name="TextBox 120"/>
          <p:cNvSpPr txBox="1"/>
          <p:nvPr/>
        </p:nvSpPr>
        <p:spPr>
          <a:xfrm>
            <a:off x="961796" y="19595371"/>
            <a:ext cx="5900612" cy="1231265"/>
          </a:xfrm>
          <a:prstGeom prst="rect">
            <a:avLst/>
          </a:prstGeom>
        </p:spPr>
        <p:txBody>
          <a:bodyPr lIns="0" tIns="0" rIns="0" bIns="0" rtlCol="0" anchor="t">
            <a:spAutoFit/>
          </a:bodyPr>
          <a:lstStyle/>
          <a:p>
            <a:pPr algn="ctr">
              <a:lnSpc>
                <a:spcPts val="1959"/>
              </a:lnSpc>
            </a:pPr>
            <a:r>
              <a:rPr lang="en-US" sz="1399">
                <a:solidFill>
                  <a:srgbClr val="000000"/>
                </a:solidFill>
                <a:latin typeface="Montserrat Classic"/>
                <a:ea typeface="Montserrat Classic"/>
                <a:cs typeface="Montserrat Classic"/>
                <a:sym typeface="Montserrat Classic"/>
              </a:rPr>
              <a:t>The NNAP held a webinar in October 2025 which discussed the </a:t>
            </a:r>
            <a:r>
              <a:rPr lang="en-US" sz="1399" u="sng">
                <a:solidFill>
                  <a:srgbClr val="000000"/>
                </a:solidFill>
                <a:latin typeface="Montserrat Classic"/>
                <a:ea typeface="Montserrat Classic"/>
                <a:cs typeface="Montserrat Classic"/>
                <a:sym typeface="Montserrat Classic"/>
                <a:hlinkClick r:id="rId13" tooltip="https://www.rcpch.ac.uk/resources/nnap-webinar-recording-key-findings-2024-summary-report"/>
              </a:rPr>
              <a:t>Key Findings and National Recommendations from the 2024 Summary Report</a:t>
            </a:r>
            <a:r>
              <a:rPr lang="en-US" sz="1399">
                <a:solidFill>
                  <a:srgbClr val="000000"/>
                </a:solidFill>
                <a:latin typeface="Montserrat Classic"/>
                <a:ea typeface="Montserrat Classic"/>
                <a:cs typeface="Montserrat Classic"/>
                <a:sym typeface="Montserrat Classic"/>
              </a:rPr>
              <a:t>, with 253 attendees.</a:t>
            </a:r>
          </a:p>
          <a:p>
            <a:pPr algn="ctr">
              <a:lnSpc>
                <a:spcPts val="1959"/>
              </a:lnSpc>
              <a:spcBef>
                <a:spcPct val="0"/>
              </a:spcBef>
            </a:pPr>
            <a:r>
              <a:rPr lang="en-US" sz="1399">
                <a:solidFill>
                  <a:srgbClr val="000000"/>
                </a:solidFill>
                <a:latin typeface="Montserrat Classic"/>
                <a:ea typeface="Montserrat Classic"/>
                <a:cs typeface="Montserrat Classic"/>
                <a:sym typeface="Montserrat Classic"/>
              </a:rPr>
              <a:t>Another webinar was held in January 2026 to assist units with </a:t>
            </a:r>
            <a:r>
              <a:rPr lang="en-US" sz="1399" u="sng">
                <a:solidFill>
                  <a:srgbClr val="000000"/>
                </a:solidFill>
                <a:latin typeface="Montserrat Classic"/>
                <a:ea typeface="Montserrat Classic"/>
                <a:cs typeface="Montserrat Classic"/>
                <a:sym typeface="Montserrat Classic"/>
                <a:hlinkClick r:id="rId14" tooltip="https://www.rcpch.ac.uk/resources/nnap-data-assurance-webinar-checking-validating-your-2025-data"/>
              </a:rPr>
              <a:t>validating their 2025 data</a:t>
            </a:r>
            <a:r>
              <a:rPr lang="en-US" sz="1399">
                <a:solidFill>
                  <a:srgbClr val="000000"/>
                </a:solidFill>
                <a:latin typeface="Montserrat Classic"/>
                <a:ea typeface="Montserrat Classic"/>
                <a:cs typeface="Montserrat Classic"/>
                <a:sym typeface="Montserrat Classic"/>
              </a:rPr>
              <a:t>, with 179 attendees. </a:t>
            </a:r>
          </a:p>
        </p:txBody>
      </p:sp>
      <p:sp>
        <p:nvSpPr>
          <p:cNvPr id="121" name="TextBox 121"/>
          <p:cNvSpPr txBox="1"/>
          <p:nvPr/>
        </p:nvSpPr>
        <p:spPr>
          <a:xfrm>
            <a:off x="8173732" y="13028605"/>
            <a:ext cx="2949136" cy="3897542"/>
          </a:xfrm>
          <a:prstGeom prst="rect">
            <a:avLst/>
          </a:prstGeom>
        </p:spPr>
        <p:txBody>
          <a:bodyPr wrap="square" lIns="0" tIns="0" rIns="0" bIns="0" rtlCol="0" anchor="t">
            <a:spAutoFit/>
          </a:bodyPr>
          <a:lstStyle/>
          <a:p>
            <a:pPr algn="ctr">
              <a:lnSpc>
                <a:spcPts val="1819"/>
              </a:lnSpc>
              <a:spcBef>
                <a:spcPct val="0"/>
              </a:spcBef>
            </a:pPr>
            <a:r>
              <a:rPr lang="en-US" sz="1250">
                <a:solidFill>
                  <a:srgbClr val="000000"/>
                </a:solidFill>
                <a:latin typeface="Montserrat Classic"/>
                <a:ea typeface="Montserrat Classic"/>
                <a:cs typeface="Montserrat Classic"/>
                <a:sym typeface="Montserrat Classic"/>
              </a:rPr>
              <a:t>The NNAP has commissioned a </a:t>
            </a:r>
            <a:r>
              <a:rPr lang="en-US" sz="1250" b="1" err="1">
                <a:solidFill>
                  <a:srgbClr val="000000"/>
                </a:solidFill>
                <a:latin typeface="Montserrat Classic Bold"/>
                <a:ea typeface="Montserrat Classic Bold"/>
                <a:cs typeface="Montserrat Classic Bold"/>
                <a:sym typeface="Montserrat Classic Bold"/>
              </a:rPr>
              <a:t>programme</a:t>
            </a:r>
            <a:r>
              <a:rPr lang="en-US" sz="1250" b="1">
                <a:solidFill>
                  <a:srgbClr val="000000"/>
                </a:solidFill>
                <a:latin typeface="Montserrat Classic Bold"/>
                <a:ea typeface="Montserrat Classic Bold"/>
                <a:cs typeface="Montserrat Classic Bold"/>
                <a:sym typeface="Montserrat Classic Bold"/>
              </a:rPr>
              <a:t> of engagement</a:t>
            </a:r>
            <a:r>
              <a:rPr lang="en-US" sz="1250">
                <a:solidFill>
                  <a:srgbClr val="000000"/>
                </a:solidFill>
                <a:latin typeface="Montserrat Classic"/>
                <a:ea typeface="Montserrat Classic"/>
                <a:cs typeface="Montserrat Classic"/>
                <a:sym typeface="Montserrat Classic"/>
              </a:rPr>
              <a:t> through the RCPCH&amp;Us team aiming to provide insights from families on what a gold standard of partnership in care looks like, identify areas for exploration for a partnership in care measure with data that can be routinely collected by NNAP units, and increase understanding and awareness of the NNAP amongst families. This project has engaged with 106 parents and family members, spanning across England, Scotland and Wales neonatal units, in rural, urban and coastal communities.</a:t>
            </a:r>
          </a:p>
        </p:txBody>
      </p:sp>
      <p:sp>
        <p:nvSpPr>
          <p:cNvPr id="122" name="TextBox 122"/>
          <p:cNvSpPr txBox="1"/>
          <p:nvPr/>
        </p:nvSpPr>
        <p:spPr>
          <a:xfrm>
            <a:off x="8272540" y="17183903"/>
            <a:ext cx="2857544" cy="2052955"/>
          </a:xfrm>
          <a:prstGeom prst="rect">
            <a:avLst/>
          </a:prstGeom>
        </p:spPr>
        <p:txBody>
          <a:bodyPr lIns="0" tIns="0" rIns="0" bIns="0" rtlCol="0" anchor="t">
            <a:spAutoFit/>
          </a:bodyPr>
          <a:lstStyle/>
          <a:p>
            <a:pPr algn="ctr">
              <a:lnSpc>
                <a:spcPts val="1819"/>
              </a:lnSpc>
              <a:spcBef>
                <a:spcPct val="0"/>
              </a:spcBef>
            </a:pPr>
            <a:r>
              <a:rPr lang="en-US" sz="1270">
                <a:solidFill>
                  <a:srgbClr val="000000"/>
                </a:solidFill>
                <a:latin typeface="Montserrat Classic"/>
                <a:ea typeface="Montserrat Classic"/>
                <a:cs typeface="Montserrat Classic"/>
                <a:sym typeface="Montserrat Classic"/>
              </a:rPr>
              <a:t>Several </a:t>
            </a:r>
            <a:r>
              <a:rPr lang="en-US" sz="1270" err="1">
                <a:solidFill>
                  <a:srgbClr val="000000"/>
                </a:solidFill>
                <a:latin typeface="Montserrat Classic"/>
                <a:ea typeface="Montserrat Classic"/>
                <a:cs typeface="Montserrat Classic"/>
                <a:sym typeface="Montserrat Classic"/>
              </a:rPr>
              <a:t>organisations</a:t>
            </a:r>
            <a:r>
              <a:rPr lang="en-US" sz="1270">
                <a:solidFill>
                  <a:srgbClr val="000000"/>
                </a:solidFill>
                <a:latin typeface="Montserrat Classic"/>
                <a:ea typeface="Montserrat Classic"/>
                <a:cs typeface="Montserrat Classic"/>
                <a:sym typeface="Montserrat Classic"/>
              </a:rPr>
              <a:t> released responses to the NNAP Summary Report, including Bliss, who wrote a </a:t>
            </a:r>
            <a:r>
              <a:rPr lang="en-US" sz="1270" u="sng">
                <a:solidFill>
                  <a:srgbClr val="000000"/>
                </a:solidFill>
                <a:latin typeface="Montserrat Classic"/>
                <a:ea typeface="Montserrat Classic"/>
                <a:cs typeface="Montserrat Classic"/>
                <a:sym typeface="Montserrat Classic"/>
                <a:hlinkClick r:id="rId15" tooltip="https://www.bliss.org.uk/news/national-neonatal-audit-programme-report-highlights-disparities-in-care-by-ethnicity-for-the-first-time"/>
              </a:rPr>
              <a:t>news piece</a:t>
            </a:r>
            <a:r>
              <a:rPr lang="en-US" sz="1270">
                <a:solidFill>
                  <a:srgbClr val="000000"/>
                </a:solidFill>
                <a:latin typeface="Montserrat Classic"/>
                <a:ea typeface="Montserrat Classic"/>
                <a:cs typeface="Montserrat Classic"/>
                <a:sym typeface="Montserrat Classic"/>
              </a:rPr>
              <a:t> on the NNAP highlighting disparities in care by ethnicity for the first time, and RCPCH, who included the release of the report in a </a:t>
            </a:r>
            <a:r>
              <a:rPr lang="en-US" sz="1270" u="sng">
                <a:solidFill>
                  <a:srgbClr val="000000"/>
                </a:solidFill>
                <a:latin typeface="Montserrat Classic"/>
                <a:ea typeface="Montserrat Classic"/>
                <a:cs typeface="Montserrat Classic"/>
                <a:sym typeface="Montserrat Classic"/>
                <a:hlinkClick r:id="rId16" tooltip="https://www.rcpch.ac.uk/news-events/news/2025-10/championing-child-health-workforce-wellbeing-equal-protection-presidents"/>
              </a:rPr>
              <a:t>blog</a:t>
            </a:r>
            <a:r>
              <a:rPr lang="en-US" sz="1270">
                <a:solidFill>
                  <a:srgbClr val="000000"/>
                </a:solidFill>
                <a:latin typeface="Montserrat Classic"/>
                <a:ea typeface="Montserrat Classic"/>
                <a:cs typeface="Montserrat Classic"/>
                <a:sym typeface="Montserrat Classic"/>
              </a:rPr>
              <a:t> written by the </a:t>
            </a:r>
            <a:r>
              <a:rPr lang="en-US" sz="1270" err="1">
                <a:solidFill>
                  <a:srgbClr val="000000"/>
                </a:solidFill>
                <a:latin typeface="Montserrat Classic"/>
                <a:ea typeface="Montserrat Classic"/>
                <a:cs typeface="Montserrat Classic"/>
                <a:sym typeface="Montserrat Classic"/>
              </a:rPr>
              <a:t>organisations</a:t>
            </a:r>
            <a:r>
              <a:rPr lang="en-US" sz="1270">
                <a:solidFill>
                  <a:srgbClr val="000000"/>
                </a:solidFill>
                <a:latin typeface="Montserrat Classic"/>
                <a:ea typeface="Montserrat Classic"/>
                <a:cs typeface="Montserrat Classic"/>
                <a:sym typeface="Montserrat Classic"/>
              </a:rPr>
              <a:t> president</a:t>
            </a:r>
            <a:r>
              <a:rPr lang="en-US" sz="1299">
                <a:solidFill>
                  <a:srgbClr val="000000"/>
                </a:solidFill>
                <a:latin typeface="Montserrat Classic"/>
                <a:ea typeface="Montserrat Classic"/>
                <a:cs typeface="Montserrat Classic"/>
                <a:sym typeface="Montserrat Classic"/>
              </a:rPr>
              <a:t>. </a:t>
            </a:r>
          </a:p>
        </p:txBody>
      </p:sp>
      <p:sp>
        <p:nvSpPr>
          <p:cNvPr id="123" name="TextBox 123"/>
          <p:cNvSpPr txBox="1"/>
          <p:nvPr/>
        </p:nvSpPr>
        <p:spPr>
          <a:xfrm>
            <a:off x="11667001" y="14990405"/>
            <a:ext cx="2746792" cy="1820563"/>
          </a:xfrm>
          <a:prstGeom prst="rect">
            <a:avLst/>
          </a:prstGeom>
        </p:spPr>
        <p:txBody>
          <a:bodyPr wrap="square" lIns="0" tIns="0" rIns="0" bIns="0" rtlCol="0" anchor="t">
            <a:spAutoFit/>
          </a:bodyPr>
          <a:lstStyle/>
          <a:p>
            <a:pPr algn="ctr">
              <a:lnSpc>
                <a:spcPts val="1819"/>
              </a:lnSpc>
              <a:spcBef>
                <a:spcPct val="0"/>
              </a:spcBef>
            </a:pPr>
            <a:r>
              <a:rPr lang="en-US" sz="1270">
                <a:solidFill>
                  <a:srgbClr val="000000"/>
                </a:solidFill>
                <a:latin typeface="Montserrat Classic"/>
                <a:ea typeface="Montserrat Classic"/>
                <a:cs typeface="Montserrat Classic"/>
                <a:sym typeface="Montserrat Classic"/>
              </a:rPr>
              <a:t>The NNAP continue to engage with families through an </a:t>
            </a:r>
            <a:r>
              <a:rPr lang="en-US" sz="1270" b="1">
                <a:solidFill>
                  <a:srgbClr val="000000"/>
                </a:solidFill>
                <a:latin typeface="Montserrat Classic Bold"/>
                <a:ea typeface="Montserrat Classic Bold"/>
                <a:cs typeface="Montserrat Classic Bold"/>
                <a:sym typeface="Montserrat Classic Bold"/>
              </a:rPr>
              <a:t>annual photo collection</a:t>
            </a:r>
            <a:r>
              <a:rPr lang="en-US" sz="1270">
                <a:solidFill>
                  <a:srgbClr val="000000"/>
                </a:solidFill>
                <a:latin typeface="Montserrat Classic"/>
                <a:ea typeface="Montserrat Classic"/>
                <a:cs typeface="Montserrat Classic"/>
                <a:sym typeface="Montserrat Classic"/>
              </a:rPr>
              <a:t>, where selected photos and quotes are included on the cover of the annual report on 2023 data and throughout </a:t>
            </a:r>
            <a:r>
              <a:rPr lang="en-US" sz="1270" u="sng">
                <a:solidFill>
                  <a:srgbClr val="000000"/>
                </a:solidFill>
                <a:latin typeface="Montserrat Classic"/>
                <a:ea typeface="Montserrat Classic"/>
                <a:cs typeface="Montserrat Classic"/>
                <a:sym typeface="Montserrat Classic"/>
                <a:hlinkClick r:id="rId17" tooltip="https://www.rcpch.ac.uk/resources/your-babys-care"/>
              </a:rPr>
              <a:t>Your baby’s care</a:t>
            </a:r>
            <a:r>
              <a:rPr lang="en-US" sz="1270">
                <a:solidFill>
                  <a:srgbClr val="000000"/>
                </a:solidFill>
                <a:latin typeface="Montserrat Classic"/>
                <a:ea typeface="Montserrat Classic"/>
                <a:cs typeface="Montserrat Classic"/>
                <a:sym typeface="Montserrat Classic"/>
              </a:rPr>
              <a:t> (the parent and carer’s guide).</a:t>
            </a:r>
          </a:p>
        </p:txBody>
      </p:sp>
      <p:sp>
        <p:nvSpPr>
          <p:cNvPr id="124" name="TextBox 124"/>
          <p:cNvSpPr txBox="1"/>
          <p:nvPr/>
        </p:nvSpPr>
        <p:spPr>
          <a:xfrm>
            <a:off x="4182434" y="8403572"/>
            <a:ext cx="2841395" cy="1764842"/>
          </a:xfrm>
          <a:prstGeom prst="rect">
            <a:avLst/>
          </a:prstGeom>
        </p:spPr>
        <p:txBody>
          <a:bodyPr lIns="0" tIns="0" rIns="0" bIns="0" rtlCol="0" anchor="t">
            <a:spAutoFit/>
          </a:bodyPr>
          <a:lstStyle/>
          <a:p>
            <a:pPr algn="ctr">
              <a:lnSpc>
                <a:spcPts val="1959"/>
              </a:lnSpc>
              <a:spcBef>
                <a:spcPct val="0"/>
              </a:spcBef>
            </a:pPr>
            <a:r>
              <a:rPr lang="en-US" sz="1350">
                <a:solidFill>
                  <a:srgbClr val="000000"/>
                </a:solidFill>
                <a:latin typeface="Montserrat Classic"/>
                <a:ea typeface="Montserrat Classic"/>
                <a:cs typeface="Montserrat Classic"/>
                <a:sym typeface="Montserrat Classic"/>
              </a:rPr>
              <a:t>Between December 2021 and December 2025, there has been a 15.6 percentage point increase in the proportion of babies receiving all </a:t>
            </a:r>
            <a:r>
              <a:rPr lang="en-US" sz="1350" b="1">
                <a:solidFill>
                  <a:srgbClr val="000000"/>
                </a:solidFill>
                <a:latin typeface="Montserrat Classic Bold"/>
                <a:ea typeface="Montserrat Classic Bold"/>
                <a:cs typeface="Montserrat Classic Bold"/>
                <a:sym typeface="Montserrat Classic Bold"/>
              </a:rPr>
              <a:t>optimal perinatal care</a:t>
            </a:r>
            <a:r>
              <a:rPr lang="en-US" sz="1350">
                <a:solidFill>
                  <a:srgbClr val="000000"/>
                </a:solidFill>
                <a:latin typeface="Montserrat Classic"/>
                <a:ea typeface="Montserrat Classic"/>
                <a:cs typeface="Montserrat Classic"/>
                <a:sym typeface="Montserrat Classic"/>
              </a:rPr>
              <a:t> interventions appropriate for their gestational age.</a:t>
            </a:r>
          </a:p>
        </p:txBody>
      </p:sp>
      <p:sp>
        <p:nvSpPr>
          <p:cNvPr id="125" name="TextBox 125"/>
          <p:cNvSpPr txBox="1"/>
          <p:nvPr/>
        </p:nvSpPr>
        <p:spPr>
          <a:xfrm>
            <a:off x="884368" y="8665341"/>
            <a:ext cx="2717476" cy="1423035"/>
          </a:xfrm>
          <a:prstGeom prst="rect">
            <a:avLst/>
          </a:prstGeom>
        </p:spPr>
        <p:txBody>
          <a:bodyPr lIns="0" tIns="0" rIns="0" bIns="0" rtlCol="0" anchor="t">
            <a:spAutoFit/>
          </a:bodyPr>
          <a:lstStyle/>
          <a:p>
            <a:pPr algn="ctr">
              <a:lnSpc>
                <a:spcPts val="1889"/>
              </a:lnSpc>
              <a:spcBef>
                <a:spcPct val="0"/>
              </a:spcBef>
            </a:pPr>
            <a:r>
              <a:rPr lang="en-US" sz="1350">
                <a:solidFill>
                  <a:srgbClr val="000000"/>
                </a:solidFill>
                <a:latin typeface="Montserrat Classic"/>
                <a:ea typeface="Montserrat Classic"/>
                <a:cs typeface="Montserrat Classic"/>
                <a:sym typeface="Montserrat Classic"/>
              </a:rPr>
              <a:t>NNAP Clinical Lead co-produced a paper published in the British Medical Journal: </a:t>
            </a:r>
            <a:r>
              <a:rPr lang="en-US" sz="1350" u="sng">
                <a:solidFill>
                  <a:srgbClr val="000000"/>
                </a:solidFill>
                <a:latin typeface="Montserrat Classic"/>
                <a:ea typeface="Montserrat Classic"/>
                <a:cs typeface="Montserrat Classic"/>
                <a:sym typeface="Montserrat Classic"/>
                <a:hlinkClick r:id="rId18" tooltip="https://fn.bmj.com/content/110/3/245"/>
              </a:rPr>
              <a:t>Perinatal medicine’s best treatment: how should we be using antenatal steroids? </a:t>
            </a:r>
          </a:p>
        </p:txBody>
      </p:sp>
      <p:sp>
        <p:nvSpPr>
          <p:cNvPr id="126" name="TextBox 126"/>
          <p:cNvSpPr txBox="1"/>
          <p:nvPr/>
        </p:nvSpPr>
        <p:spPr>
          <a:xfrm>
            <a:off x="858333" y="6779920"/>
            <a:ext cx="2659567" cy="1678280"/>
          </a:xfrm>
          <a:prstGeom prst="rect">
            <a:avLst/>
          </a:prstGeom>
        </p:spPr>
        <p:txBody>
          <a:bodyPr wrap="square" lIns="0" tIns="0" rIns="0" bIns="0" rtlCol="0" anchor="t">
            <a:spAutoFit/>
          </a:bodyPr>
          <a:lstStyle/>
          <a:p>
            <a:pPr algn="ctr">
              <a:lnSpc>
                <a:spcPts val="1889"/>
              </a:lnSpc>
              <a:spcBef>
                <a:spcPct val="0"/>
              </a:spcBef>
            </a:pPr>
            <a:r>
              <a:rPr lang="en-US" sz="1350">
                <a:solidFill>
                  <a:srgbClr val="000000"/>
                </a:solidFill>
                <a:latin typeface="Montserrat Classic"/>
                <a:ea typeface="Montserrat Classic"/>
                <a:cs typeface="Montserrat Classic"/>
                <a:sym typeface="Montserrat Classic"/>
              </a:rPr>
              <a:t>Significant year-on-year improvements in data completeness and delivery of </a:t>
            </a:r>
            <a:r>
              <a:rPr lang="en-US" sz="1350" b="1">
                <a:solidFill>
                  <a:srgbClr val="000000"/>
                </a:solidFill>
                <a:latin typeface="Montserrat Classic Bold"/>
                <a:ea typeface="Montserrat Classic Bold"/>
                <a:cs typeface="Montserrat Classic Bold"/>
                <a:sym typeface="Montserrat Classic Bold"/>
              </a:rPr>
              <a:t>Deferred Cord Clamping</a:t>
            </a:r>
            <a:r>
              <a:rPr lang="en-US" sz="1350">
                <a:solidFill>
                  <a:srgbClr val="000000"/>
                </a:solidFill>
                <a:latin typeface="Montserrat Classic"/>
                <a:ea typeface="Montserrat Classic"/>
                <a:cs typeface="Montserrat Classic"/>
                <a:sym typeface="Montserrat Classic"/>
              </a:rPr>
              <a:t> continue to be observed - from 36.9% in 2020 to 73.5% in 2024.</a:t>
            </a:r>
          </a:p>
        </p:txBody>
      </p:sp>
      <p:sp>
        <p:nvSpPr>
          <p:cNvPr id="127" name="TextBox 127"/>
          <p:cNvSpPr txBox="1"/>
          <p:nvPr/>
        </p:nvSpPr>
        <p:spPr>
          <a:xfrm>
            <a:off x="772911" y="10458829"/>
            <a:ext cx="6358490" cy="909955"/>
          </a:xfrm>
          <a:prstGeom prst="rect">
            <a:avLst/>
          </a:prstGeom>
        </p:spPr>
        <p:txBody>
          <a:bodyPr lIns="0" tIns="0" rIns="0" bIns="0" rtlCol="0" anchor="t">
            <a:spAutoFit/>
          </a:bodyPr>
          <a:lstStyle/>
          <a:p>
            <a:pPr algn="ctr">
              <a:lnSpc>
                <a:spcPts val="1819"/>
              </a:lnSpc>
              <a:spcBef>
                <a:spcPct val="0"/>
              </a:spcBef>
            </a:pPr>
            <a:r>
              <a:rPr lang="en-US" sz="1299">
                <a:solidFill>
                  <a:srgbClr val="000000"/>
                </a:solidFill>
                <a:latin typeface="Montserrat Classic"/>
                <a:ea typeface="Montserrat Classic"/>
                <a:cs typeface="Montserrat Classic"/>
                <a:sym typeface="Montserrat Classic"/>
              </a:rPr>
              <a:t>Between December 2021 and December 2025, there was a 5.8 percentage point increase in the proportion of babies born at less than 32 weeks gestation being discharged home from neonatal care having experienced no </a:t>
            </a:r>
            <a:r>
              <a:rPr lang="en-US" sz="1299" b="1">
                <a:solidFill>
                  <a:srgbClr val="000000"/>
                </a:solidFill>
                <a:latin typeface="Montserrat Classic Bold"/>
                <a:ea typeface="Montserrat Classic Bold"/>
                <a:cs typeface="Montserrat Classic Bold"/>
                <a:sym typeface="Montserrat Classic Bold"/>
              </a:rPr>
              <a:t>complications of prematurity.</a:t>
            </a:r>
            <a:r>
              <a:rPr lang="en-US" sz="1299">
                <a:solidFill>
                  <a:srgbClr val="000000"/>
                </a:solidFill>
                <a:latin typeface="Montserrat Classic"/>
                <a:ea typeface="Montserrat Classic"/>
                <a:cs typeface="Montserrat Classic"/>
                <a:sym typeface="Montserrat Classic"/>
              </a:rPr>
              <a:t> </a:t>
            </a:r>
          </a:p>
        </p:txBody>
      </p:sp>
      <p:sp>
        <p:nvSpPr>
          <p:cNvPr id="128" name="TextBox 128"/>
          <p:cNvSpPr txBox="1"/>
          <p:nvPr/>
        </p:nvSpPr>
        <p:spPr>
          <a:xfrm>
            <a:off x="8404282" y="19593652"/>
            <a:ext cx="2677956" cy="1138555"/>
          </a:xfrm>
          <a:prstGeom prst="rect">
            <a:avLst/>
          </a:prstGeom>
        </p:spPr>
        <p:txBody>
          <a:bodyPr lIns="0" tIns="0" rIns="0" bIns="0" rtlCol="0" anchor="t">
            <a:spAutoFit/>
          </a:bodyPr>
          <a:lstStyle/>
          <a:p>
            <a:pPr algn="ctr">
              <a:lnSpc>
                <a:spcPts val="1819"/>
              </a:lnSpc>
              <a:spcBef>
                <a:spcPct val="0"/>
              </a:spcBef>
            </a:pPr>
            <a:r>
              <a:rPr lang="en-US" sz="1299">
                <a:solidFill>
                  <a:srgbClr val="000000"/>
                </a:solidFill>
                <a:latin typeface="Montserrat Classic"/>
                <a:ea typeface="Montserrat Classic"/>
                <a:cs typeface="Montserrat Classic"/>
                <a:sym typeface="Montserrat Classic"/>
              </a:rPr>
              <a:t>The NNAP produces</a:t>
            </a:r>
            <a:r>
              <a:rPr lang="en-US" sz="1299" b="1">
                <a:solidFill>
                  <a:srgbClr val="000000"/>
                </a:solidFill>
                <a:latin typeface="Montserrat Classic Bold"/>
                <a:ea typeface="Montserrat Classic Bold"/>
                <a:cs typeface="Montserrat Classic Bold"/>
                <a:sym typeface="Montserrat Classic Bold"/>
              </a:rPr>
              <a:t> unit posters</a:t>
            </a:r>
            <a:r>
              <a:rPr lang="en-US" sz="1299">
                <a:solidFill>
                  <a:srgbClr val="000000"/>
                </a:solidFill>
                <a:latin typeface="Montserrat Classic"/>
                <a:ea typeface="Montserrat Classic"/>
                <a:cs typeface="Montserrat Classic"/>
                <a:sym typeface="Montserrat Classic"/>
              </a:rPr>
              <a:t> for selected 2024 audit results for each unit involved in the NNAP, which can be downloaded via </a:t>
            </a:r>
            <a:r>
              <a:rPr lang="en-US" sz="1299" u="sng">
                <a:solidFill>
                  <a:srgbClr val="000000"/>
                </a:solidFill>
                <a:latin typeface="Montserrat Classic"/>
                <a:ea typeface="Montserrat Classic"/>
                <a:cs typeface="Montserrat Classic"/>
                <a:sym typeface="Montserrat Classic"/>
                <a:hlinkClick r:id="rId19" tooltip="https://app.powerbi.com/view?r=eyJrIjoiMjI1MTRhYWMtMTdkZS00Y2RmLWIzMzQtMDIyMjEyMGQ1MTMxIiwidCI6ImRkOGY5OTMxLWNiNzgtNDQwNi04YTAxLTAxYWM2MWMxMGQ0YSJ9"/>
              </a:rPr>
              <a:t>NNAP online</a:t>
            </a:r>
            <a:r>
              <a:rPr lang="en-US" sz="1299">
                <a:solidFill>
                  <a:srgbClr val="000000"/>
                </a:solidFill>
                <a:latin typeface="Montserrat Classic"/>
                <a:ea typeface="Montserrat Classic"/>
                <a:cs typeface="Montserrat Classic"/>
                <a:sym typeface="Montserrat Classic"/>
              </a:rPr>
              <a:t>. </a:t>
            </a:r>
          </a:p>
        </p:txBody>
      </p:sp>
      <p:grpSp>
        <p:nvGrpSpPr>
          <p:cNvPr id="129" name="Group 129"/>
          <p:cNvGrpSpPr/>
          <p:nvPr/>
        </p:nvGrpSpPr>
        <p:grpSpPr>
          <a:xfrm>
            <a:off x="11386610" y="16917013"/>
            <a:ext cx="3208540" cy="2160426"/>
            <a:chOff x="0" y="0"/>
            <a:chExt cx="574934" cy="348875"/>
          </a:xfrm>
        </p:grpSpPr>
        <p:sp>
          <p:nvSpPr>
            <p:cNvPr id="130" name="Freeform 130"/>
            <p:cNvSpPr/>
            <p:nvPr/>
          </p:nvSpPr>
          <p:spPr>
            <a:xfrm>
              <a:off x="0" y="0"/>
              <a:ext cx="574934" cy="348875"/>
            </a:xfrm>
            <a:custGeom>
              <a:avLst/>
              <a:gdLst/>
              <a:ahLst/>
              <a:cxnLst/>
              <a:rect l="l" t="t" r="r" b="b"/>
              <a:pathLst>
                <a:path w="574934" h="348875">
                  <a:moveTo>
                    <a:pt x="174437" y="0"/>
                  </a:moveTo>
                  <a:lnTo>
                    <a:pt x="400497" y="0"/>
                  </a:lnTo>
                  <a:cubicBezTo>
                    <a:pt x="446760" y="0"/>
                    <a:pt x="491129" y="18378"/>
                    <a:pt x="523843" y="51092"/>
                  </a:cubicBezTo>
                  <a:cubicBezTo>
                    <a:pt x="556556" y="83805"/>
                    <a:pt x="574934" y="128174"/>
                    <a:pt x="574934" y="174437"/>
                  </a:cubicBezTo>
                  <a:lnTo>
                    <a:pt x="574934" y="174437"/>
                  </a:lnTo>
                  <a:cubicBezTo>
                    <a:pt x="574934" y="270776"/>
                    <a:pt x="496836" y="348875"/>
                    <a:pt x="400497" y="348875"/>
                  </a:cubicBezTo>
                  <a:lnTo>
                    <a:pt x="174437" y="348875"/>
                  </a:lnTo>
                  <a:cubicBezTo>
                    <a:pt x="78098" y="348875"/>
                    <a:pt x="0" y="270776"/>
                    <a:pt x="0" y="174437"/>
                  </a:cubicBezTo>
                  <a:lnTo>
                    <a:pt x="0" y="174437"/>
                  </a:lnTo>
                  <a:cubicBezTo>
                    <a:pt x="0" y="78098"/>
                    <a:pt x="78098" y="0"/>
                    <a:pt x="174437" y="0"/>
                  </a:cubicBezTo>
                  <a:close/>
                </a:path>
              </a:pathLst>
            </a:custGeom>
            <a:solidFill>
              <a:srgbClr val="D9D9D9"/>
            </a:solidFill>
          </p:spPr>
          <p:txBody>
            <a:bodyPr/>
            <a:lstStyle/>
            <a:p>
              <a:endParaRPr lang="en-GB"/>
            </a:p>
          </p:txBody>
        </p:sp>
        <p:sp>
          <p:nvSpPr>
            <p:cNvPr id="131" name="TextBox 131"/>
            <p:cNvSpPr txBox="1"/>
            <p:nvPr/>
          </p:nvSpPr>
          <p:spPr>
            <a:xfrm>
              <a:off x="0" y="-57150"/>
              <a:ext cx="574934" cy="406025"/>
            </a:xfrm>
            <a:prstGeom prst="rect">
              <a:avLst/>
            </a:prstGeom>
          </p:spPr>
          <p:txBody>
            <a:bodyPr lIns="50800" tIns="50800" rIns="50800" bIns="50800" rtlCol="0" anchor="ctr"/>
            <a:lstStyle/>
            <a:p>
              <a:pPr algn="ctr">
                <a:lnSpc>
                  <a:spcPts val="4060"/>
                </a:lnSpc>
              </a:pPr>
              <a:endParaRPr/>
            </a:p>
          </p:txBody>
        </p:sp>
      </p:grpSp>
      <p:sp>
        <p:nvSpPr>
          <p:cNvPr id="132" name="TextBox 132"/>
          <p:cNvSpPr txBox="1"/>
          <p:nvPr/>
        </p:nvSpPr>
        <p:spPr>
          <a:xfrm>
            <a:off x="11635812" y="17191005"/>
            <a:ext cx="2746792" cy="1820050"/>
          </a:xfrm>
          <a:prstGeom prst="rect">
            <a:avLst/>
          </a:prstGeom>
        </p:spPr>
        <p:txBody>
          <a:bodyPr wrap="square" lIns="0" tIns="0" rIns="0" bIns="0" rtlCol="0" anchor="t">
            <a:spAutoFit/>
          </a:bodyPr>
          <a:lstStyle/>
          <a:p>
            <a:pPr algn="ctr">
              <a:lnSpc>
                <a:spcPts val="1819"/>
              </a:lnSpc>
              <a:spcBef>
                <a:spcPct val="0"/>
              </a:spcBef>
            </a:pPr>
            <a:r>
              <a:rPr lang="en-US" sz="1250">
                <a:solidFill>
                  <a:srgbClr val="000000"/>
                </a:solidFill>
                <a:latin typeface="Montserrat Classic"/>
                <a:ea typeface="Montserrat Classic"/>
                <a:cs typeface="Montserrat Classic"/>
                <a:sym typeface="Montserrat Classic"/>
              </a:rPr>
              <a:t>Packs of YBC, the NNAP postcard and the unit posters were sent to each neonatal unit who participates in the NNAP. Neonatal units are encouraged to display these in their unit so carers can understand more about the audit.</a:t>
            </a:r>
          </a:p>
        </p:txBody>
      </p:sp>
      <p:grpSp>
        <p:nvGrpSpPr>
          <p:cNvPr id="133" name="Group 53">
            <a:extLst>
              <a:ext uri="{FF2B5EF4-FFF2-40B4-BE49-F238E27FC236}">
                <a16:creationId xmlns:a16="http://schemas.microsoft.com/office/drawing/2014/main" id="{66D21630-3826-FB39-E425-3ECB4695FC36}"/>
              </a:ext>
            </a:extLst>
          </p:cNvPr>
          <p:cNvGrpSpPr/>
          <p:nvPr/>
        </p:nvGrpSpPr>
        <p:grpSpPr>
          <a:xfrm>
            <a:off x="7960706" y="2781280"/>
            <a:ext cx="6494338" cy="2347315"/>
            <a:chOff x="0" y="-57150"/>
            <a:chExt cx="1163712" cy="443449"/>
          </a:xfrm>
        </p:grpSpPr>
        <p:sp>
          <p:nvSpPr>
            <p:cNvPr id="134" name="Freeform 54">
              <a:extLst>
                <a:ext uri="{FF2B5EF4-FFF2-40B4-BE49-F238E27FC236}">
                  <a16:creationId xmlns:a16="http://schemas.microsoft.com/office/drawing/2014/main" id="{37FA12DE-AABC-6DC9-9476-F05189AD6570}"/>
                </a:ext>
              </a:extLst>
            </p:cNvPr>
            <p:cNvSpPr/>
            <p:nvPr/>
          </p:nvSpPr>
          <p:spPr>
            <a:xfrm>
              <a:off x="19214" y="141475"/>
              <a:ext cx="1144498" cy="244824"/>
            </a:xfrm>
            <a:custGeom>
              <a:avLst/>
              <a:gdLst/>
              <a:ahLst/>
              <a:cxnLst/>
              <a:rect l="l" t="t" r="r" b="b"/>
              <a:pathLst>
                <a:path w="1144498" h="244824">
                  <a:moveTo>
                    <a:pt x="89697" y="0"/>
                  </a:moveTo>
                  <a:lnTo>
                    <a:pt x="1054801" y="0"/>
                  </a:lnTo>
                  <a:cubicBezTo>
                    <a:pt x="1078590" y="0"/>
                    <a:pt x="1101405" y="9450"/>
                    <a:pt x="1118226" y="26272"/>
                  </a:cubicBezTo>
                  <a:cubicBezTo>
                    <a:pt x="1135048" y="43093"/>
                    <a:pt x="1144498" y="65908"/>
                    <a:pt x="1144498" y="89697"/>
                  </a:cubicBezTo>
                  <a:lnTo>
                    <a:pt x="1144498" y="155127"/>
                  </a:lnTo>
                  <a:cubicBezTo>
                    <a:pt x="1144498" y="178916"/>
                    <a:pt x="1135048" y="201731"/>
                    <a:pt x="1118226" y="218552"/>
                  </a:cubicBezTo>
                  <a:cubicBezTo>
                    <a:pt x="1101405" y="235374"/>
                    <a:pt x="1078590" y="244824"/>
                    <a:pt x="1054801" y="244824"/>
                  </a:cubicBezTo>
                  <a:lnTo>
                    <a:pt x="89697" y="244824"/>
                  </a:lnTo>
                  <a:cubicBezTo>
                    <a:pt x="65908" y="244824"/>
                    <a:pt x="43093" y="235374"/>
                    <a:pt x="26272" y="218552"/>
                  </a:cubicBezTo>
                  <a:cubicBezTo>
                    <a:pt x="9450" y="201731"/>
                    <a:pt x="0" y="178916"/>
                    <a:pt x="0" y="155127"/>
                  </a:cubicBezTo>
                  <a:lnTo>
                    <a:pt x="0" y="89697"/>
                  </a:lnTo>
                  <a:cubicBezTo>
                    <a:pt x="0" y="65908"/>
                    <a:pt x="9450" y="43093"/>
                    <a:pt x="26272" y="26272"/>
                  </a:cubicBezTo>
                  <a:cubicBezTo>
                    <a:pt x="43093" y="9450"/>
                    <a:pt x="65908" y="0"/>
                    <a:pt x="89697" y="0"/>
                  </a:cubicBezTo>
                  <a:close/>
                </a:path>
              </a:pathLst>
            </a:custGeom>
            <a:solidFill>
              <a:srgbClr val="D9D9D9"/>
            </a:solidFill>
          </p:spPr>
          <p:txBody>
            <a:bodyPr/>
            <a:lstStyle/>
            <a:p>
              <a:endParaRPr lang="en-GB"/>
            </a:p>
          </p:txBody>
        </p:sp>
        <p:sp>
          <p:nvSpPr>
            <p:cNvPr id="135" name="TextBox 55">
              <a:extLst>
                <a:ext uri="{FF2B5EF4-FFF2-40B4-BE49-F238E27FC236}">
                  <a16:creationId xmlns:a16="http://schemas.microsoft.com/office/drawing/2014/main" id="{82934D19-8CC0-7F20-F08C-0EFC82795230}"/>
                </a:ext>
              </a:extLst>
            </p:cNvPr>
            <p:cNvSpPr txBox="1"/>
            <p:nvPr/>
          </p:nvSpPr>
          <p:spPr>
            <a:xfrm>
              <a:off x="0" y="-57150"/>
              <a:ext cx="1144498" cy="301974"/>
            </a:xfrm>
            <a:prstGeom prst="rect">
              <a:avLst/>
            </a:prstGeom>
          </p:spPr>
          <p:txBody>
            <a:bodyPr lIns="50800" tIns="50800" rIns="50800" bIns="50800" rtlCol="0" anchor="ctr"/>
            <a:lstStyle/>
            <a:p>
              <a:pPr algn="ctr">
                <a:lnSpc>
                  <a:spcPts val="4060"/>
                </a:lnSpc>
              </a:pPr>
              <a:endParaRPr/>
            </a:p>
          </p:txBody>
        </p:sp>
      </p:grpSp>
      <p:sp>
        <p:nvSpPr>
          <p:cNvPr id="109" name="TextBox 109"/>
          <p:cNvSpPr txBox="1"/>
          <p:nvPr/>
        </p:nvSpPr>
        <p:spPr>
          <a:xfrm>
            <a:off x="8337634" y="10430147"/>
            <a:ext cx="5967772" cy="483659"/>
          </a:xfrm>
          <a:prstGeom prst="rect">
            <a:avLst/>
          </a:prstGeom>
        </p:spPr>
        <p:txBody>
          <a:bodyPr wrap="square" lIns="0" tIns="0" rIns="0" bIns="0" rtlCol="0" anchor="t">
            <a:spAutoFit/>
          </a:bodyPr>
          <a:lstStyle/>
          <a:p>
            <a:pPr algn="ctr">
              <a:lnSpc>
                <a:spcPts val="1960"/>
              </a:lnSpc>
              <a:spcBef>
                <a:spcPct val="0"/>
              </a:spcBef>
            </a:pPr>
            <a:r>
              <a:rPr lang="en-US" sz="1400">
                <a:solidFill>
                  <a:srgbClr val="000000"/>
                </a:solidFill>
                <a:latin typeface="Montserrat Classic"/>
                <a:ea typeface="Montserrat Classic"/>
                <a:cs typeface="Montserrat Classic"/>
                <a:sym typeface="Montserrat Classic"/>
              </a:rPr>
              <a:t>Supported commissioning by providing NNAP data to support a future demand modelling project.</a:t>
            </a:r>
          </a:p>
        </p:txBody>
      </p:sp>
      <p:sp>
        <p:nvSpPr>
          <p:cNvPr id="138" name="TextBox 46">
            <a:extLst>
              <a:ext uri="{FF2B5EF4-FFF2-40B4-BE49-F238E27FC236}">
                <a16:creationId xmlns:a16="http://schemas.microsoft.com/office/drawing/2014/main" id="{9DC76ED1-3848-313D-C7EC-1F246FF94C85}"/>
              </a:ext>
            </a:extLst>
          </p:cNvPr>
          <p:cNvSpPr txBox="1"/>
          <p:nvPr/>
        </p:nvSpPr>
        <p:spPr>
          <a:xfrm>
            <a:off x="11537636" y="5036210"/>
            <a:ext cx="3069807" cy="2866462"/>
          </a:xfrm>
          <a:prstGeom prst="rect">
            <a:avLst/>
          </a:prstGeom>
        </p:spPr>
        <p:txBody>
          <a:bodyPr lIns="50800" tIns="50800" rIns="50800" bIns="50800" rtlCol="0" anchor="ctr"/>
          <a:lstStyle/>
          <a:p>
            <a:pPr algn="ctr">
              <a:lnSpc>
                <a:spcPts val="4060"/>
              </a:lnSpc>
            </a:pPr>
            <a:endParaRPr/>
          </a:p>
        </p:txBody>
      </p:sp>
      <p:grpSp>
        <p:nvGrpSpPr>
          <p:cNvPr id="139" name="Group 44">
            <a:extLst>
              <a:ext uri="{FF2B5EF4-FFF2-40B4-BE49-F238E27FC236}">
                <a16:creationId xmlns:a16="http://schemas.microsoft.com/office/drawing/2014/main" id="{64F253F9-B443-DC3B-EC5C-65FF6057BD0F}"/>
              </a:ext>
            </a:extLst>
          </p:cNvPr>
          <p:cNvGrpSpPr/>
          <p:nvPr/>
        </p:nvGrpSpPr>
        <p:grpSpPr>
          <a:xfrm>
            <a:off x="8084452" y="5291246"/>
            <a:ext cx="3069807" cy="2977347"/>
            <a:chOff x="0" y="0"/>
            <a:chExt cx="582169" cy="660548"/>
          </a:xfrm>
        </p:grpSpPr>
        <p:sp>
          <p:nvSpPr>
            <p:cNvPr id="140" name="Freeform 45">
              <a:extLst>
                <a:ext uri="{FF2B5EF4-FFF2-40B4-BE49-F238E27FC236}">
                  <a16:creationId xmlns:a16="http://schemas.microsoft.com/office/drawing/2014/main" id="{8A520247-845B-89E4-1374-759FC8895687}"/>
                </a:ext>
              </a:extLst>
            </p:cNvPr>
            <p:cNvSpPr/>
            <p:nvPr/>
          </p:nvSpPr>
          <p:spPr>
            <a:xfrm>
              <a:off x="0" y="0"/>
              <a:ext cx="582169" cy="660548"/>
            </a:xfrm>
            <a:custGeom>
              <a:avLst/>
              <a:gdLst/>
              <a:ahLst/>
              <a:cxnLst/>
              <a:rect l="l" t="t" r="r" b="b"/>
              <a:pathLst>
                <a:path w="582169" h="660548">
                  <a:moveTo>
                    <a:pt x="176336" y="0"/>
                  </a:moveTo>
                  <a:lnTo>
                    <a:pt x="405833" y="0"/>
                  </a:lnTo>
                  <a:cubicBezTo>
                    <a:pt x="452600" y="0"/>
                    <a:pt x="497452" y="18578"/>
                    <a:pt x="530522" y="51648"/>
                  </a:cubicBezTo>
                  <a:cubicBezTo>
                    <a:pt x="563591" y="84717"/>
                    <a:pt x="582169" y="129569"/>
                    <a:pt x="582169" y="176336"/>
                  </a:cubicBezTo>
                  <a:lnTo>
                    <a:pt x="582169" y="484212"/>
                  </a:lnTo>
                  <a:cubicBezTo>
                    <a:pt x="582169" y="530980"/>
                    <a:pt x="563591" y="575831"/>
                    <a:pt x="530522" y="608901"/>
                  </a:cubicBezTo>
                  <a:cubicBezTo>
                    <a:pt x="497452" y="641970"/>
                    <a:pt x="452600" y="660548"/>
                    <a:pt x="405833" y="660548"/>
                  </a:cubicBezTo>
                  <a:lnTo>
                    <a:pt x="176336" y="660548"/>
                  </a:lnTo>
                  <a:cubicBezTo>
                    <a:pt x="129569" y="660548"/>
                    <a:pt x="84717" y="641970"/>
                    <a:pt x="51648" y="608901"/>
                  </a:cubicBezTo>
                  <a:cubicBezTo>
                    <a:pt x="18578" y="575831"/>
                    <a:pt x="0" y="530980"/>
                    <a:pt x="0" y="484212"/>
                  </a:cubicBezTo>
                  <a:lnTo>
                    <a:pt x="0" y="176336"/>
                  </a:lnTo>
                  <a:cubicBezTo>
                    <a:pt x="0" y="129569"/>
                    <a:pt x="18578" y="84717"/>
                    <a:pt x="51648" y="51648"/>
                  </a:cubicBezTo>
                  <a:cubicBezTo>
                    <a:pt x="84717" y="18578"/>
                    <a:pt x="129569" y="0"/>
                    <a:pt x="176336" y="0"/>
                  </a:cubicBezTo>
                  <a:close/>
                </a:path>
              </a:pathLst>
            </a:custGeom>
            <a:solidFill>
              <a:srgbClr val="D9D9D9"/>
            </a:solidFill>
          </p:spPr>
          <p:txBody>
            <a:bodyPr/>
            <a:lstStyle/>
            <a:p>
              <a:endParaRPr lang="en-GB"/>
            </a:p>
          </p:txBody>
        </p:sp>
        <p:sp>
          <p:nvSpPr>
            <p:cNvPr id="141" name="TextBox 46">
              <a:extLst>
                <a:ext uri="{FF2B5EF4-FFF2-40B4-BE49-F238E27FC236}">
                  <a16:creationId xmlns:a16="http://schemas.microsoft.com/office/drawing/2014/main" id="{C6F4052C-66C7-CA3C-642C-E50885D08C7C}"/>
                </a:ext>
              </a:extLst>
            </p:cNvPr>
            <p:cNvSpPr txBox="1"/>
            <p:nvPr/>
          </p:nvSpPr>
          <p:spPr>
            <a:xfrm>
              <a:off x="0" y="-57150"/>
              <a:ext cx="582169" cy="717698"/>
            </a:xfrm>
            <a:prstGeom prst="rect">
              <a:avLst/>
            </a:prstGeom>
          </p:spPr>
          <p:txBody>
            <a:bodyPr lIns="50800" tIns="50800" rIns="50800" bIns="50800" rtlCol="0" anchor="ctr"/>
            <a:lstStyle/>
            <a:p>
              <a:pPr algn="ctr">
                <a:lnSpc>
                  <a:spcPts val="4060"/>
                </a:lnSpc>
              </a:pPr>
              <a:endParaRPr/>
            </a:p>
          </p:txBody>
        </p:sp>
      </p:grpSp>
      <p:sp>
        <p:nvSpPr>
          <p:cNvPr id="108" name="TextBox 108"/>
          <p:cNvSpPr txBox="1"/>
          <p:nvPr/>
        </p:nvSpPr>
        <p:spPr>
          <a:xfrm>
            <a:off x="8331304" y="5641690"/>
            <a:ext cx="2567344" cy="2279022"/>
          </a:xfrm>
          <a:prstGeom prst="rect">
            <a:avLst/>
          </a:prstGeom>
        </p:spPr>
        <p:txBody>
          <a:bodyPr wrap="square" lIns="0" tIns="0" rIns="0" bIns="0" rtlCol="0" anchor="t">
            <a:spAutoFit/>
          </a:bodyPr>
          <a:lstStyle/>
          <a:p>
            <a:pPr algn="ctr">
              <a:lnSpc>
                <a:spcPts val="1960"/>
              </a:lnSpc>
              <a:spcBef>
                <a:spcPct val="0"/>
              </a:spcBef>
            </a:pPr>
            <a:r>
              <a:rPr lang="en-US" sz="1400" b="1">
                <a:solidFill>
                  <a:srgbClr val="000000"/>
                </a:solidFill>
                <a:latin typeface="Montserrat Classic Bold"/>
                <a:ea typeface="Montserrat Classic Bold"/>
                <a:cs typeface="Montserrat Classic Bold"/>
                <a:sym typeface="Montserrat Classic Bold"/>
              </a:rPr>
              <a:t>Northern Ireland</a:t>
            </a:r>
            <a:r>
              <a:rPr lang="en-US" sz="1400">
                <a:solidFill>
                  <a:srgbClr val="000000"/>
                </a:solidFill>
                <a:latin typeface="Montserrat Classic"/>
                <a:ea typeface="Montserrat Classic"/>
                <a:cs typeface="Montserrat Classic"/>
                <a:sym typeface="Montserrat Classic"/>
              </a:rPr>
              <a:t> data is set to flow to the NNAP mid-2026, with the aim to be included in the 2026 report. The addition of this nation will result in NNAP reporting covering the entirety of the United Kingdom, with the addition of the Isle of Man. </a:t>
            </a:r>
          </a:p>
        </p:txBody>
      </p:sp>
      <p:sp>
        <p:nvSpPr>
          <p:cNvPr id="110" name="TextBox 110"/>
          <p:cNvSpPr txBox="1"/>
          <p:nvPr/>
        </p:nvSpPr>
        <p:spPr>
          <a:xfrm>
            <a:off x="8272540" y="3977551"/>
            <a:ext cx="5969284" cy="983615"/>
          </a:xfrm>
          <a:prstGeom prst="rect">
            <a:avLst/>
          </a:prstGeom>
        </p:spPr>
        <p:txBody>
          <a:bodyPr lIns="0" tIns="0" rIns="0" bIns="0" rtlCol="0" anchor="t">
            <a:spAutoFit/>
          </a:bodyPr>
          <a:lstStyle/>
          <a:p>
            <a:pPr algn="ctr">
              <a:lnSpc>
                <a:spcPts val="1959"/>
              </a:lnSpc>
              <a:spcBef>
                <a:spcPct val="0"/>
              </a:spcBef>
            </a:pPr>
            <a:r>
              <a:rPr lang="en-US" sz="1399">
                <a:solidFill>
                  <a:srgbClr val="000000"/>
                </a:solidFill>
                <a:latin typeface="Montserrat Classic"/>
                <a:ea typeface="Montserrat Classic"/>
                <a:cs typeface="Montserrat Classic"/>
                <a:sym typeface="Montserrat Classic"/>
              </a:rPr>
              <a:t>Provide ongoing NNAP data to populate the </a:t>
            </a:r>
            <a:r>
              <a:rPr lang="en-US" sz="1399" b="1">
                <a:solidFill>
                  <a:srgbClr val="000000"/>
                </a:solidFill>
                <a:latin typeface="Montserrat Classic Bold"/>
                <a:ea typeface="Montserrat Classic Bold"/>
                <a:cs typeface="Montserrat Classic Bold"/>
                <a:sym typeface="Montserrat Classic Bold"/>
              </a:rPr>
              <a:t>NHSE Maternity and Perinatal Dashboard</a:t>
            </a:r>
            <a:r>
              <a:rPr lang="en-US" sz="1399">
                <a:solidFill>
                  <a:srgbClr val="000000"/>
                </a:solidFill>
                <a:latin typeface="Montserrat Classic"/>
                <a:ea typeface="Montserrat Classic"/>
                <a:cs typeface="Montserrat Classic"/>
                <a:sym typeface="Montserrat Classic"/>
              </a:rPr>
              <a:t>, as part of the rapid national investigation into maternity and neonatal services by the Secretary of State for Health and Social Care.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8afd8fe-34e6-4347-ac36-1932accbb357" xsi:nil="true"/>
    <lcf76f155ced4ddcb4097134ff3c332f xmlns="88d9f489-fbb5-409d-8361-5dd6458cd0ad">
      <Terms xmlns="http://schemas.microsoft.com/office/infopath/2007/PartnerControls"/>
    </lcf76f155ced4ddcb4097134ff3c332f>
    <DateandTime xmlns="88d9f489-fbb5-409d-8361-5dd6458cd0a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CB75E62D3DE67478C470A2463941AF3" ma:contentTypeVersion="16" ma:contentTypeDescription="Create a new document." ma:contentTypeScope="" ma:versionID="3cbb43f0fcf6d6eaeffdb7271f5f2e25">
  <xsd:schema xmlns:xsd="http://www.w3.org/2001/XMLSchema" xmlns:xs="http://www.w3.org/2001/XMLSchema" xmlns:p="http://schemas.microsoft.com/office/2006/metadata/properties" xmlns:ns2="88d9f489-fbb5-409d-8361-5dd6458cd0ad" xmlns:ns3="58afd8fe-34e6-4347-ac36-1932accbb357" targetNamespace="http://schemas.microsoft.com/office/2006/metadata/properties" ma:root="true" ma:fieldsID="b5597f15bbd7953552400ed0e2ffdd6b" ns2:_="" ns3:_="">
    <xsd:import namespace="88d9f489-fbb5-409d-8361-5dd6458cd0ad"/>
    <xsd:import namespace="58afd8fe-34e6-4347-ac36-1932accbb35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DateandTime"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9f489-fbb5-409d-8361-5dd6458cd0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DateandTime" ma:index="16" nillable="true" ma:displayName="Date and Time" ma:format="DateTime" ma:internalName="DateandTime">
      <xsd:simpleType>
        <xsd:restriction base="dms:DateTime"/>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74f7a641-d7a7-4058-a8da-0ae5b4afc5b4"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afd8fe-34e6-4347-ac36-1932accbb35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aff74fbe-f2fd-4cb2-ac19-1241c3710773}" ma:internalName="TaxCatchAll" ma:showField="CatchAllData" ma:web="58afd8fe-34e6-4347-ac36-1932accbb35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84B9F2-EB0D-4A7B-8389-383CC81B7680}">
  <ds:schemaRefs>
    <ds:schemaRef ds:uri="3b40b44f-e799-4d64-8455-904a2da5388f"/>
    <ds:schemaRef ds:uri="58afd8fe-34e6-4347-ac36-1932accbb357"/>
    <ds:schemaRef ds:uri="6e6bd307-9bcd-413c-b05b-ff6db65b80d2"/>
    <ds:schemaRef ds:uri="88d9f489-fbb5-409d-8361-5dd6458cd0ad"/>
    <ds:schemaRef ds:uri="http://schemas.microsoft.com/office/2006/metadata/properties"/>
    <ds:schemaRef ds:uri="http://schemas.microsoft.com/office/infopath/2007/PartnerControls"/>
    <ds:schemaRef ds:uri="http://schemas.microsoft.com/sharepoint/v3"/>
    <ds:schemaRef ds:uri="http://schemas.microsoft.com/sharepoint/v3/fields"/>
  </ds:schemaRefs>
</ds:datastoreItem>
</file>

<file path=customXml/itemProps2.xml><?xml version="1.0" encoding="utf-8"?>
<ds:datastoreItem xmlns:ds="http://schemas.openxmlformats.org/officeDocument/2006/customXml" ds:itemID="{EEDF4FB5-5CA2-4DE9-A3BB-0CDEB3A20017}">
  <ds:schemaRefs>
    <ds:schemaRef ds:uri="http://schemas.microsoft.com/sharepoint/v3/contenttype/forms"/>
  </ds:schemaRefs>
</ds:datastoreItem>
</file>

<file path=customXml/itemProps3.xml><?xml version="1.0" encoding="utf-8"?>
<ds:datastoreItem xmlns:ds="http://schemas.openxmlformats.org/officeDocument/2006/customXml" ds:itemID="{2B3ACD66-CF72-478D-9C67-31BABD932D4B}"/>
</file>

<file path=docProps/app.xml><?xml version="1.0" encoding="utf-8"?>
<Properties xmlns="http://schemas.openxmlformats.org/officeDocument/2006/extended-properties" xmlns:vt="http://schemas.openxmlformats.org/officeDocument/2006/docPropsVTypes">
  <TotalTime>2</TotalTime>
  <Words>1070</Words>
  <Application>Microsoft Office PowerPoint</Application>
  <PresentationFormat>Custom</PresentationFormat>
  <Paragraphs>39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Montserrat Classic Bold</vt:lpstr>
      <vt:lpstr>Montserrat Classic</vt:lpstr>
      <vt:lpstr>Arial</vt:lpstr>
      <vt:lpstr>Calibri</vt:lpstr>
      <vt:lpstr>Montserrat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of the NNAP 2026</dc:title>
  <dc:creator>Georgia Lewis</dc:creator>
  <cp:lastModifiedBy>Georgia Lewis</cp:lastModifiedBy>
  <cp:revision>3</cp:revision>
  <dcterms:created xsi:type="dcterms:W3CDTF">2006-08-16T00:00:00Z</dcterms:created>
  <dcterms:modified xsi:type="dcterms:W3CDTF">2026-03-12T08:57:42Z</dcterms:modified>
  <dc:identifier>DAHBNvLGTLg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0x010100DCB75E62D3DE67478C470A2463941AF3</vt:lpwstr>
  </property>
  <property fmtid="{D5CDD505-2E9C-101B-9397-08002B2CF9AE}" pid="3" name="Business_x0020_Activity">
    <vt:lpwstr/>
  </property>
  <property fmtid="{D5CDD505-2E9C-101B-9397-08002B2CF9AE}" pid="4" name="Document_x0020_status">
    <vt:lpwstr/>
  </property>
  <property fmtid="{D5CDD505-2E9C-101B-9397-08002B2CF9AE}" pid="5" name="Document status">
    <vt:lpwstr/>
  </property>
  <property fmtid="{D5CDD505-2E9C-101B-9397-08002B2CF9AE}" pid="6" name="Archive">
    <vt:lpwstr/>
  </property>
  <property fmtid="{D5CDD505-2E9C-101B-9397-08002B2CF9AE}" pid="7" name="MediaServiceImageTags">
    <vt:lpwstr/>
  </property>
  <property fmtid="{D5CDD505-2E9C-101B-9397-08002B2CF9AE}" pid="8" name="Business Activity">
    <vt:lpwstr/>
  </property>
  <property fmtid="{D5CDD505-2E9C-101B-9397-08002B2CF9AE}" pid="9" name="Business Function">
    <vt:lpwstr>2;#Audits|ae63694e-9999-473c-882e-084b09c6631d</vt:lpwstr>
  </property>
  <property fmtid="{D5CDD505-2E9C-101B-9397-08002B2CF9AE}" pid="10" name="Project/ contract status">
    <vt:lpwstr/>
  </property>
  <property fmtid="{D5CDD505-2E9C-101B-9397-08002B2CF9AE}" pid="11" name="Division">
    <vt:lpwstr>1;#Research ＆ Quality Improvement|c788aced-109f-432d-9368-116094370ebc</vt:lpwstr>
  </property>
  <property fmtid="{D5CDD505-2E9C-101B-9397-08002B2CF9AE}" pid="12" name="Project_x002F__x0020_contract_x0020_status">
    <vt:lpwstr/>
  </property>
  <property fmtid="{D5CDD505-2E9C-101B-9397-08002B2CF9AE}" pid="13" name="Information type">
    <vt:lpwstr/>
  </property>
  <property fmtid="{D5CDD505-2E9C-101B-9397-08002B2CF9AE}" pid="14" name="Information_x0020_type">
    <vt:lpwstr/>
  </property>
  <property fmtid="{D5CDD505-2E9C-101B-9397-08002B2CF9AE}" pid="15" name="Business_x0020_Function">
    <vt:lpwstr>2;#Audits|ae63694e-9999-473c-882e-084b09c6631d</vt:lpwstr>
  </property>
</Properties>
</file>