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6" r:id="rId4"/>
  </p:sldMasterIdLst>
  <p:notesMasterIdLst>
    <p:notesMasterId r:id="rId6"/>
  </p:notesMasterIdLst>
  <p:sldIdLst>
    <p:sldId id="256" r:id="rId5"/>
  </p:sldIdLst>
  <p:sldSz cx="15113000" cy="21374100"/>
  <p:notesSz cx="6858000" cy="9144000"/>
  <p:embeddedFontLst>
    <p:embeddedFont>
      <p:font typeface="Montserrat Classic" panose="020B0604020202020204" charset="0"/>
      <p:regular r:id="rId7"/>
    </p:embeddedFont>
    <p:embeddedFont>
      <p:font typeface="Montserrat Classic Bold" panose="020B0604020202020204" charset="0"/>
      <p:regular r:id="rId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2B9"/>
    <a:srgbClr val="ED7167"/>
    <a:srgbClr val="FB5353"/>
    <a:srgbClr val="9E1E1E"/>
    <a:srgbClr val="9E0000"/>
    <a:srgbClr val="FF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0" d="100"/>
          <a:sy n="80" d="100"/>
        </p:scale>
        <p:origin x="1026" y="-55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0CC06-3924-4186-9E65-2DC6256DA4E0}" type="datetimeFigureOut">
              <a:rPr lang="en-GB" smtClean="0"/>
              <a:t>23/06/2025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8085E-090A-4419-B6E8-819E5C02C7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460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8085E-090A-4419-B6E8-819E5C02C74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45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475" y="3498032"/>
            <a:ext cx="12846050" cy="7441353"/>
          </a:xfrm>
        </p:spPr>
        <p:txBody>
          <a:bodyPr anchor="b"/>
          <a:lstStyle>
            <a:lvl1pPr algn="ctr">
              <a:defRPr sz="99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125" y="11226352"/>
            <a:ext cx="11334750" cy="5160458"/>
          </a:xfrm>
        </p:spPr>
        <p:txBody>
          <a:bodyPr/>
          <a:lstStyle>
            <a:lvl1pPr marL="0" indent="0" algn="ctr">
              <a:buNone/>
              <a:defRPr sz="3967"/>
            </a:lvl1pPr>
            <a:lvl2pPr marL="755660" indent="0" algn="ctr">
              <a:buNone/>
              <a:defRPr sz="3306"/>
            </a:lvl2pPr>
            <a:lvl3pPr marL="1511320" indent="0" algn="ctr">
              <a:buNone/>
              <a:defRPr sz="2975"/>
            </a:lvl3pPr>
            <a:lvl4pPr marL="2266980" indent="0" algn="ctr">
              <a:buNone/>
              <a:defRPr sz="2644"/>
            </a:lvl4pPr>
            <a:lvl5pPr marL="3022641" indent="0" algn="ctr">
              <a:buNone/>
              <a:defRPr sz="2644"/>
            </a:lvl5pPr>
            <a:lvl6pPr marL="3778301" indent="0" algn="ctr">
              <a:buNone/>
              <a:defRPr sz="2644"/>
            </a:lvl6pPr>
            <a:lvl7pPr marL="4533961" indent="0" algn="ctr">
              <a:buNone/>
              <a:defRPr sz="2644"/>
            </a:lvl7pPr>
            <a:lvl8pPr marL="5289621" indent="0" algn="ctr">
              <a:buNone/>
              <a:defRPr sz="2644"/>
            </a:lvl8pPr>
            <a:lvl9pPr marL="6045281" indent="0" algn="ctr">
              <a:buNone/>
              <a:defRPr sz="26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3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7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5241" y="1137973"/>
            <a:ext cx="3258741" cy="18113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020" y="1137973"/>
            <a:ext cx="9587309" cy="18113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3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148" y="5328688"/>
            <a:ext cx="13034963" cy="8891030"/>
          </a:xfrm>
        </p:spPr>
        <p:txBody>
          <a:bodyPr anchor="b"/>
          <a:lstStyle>
            <a:lvl1pPr>
              <a:defRPr sz="99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148" y="14303831"/>
            <a:ext cx="13034963" cy="4675583"/>
          </a:xfrm>
        </p:spPr>
        <p:txBody>
          <a:bodyPr/>
          <a:lstStyle>
            <a:lvl1pPr marL="0" indent="0">
              <a:buNone/>
              <a:defRPr sz="3967">
                <a:solidFill>
                  <a:schemeClr val="tx1">
                    <a:shade val="82000"/>
                  </a:schemeClr>
                </a:solidFill>
              </a:defRPr>
            </a:lvl1pPr>
            <a:lvl2pPr marL="755660" indent="0">
              <a:buNone/>
              <a:defRPr sz="3306">
                <a:solidFill>
                  <a:schemeClr val="tx1">
                    <a:shade val="82000"/>
                  </a:schemeClr>
                </a:solidFill>
              </a:defRPr>
            </a:lvl2pPr>
            <a:lvl3pPr marL="1511320" indent="0">
              <a:buNone/>
              <a:defRPr sz="2975">
                <a:solidFill>
                  <a:schemeClr val="tx1">
                    <a:shade val="82000"/>
                  </a:schemeClr>
                </a:solidFill>
              </a:defRPr>
            </a:lvl3pPr>
            <a:lvl4pPr marL="2266980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4pPr>
            <a:lvl5pPr marL="3022641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5pPr>
            <a:lvl6pPr marL="3778301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6pPr>
            <a:lvl7pPr marL="4533961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7pPr>
            <a:lvl8pPr marL="5289621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8pPr>
            <a:lvl9pPr marL="6045281" indent="0">
              <a:buNone/>
              <a:defRPr sz="2644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7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019" y="5689865"/>
            <a:ext cx="6423025" cy="13561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0956" y="5689865"/>
            <a:ext cx="6423025" cy="13561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3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987" y="1137978"/>
            <a:ext cx="13034963" cy="41313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989" y="5239625"/>
            <a:ext cx="6393506" cy="2567859"/>
          </a:xfrm>
        </p:spPr>
        <p:txBody>
          <a:bodyPr anchor="b"/>
          <a:lstStyle>
            <a:lvl1pPr marL="0" indent="0">
              <a:buNone/>
              <a:defRPr sz="3967" b="1"/>
            </a:lvl1pPr>
            <a:lvl2pPr marL="755660" indent="0">
              <a:buNone/>
              <a:defRPr sz="3306" b="1"/>
            </a:lvl2pPr>
            <a:lvl3pPr marL="1511320" indent="0">
              <a:buNone/>
              <a:defRPr sz="2975" b="1"/>
            </a:lvl3pPr>
            <a:lvl4pPr marL="2266980" indent="0">
              <a:buNone/>
              <a:defRPr sz="2644" b="1"/>
            </a:lvl4pPr>
            <a:lvl5pPr marL="3022641" indent="0">
              <a:buNone/>
              <a:defRPr sz="2644" b="1"/>
            </a:lvl5pPr>
            <a:lvl6pPr marL="3778301" indent="0">
              <a:buNone/>
              <a:defRPr sz="2644" b="1"/>
            </a:lvl6pPr>
            <a:lvl7pPr marL="4533961" indent="0">
              <a:buNone/>
              <a:defRPr sz="2644" b="1"/>
            </a:lvl7pPr>
            <a:lvl8pPr marL="5289621" indent="0">
              <a:buNone/>
              <a:defRPr sz="2644" b="1"/>
            </a:lvl8pPr>
            <a:lvl9pPr marL="6045281" indent="0">
              <a:buNone/>
              <a:defRPr sz="26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0989" y="7807484"/>
            <a:ext cx="6393506" cy="11483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0957" y="5239625"/>
            <a:ext cx="6424993" cy="2567859"/>
          </a:xfrm>
        </p:spPr>
        <p:txBody>
          <a:bodyPr anchor="b"/>
          <a:lstStyle>
            <a:lvl1pPr marL="0" indent="0">
              <a:buNone/>
              <a:defRPr sz="3967" b="1"/>
            </a:lvl1pPr>
            <a:lvl2pPr marL="755660" indent="0">
              <a:buNone/>
              <a:defRPr sz="3306" b="1"/>
            </a:lvl2pPr>
            <a:lvl3pPr marL="1511320" indent="0">
              <a:buNone/>
              <a:defRPr sz="2975" b="1"/>
            </a:lvl3pPr>
            <a:lvl4pPr marL="2266980" indent="0">
              <a:buNone/>
              <a:defRPr sz="2644" b="1"/>
            </a:lvl4pPr>
            <a:lvl5pPr marL="3022641" indent="0">
              <a:buNone/>
              <a:defRPr sz="2644" b="1"/>
            </a:lvl5pPr>
            <a:lvl6pPr marL="3778301" indent="0">
              <a:buNone/>
              <a:defRPr sz="2644" b="1"/>
            </a:lvl6pPr>
            <a:lvl7pPr marL="4533961" indent="0">
              <a:buNone/>
              <a:defRPr sz="2644" b="1"/>
            </a:lvl7pPr>
            <a:lvl8pPr marL="5289621" indent="0">
              <a:buNone/>
              <a:defRPr sz="2644" b="1"/>
            </a:lvl8pPr>
            <a:lvl9pPr marL="6045281" indent="0">
              <a:buNone/>
              <a:defRPr sz="26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0957" y="7807484"/>
            <a:ext cx="6424993" cy="11483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8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1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6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987" y="1424940"/>
            <a:ext cx="4874336" cy="4987290"/>
          </a:xfrm>
        </p:spPr>
        <p:txBody>
          <a:bodyPr anchor="b"/>
          <a:lstStyle>
            <a:lvl1pPr>
              <a:defRPr sz="5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4994" y="3077479"/>
            <a:ext cx="7650956" cy="15189465"/>
          </a:xfrm>
        </p:spPr>
        <p:txBody>
          <a:bodyPr/>
          <a:lstStyle>
            <a:lvl1pPr>
              <a:defRPr sz="5289"/>
            </a:lvl1pPr>
            <a:lvl2pPr>
              <a:defRPr sz="4628"/>
            </a:lvl2pPr>
            <a:lvl3pPr>
              <a:defRPr sz="3967"/>
            </a:lvl3pPr>
            <a:lvl4pPr>
              <a:defRPr sz="3306"/>
            </a:lvl4pPr>
            <a:lvl5pPr>
              <a:defRPr sz="3306"/>
            </a:lvl5pPr>
            <a:lvl6pPr>
              <a:defRPr sz="3306"/>
            </a:lvl6pPr>
            <a:lvl7pPr>
              <a:defRPr sz="3306"/>
            </a:lvl7pPr>
            <a:lvl8pPr>
              <a:defRPr sz="3306"/>
            </a:lvl8pPr>
            <a:lvl9pPr>
              <a:defRPr sz="33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0987" y="6412230"/>
            <a:ext cx="4874336" cy="11879449"/>
          </a:xfrm>
        </p:spPr>
        <p:txBody>
          <a:bodyPr/>
          <a:lstStyle>
            <a:lvl1pPr marL="0" indent="0">
              <a:buNone/>
              <a:defRPr sz="2644"/>
            </a:lvl1pPr>
            <a:lvl2pPr marL="755660" indent="0">
              <a:buNone/>
              <a:defRPr sz="2314"/>
            </a:lvl2pPr>
            <a:lvl3pPr marL="1511320" indent="0">
              <a:buNone/>
              <a:defRPr sz="1983"/>
            </a:lvl3pPr>
            <a:lvl4pPr marL="2266980" indent="0">
              <a:buNone/>
              <a:defRPr sz="1653"/>
            </a:lvl4pPr>
            <a:lvl5pPr marL="3022641" indent="0">
              <a:buNone/>
              <a:defRPr sz="1653"/>
            </a:lvl5pPr>
            <a:lvl6pPr marL="3778301" indent="0">
              <a:buNone/>
              <a:defRPr sz="1653"/>
            </a:lvl6pPr>
            <a:lvl7pPr marL="4533961" indent="0">
              <a:buNone/>
              <a:defRPr sz="1653"/>
            </a:lvl7pPr>
            <a:lvl8pPr marL="5289621" indent="0">
              <a:buNone/>
              <a:defRPr sz="1653"/>
            </a:lvl8pPr>
            <a:lvl9pPr marL="6045281" indent="0">
              <a:buNone/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5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987" y="1424940"/>
            <a:ext cx="4874336" cy="4987290"/>
          </a:xfrm>
        </p:spPr>
        <p:txBody>
          <a:bodyPr anchor="b"/>
          <a:lstStyle>
            <a:lvl1pPr>
              <a:defRPr sz="5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4994" y="3077479"/>
            <a:ext cx="7650956" cy="15189465"/>
          </a:xfrm>
        </p:spPr>
        <p:txBody>
          <a:bodyPr anchor="t"/>
          <a:lstStyle>
            <a:lvl1pPr marL="0" indent="0">
              <a:buNone/>
              <a:defRPr sz="5289"/>
            </a:lvl1pPr>
            <a:lvl2pPr marL="755660" indent="0">
              <a:buNone/>
              <a:defRPr sz="4628"/>
            </a:lvl2pPr>
            <a:lvl3pPr marL="1511320" indent="0">
              <a:buNone/>
              <a:defRPr sz="3967"/>
            </a:lvl3pPr>
            <a:lvl4pPr marL="2266980" indent="0">
              <a:buNone/>
              <a:defRPr sz="3306"/>
            </a:lvl4pPr>
            <a:lvl5pPr marL="3022641" indent="0">
              <a:buNone/>
              <a:defRPr sz="3306"/>
            </a:lvl5pPr>
            <a:lvl6pPr marL="3778301" indent="0">
              <a:buNone/>
              <a:defRPr sz="3306"/>
            </a:lvl6pPr>
            <a:lvl7pPr marL="4533961" indent="0">
              <a:buNone/>
              <a:defRPr sz="3306"/>
            </a:lvl7pPr>
            <a:lvl8pPr marL="5289621" indent="0">
              <a:buNone/>
              <a:defRPr sz="3306"/>
            </a:lvl8pPr>
            <a:lvl9pPr marL="6045281" indent="0">
              <a:buNone/>
              <a:defRPr sz="330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0987" y="6412230"/>
            <a:ext cx="4874336" cy="11879449"/>
          </a:xfrm>
        </p:spPr>
        <p:txBody>
          <a:bodyPr/>
          <a:lstStyle>
            <a:lvl1pPr marL="0" indent="0">
              <a:buNone/>
              <a:defRPr sz="2644"/>
            </a:lvl1pPr>
            <a:lvl2pPr marL="755660" indent="0">
              <a:buNone/>
              <a:defRPr sz="2314"/>
            </a:lvl2pPr>
            <a:lvl3pPr marL="1511320" indent="0">
              <a:buNone/>
              <a:defRPr sz="1983"/>
            </a:lvl3pPr>
            <a:lvl4pPr marL="2266980" indent="0">
              <a:buNone/>
              <a:defRPr sz="1653"/>
            </a:lvl4pPr>
            <a:lvl5pPr marL="3022641" indent="0">
              <a:buNone/>
              <a:defRPr sz="1653"/>
            </a:lvl5pPr>
            <a:lvl6pPr marL="3778301" indent="0">
              <a:buNone/>
              <a:defRPr sz="1653"/>
            </a:lvl6pPr>
            <a:lvl7pPr marL="4533961" indent="0">
              <a:buNone/>
              <a:defRPr sz="1653"/>
            </a:lvl7pPr>
            <a:lvl8pPr marL="5289621" indent="0">
              <a:buNone/>
              <a:defRPr sz="1653"/>
            </a:lvl8pPr>
            <a:lvl9pPr marL="6045281" indent="0">
              <a:buNone/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2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E1E1E"/>
            </a:gs>
            <a:gs pos="0">
              <a:srgbClr val="9E0000"/>
            </a:gs>
            <a:gs pos="74000">
              <a:srgbClr val="FB5353"/>
            </a:gs>
            <a:gs pos="83000">
              <a:srgbClr val="ED7167"/>
            </a:gs>
            <a:gs pos="100000">
              <a:srgbClr val="F9C2B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019" y="1137978"/>
            <a:ext cx="13034963" cy="413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019" y="5689865"/>
            <a:ext cx="13034963" cy="13561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019" y="19810629"/>
            <a:ext cx="3400425" cy="11379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3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6181" y="19810629"/>
            <a:ext cx="5100638" cy="11379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3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3556" y="19810629"/>
            <a:ext cx="3400425" cy="11379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3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12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320" rtl="0" eaLnBrk="1" latinLnBrk="0" hangingPunct="1">
        <a:lnSpc>
          <a:spcPct val="90000"/>
        </a:lnSpc>
        <a:spcBef>
          <a:spcPct val="0"/>
        </a:spcBef>
        <a:buNone/>
        <a:defRPr sz="72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830" indent="-377830" algn="l" defTabSz="1511320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4628" kern="1200">
          <a:solidFill>
            <a:schemeClr val="tx1"/>
          </a:solidFill>
          <a:latin typeface="+mn-lt"/>
          <a:ea typeface="+mn-ea"/>
          <a:cs typeface="+mn-cs"/>
        </a:defRPr>
      </a:lvl1pPr>
      <a:lvl2pPr marL="1133490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3967" kern="1200">
          <a:solidFill>
            <a:schemeClr val="tx1"/>
          </a:solidFill>
          <a:latin typeface="+mn-lt"/>
          <a:ea typeface="+mn-ea"/>
          <a:cs typeface="+mn-cs"/>
        </a:defRPr>
      </a:lvl2pPr>
      <a:lvl3pPr marL="1889150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3306" kern="1200">
          <a:solidFill>
            <a:schemeClr val="tx1"/>
          </a:solidFill>
          <a:latin typeface="+mn-lt"/>
          <a:ea typeface="+mn-ea"/>
          <a:cs typeface="+mn-cs"/>
        </a:defRPr>
      </a:lvl3pPr>
      <a:lvl4pPr marL="264481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4pPr>
      <a:lvl5pPr marL="340047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5pPr>
      <a:lvl6pPr marL="415613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6pPr>
      <a:lvl7pPr marL="491179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7pPr>
      <a:lvl8pPr marL="566745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8pPr>
      <a:lvl9pPr marL="6423111" indent="-377830" algn="l" defTabSz="151132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1pPr>
      <a:lvl2pPr marL="755660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2pPr>
      <a:lvl3pPr marL="1511320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3pPr>
      <a:lvl4pPr marL="2266980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4pPr>
      <a:lvl5pPr marL="3022641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5pPr>
      <a:lvl6pPr marL="3778301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6pPr>
      <a:lvl7pPr marL="4533961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7pPr>
      <a:lvl8pPr marL="5289621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8pPr>
      <a:lvl9pPr marL="6045281" algn="l" defTabSz="1511320" rtl="0" eaLnBrk="1" latinLnBrk="0" hangingPunct="1">
        <a:defRPr sz="29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ata.nela.org.uk/NELA_Parent/file/173/NELA%20Standards_10%20Feb%202025.docx" TargetMode="External"/><Relationship Id="rId13" Type="http://schemas.openxmlformats.org/officeDocument/2006/relationships/hyperlink" Target="https://associationofanaesthetists-publications.onlinelibrary.wiley.com/doi/10.1111/anae.16096" TargetMode="External"/><Relationship Id="rId3" Type="http://schemas.openxmlformats.org/officeDocument/2006/relationships/hyperlink" Target="https://data.nela.org.uk/information/nelareport9" TargetMode="External"/><Relationship Id="rId7" Type="http://schemas.openxmlformats.org/officeDocument/2006/relationships/hyperlink" Target="https://data.nela.org.uk/information/nelabptfaqs" TargetMode="External"/><Relationship Id="rId12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ata.nela.org.uk/information/qi" TargetMode="External"/><Relationship Id="rId11" Type="http://schemas.openxmlformats.org/officeDocument/2006/relationships/image" Target="../media/image1.jpeg"/><Relationship Id="rId5" Type="http://schemas.openxmlformats.org/officeDocument/2006/relationships/hyperlink" Target="https://data.nela.org.uk/information/nelappi" TargetMode="External"/><Relationship Id="rId10" Type="http://schemas.openxmlformats.org/officeDocument/2006/relationships/hyperlink" Target="https://data.nela.org.uk/NELA_Parent/file/179/NoLap_Poster.pdf" TargetMode="External"/><Relationship Id="rId4" Type="http://schemas.openxmlformats.org/officeDocument/2006/relationships/hyperlink" Target="https://rcoa.shinyapps.io/nela_standards/" TargetMode="External"/><Relationship Id="rId9" Type="http://schemas.openxmlformats.org/officeDocument/2006/relationships/hyperlink" Target="https://www.rcoa.ac.uk/research/research-projects/improving-timeliness-emergency-laparotom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E1E1E"/>
            </a:gs>
            <a:gs pos="0">
              <a:srgbClr val="9E0000"/>
            </a:gs>
            <a:gs pos="45000">
              <a:srgbClr val="FB5353"/>
            </a:gs>
            <a:gs pos="99000">
              <a:schemeClr val="tx1">
                <a:lumMod val="50000"/>
              </a:schemeClr>
            </a:gs>
            <a:gs pos="75000">
              <a:srgbClr val="F9C2B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6684D71B-CB04-18AE-3AAF-AFB0AB3D4E3E}"/>
              </a:ext>
            </a:extLst>
          </p:cNvPr>
          <p:cNvSpPr txBox="1"/>
          <p:nvPr/>
        </p:nvSpPr>
        <p:spPr>
          <a:xfrm>
            <a:off x="7986461" y="4658298"/>
            <a:ext cx="3326615" cy="1979127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9568F2A-E49E-941D-17BF-614154E33102}"/>
              </a:ext>
            </a:extLst>
          </p:cNvPr>
          <p:cNvSpPr/>
          <p:nvPr/>
        </p:nvSpPr>
        <p:spPr>
          <a:xfrm>
            <a:off x="7826804" y="12280896"/>
            <a:ext cx="7171328" cy="87012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6BF2C93A-11BD-235B-916E-87D8DDCD7C23}"/>
              </a:ext>
            </a:extLst>
          </p:cNvPr>
          <p:cNvSpPr/>
          <p:nvPr/>
        </p:nvSpPr>
        <p:spPr>
          <a:xfrm>
            <a:off x="159885" y="12325217"/>
            <a:ext cx="7458860" cy="87012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23B77CF-9A61-E2B0-4792-1A0615D98208}"/>
              </a:ext>
            </a:extLst>
          </p:cNvPr>
          <p:cNvSpPr/>
          <p:nvPr/>
        </p:nvSpPr>
        <p:spPr>
          <a:xfrm>
            <a:off x="7818353" y="3429000"/>
            <a:ext cx="7171328" cy="87012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F274462-A9E9-9FAE-4D30-E9BD9566E24D}"/>
              </a:ext>
            </a:extLst>
          </p:cNvPr>
          <p:cNvSpPr/>
          <p:nvPr/>
        </p:nvSpPr>
        <p:spPr>
          <a:xfrm>
            <a:off x="159885" y="3448050"/>
            <a:ext cx="7458860" cy="8701227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3"/>
          <p:cNvGrpSpPr/>
          <p:nvPr/>
        </p:nvGrpSpPr>
        <p:grpSpPr>
          <a:xfrm>
            <a:off x="686224" y="12496450"/>
            <a:ext cx="6582491" cy="771282"/>
            <a:chOff x="0" y="0"/>
            <a:chExt cx="812800" cy="9523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95237"/>
            </a:xfrm>
            <a:custGeom>
              <a:avLst/>
              <a:gdLst/>
              <a:ahLst/>
              <a:cxnLst/>
              <a:rect l="l" t="t" r="r" b="b"/>
              <a:pathLst>
                <a:path w="812800" h="95237">
                  <a:moveTo>
                    <a:pt x="47619" y="0"/>
                  </a:moveTo>
                  <a:lnTo>
                    <a:pt x="765181" y="0"/>
                  </a:lnTo>
                  <a:cubicBezTo>
                    <a:pt x="777811" y="0"/>
                    <a:pt x="789923" y="5017"/>
                    <a:pt x="798853" y="13947"/>
                  </a:cubicBezTo>
                  <a:cubicBezTo>
                    <a:pt x="807783" y="22877"/>
                    <a:pt x="812800" y="34989"/>
                    <a:pt x="812800" y="47619"/>
                  </a:cubicBezTo>
                  <a:lnTo>
                    <a:pt x="812800" y="47619"/>
                  </a:lnTo>
                  <a:cubicBezTo>
                    <a:pt x="812800" y="60248"/>
                    <a:pt x="807783" y="72360"/>
                    <a:pt x="798853" y="81290"/>
                  </a:cubicBezTo>
                  <a:cubicBezTo>
                    <a:pt x="789923" y="90220"/>
                    <a:pt x="777811" y="95237"/>
                    <a:pt x="765181" y="95237"/>
                  </a:cubicBezTo>
                  <a:lnTo>
                    <a:pt x="47619" y="95237"/>
                  </a:lnTo>
                  <a:cubicBezTo>
                    <a:pt x="34989" y="95237"/>
                    <a:pt x="22877" y="90220"/>
                    <a:pt x="13947" y="81290"/>
                  </a:cubicBezTo>
                  <a:cubicBezTo>
                    <a:pt x="5017" y="72360"/>
                    <a:pt x="0" y="60248"/>
                    <a:pt x="0" y="47619"/>
                  </a:cubicBezTo>
                  <a:lnTo>
                    <a:pt x="0" y="47619"/>
                  </a:lnTo>
                  <a:cubicBezTo>
                    <a:pt x="0" y="34989"/>
                    <a:pt x="5017" y="22877"/>
                    <a:pt x="13947" y="13947"/>
                  </a:cubicBezTo>
                  <a:cubicBezTo>
                    <a:pt x="22877" y="5017"/>
                    <a:pt x="34989" y="0"/>
                    <a:pt x="4761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57150"/>
              <a:ext cx="812800" cy="1523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8047839" y="12496450"/>
            <a:ext cx="6545124" cy="771282"/>
            <a:chOff x="0" y="0"/>
            <a:chExt cx="779267" cy="91829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779267" cy="91829"/>
            </a:xfrm>
            <a:custGeom>
              <a:avLst/>
              <a:gdLst/>
              <a:ahLst/>
              <a:cxnLst/>
              <a:rect l="l" t="t" r="r" b="b"/>
              <a:pathLst>
                <a:path w="779267" h="91829">
                  <a:moveTo>
                    <a:pt x="45915" y="0"/>
                  </a:moveTo>
                  <a:lnTo>
                    <a:pt x="733352" y="0"/>
                  </a:lnTo>
                  <a:cubicBezTo>
                    <a:pt x="758710" y="0"/>
                    <a:pt x="779267" y="20557"/>
                    <a:pt x="779267" y="45915"/>
                  </a:cubicBezTo>
                  <a:lnTo>
                    <a:pt x="779267" y="45915"/>
                  </a:lnTo>
                  <a:cubicBezTo>
                    <a:pt x="779267" y="58092"/>
                    <a:pt x="774429" y="69771"/>
                    <a:pt x="765818" y="78381"/>
                  </a:cubicBezTo>
                  <a:cubicBezTo>
                    <a:pt x="757208" y="86992"/>
                    <a:pt x="745529" y="91829"/>
                    <a:pt x="733352" y="91829"/>
                  </a:cubicBezTo>
                  <a:lnTo>
                    <a:pt x="45915" y="91829"/>
                  </a:lnTo>
                  <a:cubicBezTo>
                    <a:pt x="20557" y="91829"/>
                    <a:pt x="0" y="71273"/>
                    <a:pt x="0" y="45915"/>
                  </a:cubicBezTo>
                  <a:lnTo>
                    <a:pt x="0" y="45915"/>
                  </a:lnTo>
                  <a:cubicBezTo>
                    <a:pt x="0" y="20557"/>
                    <a:pt x="20557" y="0"/>
                    <a:pt x="4591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57150"/>
              <a:ext cx="779267" cy="148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640801" y="4732132"/>
            <a:ext cx="6520960" cy="1618436"/>
            <a:chOff x="0" y="-57150"/>
            <a:chExt cx="1205978" cy="310239"/>
          </a:xfrm>
          <a:solidFill>
            <a:schemeClr val="tx1">
              <a:lumMod val="95000"/>
            </a:schemeClr>
          </a:solidFill>
        </p:grpSpPr>
        <p:sp>
          <p:nvSpPr>
            <p:cNvPr id="30" name="Freeform 30"/>
            <p:cNvSpPr/>
            <p:nvPr/>
          </p:nvSpPr>
          <p:spPr>
            <a:xfrm>
              <a:off x="0" y="0"/>
              <a:ext cx="1205978" cy="198544"/>
            </a:xfrm>
            <a:custGeom>
              <a:avLst/>
              <a:gdLst/>
              <a:ahLst/>
              <a:cxnLst/>
              <a:rect l="l" t="t" r="r" b="b"/>
              <a:pathLst>
                <a:path w="1205978" h="253089">
                  <a:moveTo>
                    <a:pt x="85124" y="0"/>
                  </a:moveTo>
                  <a:lnTo>
                    <a:pt x="1120854" y="0"/>
                  </a:lnTo>
                  <a:cubicBezTo>
                    <a:pt x="1167866" y="0"/>
                    <a:pt x="1205978" y="38111"/>
                    <a:pt x="1205978" y="85124"/>
                  </a:cubicBezTo>
                  <a:lnTo>
                    <a:pt x="1205978" y="167965"/>
                  </a:lnTo>
                  <a:cubicBezTo>
                    <a:pt x="1205978" y="214977"/>
                    <a:pt x="1167866" y="253089"/>
                    <a:pt x="1120854" y="253089"/>
                  </a:cubicBezTo>
                  <a:lnTo>
                    <a:pt x="85124" y="253089"/>
                  </a:lnTo>
                  <a:cubicBezTo>
                    <a:pt x="38111" y="253089"/>
                    <a:pt x="0" y="214977"/>
                    <a:pt x="0" y="167965"/>
                  </a:cubicBezTo>
                  <a:lnTo>
                    <a:pt x="0" y="85124"/>
                  </a:lnTo>
                  <a:cubicBezTo>
                    <a:pt x="0" y="38111"/>
                    <a:pt x="38111" y="0"/>
                    <a:pt x="85124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57150"/>
              <a:ext cx="1205978" cy="310239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640801" y="6507015"/>
            <a:ext cx="3131660" cy="1357523"/>
            <a:chOff x="0" y="-57150"/>
            <a:chExt cx="561158" cy="510999"/>
          </a:xfrm>
          <a:solidFill>
            <a:schemeClr val="tx1">
              <a:lumMod val="95000"/>
            </a:schemeClr>
          </a:solidFill>
        </p:grpSpPr>
        <p:sp>
          <p:nvSpPr>
            <p:cNvPr id="33" name="Freeform 33"/>
            <p:cNvSpPr/>
            <p:nvPr/>
          </p:nvSpPr>
          <p:spPr>
            <a:xfrm>
              <a:off x="0" y="0"/>
              <a:ext cx="561158" cy="285805"/>
            </a:xfrm>
            <a:custGeom>
              <a:avLst/>
              <a:gdLst/>
              <a:ahLst/>
              <a:cxnLst/>
              <a:rect l="l" t="t" r="r" b="b"/>
              <a:pathLst>
                <a:path w="561158" h="453849">
                  <a:moveTo>
                    <a:pt x="182939" y="0"/>
                  </a:moveTo>
                  <a:lnTo>
                    <a:pt x="378219" y="0"/>
                  </a:lnTo>
                  <a:cubicBezTo>
                    <a:pt x="479254" y="0"/>
                    <a:pt x="561158" y="81904"/>
                    <a:pt x="561158" y="182939"/>
                  </a:cubicBezTo>
                  <a:lnTo>
                    <a:pt x="561158" y="270910"/>
                  </a:lnTo>
                  <a:cubicBezTo>
                    <a:pt x="561158" y="371945"/>
                    <a:pt x="479254" y="453849"/>
                    <a:pt x="378219" y="453849"/>
                  </a:cubicBezTo>
                  <a:lnTo>
                    <a:pt x="182939" y="453849"/>
                  </a:lnTo>
                  <a:cubicBezTo>
                    <a:pt x="134420" y="453849"/>
                    <a:pt x="87889" y="434575"/>
                    <a:pt x="53582" y="400268"/>
                  </a:cubicBezTo>
                  <a:cubicBezTo>
                    <a:pt x="19274" y="365960"/>
                    <a:pt x="0" y="319429"/>
                    <a:pt x="0" y="270910"/>
                  </a:cubicBezTo>
                  <a:lnTo>
                    <a:pt x="0" y="182939"/>
                  </a:lnTo>
                  <a:cubicBezTo>
                    <a:pt x="0" y="81904"/>
                    <a:pt x="81904" y="0"/>
                    <a:pt x="182939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 sz="1600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57150"/>
              <a:ext cx="561158" cy="510999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 sz="1600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651219" y="8080876"/>
            <a:ext cx="3131660" cy="1555001"/>
            <a:chOff x="0" y="-57150"/>
            <a:chExt cx="561158" cy="507450"/>
          </a:xfrm>
          <a:solidFill>
            <a:schemeClr val="tx1">
              <a:lumMod val="95000"/>
            </a:schemeClr>
          </a:solidFill>
        </p:grpSpPr>
        <p:sp>
          <p:nvSpPr>
            <p:cNvPr id="36" name="Freeform 36"/>
            <p:cNvSpPr/>
            <p:nvPr/>
          </p:nvSpPr>
          <p:spPr>
            <a:xfrm>
              <a:off x="0" y="0"/>
              <a:ext cx="561158" cy="395443"/>
            </a:xfrm>
            <a:custGeom>
              <a:avLst/>
              <a:gdLst/>
              <a:ahLst/>
              <a:cxnLst/>
              <a:rect l="l" t="t" r="r" b="b"/>
              <a:pathLst>
                <a:path w="561158" h="450300">
                  <a:moveTo>
                    <a:pt x="182939" y="0"/>
                  </a:moveTo>
                  <a:lnTo>
                    <a:pt x="378219" y="0"/>
                  </a:lnTo>
                  <a:cubicBezTo>
                    <a:pt x="479254" y="0"/>
                    <a:pt x="561158" y="81904"/>
                    <a:pt x="561158" y="182939"/>
                  </a:cubicBezTo>
                  <a:lnTo>
                    <a:pt x="561158" y="267362"/>
                  </a:lnTo>
                  <a:cubicBezTo>
                    <a:pt x="561158" y="315880"/>
                    <a:pt x="541884" y="362411"/>
                    <a:pt x="507577" y="396719"/>
                  </a:cubicBezTo>
                  <a:cubicBezTo>
                    <a:pt x="473269" y="431027"/>
                    <a:pt x="426738" y="450300"/>
                    <a:pt x="378219" y="450300"/>
                  </a:cubicBezTo>
                  <a:lnTo>
                    <a:pt x="182939" y="450300"/>
                  </a:lnTo>
                  <a:cubicBezTo>
                    <a:pt x="81904" y="450300"/>
                    <a:pt x="0" y="368396"/>
                    <a:pt x="0" y="267362"/>
                  </a:cubicBezTo>
                  <a:lnTo>
                    <a:pt x="0" y="182939"/>
                  </a:lnTo>
                  <a:cubicBezTo>
                    <a:pt x="0" y="81904"/>
                    <a:pt x="81904" y="0"/>
                    <a:pt x="182939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57150"/>
              <a:ext cx="561158" cy="507450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682505" y="10172508"/>
            <a:ext cx="3095739" cy="1282402"/>
            <a:chOff x="0" y="0"/>
            <a:chExt cx="584952" cy="251064"/>
          </a:xfrm>
          <a:solidFill>
            <a:schemeClr val="tx1">
              <a:lumMod val="95000"/>
            </a:schemeClr>
          </a:solidFill>
        </p:grpSpPr>
        <p:sp>
          <p:nvSpPr>
            <p:cNvPr id="39" name="Freeform 39"/>
            <p:cNvSpPr/>
            <p:nvPr/>
          </p:nvSpPr>
          <p:spPr>
            <a:xfrm>
              <a:off x="0" y="0"/>
              <a:ext cx="584952" cy="251064"/>
            </a:xfrm>
            <a:custGeom>
              <a:avLst/>
              <a:gdLst/>
              <a:ahLst/>
              <a:cxnLst/>
              <a:rect l="l" t="t" r="r" b="b"/>
              <a:pathLst>
                <a:path w="584952" h="251064">
                  <a:moveTo>
                    <a:pt x="125532" y="0"/>
                  </a:moveTo>
                  <a:lnTo>
                    <a:pt x="459420" y="0"/>
                  </a:lnTo>
                  <a:cubicBezTo>
                    <a:pt x="528749" y="0"/>
                    <a:pt x="584952" y="56203"/>
                    <a:pt x="584952" y="125532"/>
                  </a:cubicBezTo>
                  <a:lnTo>
                    <a:pt x="584952" y="125532"/>
                  </a:lnTo>
                  <a:cubicBezTo>
                    <a:pt x="584952" y="158825"/>
                    <a:pt x="571726" y="190755"/>
                    <a:pt x="548184" y="214297"/>
                  </a:cubicBezTo>
                  <a:cubicBezTo>
                    <a:pt x="524642" y="237838"/>
                    <a:pt x="492713" y="251064"/>
                    <a:pt x="459420" y="251064"/>
                  </a:cubicBezTo>
                  <a:lnTo>
                    <a:pt x="125532" y="251064"/>
                  </a:lnTo>
                  <a:cubicBezTo>
                    <a:pt x="92239" y="251064"/>
                    <a:pt x="60309" y="237838"/>
                    <a:pt x="36767" y="214297"/>
                  </a:cubicBezTo>
                  <a:cubicBezTo>
                    <a:pt x="13226" y="190755"/>
                    <a:pt x="0" y="158825"/>
                    <a:pt x="0" y="125532"/>
                  </a:cubicBezTo>
                  <a:lnTo>
                    <a:pt x="0" y="125532"/>
                  </a:lnTo>
                  <a:cubicBezTo>
                    <a:pt x="0" y="92239"/>
                    <a:pt x="13226" y="60309"/>
                    <a:pt x="36767" y="36767"/>
                  </a:cubicBezTo>
                  <a:cubicBezTo>
                    <a:pt x="60309" y="13226"/>
                    <a:pt x="92239" y="0"/>
                    <a:pt x="125532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57150"/>
              <a:ext cx="584952" cy="308214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3926243" y="6845028"/>
            <a:ext cx="3235517" cy="2328409"/>
            <a:chOff x="0" y="0"/>
            <a:chExt cx="579768" cy="359319"/>
          </a:xfrm>
          <a:solidFill>
            <a:schemeClr val="tx1">
              <a:lumMod val="95000"/>
            </a:schemeClr>
          </a:solidFill>
        </p:grpSpPr>
        <p:sp>
          <p:nvSpPr>
            <p:cNvPr id="42" name="Freeform 42"/>
            <p:cNvSpPr/>
            <p:nvPr/>
          </p:nvSpPr>
          <p:spPr>
            <a:xfrm>
              <a:off x="0" y="0"/>
              <a:ext cx="579768" cy="359319"/>
            </a:xfrm>
            <a:custGeom>
              <a:avLst/>
              <a:gdLst/>
              <a:ahLst/>
              <a:cxnLst/>
              <a:rect l="l" t="t" r="r" b="b"/>
              <a:pathLst>
                <a:path w="579768" h="359319">
                  <a:moveTo>
                    <a:pt x="177067" y="0"/>
                  </a:moveTo>
                  <a:lnTo>
                    <a:pt x="402702" y="0"/>
                  </a:lnTo>
                  <a:cubicBezTo>
                    <a:pt x="500493" y="0"/>
                    <a:pt x="579768" y="79275"/>
                    <a:pt x="579768" y="177067"/>
                  </a:cubicBezTo>
                  <a:lnTo>
                    <a:pt x="579768" y="182252"/>
                  </a:lnTo>
                  <a:cubicBezTo>
                    <a:pt x="579768" y="229213"/>
                    <a:pt x="561113" y="274251"/>
                    <a:pt x="527907" y="307457"/>
                  </a:cubicBezTo>
                  <a:cubicBezTo>
                    <a:pt x="494700" y="340664"/>
                    <a:pt x="449663" y="359319"/>
                    <a:pt x="402702" y="359319"/>
                  </a:cubicBezTo>
                  <a:lnTo>
                    <a:pt x="177067" y="359319"/>
                  </a:lnTo>
                  <a:cubicBezTo>
                    <a:pt x="130106" y="359319"/>
                    <a:pt x="85068" y="340664"/>
                    <a:pt x="51862" y="307457"/>
                  </a:cubicBezTo>
                  <a:cubicBezTo>
                    <a:pt x="18655" y="274251"/>
                    <a:pt x="0" y="229213"/>
                    <a:pt x="0" y="182252"/>
                  </a:cubicBezTo>
                  <a:lnTo>
                    <a:pt x="0" y="177067"/>
                  </a:lnTo>
                  <a:cubicBezTo>
                    <a:pt x="0" y="130106"/>
                    <a:pt x="18655" y="85068"/>
                    <a:pt x="51862" y="51862"/>
                  </a:cubicBezTo>
                  <a:cubicBezTo>
                    <a:pt x="85068" y="18655"/>
                    <a:pt x="130106" y="0"/>
                    <a:pt x="177067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57150"/>
              <a:ext cx="579768" cy="416469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776777" y="13923589"/>
            <a:ext cx="2995684" cy="4555847"/>
            <a:chOff x="0" y="0"/>
            <a:chExt cx="1164339" cy="456223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1164339" cy="456223"/>
            </a:xfrm>
            <a:custGeom>
              <a:avLst/>
              <a:gdLst/>
              <a:ahLst/>
              <a:cxnLst/>
              <a:rect l="l" t="t" r="r" b="b"/>
              <a:pathLst>
                <a:path w="1164339" h="456223">
                  <a:moveTo>
                    <a:pt x="88168" y="0"/>
                  </a:moveTo>
                  <a:lnTo>
                    <a:pt x="1076171" y="0"/>
                  </a:lnTo>
                  <a:cubicBezTo>
                    <a:pt x="1099554" y="0"/>
                    <a:pt x="1121980" y="9289"/>
                    <a:pt x="1138515" y="25824"/>
                  </a:cubicBezTo>
                  <a:cubicBezTo>
                    <a:pt x="1155050" y="42359"/>
                    <a:pt x="1164339" y="64784"/>
                    <a:pt x="1164339" y="88168"/>
                  </a:cubicBezTo>
                  <a:lnTo>
                    <a:pt x="1164339" y="368055"/>
                  </a:lnTo>
                  <a:cubicBezTo>
                    <a:pt x="1164339" y="416749"/>
                    <a:pt x="1124865" y="456223"/>
                    <a:pt x="1076171" y="456223"/>
                  </a:cubicBezTo>
                  <a:lnTo>
                    <a:pt x="88168" y="456223"/>
                  </a:lnTo>
                  <a:cubicBezTo>
                    <a:pt x="64784" y="456223"/>
                    <a:pt x="42359" y="446934"/>
                    <a:pt x="25824" y="430399"/>
                  </a:cubicBezTo>
                  <a:cubicBezTo>
                    <a:pt x="9289" y="413865"/>
                    <a:pt x="0" y="391439"/>
                    <a:pt x="0" y="368055"/>
                  </a:cubicBezTo>
                  <a:lnTo>
                    <a:pt x="0" y="88168"/>
                  </a:lnTo>
                  <a:cubicBezTo>
                    <a:pt x="0" y="64784"/>
                    <a:pt x="9289" y="42359"/>
                    <a:pt x="25824" y="25824"/>
                  </a:cubicBezTo>
                  <a:cubicBezTo>
                    <a:pt x="42359" y="9289"/>
                    <a:pt x="64784" y="0"/>
                    <a:pt x="88168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57150"/>
              <a:ext cx="1164339" cy="51337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3909151" y="13705671"/>
            <a:ext cx="3118260" cy="2624715"/>
            <a:chOff x="0" y="0"/>
            <a:chExt cx="558757" cy="429264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558757" cy="429264"/>
            </a:xfrm>
            <a:custGeom>
              <a:avLst/>
              <a:gdLst/>
              <a:ahLst/>
              <a:cxnLst/>
              <a:rect l="l" t="t" r="r" b="b"/>
              <a:pathLst>
                <a:path w="558757" h="429264">
                  <a:moveTo>
                    <a:pt x="183725" y="0"/>
                  </a:moveTo>
                  <a:lnTo>
                    <a:pt x="375032" y="0"/>
                  </a:lnTo>
                  <a:cubicBezTo>
                    <a:pt x="476501" y="0"/>
                    <a:pt x="558757" y="82256"/>
                    <a:pt x="558757" y="183725"/>
                  </a:cubicBezTo>
                  <a:lnTo>
                    <a:pt x="558757" y="245539"/>
                  </a:lnTo>
                  <a:cubicBezTo>
                    <a:pt x="558757" y="294266"/>
                    <a:pt x="539400" y="340997"/>
                    <a:pt x="504945" y="375452"/>
                  </a:cubicBezTo>
                  <a:cubicBezTo>
                    <a:pt x="470490" y="409908"/>
                    <a:pt x="423759" y="429264"/>
                    <a:pt x="375032" y="429264"/>
                  </a:cubicBezTo>
                  <a:lnTo>
                    <a:pt x="183725" y="429264"/>
                  </a:lnTo>
                  <a:cubicBezTo>
                    <a:pt x="82256" y="429264"/>
                    <a:pt x="0" y="347008"/>
                    <a:pt x="0" y="245539"/>
                  </a:cubicBezTo>
                  <a:lnTo>
                    <a:pt x="0" y="183725"/>
                  </a:lnTo>
                  <a:cubicBezTo>
                    <a:pt x="0" y="82256"/>
                    <a:pt x="82256" y="0"/>
                    <a:pt x="183725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57150"/>
              <a:ext cx="558757" cy="48641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3896625" y="16797765"/>
            <a:ext cx="3118260" cy="1685368"/>
            <a:chOff x="0" y="0"/>
            <a:chExt cx="558757" cy="430257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558757" cy="430257"/>
            </a:xfrm>
            <a:custGeom>
              <a:avLst/>
              <a:gdLst/>
              <a:ahLst/>
              <a:cxnLst/>
              <a:rect l="l" t="t" r="r" b="b"/>
              <a:pathLst>
                <a:path w="558757" h="430257">
                  <a:moveTo>
                    <a:pt x="183725" y="0"/>
                  </a:moveTo>
                  <a:lnTo>
                    <a:pt x="375032" y="0"/>
                  </a:lnTo>
                  <a:cubicBezTo>
                    <a:pt x="476501" y="0"/>
                    <a:pt x="558757" y="82256"/>
                    <a:pt x="558757" y="183725"/>
                  </a:cubicBezTo>
                  <a:lnTo>
                    <a:pt x="558757" y="246532"/>
                  </a:lnTo>
                  <a:cubicBezTo>
                    <a:pt x="558757" y="348001"/>
                    <a:pt x="476501" y="430257"/>
                    <a:pt x="375032" y="430257"/>
                  </a:cubicBezTo>
                  <a:lnTo>
                    <a:pt x="183725" y="430257"/>
                  </a:lnTo>
                  <a:cubicBezTo>
                    <a:pt x="82256" y="430257"/>
                    <a:pt x="0" y="348001"/>
                    <a:pt x="0" y="246532"/>
                  </a:cubicBezTo>
                  <a:lnTo>
                    <a:pt x="0" y="183725"/>
                  </a:lnTo>
                  <a:cubicBezTo>
                    <a:pt x="0" y="82256"/>
                    <a:pt x="82256" y="0"/>
                    <a:pt x="183725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57150"/>
              <a:ext cx="558757" cy="4874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750348" y="19001613"/>
            <a:ext cx="6263321" cy="1268663"/>
            <a:chOff x="0" y="0"/>
            <a:chExt cx="1138525" cy="286003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1138525" cy="286003"/>
            </a:xfrm>
            <a:custGeom>
              <a:avLst/>
              <a:gdLst/>
              <a:ahLst/>
              <a:cxnLst/>
              <a:rect l="l" t="t" r="r" b="b"/>
              <a:pathLst>
                <a:path w="1138525" h="286003">
                  <a:moveTo>
                    <a:pt x="90167" y="0"/>
                  </a:moveTo>
                  <a:lnTo>
                    <a:pt x="1048358" y="0"/>
                  </a:lnTo>
                  <a:cubicBezTo>
                    <a:pt x="1098156" y="0"/>
                    <a:pt x="1138525" y="40369"/>
                    <a:pt x="1138525" y="90167"/>
                  </a:cubicBezTo>
                  <a:lnTo>
                    <a:pt x="1138525" y="195836"/>
                  </a:lnTo>
                  <a:cubicBezTo>
                    <a:pt x="1138525" y="219750"/>
                    <a:pt x="1129025" y="242684"/>
                    <a:pt x="1112116" y="259594"/>
                  </a:cubicBezTo>
                  <a:cubicBezTo>
                    <a:pt x="1095206" y="276503"/>
                    <a:pt x="1072272" y="286003"/>
                    <a:pt x="1048358" y="286003"/>
                  </a:cubicBezTo>
                  <a:lnTo>
                    <a:pt x="90167" y="286003"/>
                  </a:lnTo>
                  <a:cubicBezTo>
                    <a:pt x="66253" y="286003"/>
                    <a:pt x="43319" y="276503"/>
                    <a:pt x="26409" y="259594"/>
                  </a:cubicBezTo>
                  <a:cubicBezTo>
                    <a:pt x="9500" y="242684"/>
                    <a:pt x="0" y="219750"/>
                    <a:pt x="0" y="195836"/>
                  </a:cubicBezTo>
                  <a:lnTo>
                    <a:pt x="0" y="90167"/>
                  </a:lnTo>
                  <a:cubicBezTo>
                    <a:pt x="0" y="40369"/>
                    <a:pt x="40369" y="0"/>
                    <a:pt x="90167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57150"/>
              <a:ext cx="1138525" cy="34315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8015941" y="13541163"/>
            <a:ext cx="3046158" cy="1811773"/>
            <a:chOff x="0" y="0"/>
            <a:chExt cx="573745" cy="631055"/>
          </a:xfrm>
        </p:grpSpPr>
        <p:sp>
          <p:nvSpPr>
            <p:cNvPr id="57" name="Freeform 57"/>
            <p:cNvSpPr/>
            <p:nvPr/>
          </p:nvSpPr>
          <p:spPr>
            <a:xfrm>
              <a:off x="0" y="0"/>
              <a:ext cx="573745" cy="631055"/>
            </a:xfrm>
            <a:custGeom>
              <a:avLst/>
              <a:gdLst/>
              <a:ahLst/>
              <a:cxnLst/>
              <a:rect l="l" t="t" r="r" b="b"/>
              <a:pathLst>
                <a:path w="573745" h="631055">
                  <a:moveTo>
                    <a:pt x="178926" y="0"/>
                  </a:moveTo>
                  <a:lnTo>
                    <a:pt x="394819" y="0"/>
                  </a:lnTo>
                  <a:cubicBezTo>
                    <a:pt x="493637" y="0"/>
                    <a:pt x="573745" y="80108"/>
                    <a:pt x="573745" y="178926"/>
                  </a:cubicBezTo>
                  <a:lnTo>
                    <a:pt x="573745" y="452130"/>
                  </a:lnTo>
                  <a:cubicBezTo>
                    <a:pt x="573745" y="499584"/>
                    <a:pt x="554894" y="545094"/>
                    <a:pt x="521339" y="578649"/>
                  </a:cubicBezTo>
                  <a:cubicBezTo>
                    <a:pt x="487784" y="612204"/>
                    <a:pt x="442273" y="631055"/>
                    <a:pt x="394819" y="631055"/>
                  </a:cubicBezTo>
                  <a:lnTo>
                    <a:pt x="178926" y="631055"/>
                  </a:lnTo>
                  <a:cubicBezTo>
                    <a:pt x="131472" y="631055"/>
                    <a:pt x="85961" y="612204"/>
                    <a:pt x="52406" y="578649"/>
                  </a:cubicBezTo>
                  <a:cubicBezTo>
                    <a:pt x="18851" y="545094"/>
                    <a:pt x="0" y="499584"/>
                    <a:pt x="0" y="452130"/>
                  </a:cubicBezTo>
                  <a:lnTo>
                    <a:pt x="0" y="178926"/>
                  </a:lnTo>
                  <a:cubicBezTo>
                    <a:pt x="0" y="131472"/>
                    <a:pt x="18851" y="85961"/>
                    <a:pt x="52406" y="52406"/>
                  </a:cubicBezTo>
                  <a:cubicBezTo>
                    <a:pt x="85961" y="18851"/>
                    <a:pt x="131472" y="0"/>
                    <a:pt x="178926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0" y="-57150"/>
              <a:ext cx="573745" cy="6882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11270158" y="13771981"/>
            <a:ext cx="3201902" cy="4201009"/>
            <a:chOff x="0" y="0"/>
            <a:chExt cx="573745" cy="631055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573745" cy="631055"/>
            </a:xfrm>
            <a:custGeom>
              <a:avLst/>
              <a:gdLst/>
              <a:ahLst/>
              <a:cxnLst/>
              <a:rect l="l" t="t" r="r" b="b"/>
              <a:pathLst>
                <a:path w="573745" h="631055">
                  <a:moveTo>
                    <a:pt x="178926" y="0"/>
                  </a:moveTo>
                  <a:lnTo>
                    <a:pt x="394819" y="0"/>
                  </a:lnTo>
                  <a:cubicBezTo>
                    <a:pt x="493637" y="0"/>
                    <a:pt x="573745" y="80108"/>
                    <a:pt x="573745" y="178926"/>
                  </a:cubicBezTo>
                  <a:lnTo>
                    <a:pt x="573745" y="452130"/>
                  </a:lnTo>
                  <a:cubicBezTo>
                    <a:pt x="573745" y="499584"/>
                    <a:pt x="554894" y="545094"/>
                    <a:pt x="521339" y="578649"/>
                  </a:cubicBezTo>
                  <a:cubicBezTo>
                    <a:pt x="487784" y="612204"/>
                    <a:pt x="442273" y="631055"/>
                    <a:pt x="394819" y="631055"/>
                  </a:cubicBezTo>
                  <a:lnTo>
                    <a:pt x="178926" y="631055"/>
                  </a:lnTo>
                  <a:cubicBezTo>
                    <a:pt x="131472" y="631055"/>
                    <a:pt x="85961" y="612204"/>
                    <a:pt x="52406" y="578649"/>
                  </a:cubicBezTo>
                  <a:cubicBezTo>
                    <a:pt x="18851" y="545094"/>
                    <a:pt x="0" y="499584"/>
                    <a:pt x="0" y="452130"/>
                  </a:cubicBezTo>
                  <a:lnTo>
                    <a:pt x="0" y="178926"/>
                  </a:lnTo>
                  <a:cubicBezTo>
                    <a:pt x="0" y="131472"/>
                    <a:pt x="18851" y="85961"/>
                    <a:pt x="52406" y="52406"/>
                  </a:cubicBezTo>
                  <a:cubicBezTo>
                    <a:pt x="85961" y="18851"/>
                    <a:pt x="131472" y="0"/>
                    <a:pt x="178926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57150"/>
              <a:ext cx="573745" cy="6882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8039885" y="16184872"/>
            <a:ext cx="3046158" cy="1788118"/>
            <a:chOff x="0" y="0"/>
            <a:chExt cx="1157136" cy="233790"/>
          </a:xfrm>
        </p:grpSpPr>
        <p:sp>
          <p:nvSpPr>
            <p:cNvPr id="63" name="Freeform 63"/>
            <p:cNvSpPr/>
            <p:nvPr/>
          </p:nvSpPr>
          <p:spPr>
            <a:xfrm>
              <a:off x="0" y="0"/>
              <a:ext cx="1157136" cy="233790"/>
            </a:xfrm>
            <a:custGeom>
              <a:avLst/>
              <a:gdLst/>
              <a:ahLst/>
              <a:cxnLst/>
              <a:rect l="l" t="t" r="r" b="b"/>
              <a:pathLst>
                <a:path w="1157136" h="233790">
                  <a:moveTo>
                    <a:pt x="88717" y="0"/>
                  </a:moveTo>
                  <a:lnTo>
                    <a:pt x="1068419" y="0"/>
                  </a:lnTo>
                  <a:cubicBezTo>
                    <a:pt x="1117416" y="0"/>
                    <a:pt x="1157136" y="39720"/>
                    <a:pt x="1157136" y="88717"/>
                  </a:cubicBezTo>
                  <a:lnTo>
                    <a:pt x="1157136" y="145073"/>
                  </a:lnTo>
                  <a:cubicBezTo>
                    <a:pt x="1157136" y="168602"/>
                    <a:pt x="1147790" y="191167"/>
                    <a:pt x="1131152" y="207805"/>
                  </a:cubicBezTo>
                  <a:cubicBezTo>
                    <a:pt x="1114514" y="224443"/>
                    <a:pt x="1091949" y="233790"/>
                    <a:pt x="1068419" y="233790"/>
                  </a:cubicBezTo>
                  <a:lnTo>
                    <a:pt x="88717" y="233790"/>
                  </a:lnTo>
                  <a:cubicBezTo>
                    <a:pt x="39720" y="233790"/>
                    <a:pt x="0" y="194070"/>
                    <a:pt x="0" y="145073"/>
                  </a:cubicBezTo>
                  <a:lnTo>
                    <a:pt x="0" y="88717"/>
                  </a:lnTo>
                  <a:cubicBezTo>
                    <a:pt x="0" y="65188"/>
                    <a:pt x="9347" y="42622"/>
                    <a:pt x="25985" y="25985"/>
                  </a:cubicBezTo>
                  <a:cubicBezTo>
                    <a:pt x="42622" y="9347"/>
                    <a:pt x="65188" y="0"/>
                    <a:pt x="88717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0" y="-57150"/>
              <a:ext cx="1157136" cy="29094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8014484" y="18565747"/>
            <a:ext cx="6476973" cy="799520"/>
            <a:chOff x="0" y="0"/>
            <a:chExt cx="812881" cy="324589"/>
          </a:xfrm>
        </p:grpSpPr>
        <p:sp>
          <p:nvSpPr>
            <p:cNvPr id="67" name="Freeform 67"/>
            <p:cNvSpPr/>
            <p:nvPr/>
          </p:nvSpPr>
          <p:spPr>
            <a:xfrm>
              <a:off x="0" y="0"/>
              <a:ext cx="812881" cy="324588"/>
            </a:xfrm>
            <a:custGeom>
              <a:avLst/>
              <a:gdLst/>
              <a:ahLst/>
              <a:cxnLst/>
              <a:rect l="l" t="t" r="r" b="b"/>
              <a:pathLst>
                <a:path w="812881" h="324588">
                  <a:moveTo>
                    <a:pt x="126289" y="0"/>
                  </a:moveTo>
                  <a:lnTo>
                    <a:pt x="686592" y="0"/>
                  </a:lnTo>
                  <a:cubicBezTo>
                    <a:pt x="720086" y="0"/>
                    <a:pt x="752208" y="13305"/>
                    <a:pt x="775891" y="36989"/>
                  </a:cubicBezTo>
                  <a:cubicBezTo>
                    <a:pt x="799575" y="60673"/>
                    <a:pt x="812881" y="92795"/>
                    <a:pt x="812881" y="126289"/>
                  </a:cubicBezTo>
                  <a:lnTo>
                    <a:pt x="812881" y="198300"/>
                  </a:lnTo>
                  <a:cubicBezTo>
                    <a:pt x="812881" y="268047"/>
                    <a:pt x="756339" y="324588"/>
                    <a:pt x="686592" y="324588"/>
                  </a:cubicBezTo>
                  <a:lnTo>
                    <a:pt x="126289" y="324588"/>
                  </a:lnTo>
                  <a:cubicBezTo>
                    <a:pt x="56541" y="324588"/>
                    <a:pt x="0" y="268047"/>
                    <a:pt x="0" y="198300"/>
                  </a:cubicBezTo>
                  <a:lnTo>
                    <a:pt x="0" y="126289"/>
                  </a:lnTo>
                  <a:cubicBezTo>
                    <a:pt x="0" y="56541"/>
                    <a:pt x="56541" y="0"/>
                    <a:pt x="126289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0" y="-57150"/>
              <a:ext cx="812881" cy="3817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11506744" y="4854489"/>
            <a:ext cx="3127695" cy="2177175"/>
            <a:chOff x="0" y="0"/>
            <a:chExt cx="560448" cy="645278"/>
          </a:xfrm>
        </p:grpSpPr>
        <p:sp>
          <p:nvSpPr>
            <p:cNvPr id="73" name="Freeform 73"/>
            <p:cNvSpPr/>
            <p:nvPr/>
          </p:nvSpPr>
          <p:spPr>
            <a:xfrm>
              <a:off x="0" y="0"/>
              <a:ext cx="560448" cy="645278"/>
            </a:xfrm>
            <a:custGeom>
              <a:avLst/>
              <a:gdLst/>
              <a:ahLst/>
              <a:cxnLst/>
              <a:rect l="l" t="t" r="r" b="b"/>
              <a:pathLst>
                <a:path w="560448" h="645278">
                  <a:moveTo>
                    <a:pt x="183171" y="0"/>
                  </a:moveTo>
                  <a:lnTo>
                    <a:pt x="377277" y="0"/>
                  </a:lnTo>
                  <a:cubicBezTo>
                    <a:pt x="478439" y="0"/>
                    <a:pt x="560448" y="82008"/>
                    <a:pt x="560448" y="183171"/>
                  </a:cubicBezTo>
                  <a:lnTo>
                    <a:pt x="560448" y="462108"/>
                  </a:lnTo>
                  <a:cubicBezTo>
                    <a:pt x="560448" y="563270"/>
                    <a:pt x="478439" y="645278"/>
                    <a:pt x="377277" y="645278"/>
                  </a:cubicBezTo>
                  <a:lnTo>
                    <a:pt x="183171" y="645278"/>
                  </a:lnTo>
                  <a:cubicBezTo>
                    <a:pt x="82008" y="645278"/>
                    <a:pt x="0" y="563270"/>
                    <a:pt x="0" y="462108"/>
                  </a:cubicBezTo>
                  <a:lnTo>
                    <a:pt x="0" y="183171"/>
                  </a:lnTo>
                  <a:cubicBezTo>
                    <a:pt x="0" y="82008"/>
                    <a:pt x="82008" y="0"/>
                    <a:pt x="183171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0" y="-57150"/>
              <a:ext cx="560448" cy="7024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75" name="Group 75"/>
          <p:cNvGrpSpPr/>
          <p:nvPr/>
        </p:nvGrpSpPr>
        <p:grpSpPr>
          <a:xfrm>
            <a:off x="8228421" y="7284334"/>
            <a:ext cx="3087648" cy="2351543"/>
            <a:chOff x="0" y="0"/>
            <a:chExt cx="1157136" cy="317361"/>
          </a:xfrm>
        </p:grpSpPr>
        <p:sp>
          <p:nvSpPr>
            <p:cNvPr id="76" name="Freeform 76"/>
            <p:cNvSpPr/>
            <p:nvPr/>
          </p:nvSpPr>
          <p:spPr>
            <a:xfrm>
              <a:off x="0" y="0"/>
              <a:ext cx="1157136" cy="317361"/>
            </a:xfrm>
            <a:custGeom>
              <a:avLst/>
              <a:gdLst/>
              <a:ahLst/>
              <a:cxnLst/>
              <a:rect l="l" t="t" r="r" b="b"/>
              <a:pathLst>
                <a:path w="1157136" h="317361">
                  <a:moveTo>
                    <a:pt x="88717" y="0"/>
                  </a:moveTo>
                  <a:lnTo>
                    <a:pt x="1068419" y="0"/>
                  </a:lnTo>
                  <a:cubicBezTo>
                    <a:pt x="1117416" y="0"/>
                    <a:pt x="1157136" y="39720"/>
                    <a:pt x="1157136" y="88717"/>
                  </a:cubicBezTo>
                  <a:lnTo>
                    <a:pt x="1157136" y="228644"/>
                  </a:lnTo>
                  <a:cubicBezTo>
                    <a:pt x="1157136" y="252173"/>
                    <a:pt x="1147790" y="274738"/>
                    <a:pt x="1131152" y="291376"/>
                  </a:cubicBezTo>
                  <a:cubicBezTo>
                    <a:pt x="1114514" y="308014"/>
                    <a:pt x="1091949" y="317361"/>
                    <a:pt x="1068419" y="317361"/>
                  </a:cubicBezTo>
                  <a:lnTo>
                    <a:pt x="88717" y="317361"/>
                  </a:lnTo>
                  <a:cubicBezTo>
                    <a:pt x="39720" y="317361"/>
                    <a:pt x="0" y="277641"/>
                    <a:pt x="0" y="228644"/>
                  </a:cubicBezTo>
                  <a:lnTo>
                    <a:pt x="0" y="88717"/>
                  </a:lnTo>
                  <a:cubicBezTo>
                    <a:pt x="0" y="65188"/>
                    <a:pt x="9347" y="42622"/>
                    <a:pt x="25985" y="25985"/>
                  </a:cubicBezTo>
                  <a:cubicBezTo>
                    <a:pt x="42622" y="9347"/>
                    <a:pt x="65188" y="0"/>
                    <a:pt x="88717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0" y="-57150"/>
              <a:ext cx="1157136" cy="3745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78" name="Group 78"/>
          <p:cNvGrpSpPr/>
          <p:nvPr/>
        </p:nvGrpSpPr>
        <p:grpSpPr>
          <a:xfrm>
            <a:off x="8231973" y="10561183"/>
            <a:ext cx="6259485" cy="1051896"/>
            <a:chOff x="0" y="0"/>
            <a:chExt cx="1127070" cy="155198"/>
          </a:xfrm>
        </p:grpSpPr>
        <p:sp>
          <p:nvSpPr>
            <p:cNvPr id="79" name="Freeform 79"/>
            <p:cNvSpPr/>
            <p:nvPr/>
          </p:nvSpPr>
          <p:spPr>
            <a:xfrm>
              <a:off x="0" y="0"/>
              <a:ext cx="1127070" cy="155198"/>
            </a:xfrm>
            <a:custGeom>
              <a:avLst/>
              <a:gdLst/>
              <a:ahLst/>
              <a:cxnLst/>
              <a:rect l="l" t="t" r="r" b="b"/>
              <a:pathLst>
                <a:path w="1127070" h="155198">
                  <a:moveTo>
                    <a:pt x="77599" y="0"/>
                  </a:moveTo>
                  <a:lnTo>
                    <a:pt x="1049471" y="0"/>
                  </a:lnTo>
                  <a:cubicBezTo>
                    <a:pt x="1070052" y="0"/>
                    <a:pt x="1089789" y="8176"/>
                    <a:pt x="1104342" y="22728"/>
                  </a:cubicBezTo>
                  <a:cubicBezTo>
                    <a:pt x="1118894" y="37281"/>
                    <a:pt x="1127070" y="57018"/>
                    <a:pt x="1127070" y="77599"/>
                  </a:cubicBezTo>
                  <a:lnTo>
                    <a:pt x="1127070" y="77599"/>
                  </a:lnTo>
                  <a:cubicBezTo>
                    <a:pt x="1127070" y="98179"/>
                    <a:pt x="1118894" y="117917"/>
                    <a:pt x="1104342" y="132469"/>
                  </a:cubicBezTo>
                  <a:cubicBezTo>
                    <a:pt x="1089789" y="147022"/>
                    <a:pt x="1070052" y="155198"/>
                    <a:pt x="1049471" y="155198"/>
                  </a:cubicBezTo>
                  <a:lnTo>
                    <a:pt x="77599" y="155198"/>
                  </a:lnTo>
                  <a:cubicBezTo>
                    <a:pt x="57018" y="155198"/>
                    <a:pt x="37281" y="147022"/>
                    <a:pt x="22728" y="132469"/>
                  </a:cubicBezTo>
                  <a:cubicBezTo>
                    <a:pt x="8176" y="117917"/>
                    <a:pt x="0" y="98179"/>
                    <a:pt x="0" y="77599"/>
                  </a:cubicBezTo>
                  <a:lnTo>
                    <a:pt x="0" y="77599"/>
                  </a:lnTo>
                  <a:cubicBezTo>
                    <a:pt x="0" y="57018"/>
                    <a:pt x="8176" y="37281"/>
                    <a:pt x="22728" y="22728"/>
                  </a:cubicBezTo>
                  <a:cubicBezTo>
                    <a:pt x="37281" y="8176"/>
                    <a:pt x="57018" y="0"/>
                    <a:pt x="77599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0" y="-57150"/>
              <a:ext cx="1127070" cy="2123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81" name="Group 81"/>
          <p:cNvGrpSpPr/>
          <p:nvPr/>
        </p:nvGrpSpPr>
        <p:grpSpPr>
          <a:xfrm>
            <a:off x="3937110" y="9358428"/>
            <a:ext cx="3240428" cy="2096482"/>
            <a:chOff x="0" y="-75941"/>
            <a:chExt cx="579578" cy="376074"/>
          </a:xfrm>
          <a:solidFill>
            <a:schemeClr val="tx1">
              <a:lumMod val="95000"/>
            </a:schemeClr>
          </a:solidFill>
        </p:grpSpPr>
        <p:sp>
          <p:nvSpPr>
            <p:cNvPr id="82" name="Freeform 82"/>
            <p:cNvSpPr/>
            <p:nvPr/>
          </p:nvSpPr>
          <p:spPr>
            <a:xfrm>
              <a:off x="0" y="0"/>
              <a:ext cx="579578" cy="300133"/>
            </a:xfrm>
            <a:custGeom>
              <a:avLst/>
              <a:gdLst/>
              <a:ahLst/>
              <a:cxnLst/>
              <a:rect l="l" t="t" r="r" b="b"/>
              <a:pathLst>
                <a:path w="579578" h="300133">
                  <a:moveTo>
                    <a:pt x="150067" y="0"/>
                  </a:moveTo>
                  <a:lnTo>
                    <a:pt x="429511" y="0"/>
                  </a:lnTo>
                  <a:cubicBezTo>
                    <a:pt x="469311" y="0"/>
                    <a:pt x="507481" y="15811"/>
                    <a:pt x="535624" y="43953"/>
                  </a:cubicBezTo>
                  <a:cubicBezTo>
                    <a:pt x="563767" y="72096"/>
                    <a:pt x="579578" y="110266"/>
                    <a:pt x="579578" y="150067"/>
                  </a:cubicBezTo>
                  <a:lnTo>
                    <a:pt x="579578" y="150067"/>
                  </a:lnTo>
                  <a:cubicBezTo>
                    <a:pt x="579578" y="189867"/>
                    <a:pt x="563767" y="228037"/>
                    <a:pt x="535624" y="256180"/>
                  </a:cubicBezTo>
                  <a:cubicBezTo>
                    <a:pt x="507481" y="284323"/>
                    <a:pt x="469311" y="300133"/>
                    <a:pt x="429511" y="300133"/>
                  </a:cubicBezTo>
                  <a:lnTo>
                    <a:pt x="150067" y="300133"/>
                  </a:lnTo>
                  <a:cubicBezTo>
                    <a:pt x="110266" y="300133"/>
                    <a:pt x="72096" y="284323"/>
                    <a:pt x="43953" y="256180"/>
                  </a:cubicBezTo>
                  <a:cubicBezTo>
                    <a:pt x="15811" y="228037"/>
                    <a:pt x="0" y="189867"/>
                    <a:pt x="0" y="150067"/>
                  </a:cubicBezTo>
                  <a:lnTo>
                    <a:pt x="0" y="150067"/>
                  </a:lnTo>
                  <a:cubicBezTo>
                    <a:pt x="0" y="110266"/>
                    <a:pt x="15811" y="72096"/>
                    <a:pt x="43953" y="43953"/>
                  </a:cubicBezTo>
                  <a:cubicBezTo>
                    <a:pt x="72096" y="15811"/>
                    <a:pt x="110266" y="0"/>
                    <a:pt x="150067" y="0"/>
                  </a:cubicBezTo>
                  <a:close/>
                </a:path>
              </a:pathLst>
            </a:cu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0" y="-75941"/>
              <a:ext cx="579578" cy="376074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0" y="0"/>
            <a:ext cx="15120000" cy="1561168"/>
            <a:chOff x="0" y="0"/>
            <a:chExt cx="2709333" cy="279744"/>
          </a:xfrm>
        </p:grpSpPr>
        <p:sp>
          <p:nvSpPr>
            <p:cNvPr id="85" name="Freeform 85"/>
            <p:cNvSpPr/>
            <p:nvPr/>
          </p:nvSpPr>
          <p:spPr>
            <a:xfrm>
              <a:off x="0" y="0"/>
              <a:ext cx="2709333" cy="279744"/>
            </a:xfrm>
            <a:custGeom>
              <a:avLst/>
              <a:gdLst/>
              <a:ahLst/>
              <a:cxnLst/>
              <a:rect l="l" t="t" r="r" b="b"/>
              <a:pathLst>
                <a:path w="2709333" h="279744">
                  <a:moveTo>
                    <a:pt x="0" y="0"/>
                  </a:moveTo>
                  <a:lnTo>
                    <a:pt x="2709333" y="0"/>
                  </a:lnTo>
                  <a:lnTo>
                    <a:pt x="2709333" y="279744"/>
                  </a:lnTo>
                  <a:lnTo>
                    <a:pt x="0" y="2797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0" y="-57150"/>
              <a:ext cx="2709333" cy="336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5388960" y="664258"/>
            <a:ext cx="9438103" cy="7742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4799"/>
              </a:lnSpc>
            </a:pPr>
            <a:r>
              <a:rPr lang="en-US" sz="8800" dirty="0">
                <a:solidFill>
                  <a:srgbClr val="C00000"/>
                </a:solidFill>
                <a:latin typeface="+mj-lt"/>
                <a:ea typeface="Montserrat Classic"/>
                <a:cs typeface="Montserrat Classic"/>
                <a:sym typeface="Montserrat Classic"/>
              </a:rPr>
              <a:t>  </a:t>
            </a:r>
            <a:r>
              <a:rPr lang="en-US" sz="8800" spc="600" dirty="0">
                <a:solidFill>
                  <a:srgbClr val="C00000"/>
                </a:solidFill>
                <a:latin typeface="+mj-lt"/>
                <a:ea typeface="Montserrat Classic"/>
                <a:cs typeface="Montserrat Classic"/>
                <a:sym typeface="Montserrat Classic"/>
              </a:rPr>
              <a:t>IMPACT REPORT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13801" y="1608793"/>
            <a:ext cx="14298024" cy="1569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GB" b="1" dirty="0"/>
              <a:t>NELA IMPROVEMENT GOALS</a:t>
            </a:r>
          </a:p>
          <a:p>
            <a:endParaRPr lang="en-GB" sz="1000" b="1" dirty="0"/>
          </a:p>
          <a:p>
            <a:r>
              <a:rPr lang="en-GB" b="1" dirty="0"/>
              <a:t>1. Reduce mortality and length of stay following emergency laparotomy</a:t>
            </a:r>
          </a:p>
          <a:p>
            <a:r>
              <a:rPr lang="en-GB" b="1" dirty="0"/>
              <a:t>2. Improve timely access to theatres to ensure that patients arrive within </a:t>
            </a:r>
            <a:r>
              <a:rPr lang="en-GB" b="1"/>
              <a:t>appropriate timeframes</a:t>
            </a:r>
            <a:endParaRPr lang="en-GB" b="1" dirty="0"/>
          </a:p>
          <a:p>
            <a:r>
              <a:rPr lang="en-GB" b="1" dirty="0"/>
              <a:t>3. Increase proportion of older and frail patients who receive multidisciplinary care, including input by geriatricians</a:t>
            </a:r>
          </a:p>
          <a:p>
            <a:r>
              <a:rPr lang="en-GB" b="1" dirty="0"/>
              <a:t>4. Increase timeliness to antibiotics in those with suspected sepsis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-215900" y="3697246"/>
            <a:ext cx="7997558" cy="921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96"/>
              </a:lnSpc>
            </a:pPr>
            <a:r>
              <a:rPr lang="en-US" sz="2640" b="1" u="sng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NATIONAL</a:t>
            </a:r>
          </a:p>
          <a:p>
            <a:pPr algn="ctr">
              <a:lnSpc>
                <a:spcPts val="1819"/>
              </a:lnSpc>
            </a:pPr>
            <a:r>
              <a:rPr lang="en-US" sz="1299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How the project provides evidence of quality and outcomes of care </a:t>
            </a:r>
          </a:p>
          <a:p>
            <a:pPr algn="ctr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nationally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8039885" y="3668152"/>
            <a:ext cx="6497836" cy="702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2660" b="1" u="sng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SYSTEM</a:t>
            </a:r>
          </a:p>
          <a:p>
            <a:pPr algn="ctr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How the project supports policy development &amp; system managemen</a:t>
            </a:r>
            <a:r>
              <a:rPr lang="en-US" sz="1299" dirty="0">
                <a:solidFill>
                  <a:schemeClr val="bg1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t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866125" y="12481200"/>
            <a:ext cx="4117777" cy="702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2660" b="1" u="sng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LOCAL</a:t>
            </a:r>
          </a:p>
          <a:p>
            <a:pPr algn="ctr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How the project stimulates quality improvement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8773930" y="12441578"/>
            <a:ext cx="4980980" cy="702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2660" b="1" u="sng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PUBLIC</a:t>
            </a:r>
          </a:p>
          <a:p>
            <a:pPr algn="ctr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How the project is used by the public and the demand for it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682506" y="4952201"/>
            <a:ext cx="6263321" cy="121828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8"/>
              </a:lnSpc>
            </a:pPr>
            <a:r>
              <a:rPr lang="en-GB" sz="1600" b="1" dirty="0">
                <a:solidFill>
                  <a:srgbClr val="9E0000"/>
                </a:solidFill>
              </a:rPr>
              <a:t>NELA is the world's largest prospective audit of Emergency Laparotomy patients </a:t>
            </a:r>
            <a:r>
              <a:rPr lang="en-GB" sz="1600" dirty="0">
                <a:solidFill>
                  <a:srgbClr val="9E0000"/>
                </a:solidFill>
              </a:rPr>
              <a:t>and has been collecting data for nine years. NELA reports provide hospital and national level data on key metrics annually and compare data trends over time. </a:t>
            </a:r>
            <a:r>
              <a:rPr lang="en-GB" sz="1600" b="1" dirty="0">
                <a:solidFill>
                  <a:srgbClr val="9E0000"/>
                </a:solidFill>
              </a:rPr>
              <a:t>The most recent report included nearly 28,000 patients from 173 hospitals. </a:t>
            </a:r>
            <a:endParaRPr lang="en-US" sz="1400" b="1" dirty="0">
              <a:solidFill>
                <a:srgbClr val="9E0000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sp>
        <p:nvSpPr>
          <p:cNvPr id="96" name="TextBox 96"/>
          <p:cNvSpPr txBox="1"/>
          <p:nvPr/>
        </p:nvSpPr>
        <p:spPr>
          <a:xfrm>
            <a:off x="4200767" y="6669088"/>
            <a:ext cx="2768518" cy="2192908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2"/>
              </a:lnSpc>
              <a:spcBef>
                <a:spcPct val="0"/>
              </a:spcBef>
            </a:pPr>
            <a:r>
              <a:rPr lang="en-GB" sz="1600" dirty="0">
                <a:solidFill>
                  <a:srgbClr val="9E0000"/>
                </a:solidFill>
              </a:rPr>
              <a:t> There has been </a:t>
            </a:r>
            <a:r>
              <a:rPr lang="en-GB" sz="1600" b="1" dirty="0">
                <a:solidFill>
                  <a:srgbClr val="9E0000"/>
                </a:solidFill>
              </a:rPr>
              <a:t>steady improvement in provision of elderly care</a:t>
            </a:r>
            <a:r>
              <a:rPr lang="en-GB" sz="1600" dirty="0">
                <a:solidFill>
                  <a:srgbClr val="9E0000"/>
                </a:solidFill>
              </a:rPr>
              <a:t>. 33.2% of older patients, or those living with frailty, received direct specialist postoperative input by a member of the geriatrician team in Year 9. This compares to 25.6% in Year 4 (2016/17)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97" name="TextBox 97"/>
          <p:cNvSpPr txBox="1"/>
          <p:nvPr/>
        </p:nvSpPr>
        <p:spPr>
          <a:xfrm>
            <a:off x="929401" y="6740891"/>
            <a:ext cx="2693104" cy="102592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</a:pPr>
            <a:r>
              <a:rPr lang="en-GB" sz="1600" b="1" dirty="0">
                <a:solidFill>
                  <a:srgbClr val="9E0000"/>
                </a:solidFill>
              </a:rPr>
              <a:t>30-day mortality has reduced from 11.7% to 9.0%</a:t>
            </a:r>
            <a:r>
              <a:rPr lang="en-GB" sz="1600" dirty="0">
                <a:solidFill>
                  <a:srgbClr val="9E0000"/>
                </a:solidFill>
              </a:rPr>
              <a:t> (Year 1 2013/2014 versus </a:t>
            </a:r>
            <a:r>
              <a:rPr lang="en-GB" sz="1600" dirty="0">
                <a:solidFill>
                  <a:srgbClr val="9E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Year 9 </a:t>
            </a:r>
            <a:r>
              <a:rPr lang="en-GB" sz="1600" dirty="0">
                <a:solidFill>
                  <a:srgbClr val="9E0000"/>
                </a:solidFill>
              </a:rPr>
              <a:t>2021/2023)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98" name="TextBox 98"/>
          <p:cNvSpPr txBox="1"/>
          <p:nvPr/>
        </p:nvSpPr>
        <p:spPr>
          <a:xfrm>
            <a:off x="892628" y="8270874"/>
            <a:ext cx="2696453" cy="1275157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90.4% of high-risk patients have a consultant surgeon and anaesthetist present in theatre </a:t>
            </a:r>
            <a:r>
              <a:rPr lang="en-GB" sz="1600" dirty="0">
                <a:solidFill>
                  <a:srgbClr val="9E0000"/>
                </a:solidFill>
              </a:rPr>
              <a:t>(Year 9) compared to 85% in Year 4 (2016/17)</a:t>
            </a:r>
            <a:r>
              <a:rPr lang="en-US" sz="1600" dirty="0">
                <a:solidFill>
                  <a:srgbClr val="9E0000"/>
                </a:solidFill>
                <a:sym typeface="Montserrat Classic"/>
              </a:rPr>
              <a:t>. 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966351" y="10068409"/>
            <a:ext cx="2594772" cy="1275157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84.6% of patients had a preoperative risk assessment </a:t>
            </a:r>
            <a:r>
              <a:rPr lang="en-GB" sz="1600" dirty="0">
                <a:solidFill>
                  <a:srgbClr val="9E0000"/>
                </a:solidFill>
              </a:rPr>
              <a:t>in Year 9 (2021/23) compared to 56% in Year 1 (2013/14)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0" name="TextBox 100"/>
          <p:cNvSpPr txBox="1"/>
          <p:nvPr/>
        </p:nvSpPr>
        <p:spPr>
          <a:xfrm>
            <a:off x="963959" y="13640666"/>
            <a:ext cx="2597164" cy="43858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78"/>
              </a:lnSpc>
            </a:pPr>
            <a:r>
              <a:rPr lang="en-GB" sz="1600" b="1" dirty="0">
                <a:solidFill>
                  <a:srgbClr val="9E0000"/>
                </a:solidFill>
              </a:rPr>
              <a:t>NELA has established national clinical leads </a:t>
            </a:r>
            <a:r>
              <a:rPr lang="en-GB" sz="1600" dirty="0">
                <a:solidFill>
                  <a:srgbClr val="9E0000"/>
                </a:solidFill>
              </a:rPr>
              <a:t>in Surgery, Anaesthesia and Nursing/Allied Healthcare Professions. </a:t>
            </a:r>
            <a:r>
              <a:rPr lang="en-GB" sz="1600" b="1" dirty="0">
                <a:solidFill>
                  <a:srgbClr val="9E0000"/>
                </a:solidFill>
              </a:rPr>
              <a:t>All national clinical leads have expertise in quality improvement</a:t>
            </a:r>
            <a:r>
              <a:rPr lang="en-GB" sz="1600" dirty="0">
                <a:solidFill>
                  <a:srgbClr val="9E0000"/>
                </a:solidFill>
              </a:rPr>
              <a:t>. They engage with local sites through webinar programmes and directly with local leads (surgery, anaesthesia, radiology, Nurse/AHP, EM) to support the use of NELA data across the patient pathway, </a:t>
            </a:r>
            <a:r>
              <a:rPr lang="en-GB" sz="1600" b="1" dirty="0">
                <a:solidFill>
                  <a:srgbClr val="9E0000"/>
                </a:solidFill>
              </a:rPr>
              <a:t>making meaningful improvements in patient care and outcomes</a:t>
            </a:r>
            <a:r>
              <a:rPr lang="en-GB" sz="1600" dirty="0">
                <a:solidFill>
                  <a:srgbClr val="9E0000"/>
                </a:solidFill>
              </a:rPr>
              <a:t>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1" name="TextBox 101"/>
          <p:cNvSpPr txBox="1"/>
          <p:nvPr/>
        </p:nvSpPr>
        <p:spPr>
          <a:xfrm>
            <a:off x="4123507" y="13515306"/>
            <a:ext cx="2664497" cy="2682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NELA has a </a:t>
            </a:r>
            <a:r>
              <a:rPr lang="en-GB" sz="1600" b="1" dirty="0">
                <a:solidFill>
                  <a:srgbClr val="9E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QI dashboard</a:t>
            </a:r>
            <a:r>
              <a:rPr lang="en-GB" sz="1600" b="1" dirty="0">
                <a:solidFill>
                  <a:srgbClr val="9E0000"/>
                </a:solidFill>
              </a:rPr>
              <a:t>, </a:t>
            </a:r>
            <a:r>
              <a:rPr lang="en-GB" sz="1600" dirty="0">
                <a:solidFill>
                  <a:srgbClr val="9E0000"/>
                </a:solidFill>
              </a:rPr>
              <a:t>allowing hospitals to </a:t>
            </a:r>
            <a:r>
              <a:rPr lang="en-GB" sz="1600" b="1" dirty="0">
                <a:solidFill>
                  <a:srgbClr val="9E0000"/>
                </a:solidFill>
              </a:rPr>
              <a:t>track progress in key standards</a:t>
            </a:r>
            <a:r>
              <a:rPr lang="en-GB" sz="1600" dirty="0">
                <a:solidFill>
                  <a:srgbClr val="9E0000"/>
                </a:solidFill>
              </a:rPr>
              <a:t> over time to see if performance is improving or not. </a:t>
            </a:r>
            <a:r>
              <a:rPr lang="en-GB" sz="1600" b="1" dirty="0">
                <a:solidFill>
                  <a:srgbClr val="9E0000"/>
                </a:solidFill>
              </a:rPr>
              <a:t>Monthly reports allow comparison to national averages </a:t>
            </a:r>
            <a:r>
              <a:rPr lang="en-GB" sz="1600" dirty="0">
                <a:solidFill>
                  <a:srgbClr val="9E0000"/>
                </a:solidFill>
              </a:rPr>
              <a:t>so sites can see how they compare and take action to improve if needed.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2" name="TextBox 102"/>
          <p:cNvSpPr txBox="1"/>
          <p:nvPr/>
        </p:nvSpPr>
        <p:spPr>
          <a:xfrm>
            <a:off x="4174740" y="16856975"/>
            <a:ext cx="2665724" cy="1275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National annual reports </a:t>
            </a:r>
            <a:r>
              <a:rPr lang="en-GB" sz="1600" dirty="0">
                <a:solidFill>
                  <a:srgbClr val="9E0000"/>
                </a:solidFill>
              </a:rPr>
              <a:t>have included QI help boxes to </a:t>
            </a:r>
            <a:r>
              <a:rPr lang="en-GB" sz="1600" b="1" dirty="0">
                <a:solidFill>
                  <a:srgbClr val="9E0000"/>
                </a:solidFill>
              </a:rPr>
              <a:t>guide local teams to improve </a:t>
            </a:r>
            <a:r>
              <a:rPr lang="en-GB" sz="1600" dirty="0">
                <a:solidFill>
                  <a:srgbClr val="9E0000"/>
                </a:solidFill>
              </a:rPr>
              <a:t>care in certain areas</a:t>
            </a:r>
            <a:r>
              <a:rPr lang="en-GB" sz="1400" dirty="0">
                <a:solidFill>
                  <a:prstClr val="black"/>
                </a:solidFill>
              </a:rPr>
              <a:t> </a:t>
            </a:r>
            <a:r>
              <a:rPr lang="en-GB" sz="1600" dirty="0">
                <a:solidFill>
                  <a:srgbClr val="9E0000"/>
                </a:solidFill>
              </a:rPr>
              <a:t>since our second annual report.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3" name="TextBox 103"/>
          <p:cNvSpPr txBox="1"/>
          <p:nvPr/>
        </p:nvSpPr>
        <p:spPr>
          <a:xfrm>
            <a:off x="941865" y="18807527"/>
            <a:ext cx="5916695" cy="1332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>
                <a:solidFill>
                  <a:srgbClr val="9E0000"/>
                </a:solidFill>
              </a:rPr>
              <a:t>NELA delivers a monthly webinar programme </a:t>
            </a:r>
            <a:r>
              <a:rPr lang="en-GB" sz="1600" dirty="0">
                <a:solidFill>
                  <a:srgbClr val="9E0000"/>
                </a:solidFill>
              </a:rPr>
              <a:t>aimed at QI for local leads and participating sites (e.g. role of NELA nurse, No Lap Updates, Northern Ireland update, Resources for Local NELA leads). NELA </a:t>
            </a:r>
            <a:r>
              <a:rPr lang="en-GB" sz="1600" b="1" dirty="0">
                <a:solidFill>
                  <a:srgbClr val="9E0000"/>
                </a:solidFill>
              </a:rPr>
              <a:t>also delivers invited presentations to national societies, organisations and professional bodies.</a:t>
            </a:r>
            <a:endParaRPr lang="en-US" sz="1600" b="1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8191582" y="13628959"/>
            <a:ext cx="2770010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31"/>
              </a:lnSpc>
              <a:spcBef>
                <a:spcPct val="0"/>
              </a:spcBef>
            </a:pPr>
            <a:r>
              <a:rPr lang="en-GB" sz="1600" dirty="0">
                <a:solidFill>
                  <a:srgbClr val="9E0000"/>
                </a:solidFill>
              </a:rPr>
              <a:t>NELA collaborated with Cardiff and Vale UHB on a </a:t>
            </a:r>
            <a:r>
              <a:rPr lang="en-GB" sz="1600" b="1" dirty="0">
                <a:solidFill>
                  <a:srgbClr val="9E0000"/>
                </a:solidFill>
              </a:rPr>
              <a:t>comprehensive </a:t>
            </a:r>
            <a:r>
              <a:rPr lang="en-GB" sz="1600" b="1" dirty="0">
                <a:solidFill>
                  <a:srgbClr val="9E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patient information leaflet </a:t>
            </a:r>
            <a:r>
              <a:rPr lang="en-GB" sz="1600" dirty="0">
                <a:solidFill>
                  <a:srgbClr val="9E0000"/>
                </a:solidFill>
              </a:rPr>
              <a:t>to help patients better understand what to expect after surgery.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5" name="TextBox 105"/>
          <p:cNvSpPr txBox="1"/>
          <p:nvPr/>
        </p:nvSpPr>
        <p:spPr>
          <a:xfrm>
            <a:off x="11532870" y="13599980"/>
            <a:ext cx="2630624" cy="4142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8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NELA have collaborated </a:t>
            </a:r>
            <a:r>
              <a:rPr lang="en-GB" sz="1600" dirty="0">
                <a:solidFill>
                  <a:srgbClr val="9E0000"/>
                </a:solidFill>
              </a:rPr>
              <a:t>with the Public &amp; Patient Involvement and Engagement officer at national </a:t>
            </a:r>
            <a:r>
              <a:rPr lang="en-GB" sz="1600" b="1" dirty="0">
                <a:solidFill>
                  <a:srgbClr val="9E0000"/>
                </a:solidFill>
              </a:rPr>
              <a:t>charity for the digestive system, GUTS UK. </a:t>
            </a:r>
            <a:r>
              <a:rPr lang="en-GB" sz="1600" dirty="0">
                <a:solidFill>
                  <a:srgbClr val="9E0000"/>
                </a:solidFill>
              </a:rPr>
              <a:t> NELA, with the help of GUTS UK, is </a:t>
            </a:r>
            <a:r>
              <a:rPr lang="en-GB" sz="1600" b="1" dirty="0">
                <a:solidFill>
                  <a:srgbClr val="9E0000"/>
                </a:solidFill>
              </a:rPr>
              <a:t>recruiting patients with lived experience of emergency laparotomy</a:t>
            </a:r>
            <a:r>
              <a:rPr lang="en-GB" sz="1600" dirty="0">
                <a:solidFill>
                  <a:srgbClr val="9E0000"/>
                </a:solidFill>
              </a:rPr>
              <a:t>. Focus groups will support the development of information for patients and carers and input into subgroup analyses from a patient perspective beyond what is included in the annual report.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6" name="TextBox 106"/>
          <p:cNvSpPr txBox="1"/>
          <p:nvPr/>
        </p:nvSpPr>
        <p:spPr>
          <a:xfrm>
            <a:off x="8228421" y="15994897"/>
            <a:ext cx="2665521" cy="17881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Monthly and annual reports </a:t>
            </a:r>
            <a:r>
              <a:rPr lang="en-GB" sz="1600" dirty="0">
                <a:solidFill>
                  <a:srgbClr val="9E0000"/>
                </a:solidFill>
              </a:rPr>
              <a:t>are publicly available; </a:t>
            </a:r>
            <a:r>
              <a:rPr lang="en-GB" sz="1600" b="1" dirty="0">
                <a:solidFill>
                  <a:srgbClr val="9E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QI dashboard</a:t>
            </a:r>
            <a:r>
              <a:rPr lang="en-GB" sz="1600" b="1" dirty="0">
                <a:solidFill>
                  <a:srgbClr val="9E0000"/>
                </a:solidFill>
              </a:rPr>
              <a:t> of trends over time are also publicly available </a:t>
            </a:r>
            <a:r>
              <a:rPr lang="en-GB" sz="1600" dirty="0">
                <a:solidFill>
                  <a:srgbClr val="9E0000"/>
                </a:solidFill>
              </a:rPr>
              <a:t>at hospital level, so that anyone can see how local sites are performing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7" name="TextBox 107"/>
          <p:cNvSpPr txBox="1"/>
          <p:nvPr/>
        </p:nvSpPr>
        <p:spPr>
          <a:xfrm>
            <a:off x="8149687" y="18693657"/>
            <a:ext cx="5809462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18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9E0000"/>
                </a:solidFill>
              </a:rPr>
              <a:t>@NELANews ‘X’ account currently has 3,460 followers. </a:t>
            </a:r>
          </a:p>
          <a:p>
            <a:pPr algn="ctr">
              <a:lnSpc>
                <a:spcPts val="1918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9E0000"/>
                </a:solidFill>
              </a:rPr>
              <a:t>We also post on Bluesky: </a:t>
            </a:r>
            <a:r>
              <a:rPr lang="en-GB" sz="1600" b="1" dirty="0">
                <a:solidFill>
                  <a:srgbClr val="9E0000"/>
                </a:solidFill>
              </a:rPr>
              <a:t>@rcoa-cri.bsky.social</a:t>
            </a:r>
            <a:endParaRPr lang="en-US" sz="1600" b="1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09" name="TextBox 109"/>
          <p:cNvSpPr txBox="1"/>
          <p:nvPr/>
        </p:nvSpPr>
        <p:spPr>
          <a:xfrm>
            <a:off x="11725603" y="4854489"/>
            <a:ext cx="2743815" cy="207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8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9E0000"/>
                </a:solidFill>
              </a:rPr>
              <a:t>NELA data is available </a:t>
            </a:r>
            <a:r>
              <a:rPr lang="en-US" sz="1600" dirty="0">
                <a:solidFill>
                  <a:srgbClr val="9E0000"/>
                </a:solidFill>
              </a:rPr>
              <a:t>through Data.gov, Model Health System and CQC dashboard and </a:t>
            </a:r>
            <a:r>
              <a:rPr lang="en-US" sz="1600" b="1" dirty="0">
                <a:solidFill>
                  <a:srgbClr val="9E0000"/>
                </a:solidFill>
              </a:rPr>
              <a:t>supports the </a:t>
            </a:r>
            <a:r>
              <a:rPr lang="en-US" sz="1600" b="1" dirty="0">
                <a:solidFill>
                  <a:srgbClr val="9E000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Emergency Laparotomy BPT</a:t>
            </a:r>
            <a:r>
              <a:rPr lang="en-US" sz="1600" dirty="0">
                <a:solidFill>
                  <a:srgbClr val="9E0000"/>
                </a:solidFill>
              </a:rPr>
              <a:t>. Data is also used by </a:t>
            </a:r>
            <a:r>
              <a:rPr lang="en-US" sz="1600" dirty="0" err="1">
                <a:solidFill>
                  <a:srgbClr val="9E0000"/>
                </a:solidFill>
              </a:rPr>
              <a:t>Anaesthesia</a:t>
            </a:r>
            <a:r>
              <a:rPr lang="en-US" sz="1600" dirty="0">
                <a:solidFill>
                  <a:srgbClr val="9E0000"/>
                </a:solidFill>
              </a:rPr>
              <a:t> Clinical Services Accreditation (ACSA) Scheme at </a:t>
            </a:r>
            <a:r>
              <a:rPr lang="en-US" sz="1600" dirty="0" err="1">
                <a:solidFill>
                  <a:srgbClr val="9E0000"/>
                </a:solidFill>
              </a:rPr>
              <a:t>RCoA</a:t>
            </a:r>
            <a:r>
              <a:rPr lang="en-US" sz="1600" dirty="0">
                <a:solidFill>
                  <a:srgbClr val="9E0000"/>
                </a:solidFill>
              </a:rPr>
              <a:t>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10" name="TextBox 110"/>
          <p:cNvSpPr txBox="1"/>
          <p:nvPr/>
        </p:nvSpPr>
        <p:spPr>
          <a:xfrm>
            <a:off x="8268356" y="7112189"/>
            <a:ext cx="2827737" cy="2077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48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NELA collaborates </a:t>
            </a:r>
            <a:r>
              <a:rPr lang="en-GB" sz="1600" dirty="0">
                <a:solidFill>
                  <a:srgbClr val="9E0000"/>
                </a:solidFill>
              </a:rPr>
              <a:t>with standard setting bodies on recommendations for care. NELA interrogates national published standards and guidelines </a:t>
            </a:r>
            <a:r>
              <a:rPr lang="en-GB" sz="1600" b="1" dirty="0">
                <a:solidFill>
                  <a:srgbClr val="9E0000"/>
                </a:solidFill>
              </a:rPr>
              <a:t>to ensure NELA audits against the most appropriate and up-to-date </a:t>
            </a:r>
            <a:r>
              <a:rPr lang="en-GB" sz="1600" b="1" dirty="0">
                <a:solidFill>
                  <a:srgbClr val="9E0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standards of care</a:t>
            </a:r>
            <a:r>
              <a:rPr lang="en-GB" sz="1600" b="1" dirty="0">
                <a:solidFill>
                  <a:srgbClr val="9E0000"/>
                </a:solidFill>
              </a:rPr>
              <a:t>.</a:t>
            </a:r>
            <a:endParaRPr lang="en-US" sz="1600" b="1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11" name="TextBox 111"/>
          <p:cNvSpPr txBox="1"/>
          <p:nvPr/>
        </p:nvSpPr>
        <p:spPr>
          <a:xfrm>
            <a:off x="8629560" y="10365918"/>
            <a:ext cx="5318485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48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</a:rPr>
              <a:t>The </a:t>
            </a:r>
            <a:r>
              <a:rPr lang="en-GB" sz="1600" b="1" dirty="0" err="1">
                <a:solidFill>
                  <a:srgbClr val="9E0000"/>
                </a:solidFill>
              </a:rPr>
              <a:t>RCoA</a:t>
            </a:r>
            <a:r>
              <a:rPr lang="en-GB" sz="1600" b="1" dirty="0">
                <a:solidFill>
                  <a:srgbClr val="9E0000"/>
                </a:solidFill>
              </a:rPr>
              <a:t>, through NELA, collaborates with a number of other bodies</a:t>
            </a:r>
            <a:r>
              <a:rPr lang="en-GB" sz="1600" dirty="0">
                <a:solidFill>
                  <a:srgbClr val="9E0000"/>
                </a:solidFill>
              </a:rPr>
              <a:t>, e.g. </a:t>
            </a:r>
            <a:r>
              <a:rPr lang="en-GB" sz="1600" dirty="0">
                <a:solidFill>
                  <a:srgbClr val="9E000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Institute at University of Cambridge </a:t>
            </a:r>
            <a:r>
              <a:rPr lang="en-GB" sz="1600" dirty="0">
                <a:solidFill>
                  <a:srgbClr val="9E0000"/>
                </a:solidFill>
              </a:rPr>
              <a:t>to streamline the diagnostic pathway, and CPOC to develop training curricula to improve outcomes for older surgical patients.</a:t>
            </a:r>
            <a:endParaRPr lang="en-US" sz="1600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12" name="TextBox 112"/>
          <p:cNvSpPr txBox="1"/>
          <p:nvPr/>
        </p:nvSpPr>
        <p:spPr>
          <a:xfrm>
            <a:off x="4330775" y="9465100"/>
            <a:ext cx="2634640" cy="194925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62"/>
              </a:lnSpc>
              <a:spcBef>
                <a:spcPct val="0"/>
              </a:spcBef>
            </a:pPr>
            <a:r>
              <a:rPr lang="en-GB" sz="1600" b="1" dirty="0">
                <a:solidFill>
                  <a:srgbClr val="9E000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NoLap</a:t>
            </a:r>
            <a:r>
              <a:rPr lang="en-GB" sz="1600" dirty="0">
                <a:solidFill>
                  <a:srgbClr val="9E0000"/>
                </a:solidFill>
              </a:rPr>
              <a:t> (patients with acute abdominal conditions who do not undergo surgery) </a:t>
            </a:r>
            <a:r>
              <a:rPr lang="en-GB" sz="1600" b="1" dirty="0">
                <a:solidFill>
                  <a:srgbClr val="9E0000"/>
                </a:solidFill>
              </a:rPr>
              <a:t>data collection commenced in April 2024</a:t>
            </a:r>
            <a:r>
              <a:rPr lang="en-GB" sz="1600" dirty="0">
                <a:solidFill>
                  <a:srgbClr val="9E0000"/>
                </a:solidFill>
              </a:rPr>
              <a:t> (Year 11 2024/2025); this is the </a:t>
            </a:r>
            <a:r>
              <a:rPr lang="en-GB" sz="1600" b="1" dirty="0">
                <a:solidFill>
                  <a:srgbClr val="9E0000"/>
                </a:solidFill>
              </a:rPr>
              <a:t>largest prospective data collection of its kind.</a:t>
            </a:r>
            <a:endParaRPr lang="en-US" sz="1600" b="1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113" name="Freeform 113"/>
          <p:cNvSpPr/>
          <p:nvPr/>
        </p:nvSpPr>
        <p:spPr>
          <a:xfrm>
            <a:off x="159884" y="174835"/>
            <a:ext cx="2428439" cy="1169433"/>
          </a:xfrm>
          <a:custGeom>
            <a:avLst/>
            <a:gdLst/>
            <a:ahLst/>
            <a:cxnLst/>
            <a:rect l="l" t="t" r="r" b="b"/>
            <a:pathLst>
              <a:path w="2428439" h="1169433">
                <a:moveTo>
                  <a:pt x="0" y="0"/>
                </a:moveTo>
                <a:lnTo>
                  <a:pt x="2428439" y="0"/>
                </a:lnTo>
                <a:lnTo>
                  <a:pt x="2428439" y="1169433"/>
                </a:lnTo>
                <a:lnTo>
                  <a:pt x="0" y="116943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88" r="-588" b="-4613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4" name="TextBox 114"/>
          <p:cNvSpPr txBox="1"/>
          <p:nvPr/>
        </p:nvSpPr>
        <p:spPr>
          <a:xfrm>
            <a:off x="1386803" y="20990236"/>
            <a:ext cx="12096000" cy="478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9"/>
              </a:lnSpc>
            </a:pPr>
            <a:r>
              <a:rPr lang="en-US" dirty="0">
                <a:solidFill>
                  <a:schemeClr val="bg1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Impact report produced June 2025</a:t>
            </a:r>
            <a:r>
              <a:rPr lang="en-US" sz="1499" dirty="0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. </a:t>
            </a:r>
          </a:p>
          <a:p>
            <a:pPr algn="ctr">
              <a:lnSpc>
                <a:spcPts val="1819"/>
              </a:lnSpc>
              <a:spcBef>
                <a:spcPct val="0"/>
              </a:spcBef>
            </a:pPr>
            <a:endParaRPr lang="en-US" sz="1499" dirty="0">
              <a:solidFill>
                <a:srgbClr val="FFFFFF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pic>
        <p:nvPicPr>
          <p:cNvPr id="115" name="Picture 114" descr="A red and white logo&#10;&#10;AI-generated content may be incorrect.">
            <a:extLst>
              <a:ext uri="{FF2B5EF4-FFF2-40B4-BE49-F238E27FC236}">
                <a16:creationId xmlns:a16="http://schemas.microsoft.com/office/drawing/2014/main" id="{99D8ED59-54F4-37C8-FB37-84C4FCAC8B8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521" y="180237"/>
            <a:ext cx="2428439" cy="1081507"/>
          </a:xfrm>
          <a:prstGeom prst="rect">
            <a:avLst/>
          </a:prstGeom>
        </p:spPr>
      </p:pic>
      <p:grpSp>
        <p:nvGrpSpPr>
          <p:cNvPr id="116" name="Group 72">
            <a:extLst>
              <a:ext uri="{FF2B5EF4-FFF2-40B4-BE49-F238E27FC236}">
                <a16:creationId xmlns:a16="http://schemas.microsoft.com/office/drawing/2014/main" id="{70870B59-8696-84D3-E1C8-111FBC176F4F}"/>
              </a:ext>
            </a:extLst>
          </p:cNvPr>
          <p:cNvGrpSpPr/>
          <p:nvPr/>
        </p:nvGrpSpPr>
        <p:grpSpPr>
          <a:xfrm>
            <a:off x="11546095" y="7448778"/>
            <a:ext cx="3068636" cy="2187099"/>
            <a:chOff x="0" y="0"/>
            <a:chExt cx="560448" cy="645278"/>
          </a:xfrm>
        </p:grpSpPr>
        <p:sp>
          <p:nvSpPr>
            <p:cNvPr id="117" name="Freeform 73">
              <a:extLst>
                <a:ext uri="{FF2B5EF4-FFF2-40B4-BE49-F238E27FC236}">
                  <a16:creationId xmlns:a16="http://schemas.microsoft.com/office/drawing/2014/main" id="{C8949631-1912-AD45-C524-4A780B4E797A}"/>
                </a:ext>
              </a:extLst>
            </p:cNvPr>
            <p:cNvSpPr/>
            <p:nvPr/>
          </p:nvSpPr>
          <p:spPr>
            <a:xfrm>
              <a:off x="0" y="0"/>
              <a:ext cx="560448" cy="645278"/>
            </a:xfrm>
            <a:custGeom>
              <a:avLst/>
              <a:gdLst/>
              <a:ahLst/>
              <a:cxnLst/>
              <a:rect l="l" t="t" r="r" b="b"/>
              <a:pathLst>
                <a:path w="560448" h="645278">
                  <a:moveTo>
                    <a:pt x="183171" y="0"/>
                  </a:moveTo>
                  <a:lnTo>
                    <a:pt x="377277" y="0"/>
                  </a:lnTo>
                  <a:cubicBezTo>
                    <a:pt x="478439" y="0"/>
                    <a:pt x="560448" y="82008"/>
                    <a:pt x="560448" y="183171"/>
                  </a:cubicBezTo>
                  <a:lnTo>
                    <a:pt x="560448" y="462108"/>
                  </a:lnTo>
                  <a:cubicBezTo>
                    <a:pt x="560448" y="563270"/>
                    <a:pt x="478439" y="645278"/>
                    <a:pt x="377277" y="645278"/>
                  </a:cubicBezTo>
                  <a:lnTo>
                    <a:pt x="183171" y="645278"/>
                  </a:lnTo>
                  <a:cubicBezTo>
                    <a:pt x="82008" y="645278"/>
                    <a:pt x="0" y="563270"/>
                    <a:pt x="0" y="462108"/>
                  </a:cubicBezTo>
                  <a:lnTo>
                    <a:pt x="0" y="183171"/>
                  </a:lnTo>
                  <a:cubicBezTo>
                    <a:pt x="0" y="82008"/>
                    <a:pt x="82008" y="0"/>
                    <a:pt x="183171" y="0"/>
                  </a:cubicBez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8" name="TextBox 74">
              <a:extLst>
                <a:ext uri="{FF2B5EF4-FFF2-40B4-BE49-F238E27FC236}">
                  <a16:creationId xmlns:a16="http://schemas.microsoft.com/office/drawing/2014/main" id="{A230F0CA-1B14-BA1C-5B14-B7CF879CF3DB}"/>
                </a:ext>
              </a:extLst>
            </p:cNvPr>
            <p:cNvSpPr txBox="1"/>
            <p:nvPr/>
          </p:nvSpPr>
          <p:spPr>
            <a:xfrm>
              <a:off x="0" y="-57150"/>
              <a:ext cx="560448" cy="7024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50800" tIns="50800" rIns="50800" bIns="50800" rtlCol="0" anchor="ctr"/>
            <a:lstStyle/>
            <a:p>
              <a:pPr algn="ctr">
                <a:lnSpc>
                  <a:spcPts val="4060"/>
                </a:lnSpc>
              </a:pPr>
              <a:endParaRPr/>
            </a:p>
          </p:txBody>
        </p:sp>
      </p:grpSp>
      <p:sp>
        <p:nvSpPr>
          <p:cNvPr id="119" name="TextBox 110">
            <a:extLst>
              <a:ext uri="{FF2B5EF4-FFF2-40B4-BE49-F238E27FC236}">
                <a16:creationId xmlns:a16="http://schemas.microsoft.com/office/drawing/2014/main" id="{A2F4741E-ADBF-CCD6-3765-9168FAEF9DB1}"/>
              </a:ext>
            </a:extLst>
          </p:cNvPr>
          <p:cNvSpPr txBox="1"/>
          <p:nvPr/>
        </p:nvSpPr>
        <p:spPr>
          <a:xfrm>
            <a:off x="11802613" y="7451788"/>
            <a:ext cx="2554337" cy="2077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48"/>
              </a:lnSpc>
              <a:spcBef>
                <a:spcPct val="0"/>
              </a:spcBef>
            </a:pPr>
            <a:r>
              <a:rPr lang="en-GB" sz="1600" dirty="0">
                <a:solidFill>
                  <a:srgbClr val="9E0000"/>
                </a:solidFill>
              </a:rPr>
              <a:t>Alongside analysis of local </a:t>
            </a:r>
            <a:r>
              <a:rPr lang="en-GB" sz="1600" b="1" dirty="0">
                <a:solidFill>
                  <a:srgbClr val="9E0000"/>
                </a:solidFill>
              </a:rPr>
              <a:t>NELA data </a:t>
            </a:r>
            <a:r>
              <a:rPr lang="en-GB" sz="1600" dirty="0">
                <a:solidFill>
                  <a:srgbClr val="9E0000"/>
                </a:solidFill>
              </a:rPr>
              <a:t>by participating sites, NELA’s data access request process supports many studies. This has led to </a:t>
            </a:r>
            <a:r>
              <a:rPr lang="en-GB" sz="1600" b="1" dirty="0">
                <a:solidFill>
                  <a:srgbClr val="9E0000"/>
                </a:solidFill>
              </a:rPr>
              <a:t>155 peer reviewed publications using or referencing  NELA data in the last ten years.</a:t>
            </a:r>
            <a:endParaRPr lang="en-US" sz="1600" b="1" dirty="0">
              <a:solidFill>
                <a:srgbClr val="9E0000"/>
              </a:solidFill>
              <a:sym typeface="Montserrat Classic"/>
            </a:endParaRPr>
          </a:p>
        </p:txBody>
      </p:sp>
      <p:sp>
        <p:nvSpPr>
          <p:cNvPr id="2" name="TextBox 77">
            <a:extLst>
              <a:ext uri="{FF2B5EF4-FFF2-40B4-BE49-F238E27FC236}">
                <a16:creationId xmlns:a16="http://schemas.microsoft.com/office/drawing/2014/main" id="{FC87A5BF-FD87-1A36-BDC5-131E13982E3D}"/>
              </a:ext>
            </a:extLst>
          </p:cNvPr>
          <p:cNvSpPr txBox="1"/>
          <p:nvPr/>
        </p:nvSpPr>
        <p:spPr>
          <a:xfrm>
            <a:off x="8191582" y="4667250"/>
            <a:ext cx="3150140" cy="2032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50800" tIns="50800" rIns="50800" bIns="50800" rtlCol="0" anchor="ctr"/>
          <a:lstStyle/>
          <a:p>
            <a:pPr algn="ctr">
              <a:lnSpc>
                <a:spcPts val="4060"/>
              </a:lnSpc>
            </a:pPr>
            <a:endParaRPr/>
          </a:p>
        </p:txBody>
      </p:sp>
      <p:sp>
        <p:nvSpPr>
          <p:cNvPr id="108" name="TextBox 108"/>
          <p:cNvSpPr txBox="1"/>
          <p:nvPr/>
        </p:nvSpPr>
        <p:spPr>
          <a:xfrm>
            <a:off x="8383984" y="4854489"/>
            <a:ext cx="2712109" cy="1615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8"/>
              </a:lnSpc>
            </a:pPr>
            <a:r>
              <a:rPr lang="en-US" sz="1600" b="1" dirty="0">
                <a:solidFill>
                  <a:srgbClr val="9E0000"/>
                </a:solidFill>
              </a:rPr>
              <a:t>NELA </a:t>
            </a:r>
            <a:r>
              <a:rPr lang="en-US" sz="1600" b="1" dirty="0">
                <a:solidFill>
                  <a:srgbClr val="9E0000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published</a:t>
            </a:r>
            <a:r>
              <a:rPr lang="en-US" sz="1600" b="1" dirty="0">
                <a:solidFill>
                  <a:srgbClr val="9E0000"/>
                </a:solidFill>
              </a:rPr>
              <a:t> a prognostic model for mortality</a:t>
            </a:r>
            <a:r>
              <a:rPr lang="en-US" sz="1600" dirty="0">
                <a:solidFill>
                  <a:srgbClr val="9E0000"/>
                </a:solidFill>
              </a:rPr>
              <a:t> 30 days after Emergency Laparotomy in 2023. This tool has </a:t>
            </a:r>
            <a:r>
              <a:rPr lang="en-US" sz="1600" b="1" dirty="0">
                <a:solidFill>
                  <a:srgbClr val="9E0000"/>
                </a:solidFill>
              </a:rPr>
              <a:t>superseded other tools and is widely used nationally and internationally.</a:t>
            </a:r>
            <a:r>
              <a:rPr lang="en-US" sz="1600" b="1" dirty="0">
                <a:solidFill>
                  <a:srgbClr val="9E0000"/>
                </a:solidFill>
                <a:sym typeface="Montserrat Classic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2DDDDA8C217E4D88DE19D98E9F4B73" ma:contentTypeVersion="33" ma:contentTypeDescription="Create a new document." ma:contentTypeScope="" ma:versionID="e934737f611b52df93b6724dbaa23139">
  <xsd:schema xmlns:xsd="http://www.w3.org/2001/XMLSchema" xmlns:xs="http://www.w3.org/2001/XMLSchema" xmlns:p="http://schemas.microsoft.com/office/2006/metadata/properties" xmlns:ns1="http://schemas.microsoft.com/sharepoint/v3" xmlns:ns2="3b40b44f-e799-4d64-8455-904a2da5388f" xmlns:ns3="http://schemas.microsoft.com/sharepoint/v3/fields" xmlns:ns4="6e6bd307-9bcd-413c-b05b-ff6db65b80d2" targetNamespace="http://schemas.microsoft.com/office/2006/metadata/properties" ma:root="true" ma:fieldsID="e40d2e5c10a39a80c015061ae9241073" ns1:_="" ns2:_="" ns3:_="" ns4:_="">
    <xsd:import namespace="http://schemas.microsoft.com/sharepoint/v3"/>
    <xsd:import namespace="3b40b44f-e799-4d64-8455-904a2da5388f"/>
    <xsd:import namespace="http://schemas.microsoft.com/sharepoint/v3/fields"/>
    <xsd:import namespace="6e6bd307-9bcd-413c-b05b-ff6db65b80d2"/>
    <xsd:element name="properties">
      <xsd:complexType>
        <xsd:sequence>
          <xsd:element name="documentManagement">
            <xsd:complexType>
              <xsd:all>
                <xsd:element ref="ns2:g062ab871f4a4b5f968851e563bf6d68" minOccurs="0"/>
                <xsd:element ref="ns2:TaxCatchAll" minOccurs="0"/>
                <xsd:element ref="ns2:ice7e5670ce74fe1a3fb353362b5f262" minOccurs="0"/>
                <xsd:element ref="ns2:g4375d40a7ac4a13b48abd44d70adf07" minOccurs="0"/>
                <xsd:element ref="ns2:n380d3a581f04495966436d711e595e5" minOccurs="0"/>
                <xsd:element ref="ns2:eb4545c437b34459b8c35b01c6d74099" minOccurs="0"/>
                <xsd:element ref="ns2:k8cc9c91554f4920b58138e7e3833652" minOccurs="0"/>
                <xsd:element ref="ns2:Project_x002f__x0020_contract_x0020_end_x0020_date" minOccurs="0"/>
                <xsd:element ref="ns2:j564cf839d604eac815dcf5d6b93328d" minOccurs="0"/>
                <xsd:element ref="ns3:_Source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lcf76f155ced4ddcb4097134ff3c332f" minOccurs="0"/>
                <xsd:element ref="ns4:MediaServiceGenerationTime" minOccurs="0"/>
                <xsd:element ref="ns4:MediaServiceEventHashCode" minOccurs="0"/>
                <xsd:element ref="ns2:SharedWithUsers" minOccurs="0"/>
                <xsd:element ref="ns2:SharedWithDetails" minOccurs="0"/>
                <xsd:element ref="ns4:MediaServiceOCR" minOccurs="0"/>
                <xsd:element ref="ns4:MediaServiceObjectDetectorVersions" minOccurs="0"/>
                <xsd:element ref="ns4:MediaServiceLocation" minOccurs="0"/>
                <xsd:element ref="ns4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0b44f-e799-4d64-8455-904a2da5388f" elementFormDefault="qualified">
    <xsd:import namespace="http://schemas.microsoft.com/office/2006/documentManagement/types"/>
    <xsd:import namespace="http://schemas.microsoft.com/office/infopath/2007/PartnerControls"/>
    <xsd:element name="g062ab871f4a4b5f968851e563bf6d68" ma:index="9" nillable="true" ma:taxonomy="true" ma:internalName="g062ab871f4a4b5f968851e563bf6d68" ma:taxonomyFieldName="Archive" ma:displayName="Archive" ma:default="" ma:fieldId="{0062ab87-1f4a-4b5f-9688-51e563bf6d68}" ma:sspId="72c748ba-2422-442a-8da0-8c3a11393106" ma:termSetId="4f678865-3ead-4956-8594-20ab1e364b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e7ff465-49d3-44e2-a1d0-251a1ed324ba}" ma:internalName="TaxCatchAll" ma:showField="CatchAllData" ma:web="3b40b44f-e799-4d64-8455-904a2da538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ce7e5670ce74fe1a3fb353362b5f262" ma:index="12" nillable="true" ma:taxonomy="true" ma:internalName="ice7e5670ce74fe1a3fb353362b5f262" ma:taxonomyFieldName="Business_x0020_Activity" ma:displayName="Business Activity" ma:default="" ma:fieldId="{2ce7e567-0ce7-4fe1-a3fb-353362b5f262}" ma:sspId="72c748ba-2422-442a-8da0-8c3a11393106" ma:termSetId="281f97d3-173f-40b8-9fc1-2bb96af60e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4375d40a7ac4a13b48abd44d70adf07" ma:index="14" nillable="true" ma:taxonomy="true" ma:internalName="g4375d40a7ac4a13b48abd44d70adf07" ma:taxonomyFieldName="Business_x0020_Function" ma:displayName="Business Function" ma:default="2;#Audits|ae63694e-9999-473c-882e-084b09c6631d" ma:fieldId="{04375d40-a7ac-4a13-b48a-bd44d70adf07}" ma:sspId="72c748ba-2422-442a-8da0-8c3a11393106" ma:termSetId="1a054ad0-931e-4bb0-a70b-dc33d2e19bcb" ma:anchorId="c788aced-109f-432d-9368-116094370ebc" ma:open="false" ma:isKeyword="false">
      <xsd:complexType>
        <xsd:sequence>
          <xsd:element ref="pc:Terms" minOccurs="0" maxOccurs="1"/>
        </xsd:sequence>
      </xsd:complexType>
    </xsd:element>
    <xsd:element name="n380d3a581f04495966436d711e595e5" ma:index="16" nillable="true" ma:taxonomy="true" ma:internalName="n380d3a581f04495966436d711e595e5" ma:taxonomyFieldName="Division" ma:displayName="Division" ma:default="1;#Research ＆ Quality Improvement|c788aced-109f-432d-9368-116094370ebc" ma:fieldId="{7380d3a5-81f0-4495-9664-36d711e595e5}" ma:sspId="72c748ba-2422-442a-8da0-8c3a11393106" ma:termSetId="1a054ad0-931e-4bb0-a70b-dc33d2e19b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b4545c437b34459b8c35b01c6d74099" ma:index="18" nillable="true" ma:taxonomy="true" ma:internalName="eb4545c437b34459b8c35b01c6d74099" ma:taxonomyFieldName="Document_x0020_status" ma:displayName="Document status" ma:default="" ma:fieldId="{eb4545c4-37b3-4459-b8c3-5b01c6d74099}" ma:sspId="72c748ba-2422-442a-8da0-8c3a11393106" ma:termSetId="81537ae4-bb63-4a0b-b036-a59c8bb249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8cc9c91554f4920b58138e7e3833652" ma:index="20" nillable="true" ma:taxonomy="true" ma:internalName="k8cc9c91554f4920b58138e7e3833652" ma:taxonomyFieldName="Information_x0020_type" ma:displayName="Information type" ma:default="" ma:fieldId="{48cc9c91-554f-4920-b581-38e7e3833652}" ma:sspId="72c748ba-2422-442a-8da0-8c3a11393106" ma:termSetId="7c5dc89c-5a38-404b-b798-27b2a4c32a3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roject_x002f__x0020_contract_x0020_end_x0020_date" ma:index="21" nillable="true" ma:displayName="Project/ contract end date" ma:format="DateOnly" ma:internalName="Project_x002F__x0020_contract_x0020_end_x0020_date">
      <xsd:simpleType>
        <xsd:restriction base="dms:DateTime"/>
      </xsd:simpleType>
    </xsd:element>
    <xsd:element name="j564cf839d604eac815dcf5d6b93328d" ma:index="23" nillable="true" ma:taxonomy="true" ma:internalName="j564cf839d604eac815dcf5d6b93328d" ma:taxonomyFieldName="Project_x002F__x0020_contract_x0020_status" ma:displayName="Project/ contract status" ma:default="" ma:fieldId="{3564cf83-9d60-4eac-815d-cf5d6b93328d}" ma:sspId="72c748ba-2422-442a-8da0-8c3a11393106" ma:termSetId="6fb53340-93dd-45ae-88d8-d63e0eb70bf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3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ource" ma:index="24" nillable="true" ma:displayName="Source filepath" ma:description="References to resources from which this resource was derived" ma:internalName="_Sourc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6bd307-9bcd-413c-b05b-ff6db65b80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2c748ba-2422-442a-8da0-8c3a113931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3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3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e7e5670ce74fe1a3fb353362b5f262 xmlns="3b40b44f-e799-4d64-8455-904a2da5388f">
      <Terms xmlns="http://schemas.microsoft.com/office/infopath/2007/PartnerControls"/>
    </ice7e5670ce74fe1a3fb353362b5f262>
    <_Source xmlns="http://schemas.microsoft.com/sharepoint/v3/fields">E:\Shared\Research &amp; Quality Improvement\Clinical Standards &amp; Quality Improvement\5. RCPCH PROJECTS\2. Neonatal Audit Programme (NNAP)\Documents\Feedback, impact and QI\Impact poster\NNAP Impact poster March 2022.pptx</_Source>
    <k8cc9c91554f4920b58138e7e3833652 xmlns="3b40b44f-e799-4d64-8455-904a2da5388f">
      <Terms xmlns="http://schemas.microsoft.com/office/infopath/2007/PartnerControls"/>
    </k8cc9c91554f4920b58138e7e3833652>
    <Project_x002f__x0020_contract_x0020_end_x0020_date xmlns="3b40b44f-e799-4d64-8455-904a2da5388f" xsi:nil="true"/>
    <g4375d40a7ac4a13b48abd44d70adf07 xmlns="3b40b44f-e799-4d64-8455-904a2da5388f">
      <Terms xmlns="http://schemas.microsoft.com/office/infopath/2007/PartnerControls">
        <TermInfo xmlns="http://schemas.microsoft.com/office/infopath/2007/PartnerControls">
          <TermName xmlns="http://schemas.microsoft.com/office/infopath/2007/PartnerControls">Audits</TermName>
          <TermId xmlns="http://schemas.microsoft.com/office/infopath/2007/PartnerControls">ae63694e-9999-473c-882e-084b09c6631d</TermId>
        </TermInfo>
      </Terms>
    </g4375d40a7ac4a13b48abd44d70adf07>
    <eb4545c437b34459b8c35b01c6d74099 xmlns="3b40b44f-e799-4d64-8455-904a2da5388f">
      <Terms xmlns="http://schemas.microsoft.com/office/infopath/2007/PartnerControls"/>
    </eb4545c437b34459b8c35b01c6d74099>
    <_ip_UnifiedCompliancePolicyUIAction xmlns="http://schemas.microsoft.com/sharepoint/v3" xsi:nil="true"/>
    <_ip_UnifiedCompliancePolicyProperties xmlns="http://schemas.microsoft.com/sharepoint/v3" xsi:nil="true"/>
    <j564cf839d604eac815dcf5d6b93328d xmlns="3b40b44f-e799-4d64-8455-904a2da5388f">
      <Terms xmlns="http://schemas.microsoft.com/office/infopath/2007/PartnerControls"/>
    </j564cf839d604eac815dcf5d6b93328d>
    <lcf76f155ced4ddcb4097134ff3c332f xmlns="6e6bd307-9bcd-413c-b05b-ff6db65b80d2">
      <Terms xmlns="http://schemas.microsoft.com/office/infopath/2007/PartnerControls"/>
    </lcf76f155ced4ddcb4097134ff3c332f>
    <TaxCatchAll xmlns="3b40b44f-e799-4d64-8455-904a2da5388f">
      <Value>2</Value>
      <Value>1</Value>
    </TaxCatchAll>
    <g062ab871f4a4b5f968851e563bf6d68 xmlns="3b40b44f-e799-4d64-8455-904a2da5388f">
      <Terms xmlns="http://schemas.microsoft.com/office/infopath/2007/PartnerControls"/>
    </g062ab871f4a4b5f968851e563bf6d68>
    <n380d3a581f04495966436d711e595e5 xmlns="3b40b44f-e799-4d64-8455-904a2da5388f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Research ＆ Quality Improvement</TermName>
          <TermId xmlns="http://schemas.microsoft.com/office/infopath/2007/PartnerControls">c788aced-109f-432d-9368-116094370ebc</TermId>
        </TermInfo>
      </Terms>
    </n380d3a581f04495966436d711e595e5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78153B-C1A6-4D51-A032-2AD8FD7FD5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b40b44f-e799-4d64-8455-904a2da5388f"/>
    <ds:schemaRef ds:uri="http://schemas.microsoft.com/sharepoint/v3/fields"/>
    <ds:schemaRef ds:uri="6e6bd307-9bcd-413c-b05b-ff6db65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8D9410-7692-4AFF-A421-188121C86492}">
  <ds:schemaRefs>
    <ds:schemaRef ds:uri="http://schemas.microsoft.com/office/2006/metadata/properties"/>
    <ds:schemaRef ds:uri="http://schemas.microsoft.com/office/infopath/2007/PartnerControls"/>
    <ds:schemaRef ds:uri="3b40b44f-e799-4d64-8455-904a2da5388f"/>
    <ds:schemaRef ds:uri="http://schemas.microsoft.com/sharepoint/v3/fields"/>
    <ds:schemaRef ds:uri="http://schemas.microsoft.com/sharepoint/v3"/>
    <ds:schemaRef ds:uri="6e6bd307-9bcd-413c-b05b-ff6db65b80d2"/>
  </ds:schemaRefs>
</ds:datastoreItem>
</file>

<file path=customXml/itemProps3.xml><?xml version="1.0" encoding="utf-8"?>
<ds:datastoreItem xmlns:ds="http://schemas.openxmlformats.org/officeDocument/2006/customXml" ds:itemID="{CC9CB8D5-B98D-42F1-AB82-10B2DB5B0C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852</Words>
  <Application>Microsoft Office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 Display</vt:lpstr>
      <vt:lpstr>Aptos</vt:lpstr>
      <vt:lpstr>Montserrat Classic Bold</vt:lpstr>
      <vt:lpstr>Montserrat Classic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the NNAP</dc:title>
  <dc:creator>Georgia Lewis</dc:creator>
  <cp:lastModifiedBy>Paul Smith</cp:lastModifiedBy>
  <cp:revision>20</cp:revision>
  <dcterms:created xsi:type="dcterms:W3CDTF">2006-08-16T00:00:00Z</dcterms:created>
  <dcterms:modified xsi:type="dcterms:W3CDTF">2025-06-23T14:48:06Z</dcterms:modified>
  <dc:identifier>DAGgULMNp7k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Document_x0020_status">
    <vt:lpwstr/>
  </property>
  <property fmtid="{D5CDD505-2E9C-101B-9397-08002B2CF9AE}" pid="4" name="Business_x0020_Activity">
    <vt:lpwstr/>
  </property>
  <property fmtid="{D5CDD505-2E9C-101B-9397-08002B2CF9AE}" pid="5" name="Document status">
    <vt:lpwstr/>
  </property>
  <property fmtid="{D5CDD505-2E9C-101B-9397-08002B2CF9AE}" pid="6" name="Archive">
    <vt:lpwstr/>
  </property>
  <property fmtid="{D5CDD505-2E9C-101B-9397-08002B2CF9AE}" pid="7" name="Business Activity">
    <vt:lpwstr/>
  </property>
  <property fmtid="{D5CDD505-2E9C-101B-9397-08002B2CF9AE}" pid="8" name="MediaServiceImageTags">
    <vt:lpwstr/>
  </property>
  <property fmtid="{D5CDD505-2E9C-101B-9397-08002B2CF9AE}" pid="9" name="ContentTypeId">
    <vt:lpwstr>0x010100CC2DDDDA8C217E4D88DE19D98E9F4B73</vt:lpwstr>
  </property>
  <property fmtid="{D5CDD505-2E9C-101B-9397-08002B2CF9AE}" pid="10" name="ComplianceAssetId">
    <vt:lpwstr/>
  </property>
  <property fmtid="{D5CDD505-2E9C-101B-9397-08002B2CF9AE}" pid="11" name="Division">
    <vt:lpwstr>1;#Research ＆ Quality Improvement|c788aced-109f-432d-9368-116094370ebc</vt:lpwstr>
  </property>
  <property fmtid="{D5CDD505-2E9C-101B-9397-08002B2CF9AE}" pid="12" name="_ExtendedDescription">
    <vt:lpwstr/>
  </property>
  <property fmtid="{D5CDD505-2E9C-101B-9397-08002B2CF9AE}" pid="13" name="Project_x002F__x0020_contract_x0020_status">
    <vt:lpwstr/>
  </property>
  <property fmtid="{D5CDD505-2E9C-101B-9397-08002B2CF9AE}" pid="14" name="Information type">
    <vt:lpwstr/>
  </property>
  <property fmtid="{D5CDD505-2E9C-101B-9397-08002B2CF9AE}" pid="15" name="Information_x0020_type">
    <vt:lpwstr/>
  </property>
  <property fmtid="{D5CDD505-2E9C-101B-9397-08002B2CF9AE}" pid="16" name="Business_x0020_Function">
    <vt:lpwstr>2;#Audits|ae63694e-9999-473c-882e-084b09c6631d</vt:lpwstr>
  </property>
  <property fmtid="{D5CDD505-2E9C-101B-9397-08002B2CF9AE}" pid="17" name="Business Function">
    <vt:lpwstr>2;#Audits|ae63694e-9999-473c-882e-084b09c6631d</vt:lpwstr>
  </property>
  <property fmtid="{D5CDD505-2E9C-101B-9397-08002B2CF9AE}" pid="18" name="Project/ contract status">
    <vt:lpwstr/>
  </property>
</Properties>
</file>