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3"/>
  </p:notesMasterIdLst>
  <p:sldIdLst>
    <p:sldId id="257" r:id="rId2"/>
  </p:sldIdLst>
  <p:sldSz cx="6858000" cy="9906000" type="A4"/>
  <p:notesSz cx="6799263" cy="99298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CB67130-0A7E-A9B5-126B-261FF48216CD}" name="Olivia O’Connor" initials="OO" userId="S::o.oconnor@rcseng.ac.uk::d1a52c4a-e1bf-488f-ac76-6529ff293a4c" providerId="AD"/>
  <p188:author id="{6E11297E-201C-80F0-40B7-7BCC566B1E40}" name="Min Hae  Park" initials="MP" userId="S::encdmpar@lshtm.ac.uk::6d246603-ecac-40d7-b4fc-d3a9da7517f0" providerId="AD"/>
  <p188:author id="{88E1E7BA-23FA-05D5-D496-5FD67F7CC52E}" name="Amanda McDonell" initials="AM" userId="S::AMcDonell@rcseng.ac.uk::883a4a87-986c-4024-84cc-c501023edb5c" providerId="AD"/>
  <p188:author id="{F7D445F9-C332-5922-997F-27099B2B031E}" name="Karen Darley" initials="KD" userId="S::KDarley@rcseng.ac.uk::602cd666-35ee-4d44-abca-2e942acf7b9c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258"/>
    <a:srgbClr val="0074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3557" autoAdjust="0"/>
  </p:normalViewPr>
  <p:slideViewPr>
    <p:cSldViewPr snapToGrid="0">
      <p:cViewPr varScale="1">
        <p:scale>
          <a:sx n="71" d="100"/>
          <a:sy n="71" d="100"/>
        </p:scale>
        <p:origin x="2085" y="63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8/10/relationships/authors" Target="authors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1275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AEC212-C779-430B-B05E-81FD43739041}" type="datetimeFigureOut">
              <a:rPr lang="en-GB" smtClean="0"/>
              <a:t>16/06/2025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39963" y="1241425"/>
            <a:ext cx="2319337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8375"/>
            <a:ext cx="5440363" cy="39100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1338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1275" y="9431338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DDCEBD-4F84-4FE8-A549-6706539517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89489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283923-E9B8-A7D0-9244-F38700D01F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9CC8C91-A71D-FC8C-3E0F-DEE51218213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EDFFB63-7546-33AF-5D2C-78C4A45FFFF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06D2A2-17B0-A3FA-CBFA-66955EF4855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DDCEBD-4F84-4FE8-A549-670653951782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51331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DEC4C-6070-4EE3-A604-6310AF228C3F}" type="datetimeFigureOut">
              <a:rPr lang="en-GB" smtClean="0"/>
              <a:t>16/06/2025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8883A-D380-4EB2-B5CA-7757EC2AD6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7200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DEC4C-6070-4EE3-A604-6310AF228C3F}" type="datetimeFigureOut">
              <a:rPr lang="en-GB" smtClean="0"/>
              <a:t>16/06/2025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8883A-D380-4EB2-B5CA-7757EC2AD6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74609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DEC4C-6070-4EE3-A604-6310AF228C3F}" type="datetimeFigureOut">
              <a:rPr lang="en-GB" smtClean="0"/>
              <a:t>16/06/2025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8883A-D380-4EB2-B5CA-7757EC2AD6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46391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DEC4C-6070-4EE3-A604-6310AF228C3F}" type="datetimeFigureOut">
              <a:rPr lang="en-GB" smtClean="0"/>
              <a:t>16/06/2025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8883A-D380-4EB2-B5CA-7757EC2AD6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54257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82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DEC4C-6070-4EE3-A604-6310AF228C3F}" type="datetimeFigureOut">
              <a:rPr lang="en-GB" smtClean="0"/>
              <a:t>16/06/2025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8883A-D380-4EB2-B5CA-7757EC2AD6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24553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DEC4C-6070-4EE3-A604-6310AF228C3F}" type="datetimeFigureOut">
              <a:rPr lang="en-GB" smtClean="0"/>
              <a:t>16/06/2025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8883A-D380-4EB2-B5CA-7757EC2AD6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93819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DEC4C-6070-4EE3-A604-6310AF228C3F}" type="datetimeFigureOut">
              <a:rPr lang="en-GB" smtClean="0"/>
              <a:t>16/06/2025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8883A-D380-4EB2-B5CA-7757EC2AD6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6180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DEC4C-6070-4EE3-A604-6310AF228C3F}" type="datetimeFigureOut">
              <a:rPr lang="en-GB" smtClean="0"/>
              <a:t>16/06/2025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8883A-D380-4EB2-B5CA-7757EC2AD6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13027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DEC4C-6070-4EE3-A604-6310AF228C3F}" type="datetimeFigureOut">
              <a:rPr lang="en-GB" smtClean="0"/>
              <a:t>16/06/2025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8883A-D380-4EB2-B5CA-7757EC2AD6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87900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DEC4C-6070-4EE3-A604-6310AF228C3F}" type="datetimeFigureOut">
              <a:rPr lang="en-GB" smtClean="0"/>
              <a:t>16/06/2025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8883A-D380-4EB2-B5CA-7757EC2AD6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26182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DEC4C-6070-4EE3-A604-6310AF228C3F}" type="datetimeFigureOut">
              <a:rPr lang="en-GB" smtClean="0"/>
              <a:t>16/06/2025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8883A-D380-4EB2-B5CA-7757EC2AD6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19578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60DEC4C-6070-4EE3-A604-6310AF228C3F}" type="datetimeFigureOut">
              <a:rPr lang="en-GB" smtClean="0"/>
              <a:t>16/06/2025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CB8883A-D380-4EB2-B5CA-7757EC2AD6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4920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13" Type="http://schemas.openxmlformats.org/officeDocument/2006/relationships/image" Target="../media/image11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jpeg"/><Relationship Id="rId4" Type="http://schemas.openxmlformats.org/officeDocument/2006/relationships/image" Target="../media/image2.jpe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2E9CDA-406D-1AF8-443A-2FF1623767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63E9CA3D-C8FD-DB53-4549-04B1651DC76E}"/>
              </a:ext>
            </a:extLst>
          </p:cNvPr>
          <p:cNvGrpSpPr/>
          <p:nvPr/>
        </p:nvGrpSpPr>
        <p:grpSpPr>
          <a:xfrm>
            <a:off x="174739" y="0"/>
            <a:ext cx="6523623" cy="521999"/>
            <a:chOff x="167190" y="-1072207"/>
            <a:chExt cx="6523623" cy="521999"/>
          </a:xfrm>
        </p:grpSpPr>
        <p:pic>
          <p:nvPicPr>
            <p:cNvPr id="4" name="Picture 3" descr="A logo with blue text&#10;&#10;Description automatically generated">
              <a:extLst>
                <a:ext uri="{FF2B5EF4-FFF2-40B4-BE49-F238E27FC236}">
                  <a16:creationId xmlns:a16="http://schemas.microsoft.com/office/drawing/2014/main" id="{A28195F8-8A88-FFF9-87DE-A927E5FE3C4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92504" y="-1002023"/>
              <a:ext cx="1098309" cy="39500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" name="Picture 5" descr="A close-up of a logo&#10;&#10;Description automatically generated">
              <a:extLst>
                <a:ext uri="{FF2B5EF4-FFF2-40B4-BE49-F238E27FC236}">
                  <a16:creationId xmlns:a16="http://schemas.microsoft.com/office/drawing/2014/main" id="{6B363782-80B4-A688-A082-C1C34965B8B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06455" y="-1028091"/>
              <a:ext cx="894281" cy="44714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" name="Picture 6" descr="A black and white logo&#10;&#10;Description automatically generated">
              <a:extLst>
                <a:ext uri="{FF2B5EF4-FFF2-40B4-BE49-F238E27FC236}">
                  <a16:creationId xmlns:a16="http://schemas.microsoft.com/office/drawing/2014/main" id="{580F863A-9908-D72E-6073-24B336EC092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44691" y="-1072207"/>
              <a:ext cx="947870" cy="5219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" name="Picture 8" descr="A close-up of a logo&#10;&#10;Description automatically generated">
              <a:extLst>
                <a:ext uri="{FF2B5EF4-FFF2-40B4-BE49-F238E27FC236}">
                  <a16:creationId xmlns:a16="http://schemas.microsoft.com/office/drawing/2014/main" id="{AF2E5CC5-921A-F8D0-9D1B-24F27F068B6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23095" y="-1008094"/>
              <a:ext cx="701270" cy="409354"/>
            </a:xfrm>
            <a:prstGeom prst="rect">
              <a:avLst/>
            </a:prstGeom>
          </p:spPr>
        </p:pic>
        <p:pic>
          <p:nvPicPr>
            <p:cNvPr id="11" name="Picture 10" descr="A blue and white logo&#10;&#10;Description automatically generated">
              <a:extLst>
                <a:ext uri="{FF2B5EF4-FFF2-40B4-BE49-F238E27FC236}">
                  <a16:creationId xmlns:a16="http://schemas.microsoft.com/office/drawing/2014/main" id="{E2FD93F6-E871-FCE1-743E-F9467140417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59477" y="-999814"/>
              <a:ext cx="402186" cy="401074"/>
            </a:xfrm>
            <a:prstGeom prst="rect">
              <a:avLst/>
            </a:prstGeom>
          </p:spPr>
        </p:pic>
        <p:pic>
          <p:nvPicPr>
            <p:cNvPr id="13" name="Picture 12" descr="A logo with green letters&#10;&#10;Description automatically generated">
              <a:extLst>
                <a:ext uri="{FF2B5EF4-FFF2-40B4-BE49-F238E27FC236}">
                  <a16:creationId xmlns:a16="http://schemas.microsoft.com/office/drawing/2014/main" id="{2CC23183-DA1E-0593-4654-0594C6C573F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7190" y="-1002025"/>
              <a:ext cx="1194350" cy="409354"/>
            </a:xfrm>
            <a:prstGeom prst="rect">
              <a:avLst/>
            </a:prstGeom>
          </p:spPr>
        </p:pic>
        <p:pic>
          <p:nvPicPr>
            <p:cNvPr id="20" name="Picture 19" descr="A white text on a purple background&#10;&#10;Description automatically generated">
              <a:extLst>
                <a:ext uri="{FF2B5EF4-FFF2-40B4-BE49-F238E27FC236}">
                  <a16:creationId xmlns:a16="http://schemas.microsoft.com/office/drawing/2014/main" id="{793FDD70-020F-6CEE-D563-396BAC078B0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86359" y="-985117"/>
              <a:ext cx="799286" cy="375537"/>
            </a:xfrm>
            <a:prstGeom prst="rect">
              <a:avLst/>
            </a:prstGeom>
          </p:spPr>
        </p:pic>
      </p:grpSp>
      <p:pic>
        <p:nvPicPr>
          <p:cNvPr id="16" name="Picture 15" descr="A green background with light spots&#10;&#10;Description automatically generated">
            <a:extLst>
              <a:ext uri="{FF2B5EF4-FFF2-40B4-BE49-F238E27FC236}">
                <a16:creationId xmlns:a16="http://schemas.microsoft.com/office/drawing/2014/main" id="{1784FA65-DF41-A27A-F0FB-F024DEBFC60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481" t="4276"/>
          <a:stretch/>
        </p:blipFill>
        <p:spPr>
          <a:xfrm rot="16200000">
            <a:off x="3171818" y="-2676344"/>
            <a:ext cx="514361" cy="6858006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9CBD4091-749A-5968-7BC1-85A08C085C1C}"/>
              </a:ext>
            </a:extLst>
          </p:cNvPr>
          <p:cNvSpPr txBox="1"/>
          <p:nvPr/>
        </p:nvSpPr>
        <p:spPr>
          <a:xfrm>
            <a:off x="40730" y="516236"/>
            <a:ext cx="6858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solidFill>
                  <a:schemeClr val="bg1"/>
                </a:solidFill>
              </a:rPr>
              <a:t>NOGCA Information Sheet 2025</a:t>
            </a:r>
          </a:p>
          <a:p>
            <a:pPr algn="ctr"/>
            <a:r>
              <a:rPr lang="en-GB" sz="1400" dirty="0">
                <a:solidFill>
                  <a:schemeClr val="bg1"/>
                </a:solidFill>
              </a:rPr>
              <a:t>The introduction of an online interactive dashboard  for quarterly reports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A7B5856-4214-AB41-393B-86198573D9D2}"/>
              </a:ext>
            </a:extLst>
          </p:cNvPr>
          <p:cNvSpPr txBox="1"/>
          <p:nvPr/>
        </p:nvSpPr>
        <p:spPr>
          <a:xfrm>
            <a:off x="0" y="986735"/>
            <a:ext cx="6857998" cy="23929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1100" b="1" dirty="0">
                <a:solidFill>
                  <a:srgbClr val="007258"/>
                </a:solidFill>
              </a:rPr>
              <a:t>Introduction</a:t>
            </a:r>
          </a:p>
          <a:p>
            <a:pPr marL="171450" indent="-171450" algn="just" defTabSz="91442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1050" dirty="0"/>
              <a:t>The aim of the National </a:t>
            </a:r>
            <a:r>
              <a:rPr lang="en-US" altLang="en-US" sz="1050" dirty="0" err="1"/>
              <a:t>Oesophago</a:t>
            </a:r>
            <a:r>
              <a:rPr lang="en-US" altLang="en-US" sz="1050" dirty="0"/>
              <a:t>-Gastric Cancer Audit (NOGCA) is to evaluate the care and outcomes for people diagnosed with </a:t>
            </a:r>
            <a:r>
              <a:rPr lang="en-US" altLang="en-US" sz="1050" dirty="0" err="1"/>
              <a:t>oesophageal</a:t>
            </a:r>
            <a:r>
              <a:rPr lang="en-US" altLang="en-US" sz="1050" dirty="0"/>
              <a:t> or gastric (OG) cancer in England and Wales</a:t>
            </a:r>
          </a:p>
          <a:p>
            <a:pPr marL="171450" indent="-171450" algn="just" defTabSz="91442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1050" dirty="0"/>
              <a:t>An online dashboard was launched by the NOGCA team in January 2025 that displays information on selected performance indicators by NHS Trust and Cancer Alliance in England*</a:t>
            </a:r>
          </a:p>
          <a:p>
            <a:pPr algn="just" defTabSz="914423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050" b="1" dirty="0">
              <a:solidFill>
                <a:srgbClr val="333333"/>
              </a:solidFill>
            </a:endParaRPr>
          </a:p>
          <a:p>
            <a:pPr algn="just"/>
            <a:r>
              <a:rPr lang="en-GB" sz="1100" b="1" dirty="0">
                <a:solidFill>
                  <a:srgbClr val="007258"/>
                </a:solidFill>
              </a:rPr>
              <a:t>Overview of the online dashboard (https://rcs-ceu.shinyapps.io/NOGCA)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GB" sz="1050" dirty="0"/>
              <a:t>The interactive dashboard allows users to review the performance of NHS services over time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GB" sz="1050" dirty="0"/>
              <a:t>The dashboard is updated every three months. It provides up-to-date insights, and supports continuous improvement activities by NHS services providing care to patients with o</a:t>
            </a:r>
            <a:r>
              <a:rPr lang="en-US" altLang="en-US" sz="1050" dirty="0"/>
              <a:t>esophageal and gastric cancer</a:t>
            </a:r>
            <a:endParaRPr lang="en-GB" sz="1050" dirty="0"/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GB" sz="1100" dirty="0"/>
              <a:t>Users can explore information about the performance of NHS services and the quality of data provided in national cancer datasets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GB" sz="1100" dirty="0"/>
              <a:t>The information is produced using the</a:t>
            </a:r>
            <a:r>
              <a:rPr lang="en-GB" sz="1050" dirty="0">
                <a:solidFill>
                  <a:srgbClr val="333333"/>
                </a:solidFill>
              </a:rPr>
              <a:t> Rapid Cancer Registration Dataset (RCRD) linked with other national cancer datasets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2315F3E3-3CA9-FA00-83E3-6BD853BB05AB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 l="20022" t="41475" b="2108"/>
          <a:stretch/>
        </p:blipFill>
        <p:spPr>
          <a:xfrm>
            <a:off x="3379051" y="3601191"/>
            <a:ext cx="3428999" cy="1794744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9F8B9107-51BA-649A-A115-D19351FA260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325" b="6403"/>
          <a:stretch/>
        </p:blipFill>
        <p:spPr bwMode="auto">
          <a:xfrm>
            <a:off x="174739" y="3569580"/>
            <a:ext cx="3137972" cy="1696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4FD87236-2F73-81FC-CEDA-6DFEF5B7A36D}"/>
              </a:ext>
            </a:extLst>
          </p:cNvPr>
          <p:cNvPicPr>
            <a:picLocks noChangeAspect="1"/>
          </p:cNvPicPr>
          <p:nvPr/>
        </p:nvPicPr>
        <p:blipFill>
          <a:blip r:embed="rId13"/>
          <a:srcRect l="18013" t="7866" b="6293"/>
          <a:stretch/>
        </p:blipFill>
        <p:spPr>
          <a:xfrm>
            <a:off x="656137" y="6223543"/>
            <a:ext cx="2250282" cy="1694911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6CAEB2DE-A339-4730-3D77-A4911322AA5B}"/>
              </a:ext>
            </a:extLst>
          </p:cNvPr>
          <p:cNvPicPr>
            <a:picLocks noChangeAspect="1"/>
          </p:cNvPicPr>
          <p:nvPr/>
        </p:nvPicPr>
        <p:blipFill>
          <a:blip r:embed="rId14"/>
          <a:srcRect l="18376" t="8653" b="2214"/>
          <a:stretch/>
        </p:blipFill>
        <p:spPr>
          <a:xfrm>
            <a:off x="656137" y="8058283"/>
            <a:ext cx="2250282" cy="1721963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2C6F749E-E7EF-33E3-2473-5CE16CB91FD7}"/>
              </a:ext>
            </a:extLst>
          </p:cNvPr>
          <p:cNvSpPr txBox="1"/>
          <p:nvPr/>
        </p:nvSpPr>
        <p:spPr>
          <a:xfrm>
            <a:off x="3500" y="9695735"/>
            <a:ext cx="6858000" cy="2463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600" dirty="0">
                <a:solidFill>
                  <a:srgbClr val="333333"/>
                </a:solidFill>
              </a:rPr>
              <a:t>*Data from Wales is not available on a quarterly basis at this time</a:t>
            </a:r>
            <a:r>
              <a:rPr lang="en-GB" sz="1001" dirty="0">
                <a:solidFill>
                  <a:srgbClr val="333333"/>
                </a:solidFill>
              </a:rPr>
              <a:t>.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89520BB2-E3C6-5372-B4D6-485A853DEFE9}"/>
              </a:ext>
            </a:extLst>
          </p:cNvPr>
          <p:cNvSpPr txBox="1"/>
          <p:nvPr/>
        </p:nvSpPr>
        <p:spPr>
          <a:xfrm>
            <a:off x="40731" y="5398653"/>
            <a:ext cx="3428999" cy="7463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1100" b="1" dirty="0">
                <a:solidFill>
                  <a:srgbClr val="007258"/>
                </a:solidFill>
              </a:rPr>
              <a:t>Data quality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GB" sz="1050" dirty="0"/>
              <a:t>Reports on the completeness </a:t>
            </a:r>
            <a:r>
              <a:rPr lang="en-GB" sz="1050" dirty="0">
                <a:solidFill>
                  <a:srgbClr val="333333"/>
                </a:solidFill>
              </a:rPr>
              <a:t>of key data items in the Rapid Cancer Registration Dataset and the Cancer Outcomes and Services Dataset (COSD)</a:t>
            </a: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926DBC1B-2B63-9CC1-4220-E15F23E4998B}"/>
              </a:ext>
            </a:extLst>
          </p:cNvPr>
          <p:cNvSpPr/>
          <p:nvPr/>
        </p:nvSpPr>
        <p:spPr>
          <a:xfrm>
            <a:off x="771914" y="4581968"/>
            <a:ext cx="2250282" cy="756011"/>
          </a:xfrm>
          <a:prstGeom prst="ellipse">
            <a:avLst/>
          </a:prstGeom>
          <a:noFill/>
          <a:ln w="63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1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1270128-CCCB-CA08-229C-4C3AE8E2E012}"/>
              </a:ext>
            </a:extLst>
          </p:cNvPr>
          <p:cNvSpPr txBox="1"/>
          <p:nvPr/>
        </p:nvSpPr>
        <p:spPr>
          <a:xfrm>
            <a:off x="3415430" y="5455846"/>
            <a:ext cx="3317914" cy="398570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just"/>
            <a:r>
              <a:rPr lang="en-GB" sz="1100" b="1" dirty="0">
                <a:solidFill>
                  <a:srgbClr val="007258"/>
                </a:solidFill>
              </a:rPr>
              <a:t>Engagement with dashboard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GB" sz="1050" dirty="0"/>
              <a:t>Over 1200 contacts received the link via email.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GB" sz="1050" dirty="0"/>
              <a:t>Over 200 views in first 4 weeks (source: google analytics).</a:t>
            </a:r>
          </a:p>
          <a:p>
            <a:pPr algn="just"/>
            <a:endParaRPr lang="en-GB" sz="1050" b="1" dirty="0">
              <a:solidFill>
                <a:srgbClr val="007258"/>
              </a:solidFill>
            </a:endParaRPr>
          </a:p>
          <a:p>
            <a:pPr algn="ctr"/>
            <a:r>
              <a:rPr lang="en-GB" sz="1050" i="1" dirty="0">
                <a:solidFill>
                  <a:srgbClr val="007258"/>
                </a:solidFill>
              </a:rPr>
              <a:t> “We are planning to improve our data completeness collection for the audit”</a:t>
            </a:r>
          </a:p>
          <a:p>
            <a:pPr algn="just"/>
            <a:r>
              <a:rPr lang="en-GB" sz="1050" i="1" dirty="0"/>
              <a:t>- </a:t>
            </a:r>
            <a:r>
              <a:rPr lang="en-GB" sz="1050" dirty="0"/>
              <a:t>Feedback from a data analyst at an NHS Trust Cancer Services based on using the dashboard</a:t>
            </a:r>
          </a:p>
          <a:p>
            <a:pPr algn="just"/>
            <a:endParaRPr lang="en-GB" sz="1050" i="1" dirty="0">
              <a:solidFill>
                <a:srgbClr val="007258"/>
              </a:solidFill>
            </a:endParaRPr>
          </a:p>
          <a:p>
            <a:pPr algn="ctr"/>
            <a:r>
              <a:rPr lang="en-GB" sz="1050" i="1" dirty="0">
                <a:solidFill>
                  <a:srgbClr val="007258"/>
                </a:solidFill>
              </a:rPr>
              <a:t>“The dashboard is very useful to access data and easy to navigate”</a:t>
            </a:r>
          </a:p>
          <a:p>
            <a:r>
              <a:rPr lang="en-GB" sz="1050" dirty="0"/>
              <a:t>- Feedback from a cancer alliance clinical delivery group</a:t>
            </a:r>
          </a:p>
          <a:p>
            <a:pPr algn="just"/>
            <a:endParaRPr lang="en-GB" sz="1050" dirty="0"/>
          </a:p>
          <a:p>
            <a:pPr algn="just"/>
            <a:r>
              <a:rPr lang="en-GB" sz="1100" b="1" dirty="0">
                <a:solidFill>
                  <a:srgbClr val="007258"/>
                </a:solidFill>
              </a:rPr>
              <a:t>Going forward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GB" sz="1050" dirty="0"/>
              <a:t>Further development is planned for 2025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GB" sz="1050" dirty="0"/>
              <a:t>We will seek feedback from a wide range of stakeholders to inform revisions and ensure the dashboard meets the needs of users</a:t>
            </a:r>
          </a:p>
          <a:p>
            <a:pPr algn="just"/>
            <a:endParaRPr lang="en-GB" sz="1200" dirty="0"/>
          </a:p>
          <a:p>
            <a:pPr algn="just"/>
            <a:r>
              <a:rPr lang="en-GB" sz="1600" b="1" dirty="0">
                <a:solidFill>
                  <a:srgbClr val="007258"/>
                </a:solidFill>
              </a:rPr>
              <a:t>Click here to view the dashboard:</a:t>
            </a:r>
          </a:p>
          <a:p>
            <a:pPr algn="just"/>
            <a:r>
              <a:rPr lang="en-GB" sz="1400" b="1" dirty="0"/>
              <a:t>     nogca.org.uk/reports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6F79B297-CF86-A1AD-247D-4C7DA7BCD772}"/>
              </a:ext>
            </a:extLst>
          </p:cNvPr>
          <p:cNvSpPr/>
          <p:nvPr/>
        </p:nvSpPr>
        <p:spPr>
          <a:xfrm>
            <a:off x="1090870" y="6202108"/>
            <a:ext cx="877310" cy="183493"/>
          </a:xfrm>
          <a:prstGeom prst="ellipse">
            <a:avLst/>
          </a:prstGeom>
          <a:noFill/>
          <a:ln w="63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1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F8543C05-5376-FEEE-7DF4-5727FD81C2C5}"/>
              </a:ext>
            </a:extLst>
          </p:cNvPr>
          <p:cNvSpPr/>
          <p:nvPr/>
        </p:nvSpPr>
        <p:spPr>
          <a:xfrm>
            <a:off x="1090870" y="8002216"/>
            <a:ext cx="877310" cy="183493"/>
          </a:xfrm>
          <a:prstGeom prst="ellipse">
            <a:avLst/>
          </a:prstGeom>
          <a:noFill/>
          <a:ln w="63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1"/>
          </a:p>
        </p:txBody>
      </p:sp>
    </p:spTree>
    <p:extLst>
      <p:ext uri="{BB962C8B-B14F-4D97-AF65-F5344CB8AC3E}">
        <p14:creationId xmlns:p14="http://schemas.microsoft.com/office/powerpoint/2010/main" val="20781984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400</TotalTime>
  <Words>343</Words>
  <Application>Microsoft Office PowerPoint</Application>
  <PresentationFormat>A4 Paper (210x297 mm)</PresentationFormat>
  <Paragraphs>31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Olivia O’Connor</dc:creator>
  <cp:lastModifiedBy>Olivia O'Connor</cp:lastModifiedBy>
  <cp:revision>36</cp:revision>
  <cp:lastPrinted>2025-02-06T10:52:18Z</cp:lastPrinted>
  <dcterms:created xsi:type="dcterms:W3CDTF">2025-02-05T08:56:02Z</dcterms:created>
  <dcterms:modified xsi:type="dcterms:W3CDTF">2025-06-16T10:06:02Z</dcterms:modified>
</cp:coreProperties>
</file>