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655"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9" d="100"/>
          <a:sy n="79" d="100"/>
        </p:scale>
        <p:origin x="85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eo Watton" userId="175202fa-9954-4648-bf0e-9478c9abe6cf" providerId="ADAL" clId="{50114965-D44D-4A77-9F3A-2C915A3874B2}"/>
    <pc:docChg chg="custSel modSld">
      <pc:chgData name="Leo Watton" userId="175202fa-9954-4648-bf0e-9478c9abe6cf" providerId="ADAL" clId="{50114965-D44D-4A77-9F3A-2C915A3874B2}" dt="2025-06-18T09:49:31.994" v="60" actId="2711"/>
      <pc:docMkLst>
        <pc:docMk/>
      </pc:docMkLst>
      <pc:sldChg chg="modSp mod">
        <pc:chgData name="Leo Watton" userId="175202fa-9954-4648-bf0e-9478c9abe6cf" providerId="ADAL" clId="{50114965-D44D-4A77-9F3A-2C915A3874B2}" dt="2025-06-18T09:49:31.994" v="60" actId="2711"/>
        <pc:sldMkLst>
          <pc:docMk/>
          <pc:sldMk cId="3024779909" sldId="655"/>
        </pc:sldMkLst>
        <pc:spChg chg="mod">
          <ac:chgData name="Leo Watton" userId="175202fa-9954-4648-bf0e-9478c9abe6cf" providerId="ADAL" clId="{50114965-D44D-4A77-9F3A-2C915A3874B2}" dt="2025-06-18T09:49:12.976" v="59" actId="20577"/>
          <ac:spMkLst>
            <pc:docMk/>
            <pc:sldMk cId="3024779909" sldId="655"/>
            <ac:spMk id="8" creationId="{9232F780-D748-D9DF-610E-8EB3FB45DFB4}"/>
          </ac:spMkLst>
        </pc:spChg>
        <pc:spChg chg="mod">
          <ac:chgData name="Leo Watton" userId="175202fa-9954-4648-bf0e-9478c9abe6cf" providerId="ADAL" clId="{50114965-D44D-4A77-9F3A-2C915A3874B2}" dt="2025-06-18T09:49:31.994" v="60" actId="2711"/>
          <ac:spMkLst>
            <pc:docMk/>
            <pc:sldMk cId="3024779909" sldId="655"/>
            <ac:spMk id="9" creationId="{AE0772CD-EBAC-8791-3881-E6357A949092}"/>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pn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4617D0-9597-327C-D7C0-8AC0112FDC14}"/>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722DBDA9-9305-A392-B247-8D0DBBFC76E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66E062F5-969B-4D6B-30E9-A6D2ED560AAE}"/>
              </a:ext>
            </a:extLst>
          </p:cNvPr>
          <p:cNvSpPr>
            <a:spLocks noGrp="1"/>
          </p:cNvSpPr>
          <p:nvPr>
            <p:ph type="dt" sz="half" idx="10"/>
          </p:nvPr>
        </p:nvSpPr>
        <p:spPr/>
        <p:txBody>
          <a:bodyPr/>
          <a:lstStyle/>
          <a:p>
            <a:fld id="{137CD191-3D9B-4118-BE30-575060F54180}" type="datetimeFigureOut">
              <a:rPr lang="en-GB" smtClean="0"/>
              <a:t>18/06/2025</a:t>
            </a:fld>
            <a:endParaRPr lang="en-GB"/>
          </a:p>
        </p:txBody>
      </p:sp>
      <p:sp>
        <p:nvSpPr>
          <p:cNvPr id="5" name="Footer Placeholder 4">
            <a:extLst>
              <a:ext uri="{FF2B5EF4-FFF2-40B4-BE49-F238E27FC236}">
                <a16:creationId xmlns:a16="http://schemas.microsoft.com/office/drawing/2014/main" id="{EAECC3A2-7611-47CF-3B18-17F53DC7CA7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25D6C34-DFEB-DDE7-9D2E-DB0D91A52814}"/>
              </a:ext>
            </a:extLst>
          </p:cNvPr>
          <p:cNvSpPr>
            <a:spLocks noGrp="1"/>
          </p:cNvSpPr>
          <p:nvPr>
            <p:ph type="sldNum" sz="quarter" idx="12"/>
          </p:nvPr>
        </p:nvSpPr>
        <p:spPr/>
        <p:txBody>
          <a:bodyPr/>
          <a:lstStyle/>
          <a:p>
            <a:fld id="{1F7EF1BC-33D8-4F9D-8D6A-421F0661E905}" type="slidenum">
              <a:rPr lang="en-GB" smtClean="0"/>
              <a:t>‹#›</a:t>
            </a:fld>
            <a:endParaRPr lang="en-GB"/>
          </a:p>
        </p:txBody>
      </p:sp>
    </p:spTree>
    <p:extLst>
      <p:ext uri="{BB962C8B-B14F-4D97-AF65-F5344CB8AC3E}">
        <p14:creationId xmlns:p14="http://schemas.microsoft.com/office/powerpoint/2010/main" val="1101891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636B53-70A2-2E59-67B9-17385E88A39E}"/>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25C0CD56-9507-2E74-B397-2472121C6FC2}"/>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38498F11-FC31-EAF7-E759-5A83ADE7F2D2}"/>
              </a:ext>
            </a:extLst>
          </p:cNvPr>
          <p:cNvSpPr>
            <a:spLocks noGrp="1"/>
          </p:cNvSpPr>
          <p:nvPr>
            <p:ph type="dt" sz="half" idx="10"/>
          </p:nvPr>
        </p:nvSpPr>
        <p:spPr/>
        <p:txBody>
          <a:bodyPr/>
          <a:lstStyle/>
          <a:p>
            <a:fld id="{137CD191-3D9B-4118-BE30-575060F54180}" type="datetimeFigureOut">
              <a:rPr lang="en-GB" smtClean="0"/>
              <a:t>18/06/2025</a:t>
            </a:fld>
            <a:endParaRPr lang="en-GB"/>
          </a:p>
        </p:txBody>
      </p:sp>
      <p:sp>
        <p:nvSpPr>
          <p:cNvPr id="5" name="Footer Placeholder 4">
            <a:extLst>
              <a:ext uri="{FF2B5EF4-FFF2-40B4-BE49-F238E27FC236}">
                <a16:creationId xmlns:a16="http://schemas.microsoft.com/office/drawing/2014/main" id="{0D841CF7-6EAC-BDD0-6582-CC83C65A511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1503F48-227C-F584-A6E4-2D02B4A1F1B2}"/>
              </a:ext>
            </a:extLst>
          </p:cNvPr>
          <p:cNvSpPr>
            <a:spLocks noGrp="1"/>
          </p:cNvSpPr>
          <p:nvPr>
            <p:ph type="sldNum" sz="quarter" idx="12"/>
          </p:nvPr>
        </p:nvSpPr>
        <p:spPr/>
        <p:txBody>
          <a:bodyPr/>
          <a:lstStyle/>
          <a:p>
            <a:fld id="{1F7EF1BC-33D8-4F9D-8D6A-421F0661E905}" type="slidenum">
              <a:rPr lang="en-GB" smtClean="0"/>
              <a:t>‹#›</a:t>
            </a:fld>
            <a:endParaRPr lang="en-GB"/>
          </a:p>
        </p:txBody>
      </p:sp>
    </p:spTree>
    <p:extLst>
      <p:ext uri="{BB962C8B-B14F-4D97-AF65-F5344CB8AC3E}">
        <p14:creationId xmlns:p14="http://schemas.microsoft.com/office/powerpoint/2010/main" val="3196032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3AFB307-03BB-844C-BEDF-824C59A5B5E4}"/>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AFCD1A61-117B-03DE-69BE-5C4E44A1E491}"/>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5C73AB0F-8DA9-A258-1A94-4B4C2124AC9B}"/>
              </a:ext>
            </a:extLst>
          </p:cNvPr>
          <p:cNvSpPr>
            <a:spLocks noGrp="1"/>
          </p:cNvSpPr>
          <p:nvPr>
            <p:ph type="dt" sz="half" idx="10"/>
          </p:nvPr>
        </p:nvSpPr>
        <p:spPr/>
        <p:txBody>
          <a:bodyPr/>
          <a:lstStyle/>
          <a:p>
            <a:fld id="{137CD191-3D9B-4118-BE30-575060F54180}" type="datetimeFigureOut">
              <a:rPr lang="en-GB" smtClean="0"/>
              <a:t>18/06/2025</a:t>
            </a:fld>
            <a:endParaRPr lang="en-GB"/>
          </a:p>
        </p:txBody>
      </p:sp>
      <p:sp>
        <p:nvSpPr>
          <p:cNvPr id="5" name="Footer Placeholder 4">
            <a:extLst>
              <a:ext uri="{FF2B5EF4-FFF2-40B4-BE49-F238E27FC236}">
                <a16:creationId xmlns:a16="http://schemas.microsoft.com/office/drawing/2014/main" id="{CC4D0D05-2EC5-F287-B08E-44A1022E4E9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88936A8-4A16-C03F-5705-005CB32636A5}"/>
              </a:ext>
            </a:extLst>
          </p:cNvPr>
          <p:cNvSpPr>
            <a:spLocks noGrp="1"/>
          </p:cNvSpPr>
          <p:nvPr>
            <p:ph type="sldNum" sz="quarter" idx="12"/>
          </p:nvPr>
        </p:nvSpPr>
        <p:spPr/>
        <p:txBody>
          <a:bodyPr/>
          <a:lstStyle/>
          <a:p>
            <a:fld id="{1F7EF1BC-33D8-4F9D-8D6A-421F0661E905}" type="slidenum">
              <a:rPr lang="en-GB" smtClean="0"/>
              <a:t>‹#›</a:t>
            </a:fld>
            <a:endParaRPr lang="en-GB"/>
          </a:p>
        </p:txBody>
      </p:sp>
    </p:spTree>
    <p:extLst>
      <p:ext uri="{BB962C8B-B14F-4D97-AF65-F5344CB8AC3E}">
        <p14:creationId xmlns:p14="http://schemas.microsoft.com/office/powerpoint/2010/main" val="21608864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bg>
      <p:bgPr>
        <a:solidFill>
          <a:schemeClr val="bg1"/>
        </a:solidFill>
        <a:effectLst/>
      </p:bgPr>
    </p:bg>
    <p:spTree>
      <p:nvGrpSpPr>
        <p:cNvPr id="1" name=""/>
        <p:cNvGrpSpPr/>
        <p:nvPr/>
      </p:nvGrpSpPr>
      <p:grpSpPr>
        <a:xfrm>
          <a:off x="0" y="0"/>
          <a:ext cx="0" cy="0"/>
          <a:chOff x="0" y="0"/>
          <a:chExt cx="0" cy="0"/>
        </a:xfrm>
      </p:grpSpPr>
      <p:pic>
        <p:nvPicPr>
          <p:cNvPr id="10" name="Picture 9" descr="A blurry blue and green background&#10;&#10;Description automatically generated">
            <a:extLst>
              <a:ext uri="{FF2B5EF4-FFF2-40B4-BE49-F238E27FC236}">
                <a16:creationId xmlns:a16="http://schemas.microsoft.com/office/drawing/2014/main" id="{3C9F4270-EE26-EBE2-81AE-F595ACE42307}"/>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r="33721"/>
          <a:stretch/>
        </p:blipFill>
        <p:spPr>
          <a:xfrm rot="5400000">
            <a:off x="3874686" y="-2784421"/>
            <a:ext cx="4442630" cy="12192002"/>
          </a:xfrm>
          <a:prstGeom prst="rect">
            <a:avLst/>
          </a:prstGeom>
        </p:spPr>
      </p:pic>
      <p:sp>
        <p:nvSpPr>
          <p:cNvPr id="9" name="Rectangle 8">
            <a:extLst>
              <a:ext uri="{FF2B5EF4-FFF2-40B4-BE49-F238E27FC236}">
                <a16:creationId xmlns:a16="http://schemas.microsoft.com/office/drawing/2014/main" id="{CE83CA44-686D-7EAA-5A04-31CEF3A9FFF8}"/>
              </a:ext>
            </a:extLst>
          </p:cNvPr>
          <p:cNvSpPr/>
          <p:nvPr userDrawn="1"/>
        </p:nvSpPr>
        <p:spPr>
          <a:xfrm>
            <a:off x="8847594" y="64702"/>
            <a:ext cx="3272080" cy="1017814"/>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 name="Picture 4">
            <a:extLst>
              <a:ext uri="{FF2B5EF4-FFF2-40B4-BE49-F238E27FC236}">
                <a16:creationId xmlns:a16="http://schemas.microsoft.com/office/drawing/2014/main" id="{7EEF7FA8-3BF1-A5D5-8A63-5BA59E7BDEFA}"/>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688995" y="142115"/>
            <a:ext cx="2260198" cy="813193"/>
          </a:xfrm>
          <a:prstGeom prst="rect">
            <a:avLst/>
          </a:prstGeom>
        </p:spPr>
      </p:pic>
      <p:sp>
        <p:nvSpPr>
          <p:cNvPr id="15" name="TextBox 14"/>
          <p:cNvSpPr txBox="1"/>
          <p:nvPr userDrawn="1"/>
        </p:nvSpPr>
        <p:spPr>
          <a:xfrm>
            <a:off x="1021976" y="1775011"/>
            <a:ext cx="10085295" cy="461665"/>
          </a:xfrm>
          <a:prstGeom prst="rect">
            <a:avLst/>
          </a:prstGeom>
          <a:noFill/>
        </p:spPr>
        <p:txBody>
          <a:bodyPr wrap="square" rtlCol="0">
            <a:spAutoFit/>
          </a:bodyPr>
          <a:lstStyle/>
          <a:p>
            <a:endParaRPr lang="en-GB" sz="2400" dirty="0">
              <a:solidFill>
                <a:schemeClr val="bg1"/>
              </a:solidFill>
            </a:endParaRPr>
          </a:p>
        </p:txBody>
      </p:sp>
      <p:pic>
        <p:nvPicPr>
          <p:cNvPr id="12" name="Picture 4" descr="S:\BreastCancerOlderPatients\Communication &amp; Dissemination\Logos\HQIP\HQIP-logo1.jpg">
            <a:extLst>
              <a:ext uri="{FF2B5EF4-FFF2-40B4-BE49-F238E27FC236}">
                <a16:creationId xmlns:a16="http://schemas.microsoft.com/office/drawing/2014/main" id="{087231A6-D70C-ACE5-675F-08ABD76B98EE}"/>
              </a:ext>
            </a:extLst>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3048561" y="201411"/>
            <a:ext cx="1473269" cy="736635"/>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12">
            <a:extLst>
              <a:ext uri="{FF2B5EF4-FFF2-40B4-BE49-F238E27FC236}">
                <a16:creationId xmlns:a16="http://schemas.microsoft.com/office/drawing/2014/main" id="{4DB50ED3-D400-803B-57A2-8186207EC807}"/>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87824" y="171875"/>
            <a:ext cx="1426531" cy="710327"/>
          </a:xfrm>
          <a:prstGeom prst="rect">
            <a:avLst/>
          </a:prstGeom>
        </p:spPr>
      </p:pic>
      <p:pic>
        <p:nvPicPr>
          <p:cNvPr id="16" name="Picture 15">
            <a:extLst>
              <a:ext uri="{FF2B5EF4-FFF2-40B4-BE49-F238E27FC236}">
                <a16:creationId xmlns:a16="http://schemas.microsoft.com/office/drawing/2014/main" id="{1BBC30E0-2929-5065-471D-4B1AD1644A1A}"/>
              </a:ext>
            </a:extLst>
          </p:cNvPr>
          <p:cNvPicPr>
            <a:picLocks noChangeAspect="1"/>
          </p:cNvPicPr>
          <p:nvPr userDrawn="1"/>
        </p:nvPicPr>
        <p:blipFill>
          <a:blip r:embed="rId6" cstate="email">
            <a:extLst>
              <a:ext uri="{28A0092B-C50C-407E-A947-70E740481C1C}">
                <a14:useLocalDpi xmlns:a14="http://schemas.microsoft.com/office/drawing/2010/main"/>
              </a:ext>
            </a:extLst>
          </a:blip>
          <a:stretch>
            <a:fillRect/>
          </a:stretch>
        </p:blipFill>
        <p:spPr>
          <a:xfrm>
            <a:off x="1612162" y="171180"/>
            <a:ext cx="1349298" cy="708603"/>
          </a:xfrm>
          <a:prstGeom prst="rect">
            <a:avLst/>
          </a:prstGeom>
          <a:noFill/>
        </p:spPr>
      </p:pic>
      <p:pic>
        <p:nvPicPr>
          <p:cNvPr id="18" name="Picture 17" descr="Logo&#10;&#10;Description automatically generated">
            <a:extLst>
              <a:ext uri="{FF2B5EF4-FFF2-40B4-BE49-F238E27FC236}">
                <a16:creationId xmlns:a16="http://schemas.microsoft.com/office/drawing/2014/main" id="{9F9018D1-5975-450A-BF84-240F0A9C0E55}"/>
              </a:ext>
            </a:extLst>
          </p:cNvPr>
          <p:cNvPicPr/>
          <p:nvPr userDrawn="1"/>
        </p:nvPicPr>
        <p:blipFill>
          <a:blip r:embed="rId7" cstate="print">
            <a:extLst>
              <a:ext uri="{28A0092B-C50C-407E-A947-70E740481C1C}">
                <a14:useLocalDpi xmlns:a14="http://schemas.microsoft.com/office/drawing/2010/main" val="0"/>
              </a:ext>
            </a:extLst>
          </a:blip>
          <a:stretch>
            <a:fillRect/>
          </a:stretch>
        </p:blipFill>
        <p:spPr>
          <a:xfrm>
            <a:off x="6725392" y="332952"/>
            <a:ext cx="1213265" cy="411737"/>
          </a:xfrm>
          <a:prstGeom prst="rect">
            <a:avLst/>
          </a:prstGeom>
        </p:spPr>
      </p:pic>
      <p:pic>
        <p:nvPicPr>
          <p:cNvPr id="19" name="Picture 18" descr="A blue and white sign&#10;&#10;Description automatically generated with medium confidence">
            <a:extLst>
              <a:ext uri="{FF2B5EF4-FFF2-40B4-BE49-F238E27FC236}">
                <a16:creationId xmlns:a16="http://schemas.microsoft.com/office/drawing/2014/main" id="{90B64EB7-BA52-FF2A-E008-1E8AA76B8BDE}"/>
              </a:ext>
            </a:extLst>
          </p:cNvPr>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5686210" y="262318"/>
            <a:ext cx="842421" cy="630881"/>
          </a:xfrm>
          <a:prstGeom prst="rect">
            <a:avLst/>
          </a:prstGeom>
        </p:spPr>
      </p:pic>
      <p:pic>
        <p:nvPicPr>
          <p:cNvPr id="20" name="Picture 19" descr="A close-up of a logo&#10;&#10;Description automatically generated">
            <a:extLst>
              <a:ext uri="{FF2B5EF4-FFF2-40B4-BE49-F238E27FC236}">
                <a16:creationId xmlns:a16="http://schemas.microsoft.com/office/drawing/2014/main" id="{4544EDFA-DD1A-63AF-C960-022CBFDB32BA}"/>
              </a:ext>
            </a:extLst>
          </p:cNvPr>
          <p:cNvPicPr>
            <a:picLocks noChangeAspect="1"/>
          </p:cNvPicPr>
          <p:nvPr userDrawn="1"/>
        </p:nvPicPr>
        <p:blipFill>
          <a:blip r:embed="rId9">
            <a:extLst>
              <a:ext uri="{28A0092B-C50C-407E-A947-70E740481C1C}">
                <a14:useLocalDpi xmlns:a14="http://schemas.microsoft.com/office/drawing/2010/main" val="0"/>
              </a:ext>
            </a:extLst>
          </a:blip>
          <a:stretch>
            <a:fillRect/>
          </a:stretch>
        </p:blipFill>
        <p:spPr>
          <a:xfrm>
            <a:off x="8065568" y="301207"/>
            <a:ext cx="1473269" cy="458980"/>
          </a:xfrm>
          <a:prstGeom prst="rect">
            <a:avLst/>
          </a:prstGeom>
        </p:spPr>
      </p:pic>
      <p:pic>
        <p:nvPicPr>
          <p:cNvPr id="3" name="Picture 2" descr="@ACPGBI on Twitter: &quot;Patient reported and physician recorded bowel ...">
            <a:extLst>
              <a:ext uri="{FF2B5EF4-FFF2-40B4-BE49-F238E27FC236}">
                <a16:creationId xmlns:a16="http://schemas.microsoft.com/office/drawing/2014/main" id="{81B558C9-6077-953A-C35C-D520953E3D18}"/>
              </a:ext>
            </a:extLst>
          </p:cNvPr>
          <p:cNvPicPr>
            <a:picLocks noChangeAspect="1"/>
          </p:cNvPicPr>
          <p:nvPr userDrawn="1"/>
        </p:nvPicPr>
        <p:blipFill rotWithShape="1">
          <a:blip r:embed="rId10" cstate="print">
            <a:extLst>
              <a:ext uri="{28A0092B-C50C-407E-A947-70E740481C1C}">
                <a14:useLocalDpi xmlns:a14="http://schemas.microsoft.com/office/drawing/2010/main" val="0"/>
              </a:ext>
            </a:extLst>
          </a:blip>
          <a:srcRect l="17405" r="13044"/>
          <a:stretch/>
        </p:blipFill>
        <p:spPr bwMode="auto">
          <a:xfrm>
            <a:off x="4756809" y="139775"/>
            <a:ext cx="544430" cy="783637"/>
          </a:xfrm>
          <a:prstGeom prst="rect">
            <a:avLst/>
          </a:prstGeom>
          <a:noFill/>
          <a:ln>
            <a:noFill/>
          </a:ln>
          <a:extLst>
            <a:ext uri="{53640926-AAD7-44D8-BBD7-CCE9431645EC}">
              <a14:shadowObscured xmlns:a14="http://schemas.microsoft.com/office/drawing/2010/main"/>
            </a:ext>
          </a:extLst>
        </p:spPr>
      </p:pic>
      <p:sp>
        <p:nvSpPr>
          <p:cNvPr id="4" name="Rectangle 3">
            <a:extLst>
              <a:ext uri="{FF2B5EF4-FFF2-40B4-BE49-F238E27FC236}">
                <a16:creationId xmlns:a16="http://schemas.microsoft.com/office/drawing/2014/main" id="{2D5C42E6-6AFE-2B34-0B4A-957841A6A482}"/>
              </a:ext>
            </a:extLst>
          </p:cNvPr>
          <p:cNvSpPr/>
          <p:nvPr userDrawn="1"/>
        </p:nvSpPr>
        <p:spPr>
          <a:xfrm>
            <a:off x="565688" y="6439546"/>
            <a:ext cx="1449092" cy="356461"/>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6" name="Picture 5" descr="A logo for national cancer institute&#10;&#10;Description automatically generated">
            <a:extLst>
              <a:ext uri="{FF2B5EF4-FFF2-40B4-BE49-F238E27FC236}">
                <a16:creationId xmlns:a16="http://schemas.microsoft.com/office/drawing/2014/main" id="{B5055E9A-BEA2-07AE-2740-6F7D399CDC3B}"/>
              </a:ext>
            </a:extLst>
          </p:cNvPr>
          <p:cNvPicPr>
            <a:picLocks noChangeAspect="1"/>
          </p:cNvPicPr>
          <p:nvPr userDrawn="1"/>
        </p:nvPicPr>
        <p:blipFill>
          <a:blip r:embed="rId11" cstate="print">
            <a:extLst>
              <a:ext uri="{28A0092B-C50C-407E-A947-70E740481C1C}">
                <a14:useLocalDpi xmlns:a14="http://schemas.microsoft.com/office/drawing/2010/main" val="0"/>
              </a:ext>
            </a:extLst>
          </a:blip>
          <a:stretch>
            <a:fillRect/>
          </a:stretch>
        </p:blipFill>
        <p:spPr>
          <a:xfrm>
            <a:off x="356693" y="5751673"/>
            <a:ext cx="2315323" cy="905671"/>
          </a:xfrm>
          <a:prstGeom prst="rect">
            <a:avLst/>
          </a:prstGeom>
        </p:spPr>
      </p:pic>
      <p:sp>
        <p:nvSpPr>
          <p:cNvPr id="7" name="Rectangle 6">
            <a:extLst>
              <a:ext uri="{FF2B5EF4-FFF2-40B4-BE49-F238E27FC236}">
                <a16:creationId xmlns:a16="http://schemas.microsoft.com/office/drawing/2014/main" id="{75921BE9-351B-E3C5-C2D4-9FB8A609D2FB}"/>
              </a:ext>
            </a:extLst>
          </p:cNvPr>
          <p:cNvSpPr/>
          <p:nvPr userDrawn="1"/>
        </p:nvSpPr>
        <p:spPr>
          <a:xfrm>
            <a:off x="9097505" y="6439546"/>
            <a:ext cx="1743559" cy="353752"/>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TextBox 13">
            <a:extLst>
              <a:ext uri="{FF2B5EF4-FFF2-40B4-BE49-F238E27FC236}">
                <a16:creationId xmlns:a16="http://schemas.microsoft.com/office/drawing/2014/main" id="{1D54FC40-C5ED-9109-BEC1-46993FC55A62}"/>
              </a:ext>
            </a:extLst>
          </p:cNvPr>
          <p:cNvSpPr txBox="1"/>
          <p:nvPr userDrawn="1"/>
        </p:nvSpPr>
        <p:spPr>
          <a:xfrm>
            <a:off x="9791418" y="6307785"/>
            <a:ext cx="2335530" cy="400110"/>
          </a:xfrm>
          <a:prstGeom prst="rect">
            <a:avLst/>
          </a:prstGeom>
          <a:noFill/>
        </p:spPr>
        <p:txBody>
          <a:bodyPr wrap="square" rtlCol="0">
            <a:spAutoFit/>
          </a:bodyPr>
          <a:lstStyle/>
          <a:p>
            <a:r>
              <a:rPr lang="en-GB" sz="2000" dirty="0">
                <a:solidFill>
                  <a:srgbClr val="3768B1"/>
                </a:solidFill>
              </a:rPr>
              <a:t>@NBOCA_NATCAN</a:t>
            </a:r>
          </a:p>
        </p:txBody>
      </p:sp>
    </p:spTree>
    <p:extLst>
      <p:ext uri="{BB962C8B-B14F-4D97-AF65-F5344CB8AC3E}">
        <p14:creationId xmlns:p14="http://schemas.microsoft.com/office/powerpoint/2010/main" val="23118601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0B2411-53E3-73D9-FA19-75358E5F5DA0}"/>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3AE34356-65A1-F22F-41D8-9A5A3B6F6E52}"/>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8E524D9A-CDB7-6412-079E-D944AA3413AD}"/>
              </a:ext>
            </a:extLst>
          </p:cNvPr>
          <p:cNvSpPr>
            <a:spLocks noGrp="1"/>
          </p:cNvSpPr>
          <p:nvPr>
            <p:ph type="dt" sz="half" idx="10"/>
          </p:nvPr>
        </p:nvSpPr>
        <p:spPr/>
        <p:txBody>
          <a:bodyPr/>
          <a:lstStyle/>
          <a:p>
            <a:fld id="{137CD191-3D9B-4118-BE30-575060F54180}" type="datetimeFigureOut">
              <a:rPr lang="en-GB" smtClean="0"/>
              <a:t>18/06/2025</a:t>
            </a:fld>
            <a:endParaRPr lang="en-GB"/>
          </a:p>
        </p:txBody>
      </p:sp>
      <p:sp>
        <p:nvSpPr>
          <p:cNvPr id="5" name="Footer Placeholder 4">
            <a:extLst>
              <a:ext uri="{FF2B5EF4-FFF2-40B4-BE49-F238E27FC236}">
                <a16:creationId xmlns:a16="http://schemas.microsoft.com/office/drawing/2014/main" id="{27653F3C-73F9-A7CE-04E8-C78AAFBE824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DFFDAB2-77BE-9684-D59D-8A9F81927CBB}"/>
              </a:ext>
            </a:extLst>
          </p:cNvPr>
          <p:cNvSpPr>
            <a:spLocks noGrp="1"/>
          </p:cNvSpPr>
          <p:nvPr>
            <p:ph type="sldNum" sz="quarter" idx="12"/>
          </p:nvPr>
        </p:nvSpPr>
        <p:spPr/>
        <p:txBody>
          <a:bodyPr/>
          <a:lstStyle/>
          <a:p>
            <a:fld id="{1F7EF1BC-33D8-4F9D-8D6A-421F0661E905}" type="slidenum">
              <a:rPr lang="en-GB" smtClean="0"/>
              <a:t>‹#›</a:t>
            </a:fld>
            <a:endParaRPr lang="en-GB"/>
          </a:p>
        </p:txBody>
      </p:sp>
    </p:spTree>
    <p:extLst>
      <p:ext uri="{BB962C8B-B14F-4D97-AF65-F5344CB8AC3E}">
        <p14:creationId xmlns:p14="http://schemas.microsoft.com/office/powerpoint/2010/main" val="35514486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992FD6-3650-6D75-5712-6C4B0560FC0A}"/>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903CC77A-CE8A-E766-43FB-29082FDC10A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094F1922-C938-D9BA-7B6E-7C2598A7CB35}"/>
              </a:ext>
            </a:extLst>
          </p:cNvPr>
          <p:cNvSpPr>
            <a:spLocks noGrp="1"/>
          </p:cNvSpPr>
          <p:nvPr>
            <p:ph type="dt" sz="half" idx="10"/>
          </p:nvPr>
        </p:nvSpPr>
        <p:spPr/>
        <p:txBody>
          <a:bodyPr/>
          <a:lstStyle/>
          <a:p>
            <a:fld id="{137CD191-3D9B-4118-BE30-575060F54180}" type="datetimeFigureOut">
              <a:rPr lang="en-GB" smtClean="0"/>
              <a:t>18/06/2025</a:t>
            </a:fld>
            <a:endParaRPr lang="en-GB"/>
          </a:p>
        </p:txBody>
      </p:sp>
      <p:sp>
        <p:nvSpPr>
          <p:cNvPr id="5" name="Footer Placeholder 4">
            <a:extLst>
              <a:ext uri="{FF2B5EF4-FFF2-40B4-BE49-F238E27FC236}">
                <a16:creationId xmlns:a16="http://schemas.microsoft.com/office/drawing/2014/main" id="{D4FC9521-A5CE-1FD3-BADF-6104D64E1C7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CCCFC90-EACB-3CD9-C0F6-AD826D4C20A6}"/>
              </a:ext>
            </a:extLst>
          </p:cNvPr>
          <p:cNvSpPr>
            <a:spLocks noGrp="1"/>
          </p:cNvSpPr>
          <p:nvPr>
            <p:ph type="sldNum" sz="quarter" idx="12"/>
          </p:nvPr>
        </p:nvSpPr>
        <p:spPr/>
        <p:txBody>
          <a:bodyPr/>
          <a:lstStyle/>
          <a:p>
            <a:fld id="{1F7EF1BC-33D8-4F9D-8D6A-421F0661E905}" type="slidenum">
              <a:rPr lang="en-GB" smtClean="0"/>
              <a:t>‹#›</a:t>
            </a:fld>
            <a:endParaRPr lang="en-GB"/>
          </a:p>
        </p:txBody>
      </p:sp>
    </p:spTree>
    <p:extLst>
      <p:ext uri="{BB962C8B-B14F-4D97-AF65-F5344CB8AC3E}">
        <p14:creationId xmlns:p14="http://schemas.microsoft.com/office/powerpoint/2010/main" val="14786468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352FA8-35E0-EAEF-1249-3D145656A587}"/>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911DEFDA-DD8D-0064-0F13-616F01E4804C}"/>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C4C0BE7F-941E-BC95-14FB-7F56A3D64A0C}"/>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087DB810-6B93-8A14-8DE8-D07C762ADB85}"/>
              </a:ext>
            </a:extLst>
          </p:cNvPr>
          <p:cNvSpPr>
            <a:spLocks noGrp="1"/>
          </p:cNvSpPr>
          <p:nvPr>
            <p:ph type="dt" sz="half" idx="10"/>
          </p:nvPr>
        </p:nvSpPr>
        <p:spPr/>
        <p:txBody>
          <a:bodyPr/>
          <a:lstStyle/>
          <a:p>
            <a:fld id="{137CD191-3D9B-4118-BE30-575060F54180}" type="datetimeFigureOut">
              <a:rPr lang="en-GB" smtClean="0"/>
              <a:t>18/06/2025</a:t>
            </a:fld>
            <a:endParaRPr lang="en-GB"/>
          </a:p>
        </p:txBody>
      </p:sp>
      <p:sp>
        <p:nvSpPr>
          <p:cNvPr id="6" name="Footer Placeholder 5">
            <a:extLst>
              <a:ext uri="{FF2B5EF4-FFF2-40B4-BE49-F238E27FC236}">
                <a16:creationId xmlns:a16="http://schemas.microsoft.com/office/drawing/2014/main" id="{ED55F252-CC61-4C5D-89E2-AFEBFC08075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3D99E89-F814-567E-0E69-8E6D0EC183B6}"/>
              </a:ext>
            </a:extLst>
          </p:cNvPr>
          <p:cNvSpPr>
            <a:spLocks noGrp="1"/>
          </p:cNvSpPr>
          <p:nvPr>
            <p:ph type="sldNum" sz="quarter" idx="12"/>
          </p:nvPr>
        </p:nvSpPr>
        <p:spPr/>
        <p:txBody>
          <a:bodyPr/>
          <a:lstStyle/>
          <a:p>
            <a:fld id="{1F7EF1BC-33D8-4F9D-8D6A-421F0661E905}" type="slidenum">
              <a:rPr lang="en-GB" smtClean="0"/>
              <a:t>‹#›</a:t>
            </a:fld>
            <a:endParaRPr lang="en-GB"/>
          </a:p>
        </p:txBody>
      </p:sp>
    </p:spTree>
    <p:extLst>
      <p:ext uri="{BB962C8B-B14F-4D97-AF65-F5344CB8AC3E}">
        <p14:creationId xmlns:p14="http://schemas.microsoft.com/office/powerpoint/2010/main" val="15620458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960524-A622-5FF6-3C95-9251FF02C2BD}"/>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CB571CCD-40A5-9C97-F397-8187AA85E7B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10B42EC3-4F98-C537-6E1B-31A592E66BA1}"/>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BC328C47-545B-A75D-6201-F8E7EDA8354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6E385045-D408-078E-2AA3-8E3F5E9E4164}"/>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AC7F2C76-F96E-AEBA-135F-AF8C6FEFBDC8}"/>
              </a:ext>
            </a:extLst>
          </p:cNvPr>
          <p:cNvSpPr>
            <a:spLocks noGrp="1"/>
          </p:cNvSpPr>
          <p:nvPr>
            <p:ph type="dt" sz="half" idx="10"/>
          </p:nvPr>
        </p:nvSpPr>
        <p:spPr/>
        <p:txBody>
          <a:bodyPr/>
          <a:lstStyle/>
          <a:p>
            <a:fld id="{137CD191-3D9B-4118-BE30-575060F54180}" type="datetimeFigureOut">
              <a:rPr lang="en-GB" smtClean="0"/>
              <a:t>18/06/2025</a:t>
            </a:fld>
            <a:endParaRPr lang="en-GB"/>
          </a:p>
        </p:txBody>
      </p:sp>
      <p:sp>
        <p:nvSpPr>
          <p:cNvPr id="8" name="Footer Placeholder 7">
            <a:extLst>
              <a:ext uri="{FF2B5EF4-FFF2-40B4-BE49-F238E27FC236}">
                <a16:creationId xmlns:a16="http://schemas.microsoft.com/office/drawing/2014/main" id="{B776C4B0-8EDF-3A74-BAEB-D8EEC0E13CA4}"/>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91969AE5-4E3E-DDFC-78BB-9B6E5EB2C8F0}"/>
              </a:ext>
            </a:extLst>
          </p:cNvPr>
          <p:cNvSpPr>
            <a:spLocks noGrp="1"/>
          </p:cNvSpPr>
          <p:nvPr>
            <p:ph type="sldNum" sz="quarter" idx="12"/>
          </p:nvPr>
        </p:nvSpPr>
        <p:spPr/>
        <p:txBody>
          <a:bodyPr/>
          <a:lstStyle/>
          <a:p>
            <a:fld id="{1F7EF1BC-33D8-4F9D-8D6A-421F0661E905}" type="slidenum">
              <a:rPr lang="en-GB" smtClean="0"/>
              <a:t>‹#›</a:t>
            </a:fld>
            <a:endParaRPr lang="en-GB"/>
          </a:p>
        </p:txBody>
      </p:sp>
    </p:spTree>
    <p:extLst>
      <p:ext uri="{BB962C8B-B14F-4D97-AF65-F5344CB8AC3E}">
        <p14:creationId xmlns:p14="http://schemas.microsoft.com/office/powerpoint/2010/main" val="40385604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2AFFFC-AEFF-7E1A-15CA-343D8B63A057}"/>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8E13D3F4-B62A-43D3-AD08-75B10D2C381E}"/>
              </a:ext>
            </a:extLst>
          </p:cNvPr>
          <p:cNvSpPr>
            <a:spLocks noGrp="1"/>
          </p:cNvSpPr>
          <p:nvPr>
            <p:ph type="dt" sz="half" idx="10"/>
          </p:nvPr>
        </p:nvSpPr>
        <p:spPr/>
        <p:txBody>
          <a:bodyPr/>
          <a:lstStyle/>
          <a:p>
            <a:fld id="{137CD191-3D9B-4118-BE30-575060F54180}" type="datetimeFigureOut">
              <a:rPr lang="en-GB" smtClean="0"/>
              <a:t>18/06/2025</a:t>
            </a:fld>
            <a:endParaRPr lang="en-GB"/>
          </a:p>
        </p:txBody>
      </p:sp>
      <p:sp>
        <p:nvSpPr>
          <p:cNvPr id="4" name="Footer Placeholder 3">
            <a:extLst>
              <a:ext uri="{FF2B5EF4-FFF2-40B4-BE49-F238E27FC236}">
                <a16:creationId xmlns:a16="http://schemas.microsoft.com/office/drawing/2014/main" id="{AB9891D4-9242-0666-BFC5-0F9F844ECF11}"/>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76F267C-D2D9-3EA7-8608-22B7C52D50A2}"/>
              </a:ext>
            </a:extLst>
          </p:cNvPr>
          <p:cNvSpPr>
            <a:spLocks noGrp="1"/>
          </p:cNvSpPr>
          <p:nvPr>
            <p:ph type="sldNum" sz="quarter" idx="12"/>
          </p:nvPr>
        </p:nvSpPr>
        <p:spPr/>
        <p:txBody>
          <a:bodyPr/>
          <a:lstStyle/>
          <a:p>
            <a:fld id="{1F7EF1BC-33D8-4F9D-8D6A-421F0661E905}" type="slidenum">
              <a:rPr lang="en-GB" smtClean="0"/>
              <a:t>‹#›</a:t>
            </a:fld>
            <a:endParaRPr lang="en-GB"/>
          </a:p>
        </p:txBody>
      </p:sp>
    </p:spTree>
    <p:extLst>
      <p:ext uri="{BB962C8B-B14F-4D97-AF65-F5344CB8AC3E}">
        <p14:creationId xmlns:p14="http://schemas.microsoft.com/office/powerpoint/2010/main" val="2468692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CAEE9E3-7760-F2D2-3AEF-D06894C9904D}"/>
              </a:ext>
            </a:extLst>
          </p:cNvPr>
          <p:cNvSpPr>
            <a:spLocks noGrp="1"/>
          </p:cNvSpPr>
          <p:nvPr>
            <p:ph type="dt" sz="half" idx="10"/>
          </p:nvPr>
        </p:nvSpPr>
        <p:spPr/>
        <p:txBody>
          <a:bodyPr/>
          <a:lstStyle/>
          <a:p>
            <a:fld id="{137CD191-3D9B-4118-BE30-575060F54180}" type="datetimeFigureOut">
              <a:rPr lang="en-GB" smtClean="0"/>
              <a:t>18/06/2025</a:t>
            </a:fld>
            <a:endParaRPr lang="en-GB"/>
          </a:p>
        </p:txBody>
      </p:sp>
      <p:sp>
        <p:nvSpPr>
          <p:cNvPr id="3" name="Footer Placeholder 2">
            <a:extLst>
              <a:ext uri="{FF2B5EF4-FFF2-40B4-BE49-F238E27FC236}">
                <a16:creationId xmlns:a16="http://schemas.microsoft.com/office/drawing/2014/main" id="{8C800CD8-D551-86E6-D17E-A794BA8C757E}"/>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A5B296A5-6032-7D02-D58E-202F5738E52F}"/>
              </a:ext>
            </a:extLst>
          </p:cNvPr>
          <p:cNvSpPr>
            <a:spLocks noGrp="1"/>
          </p:cNvSpPr>
          <p:nvPr>
            <p:ph type="sldNum" sz="quarter" idx="12"/>
          </p:nvPr>
        </p:nvSpPr>
        <p:spPr/>
        <p:txBody>
          <a:bodyPr/>
          <a:lstStyle/>
          <a:p>
            <a:fld id="{1F7EF1BC-33D8-4F9D-8D6A-421F0661E905}" type="slidenum">
              <a:rPr lang="en-GB" smtClean="0"/>
              <a:t>‹#›</a:t>
            </a:fld>
            <a:endParaRPr lang="en-GB"/>
          </a:p>
        </p:txBody>
      </p:sp>
    </p:spTree>
    <p:extLst>
      <p:ext uri="{BB962C8B-B14F-4D97-AF65-F5344CB8AC3E}">
        <p14:creationId xmlns:p14="http://schemas.microsoft.com/office/powerpoint/2010/main" val="18789664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C587C4-430D-49B1-21C3-18DC7895098E}"/>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BEBC7379-29E5-5E9D-F146-2662F0AE209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CF942DBB-AA95-C326-F765-5B4B2562352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1AF159FE-3408-9C91-C764-2207371689D4}"/>
              </a:ext>
            </a:extLst>
          </p:cNvPr>
          <p:cNvSpPr>
            <a:spLocks noGrp="1"/>
          </p:cNvSpPr>
          <p:nvPr>
            <p:ph type="dt" sz="half" idx="10"/>
          </p:nvPr>
        </p:nvSpPr>
        <p:spPr/>
        <p:txBody>
          <a:bodyPr/>
          <a:lstStyle/>
          <a:p>
            <a:fld id="{137CD191-3D9B-4118-BE30-575060F54180}" type="datetimeFigureOut">
              <a:rPr lang="en-GB" smtClean="0"/>
              <a:t>18/06/2025</a:t>
            </a:fld>
            <a:endParaRPr lang="en-GB"/>
          </a:p>
        </p:txBody>
      </p:sp>
      <p:sp>
        <p:nvSpPr>
          <p:cNvPr id="6" name="Footer Placeholder 5">
            <a:extLst>
              <a:ext uri="{FF2B5EF4-FFF2-40B4-BE49-F238E27FC236}">
                <a16:creationId xmlns:a16="http://schemas.microsoft.com/office/drawing/2014/main" id="{023A2E2E-1F3B-677A-50F7-50145A2259D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9B457B9-5C98-39E5-DA8B-BDB68B36D77A}"/>
              </a:ext>
            </a:extLst>
          </p:cNvPr>
          <p:cNvSpPr>
            <a:spLocks noGrp="1"/>
          </p:cNvSpPr>
          <p:nvPr>
            <p:ph type="sldNum" sz="quarter" idx="12"/>
          </p:nvPr>
        </p:nvSpPr>
        <p:spPr/>
        <p:txBody>
          <a:bodyPr/>
          <a:lstStyle/>
          <a:p>
            <a:fld id="{1F7EF1BC-33D8-4F9D-8D6A-421F0661E905}" type="slidenum">
              <a:rPr lang="en-GB" smtClean="0"/>
              <a:t>‹#›</a:t>
            </a:fld>
            <a:endParaRPr lang="en-GB"/>
          </a:p>
        </p:txBody>
      </p:sp>
    </p:spTree>
    <p:extLst>
      <p:ext uri="{BB962C8B-B14F-4D97-AF65-F5344CB8AC3E}">
        <p14:creationId xmlns:p14="http://schemas.microsoft.com/office/powerpoint/2010/main" val="17262055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802F81-2C50-22DA-2752-6B879192208D}"/>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599E04B1-B543-CE6E-9082-A70019FF105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B6C81AB6-0B67-D067-0BA7-986E174B1F4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2E3B67A3-A625-ED5B-1258-3DBFD3003AEB}"/>
              </a:ext>
            </a:extLst>
          </p:cNvPr>
          <p:cNvSpPr>
            <a:spLocks noGrp="1"/>
          </p:cNvSpPr>
          <p:nvPr>
            <p:ph type="dt" sz="half" idx="10"/>
          </p:nvPr>
        </p:nvSpPr>
        <p:spPr/>
        <p:txBody>
          <a:bodyPr/>
          <a:lstStyle/>
          <a:p>
            <a:fld id="{137CD191-3D9B-4118-BE30-575060F54180}" type="datetimeFigureOut">
              <a:rPr lang="en-GB" smtClean="0"/>
              <a:t>18/06/2025</a:t>
            </a:fld>
            <a:endParaRPr lang="en-GB"/>
          </a:p>
        </p:txBody>
      </p:sp>
      <p:sp>
        <p:nvSpPr>
          <p:cNvPr id="6" name="Footer Placeholder 5">
            <a:extLst>
              <a:ext uri="{FF2B5EF4-FFF2-40B4-BE49-F238E27FC236}">
                <a16:creationId xmlns:a16="http://schemas.microsoft.com/office/drawing/2014/main" id="{18D06CD0-2665-E19A-994B-E20607516F2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9775DC0-D260-6791-6ACE-23A3A33F2D0B}"/>
              </a:ext>
            </a:extLst>
          </p:cNvPr>
          <p:cNvSpPr>
            <a:spLocks noGrp="1"/>
          </p:cNvSpPr>
          <p:nvPr>
            <p:ph type="sldNum" sz="quarter" idx="12"/>
          </p:nvPr>
        </p:nvSpPr>
        <p:spPr/>
        <p:txBody>
          <a:bodyPr/>
          <a:lstStyle/>
          <a:p>
            <a:fld id="{1F7EF1BC-33D8-4F9D-8D6A-421F0661E905}" type="slidenum">
              <a:rPr lang="en-GB" smtClean="0"/>
              <a:t>‹#›</a:t>
            </a:fld>
            <a:endParaRPr lang="en-GB"/>
          </a:p>
        </p:txBody>
      </p:sp>
    </p:spTree>
    <p:extLst>
      <p:ext uri="{BB962C8B-B14F-4D97-AF65-F5344CB8AC3E}">
        <p14:creationId xmlns:p14="http://schemas.microsoft.com/office/powerpoint/2010/main" val="32363592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0BC9226-62A9-66C1-289F-1ADCA79030D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1B0CB190-C599-E4DB-E04C-389A1A5A514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24EAF449-B7CB-9A7E-B06F-3B848877C69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37CD191-3D9B-4118-BE30-575060F54180}" type="datetimeFigureOut">
              <a:rPr lang="en-GB" smtClean="0"/>
              <a:t>18/06/2025</a:t>
            </a:fld>
            <a:endParaRPr lang="en-GB"/>
          </a:p>
        </p:txBody>
      </p:sp>
      <p:sp>
        <p:nvSpPr>
          <p:cNvPr id="5" name="Footer Placeholder 4">
            <a:extLst>
              <a:ext uri="{FF2B5EF4-FFF2-40B4-BE49-F238E27FC236}">
                <a16:creationId xmlns:a16="http://schemas.microsoft.com/office/drawing/2014/main" id="{931937A2-8DFB-AE70-6F5E-37A27C8D1F5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78EDF81C-3421-84D8-24EF-76D6E3491D0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F7EF1BC-33D8-4F9D-8D6A-421F0661E905}" type="slidenum">
              <a:rPr lang="en-GB" smtClean="0"/>
              <a:t>‹#›</a:t>
            </a:fld>
            <a:endParaRPr lang="en-GB"/>
          </a:p>
        </p:txBody>
      </p:sp>
    </p:spTree>
    <p:extLst>
      <p:ext uri="{BB962C8B-B14F-4D97-AF65-F5344CB8AC3E}">
        <p14:creationId xmlns:p14="http://schemas.microsoft.com/office/powerpoint/2010/main" val="15158342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12.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B310C215-7C05-6596-D3C8-6AB052FAC858}"/>
              </a:ext>
            </a:extLst>
          </p:cNvPr>
          <p:cNvSpPr txBox="1"/>
          <p:nvPr/>
        </p:nvSpPr>
        <p:spPr>
          <a:xfrm>
            <a:off x="2874093" y="5535130"/>
            <a:ext cx="6705841" cy="1292662"/>
          </a:xfrm>
          <a:prstGeom prst="rect">
            <a:avLst/>
          </a:prstGeom>
          <a:noFill/>
          <a:ln>
            <a:noFill/>
          </a:ln>
        </p:spPr>
        <p:txBody>
          <a:bodyPr wrap="square" rtlCol="0">
            <a:spAutoFit/>
          </a:bodyPr>
          <a:lstStyle/>
          <a:p>
            <a:pPr algn="ctr"/>
            <a:r>
              <a:rPr lang="en-GB" u="sng" dirty="0">
                <a:latin typeface="Calibri" panose="020F0502020204030204" pitchFamily="34" charset="0"/>
                <a:cs typeface="Calibri" panose="020F0502020204030204" pitchFamily="34" charset="0"/>
              </a:rPr>
              <a:t>Quality Improvement (QI)</a:t>
            </a:r>
          </a:p>
          <a:p>
            <a:pPr algn="ctr"/>
            <a:endParaRPr lang="en-GB" sz="400" u="sng" dirty="0">
              <a:latin typeface="Calibri" panose="020F0502020204030204" pitchFamily="34" charset="0"/>
              <a:cs typeface="Calibri" panose="020F0502020204030204" pitchFamily="34" charset="0"/>
            </a:endParaRPr>
          </a:p>
          <a:p>
            <a:pPr algn="just"/>
            <a:r>
              <a:rPr lang="en-GB" sz="1400" dirty="0">
                <a:latin typeface="Calibri" panose="020F0502020204030204" pitchFamily="34" charset="0"/>
                <a:cs typeface="Calibri" panose="020F0502020204030204" pitchFamily="34" charset="0"/>
              </a:rPr>
              <a:t>NBOCA identified a decline in ileostomy closure rates within 18 months with only 41% of trusts/MDTs achieving the &lt;35% target in the most recent reporting period. To address this, a national QI intervention “</a:t>
            </a:r>
            <a:r>
              <a:rPr lang="en-GB" sz="1400" i="1" dirty="0">
                <a:latin typeface="Calibri" panose="020F0502020204030204" pitchFamily="34" charset="0"/>
                <a:cs typeface="Calibri" panose="020F0502020204030204" pitchFamily="34" charset="0"/>
              </a:rPr>
              <a:t>Close It Quick</a:t>
            </a:r>
            <a:r>
              <a:rPr lang="en-GB" sz="1400" dirty="0">
                <a:latin typeface="Calibri" panose="020F0502020204030204" pitchFamily="34" charset="0"/>
                <a:cs typeface="Calibri" panose="020F0502020204030204" pitchFamily="34" charset="0"/>
              </a:rPr>
              <a:t>” is being launched, with formal invitations to join for trusts performing poorly in this metric.</a:t>
            </a:r>
          </a:p>
        </p:txBody>
      </p:sp>
      <p:pic>
        <p:nvPicPr>
          <p:cNvPr id="17" name="Picture 16" descr="A qr code with a white background&#10;&#10;AI-generated content may be incorrect.">
            <a:extLst>
              <a:ext uri="{FF2B5EF4-FFF2-40B4-BE49-F238E27FC236}">
                <a16:creationId xmlns:a16="http://schemas.microsoft.com/office/drawing/2014/main" id="{644624CA-43C4-885F-B304-39D33DF4CE8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79570" y="5585009"/>
            <a:ext cx="778331" cy="778331"/>
          </a:xfrm>
          <a:prstGeom prst="rect">
            <a:avLst/>
          </a:prstGeom>
        </p:spPr>
      </p:pic>
      <p:pic>
        <p:nvPicPr>
          <p:cNvPr id="19" name="Picture 18" descr="A blue and black logo&#10;&#10;AI-generated content may be incorrect.">
            <a:extLst>
              <a:ext uri="{FF2B5EF4-FFF2-40B4-BE49-F238E27FC236}">
                <a16:creationId xmlns:a16="http://schemas.microsoft.com/office/drawing/2014/main" id="{59739E65-2610-6FB3-04CB-13E3E10DFBC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085267" y="5623258"/>
            <a:ext cx="778331" cy="661888"/>
          </a:xfrm>
          <a:prstGeom prst="rect">
            <a:avLst/>
          </a:prstGeom>
        </p:spPr>
      </p:pic>
      <p:grpSp>
        <p:nvGrpSpPr>
          <p:cNvPr id="10" name="Group 9">
            <a:extLst>
              <a:ext uri="{FF2B5EF4-FFF2-40B4-BE49-F238E27FC236}">
                <a16:creationId xmlns:a16="http://schemas.microsoft.com/office/drawing/2014/main" id="{3243C7BC-49FE-2CAD-3E21-0AC3A3CE7C54}"/>
              </a:ext>
            </a:extLst>
          </p:cNvPr>
          <p:cNvGrpSpPr/>
          <p:nvPr/>
        </p:nvGrpSpPr>
        <p:grpSpPr>
          <a:xfrm>
            <a:off x="0" y="1407139"/>
            <a:ext cx="12240126" cy="4198980"/>
            <a:chOff x="0" y="1061260"/>
            <a:chExt cx="12240126" cy="4198980"/>
          </a:xfrm>
        </p:grpSpPr>
        <p:sp>
          <p:nvSpPr>
            <p:cNvPr id="11" name="TextBox 10">
              <a:extLst>
                <a:ext uri="{FF2B5EF4-FFF2-40B4-BE49-F238E27FC236}">
                  <a16:creationId xmlns:a16="http://schemas.microsoft.com/office/drawing/2014/main" id="{C0E45DB2-0C3C-93AE-A1C7-1E5F58D9C5B2}"/>
                </a:ext>
              </a:extLst>
            </p:cNvPr>
            <p:cNvSpPr txBox="1"/>
            <p:nvPr/>
          </p:nvSpPr>
          <p:spPr>
            <a:xfrm>
              <a:off x="1920097" y="1061260"/>
              <a:ext cx="9165170" cy="523220"/>
            </a:xfrm>
            <a:prstGeom prst="rect">
              <a:avLst/>
            </a:prstGeom>
            <a:noFill/>
          </p:spPr>
          <p:txBody>
            <a:bodyPr wrap="square" rtlCol="0">
              <a:spAutoFit/>
            </a:bodyPr>
            <a:lstStyle/>
            <a:p>
              <a:r>
                <a:rPr lang="en-GB" sz="2800" b="1" dirty="0">
                  <a:solidFill>
                    <a:schemeClr val="bg1"/>
                  </a:solidFill>
                  <a:latin typeface="Calibri"/>
                  <a:ea typeface="Calibri"/>
                  <a:cs typeface="Calibri"/>
                </a:rPr>
                <a:t>National Bowel Cancer Audit: Impact Through Engagement</a:t>
              </a:r>
            </a:p>
          </p:txBody>
        </p:sp>
        <p:sp>
          <p:nvSpPr>
            <p:cNvPr id="2" name="TextBox 1">
              <a:extLst>
                <a:ext uri="{FF2B5EF4-FFF2-40B4-BE49-F238E27FC236}">
                  <a16:creationId xmlns:a16="http://schemas.microsoft.com/office/drawing/2014/main" id="{E2E28748-C504-469B-D74F-6A95FF01F7B8}"/>
                </a:ext>
              </a:extLst>
            </p:cNvPr>
            <p:cNvSpPr txBox="1"/>
            <p:nvPr/>
          </p:nvSpPr>
          <p:spPr>
            <a:xfrm>
              <a:off x="0" y="1478076"/>
              <a:ext cx="12192000" cy="738664"/>
            </a:xfrm>
            <a:prstGeom prst="rect">
              <a:avLst/>
            </a:prstGeom>
            <a:noFill/>
          </p:spPr>
          <p:txBody>
            <a:bodyPr wrap="square" rtlCol="0">
              <a:spAutoFit/>
            </a:bodyPr>
            <a:lstStyle/>
            <a:p>
              <a:pPr algn="ctr"/>
              <a:r>
                <a:rPr lang="en-GB" sz="1400" dirty="0">
                  <a:solidFill>
                    <a:schemeClr val="bg1"/>
                  </a:solidFill>
                  <a:latin typeface="Calibri"/>
                  <a:ea typeface="Calibri"/>
                  <a:cs typeface="Calibri"/>
                </a:rPr>
                <a:t>The National Bowel Cancer Audit (NBOCA) is commissioned to evaluate the quality of care for people with bowel cancer in England and Wales. The audit collects data on patient outcomes and treatment pathways to identify variations in care and inform quality improvement. Importantly, through considered engagement, this information is disseminated to stakeholders to continue to drive positive change.</a:t>
              </a:r>
            </a:p>
          </p:txBody>
        </p:sp>
        <p:sp>
          <p:nvSpPr>
            <p:cNvPr id="3" name="TextBox 2">
              <a:extLst>
                <a:ext uri="{FF2B5EF4-FFF2-40B4-BE49-F238E27FC236}">
                  <a16:creationId xmlns:a16="http://schemas.microsoft.com/office/drawing/2014/main" id="{A69CA1CB-7BC1-CDBF-7CE5-B5653757E917}"/>
                </a:ext>
              </a:extLst>
            </p:cNvPr>
            <p:cNvSpPr txBox="1"/>
            <p:nvPr/>
          </p:nvSpPr>
          <p:spPr>
            <a:xfrm>
              <a:off x="77972" y="2234761"/>
              <a:ext cx="12036056" cy="461665"/>
            </a:xfrm>
            <a:prstGeom prst="rect">
              <a:avLst/>
            </a:prstGeom>
            <a:noFill/>
            <a:ln w="25400">
              <a:solidFill>
                <a:schemeClr val="tx1"/>
              </a:solidFill>
            </a:ln>
          </p:spPr>
          <p:txBody>
            <a:bodyPr wrap="square" rtlCol="0">
              <a:spAutoFit/>
            </a:bodyPr>
            <a:lstStyle/>
            <a:p>
              <a:pPr algn="ctr"/>
              <a:r>
                <a:rPr lang="en-GB" sz="2400" dirty="0">
                  <a:solidFill>
                    <a:schemeClr val="bg1"/>
                  </a:solidFill>
                  <a:latin typeface="Calibri" panose="020F0502020204030204" pitchFamily="34" charset="0"/>
                  <a:cs typeface="Calibri" panose="020F0502020204030204" pitchFamily="34" charset="0"/>
                </a:rPr>
                <a:t>Engagement</a:t>
              </a:r>
            </a:p>
          </p:txBody>
        </p:sp>
        <p:sp>
          <p:nvSpPr>
            <p:cNvPr id="4" name="TextBox 3">
              <a:extLst>
                <a:ext uri="{FF2B5EF4-FFF2-40B4-BE49-F238E27FC236}">
                  <a16:creationId xmlns:a16="http://schemas.microsoft.com/office/drawing/2014/main" id="{3F045B6F-9355-C7AB-3C2B-D9E9B9E81B59}"/>
                </a:ext>
              </a:extLst>
            </p:cNvPr>
            <p:cNvSpPr txBox="1"/>
            <p:nvPr/>
          </p:nvSpPr>
          <p:spPr>
            <a:xfrm>
              <a:off x="1004560" y="2797128"/>
              <a:ext cx="2795976" cy="461665"/>
            </a:xfrm>
            <a:prstGeom prst="rect">
              <a:avLst/>
            </a:prstGeom>
            <a:noFill/>
            <a:ln w="25400">
              <a:solidFill>
                <a:schemeClr val="tx1"/>
              </a:solidFill>
            </a:ln>
          </p:spPr>
          <p:txBody>
            <a:bodyPr wrap="square" rtlCol="0">
              <a:spAutoFit/>
            </a:bodyPr>
            <a:lstStyle/>
            <a:p>
              <a:pPr algn="ctr"/>
              <a:r>
                <a:rPr lang="en-GB" sz="2400" dirty="0">
                  <a:solidFill>
                    <a:schemeClr val="bg1"/>
                  </a:solidFill>
                  <a:latin typeface="Calibri" panose="020F0502020204030204" pitchFamily="34" charset="0"/>
                  <a:cs typeface="Calibri" panose="020F0502020204030204" pitchFamily="34" charset="0"/>
                </a:rPr>
                <a:t>Webinars</a:t>
              </a:r>
            </a:p>
          </p:txBody>
        </p:sp>
        <p:sp>
          <p:nvSpPr>
            <p:cNvPr id="5" name="TextBox 4">
              <a:extLst>
                <a:ext uri="{FF2B5EF4-FFF2-40B4-BE49-F238E27FC236}">
                  <a16:creationId xmlns:a16="http://schemas.microsoft.com/office/drawing/2014/main" id="{F8E48870-B46A-2602-930B-4610D3112DFC}"/>
                </a:ext>
              </a:extLst>
            </p:cNvPr>
            <p:cNvSpPr txBox="1"/>
            <p:nvPr/>
          </p:nvSpPr>
          <p:spPr>
            <a:xfrm>
              <a:off x="4908039" y="2811614"/>
              <a:ext cx="3173850" cy="461665"/>
            </a:xfrm>
            <a:prstGeom prst="rect">
              <a:avLst/>
            </a:prstGeom>
            <a:noFill/>
            <a:ln w="25400">
              <a:solidFill>
                <a:schemeClr val="tx1"/>
              </a:solidFill>
            </a:ln>
          </p:spPr>
          <p:txBody>
            <a:bodyPr wrap="square" rtlCol="0">
              <a:spAutoFit/>
            </a:bodyPr>
            <a:lstStyle/>
            <a:p>
              <a:pPr algn="ctr"/>
              <a:r>
                <a:rPr lang="en-GB" sz="2400" dirty="0">
                  <a:solidFill>
                    <a:schemeClr val="bg1"/>
                  </a:solidFill>
                  <a:latin typeface="Calibri" panose="020F0502020204030204" pitchFamily="34" charset="0"/>
                  <a:cs typeface="Calibri" panose="020F0502020204030204" pitchFamily="34" charset="0"/>
                </a:rPr>
                <a:t>Data Dashboard</a:t>
              </a:r>
              <a:endParaRPr lang="en-GB" dirty="0">
                <a:solidFill>
                  <a:schemeClr val="bg1"/>
                </a:solidFill>
                <a:latin typeface="Calibri" panose="020F0502020204030204" pitchFamily="34" charset="0"/>
                <a:cs typeface="Calibri" panose="020F0502020204030204" pitchFamily="34" charset="0"/>
              </a:endParaRPr>
            </a:p>
          </p:txBody>
        </p:sp>
        <p:sp>
          <p:nvSpPr>
            <p:cNvPr id="6" name="TextBox 5">
              <a:extLst>
                <a:ext uri="{FF2B5EF4-FFF2-40B4-BE49-F238E27FC236}">
                  <a16:creationId xmlns:a16="http://schemas.microsoft.com/office/drawing/2014/main" id="{875F7DA9-7D50-FB35-F7AA-85E5518A0A27}"/>
                </a:ext>
              </a:extLst>
            </p:cNvPr>
            <p:cNvSpPr txBox="1"/>
            <p:nvPr/>
          </p:nvSpPr>
          <p:spPr>
            <a:xfrm>
              <a:off x="9412063" y="2819360"/>
              <a:ext cx="2522954" cy="461665"/>
            </a:xfrm>
            <a:prstGeom prst="rect">
              <a:avLst/>
            </a:prstGeom>
            <a:noFill/>
            <a:ln w="25400">
              <a:solidFill>
                <a:schemeClr val="tx1"/>
              </a:solidFill>
            </a:ln>
          </p:spPr>
          <p:txBody>
            <a:bodyPr wrap="square" rtlCol="0">
              <a:spAutoFit/>
            </a:bodyPr>
            <a:lstStyle/>
            <a:p>
              <a:pPr algn="ctr"/>
              <a:r>
                <a:rPr lang="en-GB" sz="2400" dirty="0">
                  <a:solidFill>
                    <a:schemeClr val="bg1"/>
                  </a:solidFill>
                  <a:latin typeface="Calibri" panose="020F0502020204030204" pitchFamily="34" charset="0"/>
                  <a:cs typeface="Calibri" panose="020F0502020204030204" pitchFamily="34" charset="0"/>
                </a:rPr>
                <a:t>Outlier Reporting</a:t>
              </a:r>
            </a:p>
          </p:txBody>
        </p:sp>
        <p:sp>
          <p:nvSpPr>
            <p:cNvPr id="7" name="TextBox 6">
              <a:extLst>
                <a:ext uri="{FF2B5EF4-FFF2-40B4-BE49-F238E27FC236}">
                  <a16:creationId xmlns:a16="http://schemas.microsoft.com/office/drawing/2014/main" id="{EB82FC44-C12E-F4BD-C056-CDA7E6BA29A4}"/>
                </a:ext>
              </a:extLst>
            </p:cNvPr>
            <p:cNvSpPr txBox="1"/>
            <p:nvPr/>
          </p:nvSpPr>
          <p:spPr>
            <a:xfrm>
              <a:off x="40105" y="3473027"/>
              <a:ext cx="3987209" cy="1600438"/>
            </a:xfrm>
            <a:prstGeom prst="rect">
              <a:avLst/>
            </a:prstGeom>
            <a:noFill/>
          </p:spPr>
          <p:txBody>
            <a:bodyPr wrap="square" rtlCol="0">
              <a:spAutoFit/>
            </a:bodyPr>
            <a:lstStyle/>
            <a:p>
              <a:r>
                <a:rPr lang="en-GB" sz="1400" dirty="0">
                  <a:solidFill>
                    <a:schemeClr val="bg1"/>
                  </a:solidFill>
                  <a:latin typeface="Calibri" panose="020F0502020204030204" pitchFamily="34" charset="0"/>
                  <a:cs typeface="Calibri" panose="020F0502020204030204" pitchFamily="34" charset="0"/>
                </a:rPr>
                <a:t>The publication of the January 2025 ‘State of the Nation’ report was supported through a two-part webinar series for the multidisciplinary team. It covered changing data sources and key recommendations. Over 200 viewers participated, engaging with a panel of colorectal surgeons, methodologists, nurses and patient representatives.</a:t>
              </a:r>
              <a:endParaRPr lang="en-GB" sz="1400" dirty="0">
                <a:solidFill>
                  <a:schemeClr val="bg1"/>
                </a:solidFill>
                <a:latin typeface="Calibri" panose="020F0502020204030204" pitchFamily="34" charset="0"/>
                <a:ea typeface="Calibri"/>
                <a:cs typeface="Calibri" panose="020F0502020204030204" pitchFamily="34" charset="0"/>
              </a:endParaRPr>
            </a:p>
          </p:txBody>
        </p:sp>
        <p:sp>
          <p:nvSpPr>
            <p:cNvPr id="8" name="TextBox 7">
              <a:extLst>
                <a:ext uri="{FF2B5EF4-FFF2-40B4-BE49-F238E27FC236}">
                  <a16:creationId xmlns:a16="http://schemas.microsoft.com/office/drawing/2014/main" id="{9232F780-D748-D9DF-610E-8EB3FB45DFB4}"/>
                </a:ext>
              </a:extLst>
            </p:cNvPr>
            <p:cNvSpPr txBox="1"/>
            <p:nvPr/>
          </p:nvSpPr>
          <p:spPr>
            <a:xfrm>
              <a:off x="4011272" y="3455205"/>
              <a:ext cx="4217582" cy="1600438"/>
            </a:xfrm>
            <a:prstGeom prst="rect">
              <a:avLst/>
            </a:prstGeom>
            <a:noFill/>
          </p:spPr>
          <p:txBody>
            <a:bodyPr wrap="square" rtlCol="0">
              <a:spAutoFit/>
            </a:bodyPr>
            <a:lstStyle/>
            <a:p>
              <a:r>
                <a:rPr lang="en-GB" sz="1400" dirty="0">
                  <a:solidFill>
                    <a:schemeClr val="bg1"/>
                  </a:solidFill>
                  <a:latin typeface="Calibri" panose="020F0502020204030204" pitchFamily="34" charset="0"/>
                  <a:cs typeface="Calibri" panose="020F0502020204030204" pitchFamily="34" charset="0"/>
                </a:rPr>
                <a:t>Hospitals and trusts can access key performance data at hospital, trust, or cancer alliance level via the new Data Dashboards. These include moving averages and are updated on a quarterly basis. While less complete than the ‘State of the Nation’ report, it supports quality improvement and serves as an early warning signal for performance issues. </a:t>
              </a:r>
              <a:endParaRPr lang="en-GB" sz="1400" dirty="0">
                <a:solidFill>
                  <a:schemeClr val="bg1"/>
                </a:solidFill>
                <a:latin typeface="Calibri" panose="020F0502020204030204" pitchFamily="34" charset="0"/>
                <a:ea typeface="Calibri"/>
                <a:cs typeface="Calibri" panose="020F0502020204030204" pitchFamily="34" charset="0"/>
              </a:endParaRPr>
            </a:p>
          </p:txBody>
        </p:sp>
        <p:sp>
          <p:nvSpPr>
            <p:cNvPr id="9" name="TextBox 8">
              <a:extLst>
                <a:ext uri="{FF2B5EF4-FFF2-40B4-BE49-F238E27FC236}">
                  <a16:creationId xmlns:a16="http://schemas.microsoft.com/office/drawing/2014/main" id="{AE0772CD-EBAC-8791-3881-E6357A949092}"/>
                </a:ext>
              </a:extLst>
            </p:cNvPr>
            <p:cNvSpPr txBox="1"/>
            <p:nvPr/>
          </p:nvSpPr>
          <p:spPr>
            <a:xfrm>
              <a:off x="8252917" y="3444358"/>
              <a:ext cx="3987209" cy="1815882"/>
            </a:xfrm>
            <a:prstGeom prst="rect">
              <a:avLst/>
            </a:prstGeom>
            <a:noFill/>
          </p:spPr>
          <p:txBody>
            <a:bodyPr wrap="square" rtlCol="0">
              <a:spAutoFit/>
            </a:bodyPr>
            <a:lstStyle/>
            <a:p>
              <a:r>
                <a:rPr lang="en-GB" sz="1400" dirty="0">
                  <a:solidFill>
                    <a:schemeClr val="bg1"/>
                  </a:solidFill>
                  <a:latin typeface="Calibri" panose="020F0502020204030204" pitchFamily="34" charset="0"/>
                  <a:cs typeface="Calibri" panose="020F0502020204030204" pitchFamily="34" charset="0"/>
                </a:rPr>
                <a:t>Hospitals and trusts deviating by more than 3 standard deviations (SDs) from the national average, or more than 2 SDs twice in three years, are formally reported as ‘outliers’, prompting targeted action. Successful engagement in response to outlier reporting has been observed during the current period, including the formation of a dedicated NBOCA working group by one trust.</a:t>
              </a:r>
              <a:endParaRPr lang="en-GB" sz="1400" dirty="0">
                <a:solidFill>
                  <a:schemeClr val="bg1"/>
                </a:solidFill>
                <a:latin typeface="Calibri" panose="020F0502020204030204" pitchFamily="34" charset="0"/>
                <a:ea typeface="Calibri"/>
                <a:cs typeface="Calibri" panose="020F0502020204030204" pitchFamily="34" charset="0"/>
              </a:endParaRPr>
            </a:p>
          </p:txBody>
        </p:sp>
        <p:pic>
          <p:nvPicPr>
            <p:cNvPr id="28" name="Picture 27">
              <a:extLst>
                <a:ext uri="{FF2B5EF4-FFF2-40B4-BE49-F238E27FC236}">
                  <a16:creationId xmlns:a16="http://schemas.microsoft.com/office/drawing/2014/main" id="{F439DEBF-08D5-11FC-C6F9-F7DA4438058C}"/>
                </a:ext>
              </a:extLst>
            </p:cNvPr>
            <p:cNvPicPr>
              <a:picLocks noChangeAspect="1"/>
            </p:cNvPicPr>
            <p:nvPr/>
          </p:nvPicPr>
          <p:blipFill>
            <a:blip r:embed="rId4"/>
            <a:stretch>
              <a:fillRect/>
            </a:stretch>
          </p:blipFill>
          <p:spPr>
            <a:xfrm>
              <a:off x="4070947" y="2724596"/>
              <a:ext cx="697829" cy="695299"/>
            </a:xfrm>
            <a:prstGeom prst="rect">
              <a:avLst/>
            </a:prstGeom>
            <a:noFill/>
          </p:spPr>
        </p:pic>
        <p:pic>
          <p:nvPicPr>
            <p:cNvPr id="30" name="Picture 29">
              <a:extLst>
                <a:ext uri="{FF2B5EF4-FFF2-40B4-BE49-F238E27FC236}">
                  <a16:creationId xmlns:a16="http://schemas.microsoft.com/office/drawing/2014/main" id="{3DC58496-47E3-FBE4-BF48-D9B408191CCA}"/>
                </a:ext>
              </a:extLst>
            </p:cNvPr>
            <p:cNvPicPr>
              <a:picLocks noChangeAspect="1"/>
            </p:cNvPicPr>
            <p:nvPr/>
          </p:nvPicPr>
          <p:blipFill>
            <a:blip r:embed="rId5"/>
            <a:stretch>
              <a:fillRect/>
            </a:stretch>
          </p:blipFill>
          <p:spPr>
            <a:xfrm>
              <a:off x="143656" y="2753181"/>
              <a:ext cx="765467" cy="638127"/>
            </a:xfrm>
            <a:prstGeom prst="rect">
              <a:avLst/>
            </a:prstGeom>
          </p:spPr>
        </p:pic>
        <p:pic>
          <p:nvPicPr>
            <p:cNvPr id="32" name="Picture 31">
              <a:extLst>
                <a:ext uri="{FF2B5EF4-FFF2-40B4-BE49-F238E27FC236}">
                  <a16:creationId xmlns:a16="http://schemas.microsoft.com/office/drawing/2014/main" id="{5C643FCC-5311-06DA-F828-2EA6542AB8DA}"/>
                </a:ext>
              </a:extLst>
            </p:cNvPr>
            <p:cNvPicPr>
              <a:picLocks noChangeAspect="1"/>
            </p:cNvPicPr>
            <p:nvPr/>
          </p:nvPicPr>
          <p:blipFill>
            <a:blip r:embed="rId6"/>
            <a:stretch>
              <a:fillRect/>
            </a:stretch>
          </p:blipFill>
          <p:spPr>
            <a:xfrm>
              <a:off x="8395664" y="2749059"/>
              <a:ext cx="877009" cy="695299"/>
            </a:xfrm>
            <a:prstGeom prst="rect">
              <a:avLst/>
            </a:prstGeom>
          </p:spPr>
        </p:pic>
      </p:grpSp>
      <p:sp>
        <p:nvSpPr>
          <p:cNvPr id="14" name="TextBox 13">
            <a:extLst>
              <a:ext uri="{FF2B5EF4-FFF2-40B4-BE49-F238E27FC236}">
                <a16:creationId xmlns:a16="http://schemas.microsoft.com/office/drawing/2014/main" id="{DAAA1047-E7DD-9285-C2AB-02BA6407F886}"/>
              </a:ext>
            </a:extLst>
          </p:cNvPr>
          <p:cNvSpPr txBox="1"/>
          <p:nvPr/>
        </p:nvSpPr>
        <p:spPr>
          <a:xfrm>
            <a:off x="9512322" y="1103985"/>
            <a:ext cx="3145889" cy="307777"/>
          </a:xfrm>
          <a:prstGeom prst="rect">
            <a:avLst/>
          </a:prstGeom>
          <a:noFill/>
        </p:spPr>
        <p:txBody>
          <a:bodyPr wrap="square" rtlCol="0">
            <a:spAutoFit/>
          </a:bodyPr>
          <a:lstStyle/>
          <a:p>
            <a:r>
              <a:rPr lang="en-GB" sz="1400" b="1" dirty="0">
                <a:solidFill>
                  <a:schemeClr val="bg1"/>
                </a:solidFill>
                <a:latin typeface="Calibri"/>
                <a:ea typeface="Calibri"/>
                <a:cs typeface="Calibri"/>
              </a:rPr>
              <a:t>NBOCA Impact Report, June 2025</a:t>
            </a:r>
          </a:p>
        </p:txBody>
      </p:sp>
    </p:spTree>
    <p:extLst>
      <p:ext uri="{BB962C8B-B14F-4D97-AF65-F5344CB8AC3E}">
        <p14:creationId xmlns:p14="http://schemas.microsoft.com/office/powerpoint/2010/main" val="30247799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427</TotalTime>
  <Words>336</Words>
  <Application>Microsoft Office PowerPoint</Application>
  <PresentationFormat>Widescreen</PresentationFormat>
  <Paragraphs>13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vt:lpstr>
      <vt:lpstr>Aptos Display</vt:lpstr>
      <vt:lpstr>Arial</vt:lpstr>
      <vt:lpstr>Calibri</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Leo Watton</dc:creator>
  <cp:lastModifiedBy>Sarah Walker</cp:lastModifiedBy>
  <cp:revision>5</cp:revision>
  <dcterms:created xsi:type="dcterms:W3CDTF">2025-03-10T17:13:47Z</dcterms:created>
  <dcterms:modified xsi:type="dcterms:W3CDTF">2025-06-18T14:49:12Z</dcterms:modified>
</cp:coreProperties>
</file>