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3" r:id="rId2"/>
  </p:sldIdLst>
  <p:sldSz cx="9601200" cy="12801600" type="A3"/>
  <p:notesSz cx="6889750" cy="1001871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B6AE19-F1D3-FF98-221A-BA27BC2C8803}" name="Diana  Withrow" initials="DW" userId="S::lshdw10@lshtm.ac.uk::6643f749-b1d6-46b0-9747-4df2f1901561" providerId="AD"/>
  <p188:author id="{D19DDD1E-A819-4F2B-AA9A-E40E85469F46}" name="Jibby Medina" initials="JM" userId="S::jmedina@rcseng.ac.uk::1f71e61d-dd4e-4834-8617-eb6cc517c44b" providerId="AD"/>
  <p188:author id="{2762031F-2BE0-7C84-162A-17D2A3996ABD}" name="Liyang Wang" initials="LW" userId="S::LWang@rcseng.ac.uk::f6b725a8-8ef9-4fb8-be8d-09fa7917881e" providerId="AD"/>
  <p188:author id="{74B9804F-0488-9098-B9F3-868885FDB2AD}" name="Christine Delon" initials="CD" userId="S::CDelon@rcseng.ac.uk::790b7b0d-d18a-47e8-bc46-81a05992a02c" providerId="AD"/>
  <p188:author id="{D332266A-A2A7-C6A4-8445-1DD8B2136D4E}" name="Jemma Boyle" initials="JB" userId="S::JBoyle@rcseng.ac.uk::138a4207-79bc-425e-8485-79e8a92ae073" providerId="AD"/>
  <p188:author id="{28DF6577-4AEE-F479-408D-D1376DB0F50F}" name="Sarah Blacker" initials="SB" userId="S::SBlacker@rcseng.ac.uk::75638e57-865d-4e9e-bd45-7af9b6ecfa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bby Medina" initials="JM" lastIdx="18" clrIdx="0">
    <p:extLst>
      <p:ext uri="{19B8F6BF-5375-455C-9EA6-DF929625EA0E}">
        <p15:presenceInfo xmlns:p15="http://schemas.microsoft.com/office/powerpoint/2012/main" userId="S-1-5-21-508823625-544670423-1912232085-23079" providerId="AD"/>
      </p:ext>
    </p:extLst>
  </p:cmAuthor>
  <p:cmAuthor id="2" name="Katie Miller" initials="KM" lastIdx="20" clrIdx="1">
    <p:extLst>
      <p:ext uri="{19B8F6BF-5375-455C-9EA6-DF929625EA0E}">
        <p15:presenceInfo xmlns:p15="http://schemas.microsoft.com/office/powerpoint/2012/main" userId="S-1-5-21-508823625-544670423-1912232085-39802" providerId="AD"/>
      </p:ext>
    </p:extLst>
  </p:cmAuthor>
  <p:cmAuthor id="3" name="Sarah Walker" initials="SW" lastIdx="12" clrIdx="2">
    <p:extLst>
      <p:ext uri="{19B8F6BF-5375-455C-9EA6-DF929625EA0E}">
        <p15:presenceInfo xmlns:p15="http://schemas.microsoft.com/office/powerpoint/2012/main" userId="Sarah Walker" providerId="None"/>
      </p:ext>
    </p:extLst>
  </p:cmAuthor>
  <p:cmAuthor id="4" name="Melissa Gannon" initials="MG" lastIdx="6" clrIdx="3">
    <p:extLst>
      <p:ext uri="{19B8F6BF-5375-455C-9EA6-DF929625EA0E}">
        <p15:presenceInfo xmlns:p15="http://schemas.microsoft.com/office/powerpoint/2012/main" userId="S-1-5-21-508823625-544670423-1912232085-30385" providerId="AD"/>
      </p:ext>
    </p:extLst>
  </p:cmAuthor>
  <p:cmAuthor id="5" name="Karen Clements" initials="KC" lastIdx="5" clrIdx="4">
    <p:extLst>
      <p:ext uri="{19B8F6BF-5375-455C-9EA6-DF929625EA0E}">
        <p15:presenceInfo xmlns:p15="http://schemas.microsoft.com/office/powerpoint/2012/main" userId="S::Karen.Clements@phe.gov.uk::5d75cb0a-46b0-4e8d-b98c-6e6be43c4d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828D"/>
    <a:srgbClr val="A4D8DE"/>
    <a:srgbClr val="FBC0B8"/>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2" autoAdjust="0"/>
    <p:restoredTop sz="88721" autoAdjust="0"/>
  </p:normalViewPr>
  <p:slideViewPr>
    <p:cSldViewPr>
      <p:cViewPr>
        <p:scale>
          <a:sx n="100" d="100"/>
          <a:sy n="100" d="100"/>
        </p:scale>
        <p:origin x="1740" y="-3726"/>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0936"/>
          </a:xfrm>
          <a:prstGeom prst="rect">
            <a:avLst/>
          </a:prstGeom>
        </p:spPr>
        <p:txBody>
          <a:bodyPr vert="horz" lIns="92446" tIns="46223" rIns="92446" bIns="46223" rtlCol="0"/>
          <a:lstStyle>
            <a:lvl1pPr algn="l">
              <a:defRPr sz="1200"/>
            </a:lvl1pPr>
          </a:lstStyle>
          <a:p>
            <a:endParaRPr lang="en-GB"/>
          </a:p>
        </p:txBody>
      </p:sp>
      <p:sp>
        <p:nvSpPr>
          <p:cNvPr id="3" name="Date Placeholder 2"/>
          <p:cNvSpPr>
            <a:spLocks noGrp="1"/>
          </p:cNvSpPr>
          <p:nvPr>
            <p:ph type="dt" idx="1"/>
          </p:nvPr>
        </p:nvSpPr>
        <p:spPr>
          <a:xfrm>
            <a:off x="3902598" y="0"/>
            <a:ext cx="2985558" cy="500936"/>
          </a:xfrm>
          <a:prstGeom prst="rect">
            <a:avLst/>
          </a:prstGeom>
        </p:spPr>
        <p:txBody>
          <a:bodyPr vert="horz" lIns="92446" tIns="46223" rIns="92446" bIns="46223" rtlCol="0"/>
          <a:lstStyle>
            <a:lvl1pPr algn="r">
              <a:defRPr sz="1200"/>
            </a:lvl1pPr>
          </a:lstStyle>
          <a:p>
            <a:fld id="{79418595-8AE8-499E-823A-43166D6BBA6F}" type="datetimeFigureOut">
              <a:rPr lang="en-GB" smtClean="0"/>
              <a:t>02/03/2026</a:t>
            </a:fld>
            <a:endParaRPr lang="en-GB"/>
          </a:p>
        </p:txBody>
      </p:sp>
      <p:sp>
        <p:nvSpPr>
          <p:cNvPr id="4" name="Slide Image Placeholder 3"/>
          <p:cNvSpPr>
            <a:spLocks noGrp="1" noRot="1" noChangeAspect="1"/>
          </p:cNvSpPr>
          <p:nvPr>
            <p:ph type="sldImg" idx="2"/>
          </p:nvPr>
        </p:nvSpPr>
        <p:spPr>
          <a:xfrm>
            <a:off x="2035175" y="750888"/>
            <a:ext cx="2819400" cy="3757612"/>
          </a:xfrm>
          <a:prstGeom prst="rect">
            <a:avLst/>
          </a:prstGeom>
          <a:noFill/>
          <a:ln w="12700">
            <a:solidFill>
              <a:prstClr val="black"/>
            </a:solidFill>
          </a:ln>
        </p:spPr>
        <p:txBody>
          <a:bodyPr vert="horz" lIns="92446" tIns="46223" rIns="92446" bIns="46223" rtlCol="0" anchor="ctr"/>
          <a:lstStyle/>
          <a:p>
            <a:endParaRPr lang="en-GB"/>
          </a:p>
        </p:txBody>
      </p:sp>
      <p:sp>
        <p:nvSpPr>
          <p:cNvPr id="5" name="Notes Placeholder 4"/>
          <p:cNvSpPr>
            <a:spLocks noGrp="1"/>
          </p:cNvSpPr>
          <p:nvPr>
            <p:ph type="body" sz="quarter" idx="3"/>
          </p:nvPr>
        </p:nvSpPr>
        <p:spPr>
          <a:xfrm>
            <a:off x="688976" y="4758889"/>
            <a:ext cx="5511800" cy="4508421"/>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38"/>
            <a:ext cx="2985558" cy="500936"/>
          </a:xfrm>
          <a:prstGeom prst="rect">
            <a:avLst/>
          </a:prstGeom>
        </p:spPr>
        <p:txBody>
          <a:bodyPr vert="horz" lIns="92446" tIns="46223" rIns="92446" bIns="46223" rtlCol="0" anchor="b"/>
          <a:lstStyle>
            <a:lvl1pPr algn="l">
              <a:defRPr sz="1200"/>
            </a:lvl1pPr>
          </a:lstStyle>
          <a:p>
            <a:endParaRPr lang="en-GB"/>
          </a:p>
        </p:txBody>
      </p:sp>
      <p:sp>
        <p:nvSpPr>
          <p:cNvPr id="7" name="Slide Number Placeholder 6"/>
          <p:cNvSpPr>
            <a:spLocks noGrp="1"/>
          </p:cNvSpPr>
          <p:nvPr>
            <p:ph type="sldNum" sz="quarter" idx="5"/>
          </p:nvPr>
        </p:nvSpPr>
        <p:spPr>
          <a:xfrm>
            <a:off x="3902598" y="9516038"/>
            <a:ext cx="2985558" cy="500936"/>
          </a:xfrm>
          <a:prstGeom prst="rect">
            <a:avLst/>
          </a:prstGeom>
        </p:spPr>
        <p:txBody>
          <a:bodyPr vert="horz" lIns="92446" tIns="46223" rIns="92446" bIns="46223"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1C858-4685-EF8E-6D62-701D8A5E86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BFDD7-B649-22AE-46DF-A276837DE9D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972D388-C429-25AB-8FAA-76E97E0C730E}"/>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33EBA8F1-E27B-6563-54DE-7347DA56F63A}"/>
              </a:ext>
            </a:extLst>
          </p:cNvPr>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179352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atcan.org.uk/library/guide-to-collecting-cosd-data-for-breast-cancer-recurrence/" TargetMode="External"/><Relationship Id="rId13" Type="http://schemas.openxmlformats.org/officeDocument/2006/relationships/hyperlink" Target="https://bsky.app/profile/naome-natcan.bsky.social" TargetMode="External"/><Relationship Id="rId3" Type="http://schemas.openxmlformats.org/officeDocument/2006/relationships/image" Target="../media/image1.jpeg"/><Relationship Id="rId7" Type="http://schemas.openxmlformats.org/officeDocument/2006/relationships/hyperlink" Target="https://www.natcan.org.uk/events/natcan-audits-lunchtime-webinars-hosted-by-rcr/" TargetMode="External"/><Relationship Id="rId12"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natcan.org.uk/events/2025-state-of-the-nation-webinar/" TargetMode="External"/><Relationship Id="rId11" Type="http://schemas.openxmlformats.org/officeDocument/2006/relationships/hyperlink" Target="https://www.natcan.org.uk/wp-content/uploads/2025/09/NAoMe-SotN-2025-Infographic.pdf" TargetMode="External"/><Relationship Id="rId5" Type="http://schemas.openxmlformats.org/officeDocument/2006/relationships/hyperlink" Target="https://rcs-ceu.shinyapps.io/NAoMe/" TargetMode="External"/><Relationship Id="rId10" Type="http://schemas.openxmlformats.org/officeDocument/2006/relationships/hyperlink" Target="https://www.natcan.org.uk/reports/naome-state-of-the-nation-patient-and-public-report-2025/" TargetMode="External"/><Relationship Id="rId4" Type="http://schemas.openxmlformats.org/officeDocument/2006/relationships/hyperlink" Target="https://www.natcan.org.uk/reports/naome-state-of-the-nation-report-2025/" TargetMode="External"/><Relationship Id="rId9" Type="http://schemas.openxmlformats.org/officeDocument/2006/relationships/hyperlink" Target="https://www.natcan.org.uk/reports/naome-sotn-qi-action-plan-template-2025/" TargetMode="External"/><Relationship Id="rId14" Type="http://schemas.openxmlformats.org/officeDocument/2006/relationships/hyperlink" Target="https://www.linkedin.com/showcase/naome-natca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642EF-35FB-4F35-68E9-D96A09385F0B}"/>
            </a:ext>
          </a:extLst>
        </p:cNvPr>
        <p:cNvGrpSpPr/>
        <p:nvPr/>
      </p:nvGrpSpPr>
      <p:grpSpPr>
        <a:xfrm>
          <a:off x="0" y="0"/>
          <a:ext cx="0" cy="0"/>
          <a:chOff x="0" y="0"/>
          <a:chExt cx="0" cy="0"/>
        </a:xfrm>
      </p:grpSpPr>
      <p:sp>
        <p:nvSpPr>
          <p:cNvPr id="11" name="Round Diagonal Corner Rectangle 10">
            <a:extLst>
              <a:ext uri="{FF2B5EF4-FFF2-40B4-BE49-F238E27FC236}">
                <a16:creationId xmlns:a16="http://schemas.microsoft.com/office/drawing/2014/main" id="{69F97934-F08E-0000-BBE5-01C6EFF40A57}"/>
              </a:ext>
            </a:extLst>
          </p:cNvPr>
          <p:cNvSpPr/>
          <p:nvPr/>
        </p:nvSpPr>
        <p:spPr>
          <a:xfrm>
            <a:off x="155429" y="136104"/>
            <a:ext cx="4797571" cy="1158616"/>
          </a:xfrm>
          <a:prstGeom prst="round2DiagRect">
            <a:avLst/>
          </a:prstGeom>
          <a:solidFill>
            <a:srgbClr val="2E828D"/>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r>
              <a:rPr lang="en-GB" sz="2400" b="1" dirty="0">
                <a:solidFill>
                  <a:schemeClr val="bg1"/>
                </a:solidFill>
                <a:latin typeface="Aptos" panose="020B0004020202020204" pitchFamily="34" charset="0"/>
              </a:rPr>
              <a:t>National Audit of Metastatic  Breast Cancer: Impact Report 2025</a:t>
            </a:r>
          </a:p>
        </p:txBody>
      </p:sp>
      <p:pic>
        <p:nvPicPr>
          <p:cNvPr id="127" name="Picture 2" descr="I:\HQIP Logos\HQIP Jpeg Logos\HQIP_logo_large.jpg">
            <a:extLst>
              <a:ext uri="{FF2B5EF4-FFF2-40B4-BE49-F238E27FC236}">
                <a16:creationId xmlns:a16="http://schemas.microsoft.com/office/drawing/2014/main" id="{BF5B3E51-A41D-B429-3B46-16DC9294D75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7352870" y="273189"/>
            <a:ext cx="2232000" cy="87102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96DECCE-F96F-5F6F-B39D-9BD40014504E}"/>
              </a:ext>
            </a:extLst>
          </p:cNvPr>
          <p:cNvSpPr txBox="1"/>
          <p:nvPr/>
        </p:nvSpPr>
        <p:spPr>
          <a:xfrm>
            <a:off x="6398591" y="12477197"/>
            <a:ext cx="3187621" cy="344710"/>
          </a:xfrm>
          <a:prstGeom prst="rect">
            <a:avLst/>
          </a:prstGeom>
          <a:noFill/>
        </p:spPr>
        <p:txBody>
          <a:bodyPr wrap="square" lIns="128016" tIns="64008" rIns="128016" bIns="64008" rtlCol="0">
            <a:spAutoFit/>
          </a:bodyPr>
          <a:lstStyle/>
          <a:p>
            <a:pPr algn="r"/>
            <a:r>
              <a:rPr lang="en-GB" sz="1400" dirty="0"/>
              <a:t>December 2025</a:t>
            </a:r>
            <a:endParaRPr lang="en-GB" sz="2800" dirty="0"/>
          </a:p>
        </p:txBody>
      </p:sp>
      <p:sp>
        <p:nvSpPr>
          <p:cNvPr id="6" name="TextBox 5">
            <a:extLst>
              <a:ext uri="{FF2B5EF4-FFF2-40B4-BE49-F238E27FC236}">
                <a16:creationId xmlns:a16="http://schemas.microsoft.com/office/drawing/2014/main" id="{CB87E7F8-7F8C-137B-BA22-E3DE2B08F37E}"/>
              </a:ext>
            </a:extLst>
          </p:cNvPr>
          <p:cNvSpPr txBox="1"/>
          <p:nvPr/>
        </p:nvSpPr>
        <p:spPr>
          <a:xfrm>
            <a:off x="2784376" y="12477197"/>
            <a:ext cx="4572752" cy="276999"/>
          </a:xfrm>
          <a:prstGeom prst="rect">
            <a:avLst/>
          </a:prstGeom>
          <a:noFill/>
        </p:spPr>
        <p:txBody>
          <a:bodyPr wrap="square" rtlCol="0">
            <a:spAutoFit/>
          </a:bodyPr>
          <a:lstStyle/>
          <a:p>
            <a:r>
              <a:rPr lang="en-GB" sz="1200" b="1" i="1" dirty="0"/>
              <a:t>© 2025 Healthcare Quality Improvement Partnership (HQIP)</a:t>
            </a:r>
            <a:endParaRPr lang="en-GB" sz="1200" dirty="0"/>
          </a:p>
        </p:txBody>
      </p:sp>
      <p:sp>
        <p:nvSpPr>
          <p:cNvPr id="17" name="AutoShape 2" descr="NAOPRI logo">
            <a:extLst>
              <a:ext uri="{FF2B5EF4-FFF2-40B4-BE49-F238E27FC236}">
                <a16:creationId xmlns:a16="http://schemas.microsoft.com/office/drawing/2014/main" id="{7BC11096-5871-278F-F469-EB045FDB2224}"/>
              </a:ext>
            </a:extLst>
          </p:cNvPr>
          <p:cNvSpPr>
            <a:spLocks noChangeAspect="1" noChangeArrowheads="1"/>
          </p:cNvSpPr>
          <p:nvPr/>
        </p:nvSpPr>
        <p:spPr bwMode="auto">
          <a:xfrm>
            <a:off x="4648200" y="6248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Round Diagonal Corner Rectangle 10">
            <a:extLst>
              <a:ext uri="{FF2B5EF4-FFF2-40B4-BE49-F238E27FC236}">
                <a16:creationId xmlns:a16="http://schemas.microsoft.com/office/drawing/2014/main" id="{3371C54D-0BED-9530-41F8-7094B1EE4C3D}"/>
              </a:ext>
            </a:extLst>
          </p:cNvPr>
          <p:cNvSpPr/>
          <p:nvPr/>
        </p:nvSpPr>
        <p:spPr>
          <a:xfrm>
            <a:off x="210729" y="1360240"/>
            <a:ext cx="4526923" cy="5464300"/>
          </a:xfrm>
          <a:prstGeom prst="round2DiagRect">
            <a:avLst>
              <a:gd name="adj1" fmla="val 6045"/>
              <a:gd name="adj2" fmla="val 0"/>
            </a:avLst>
          </a:prstGeom>
          <a:solidFill>
            <a:srgbClr val="FBC0B8"/>
          </a:solidFill>
          <a:ln>
            <a:solidFill>
              <a:srgbClr val="FBC0B8"/>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4" name="Rounded Rectangle 13">
            <a:extLst>
              <a:ext uri="{FF2B5EF4-FFF2-40B4-BE49-F238E27FC236}">
                <a16:creationId xmlns:a16="http://schemas.microsoft.com/office/drawing/2014/main" id="{E1D7FBA8-54D0-FEB5-4D1E-14092899F431}"/>
              </a:ext>
            </a:extLst>
          </p:cNvPr>
          <p:cNvSpPr/>
          <p:nvPr/>
        </p:nvSpPr>
        <p:spPr>
          <a:xfrm>
            <a:off x="256343" y="1746735"/>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NATIONAL</a:t>
            </a:r>
          </a:p>
          <a:p>
            <a:pPr algn="ctr"/>
            <a:r>
              <a:rPr lang="en-GB" sz="1200" b="1" dirty="0">
                <a:solidFill>
                  <a:schemeClr val="tx1"/>
                </a:solidFill>
                <a:latin typeface="Aptos" panose="020B0004020202020204" pitchFamily="34" charset="0"/>
              </a:rPr>
              <a:t>Evidence of national improvements in the quality and outcomes of care</a:t>
            </a:r>
          </a:p>
        </p:txBody>
      </p:sp>
      <p:cxnSp>
        <p:nvCxnSpPr>
          <p:cNvPr id="10" name="Straight Connector 9">
            <a:extLst>
              <a:ext uri="{FF2B5EF4-FFF2-40B4-BE49-F238E27FC236}">
                <a16:creationId xmlns:a16="http://schemas.microsoft.com/office/drawing/2014/main" id="{2CC6069C-1138-B70A-E96E-223C0BE94CA7}"/>
              </a:ext>
            </a:extLst>
          </p:cNvPr>
          <p:cNvCxnSpPr>
            <a:cxnSpLocks/>
          </p:cNvCxnSpPr>
          <p:nvPr/>
        </p:nvCxnSpPr>
        <p:spPr>
          <a:xfrm flipH="1">
            <a:off x="853943" y="1360240"/>
            <a:ext cx="49750" cy="5437301"/>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28" name="Rectangle: Rounded Corners 27">
            <a:extLst>
              <a:ext uri="{FF2B5EF4-FFF2-40B4-BE49-F238E27FC236}">
                <a16:creationId xmlns:a16="http://schemas.microsoft.com/office/drawing/2014/main" id="{4360F842-DB0B-54F7-A979-3E0E0AD4ABA1}"/>
              </a:ext>
            </a:extLst>
          </p:cNvPr>
          <p:cNvSpPr/>
          <p:nvPr/>
        </p:nvSpPr>
        <p:spPr>
          <a:xfrm>
            <a:off x="1025711" y="1432249"/>
            <a:ext cx="3558864" cy="999320"/>
          </a:xfrm>
          <a:prstGeom prst="roundRect">
            <a:avLst>
              <a:gd name="adj" fmla="val 1066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a:t>
            </a:r>
            <a:r>
              <a:rPr lang="en-GB" sz="1000" dirty="0">
                <a:solidFill>
                  <a:srgbClr val="2E828D"/>
                </a:solidFill>
                <a:latin typeface="Aptos" panose="020B0004020202020204" pitchFamily="34" charset="0"/>
                <a:hlinkClick r:id="rId4">
                  <a:extLst>
                    <a:ext uri="{A12FA001-AC4F-418D-AE19-62706E023703}">
                      <ahyp:hlinkClr xmlns:ahyp="http://schemas.microsoft.com/office/drawing/2018/hyperlinkcolor" val="tx"/>
                    </a:ext>
                  </a:extLst>
                </a:hlinkClick>
              </a:rPr>
              <a:t>NAoMe State of the Nation (</a:t>
            </a:r>
            <a:r>
              <a:rPr lang="en-GB" sz="1000" dirty="0" err="1">
                <a:solidFill>
                  <a:srgbClr val="2E828D"/>
                </a:solidFill>
                <a:latin typeface="Aptos" panose="020B0004020202020204" pitchFamily="34" charset="0"/>
                <a:hlinkClick r:id="rId4">
                  <a:extLst>
                    <a:ext uri="{A12FA001-AC4F-418D-AE19-62706E023703}">
                      <ahyp:hlinkClr xmlns:ahyp="http://schemas.microsoft.com/office/drawing/2018/hyperlinkcolor" val="tx"/>
                    </a:ext>
                  </a:extLst>
                </a:hlinkClick>
              </a:rPr>
              <a:t>SotN</a:t>
            </a:r>
            <a:r>
              <a:rPr lang="en-GB" sz="1000" dirty="0">
                <a:solidFill>
                  <a:srgbClr val="2E828D"/>
                </a:solidFill>
                <a:latin typeface="Aptos" panose="020B0004020202020204" pitchFamily="34" charset="0"/>
                <a:hlinkClick r:id="rId4">
                  <a:extLst>
                    <a:ext uri="{A12FA001-AC4F-418D-AE19-62706E023703}">
                      <ahyp:hlinkClr xmlns:ahyp="http://schemas.microsoft.com/office/drawing/2018/hyperlinkcolor" val="tx"/>
                    </a:ext>
                  </a:extLst>
                </a:hlinkClick>
              </a:rPr>
              <a:t>) report</a:t>
            </a:r>
            <a:r>
              <a:rPr lang="en-GB" sz="1000" dirty="0">
                <a:solidFill>
                  <a:srgbClr val="2E828D"/>
                </a:solidFill>
                <a:latin typeface="Aptos" panose="020B0004020202020204" pitchFamily="34" charset="0"/>
              </a:rPr>
              <a:t> </a:t>
            </a:r>
            <a:r>
              <a:rPr lang="en-GB" sz="1000" dirty="0">
                <a:solidFill>
                  <a:schemeClr val="tx1"/>
                </a:solidFill>
                <a:latin typeface="Aptos" panose="020B0004020202020204" pitchFamily="34" charset="0"/>
              </a:rPr>
              <a:t>and supplementary materials were published in September 2025. The report examined the care received by people diagnosed with metastatic breast cancer In England and Wales, 2020-22, reporting against eight key performance indicators. </a:t>
            </a:r>
          </a:p>
        </p:txBody>
      </p:sp>
      <p:sp>
        <p:nvSpPr>
          <p:cNvPr id="37" name="Rounded Rectangle 6">
            <a:extLst>
              <a:ext uri="{FF2B5EF4-FFF2-40B4-BE49-F238E27FC236}">
                <a16:creationId xmlns:a16="http://schemas.microsoft.com/office/drawing/2014/main" id="{B90849CF-0D11-70E0-2BF6-97C8E5FE8D74}"/>
              </a:ext>
            </a:extLst>
          </p:cNvPr>
          <p:cNvSpPr/>
          <p:nvPr/>
        </p:nvSpPr>
        <p:spPr>
          <a:xfrm>
            <a:off x="1028381" y="2482457"/>
            <a:ext cx="3539089" cy="162758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2025 </a:t>
            </a:r>
            <a:r>
              <a:rPr lang="en-GB" sz="1000" dirty="0" err="1">
                <a:solidFill>
                  <a:schemeClr val="tx1"/>
                </a:solidFill>
                <a:latin typeface="Aptos" panose="020B0004020202020204" pitchFamily="34" charset="0"/>
              </a:rPr>
              <a:t>SotN</a:t>
            </a:r>
            <a:r>
              <a:rPr lang="en-GB" sz="1000" dirty="0">
                <a:solidFill>
                  <a:schemeClr val="tx1"/>
                </a:solidFill>
                <a:latin typeface="Aptos" panose="020B0004020202020204" pitchFamily="34" charset="0"/>
              </a:rPr>
              <a:t> report highlighted areas of variation and made the following clinically focussed recommendations: </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Ensure that the care for all people newly diagnosed with Metastatic Breast Cancer (MBC) (either </a:t>
            </a:r>
            <a:r>
              <a:rPr lang="en-GB" sz="1000" i="1" dirty="0">
                <a:solidFill>
                  <a:schemeClr val="tx1"/>
                </a:solidFill>
                <a:latin typeface="Aptos" panose="020B0004020202020204" pitchFamily="34" charset="0"/>
              </a:rPr>
              <a:t>de novo</a:t>
            </a:r>
            <a:r>
              <a:rPr lang="en-GB" sz="1000" dirty="0">
                <a:solidFill>
                  <a:schemeClr val="tx1"/>
                </a:solidFill>
                <a:latin typeface="Aptos" panose="020B0004020202020204" pitchFamily="34" charset="0"/>
              </a:rPr>
              <a:t> or recurrent) is discussed within a breast multidisciplinary team (MDT) meeting.</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Examine rates of treatment with CDK4/6 inhibitors within 12 months of diagnosis in people with ER+ HER2- MBC.</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Assess 30-day mortality rates following chemotherapy.</a:t>
            </a:r>
          </a:p>
        </p:txBody>
      </p:sp>
      <p:sp>
        <p:nvSpPr>
          <p:cNvPr id="29" name="Rounded Rectangle 6">
            <a:extLst>
              <a:ext uri="{FF2B5EF4-FFF2-40B4-BE49-F238E27FC236}">
                <a16:creationId xmlns:a16="http://schemas.microsoft.com/office/drawing/2014/main" id="{3F2AA7CA-3490-0A27-800C-4E733422EB41}"/>
              </a:ext>
            </a:extLst>
          </p:cNvPr>
          <p:cNvSpPr/>
          <p:nvPr/>
        </p:nvSpPr>
        <p:spPr>
          <a:xfrm>
            <a:off x="1037389" y="4168552"/>
            <a:ext cx="3539090" cy="113467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a:t>
            </a:r>
            <a:r>
              <a:rPr lang="en-GB" sz="1000" dirty="0">
                <a:solidFill>
                  <a:srgbClr val="2E828D"/>
                </a:solidFill>
                <a:latin typeface="Aptos" panose="020B0004020202020204" pitchFamily="34" charset="0"/>
                <a:hlinkClick r:id="rId5">
                  <a:extLst>
                    <a:ext uri="{A12FA001-AC4F-418D-AE19-62706E023703}">
                      <ahyp:hlinkClr xmlns:ahyp="http://schemas.microsoft.com/office/drawing/2018/hyperlinkcolor" val="tx"/>
                    </a:ext>
                  </a:extLst>
                </a:hlinkClick>
              </a:rPr>
              <a:t>NAoMe data dashboard</a:t>
            </a:r>
            <a:r>
              <a:rPr lang="en-GB" sz="1000" dirty="0">
                <a:solidFill>
                  <a:schemeClr val="tx1"/>
                </a:solidFill>
                <a:latin typeface="Aptos" panose="020B0004020202020204" pitchFamily="34" charset="0"/>
              </a:rPr>
              <a:t> continues to be iteratively developed. Quarterly reports covering a subset of performance indicators and data quality metrics are available at NHS Trust and Cancer Alliance levels (England only). The data source for these quarterly reports is the Rapid Cancer Registration Dataset (RCRD) providing frequent feedback on organisational performance.  </a:t>
            </a:r>
          </a:p>
        </p:txBody>
      </p:sp>
      <p:sp>
        <p:nvSpPr>
          <p:cNvPr id="32" name="Rounded Rectangle 6">
            <a:extLst>
              <a:ext uri="{FF2B5EF4-FFF2-40B4-BE49-F238E27FC236}">
                <a16:creationId xmlns:a16="http://schemas.microsoft.com/office/drawing/2014/main" id="{A72BFE9A-6A66-94AC-6139-C037CCDB1E02}"/>
              </a:ext>
            </a:extLst>
          </p:cNvPr>
          <p:cNvSpPr/>
          <p:nvPr/>
        </p:nvSpPr>
        <p:spPr>
          <a:xfrm>
            <a:off x="1018563" y="5392688"/>
            <a:ext cx="3531625" cy="577831"/>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dirty="0">
                <a:solidFill>
                  <a:schemeClr val="tx1"/>
                </a:solidFill>
                <a:latin typeface="Aptos" panose="020B0004020202020204" pitchFamily="34" charset="0"/>
              </a:rPr>
              <a:t>In 2025, the </a:t>
            </a:r>
            <a:r>
              <a:rPr lang="en-GB" sz="1000" dirty="0">
                <a:solidFill>
                  <a:srgbClr val="2E828D"/>
                </a:solidFill>
                <a:latin typeface="Aptos" panose="020B0004020202020204" pitchFamily="34" charset="0"/>
                <a:hlinkClick r:id="rId5">
                  <a:extLst>
                    <a:ext uri="{A12FA001-AC4F-418D-AE19-62706E023703}">
                      <ahyp:hlinkClr xmlns:ahyp="http://schemas.microsoft.com/office/drawing/2018/hyperlinkcolor" val="tx"/>
                    </a:ext>
                  </a:extLst>
                </a:hlinkClick>
              </a:rPr>
              <a:t>dashboards</a:t>
            </a:r>
            <a:r>
              <a:rPr lang="en-GB" sz="1000" dirty="0">
                <a:solidFill>
                  <a:schemeClr val="tx1"/>
                </a:solidFill>
                <a:latin typeface="Aptos" panose="020B0004020202020204" pitchFamily="34" charset="0"/>
              </a:rPr>
              <a:t> were expanded to include results from the </a:t>
            </a:r>
            <a:r>
              <a:rPr lang="en-GB" sz="1000" dirty="0" err="1">
                <a:solidFill>
                  <a:schemeClr val="tx1"/>
                </a:solidFill>
                <a:latin typeface="Aptos" panose="020B0004020202020204" pitchFamily="34" charset="0"/>
              </a:rPr>
              <a:t>SotN</a:t>
            </a:r>
            <a:r>
              <a:rPr lang="en-GB" sz="1000" dirty="0">
                <a:solidFill>
                  <a:schemeClr val="tx1"/>
                </a:solidFill>
                <a:latin typeface="Aptos" panose="020B0004020202020204" pitchFamily="34" charset="0"/>
              </a:rPr>
              <a:t> report, enabling organisations to explore their own results and benchmark nationally.       </a:t>
            </a:r>
          </a:p>
        </p:txBody>
      </p:sp>
      <p:sp>
        <p:nvSpPr>
          <p:cNvPr id="35" name="Rounded Rectangle 6">
            <a:extLst>
              <a:ext uri="{FF2B5EF4-FFF2-40B4-BE49-F238E27FC236}">
                <a16:creationId xmlns:a16="http://schemas.microsoft.com/office/drawing/2014/main" id="{A6CA8D13-F5CE-405D-3062-9F3F08B35A20}"/>
              </a:ext>
            </a:extLst>
          </p:cNvPr>
          <p:cNvSpPr/>
          <p:nvPr/>
        </p:nvSpPr>
        <p:spPr>
          <a:xfrm>
            <a:off x="1034358" y="6040760"/>
            <a:ext cx="3531624" cy="720080"/>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NAoMe continues to work collaboratively with stakeholders to improve data quality and completeness. The 2025 </a:t>
            </a:r>
            <a:r>
              <a:rPr lang="en-GB" sz="1000" dirty="0" err="1">
                <a:solidFill>
                  <a:schemeClr val="tx1"/>
                </a:solidFill>
                <a:latin typeface="Aptos" panose="020B0004020202020204" pitchFamily="34" charset="0"/>
              </a:rPr>
              <a:t>SotN</a:t>
            </a:r>
            <a:r>
              <a:rPr lang="en-GB" sz="1000" dirty="0">
                <a:solidFill>
                  <a:schemeClr val="tx1"/>
                </a:solidFill>
                <a:latin typeface="Aptos" panose="020B0004020202020204" pitchFamily="34" charset="0"/>
              </a:rPr>
              <a:t> report highlighted that in England, performance status and CNS contact were less than 70% complete. </a:t>
            </a:r>
          </a:p>
        </p:txBody>
      </p:sp>
      <p:sp>
        <p:nvSpPr>
          <p:cNvPr id="40" name="Round Diagonal Corner Rectangle 10">
            <a:extLst>
              <a:ext uri="{FF2B5EF4-FFF2-40B4-BE49-F238E27FC236}">
                <a16:creationId xmlns:a16="http://schemas.microsoft.com/office/drawing/2014/main" id="{722CE7AA-03D1-FF4F-ED76-F4AC12B6BEB5}"/>
              </a:ext>
            </a:extLst>
          </p:cNvPr>
          <p:cNvSpPr/>
          <p:nvPr/>
        </p:nvSpPr>
        <p:spPr>
          <a:xfrm>
            <a:off x="4872249" y="1354490"/>
            <a:ext cx="4526923" cy="5464300"/>
          </a:xfrm>
          <a:prstGeom prst="round2DiagRect">
            <a:avLst>
              <a:gd name="adj1" fmla="val 6045"/>
              <a:gd name="adj2"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41" name="Rounded Rectangle 13">
            <a:extLst>
              <a:ext uri="{FF2B5EF4-FFF2-40B4-BE49-F238E27FC236}">
                <a16:creationId xmlns:a16="http://schemas.microsoft.com/office/drawing/2014/main" id="{B68187D2-4FF9-BFAD-911A-954CC549CED7}"/>
              </a:ext>
            </a:extLst>
          </p:cNvPr>
          <p:cNvSpPr/>
          <p:nvPr/>
        </p:nvSpPr>
        <p:spPr>
          <a:xfrm>
            <a:off x="4939114" y="1740942"/>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SYSTEM</a:t>
            </a:r>
          </a:p>
          <a:p>
            <a:pPr algn="ctr"/>
            <a:r>
              <a:rPr lang="en-GB" sz="1200" b="1" dirty="0">
                <a:solidFill>
                  <a:schemeClr val="tx1"/>
                </a:solidFill>
              </a:rPr>
              <a:t>How the project supports policy development &amp; management of the system</a:t>
            </a:r>
          </a:p>
        </p:txBody>
      </p:sp>
      <p:sp>
        <p:nvSpPr>
          <p:cNvPr id="42" name="Rectangle: Rounded Corners 41">
            <a:extLst>
              <a:ext uri="{FF2B5EF4-FFF2-40B4-BE49-F238E27FC236}">
                <a16:creationId xmlns:a16="http://schemas.microsoft.com/office/drawing/2014/main" id="{BDE4E2B2-2CA3-D225-43FC-1878F6DC3008}"/>
              </a:ext>
            </a:extLst>
          </p:cNvPr>
          <p:cNvSpPr/>
          <p:nvPr/>
        </p:nvSpPr>
        <p:spPr>
          <a:xfrm>
            <a:off x="5708483" y="1504256"/>
            <a:ext cx="3558864" cy="751336"/>
          </a:xfrm>
          <a:prstGeom prst="roundRect">
            <a:avLst>
              <a:gd name="adj" fmla="val 1066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NAoMe project team continues to contribute to publications, journal articles and abstracts relating to metastatic breast cancer. During 2025, the team contributed to research published in peer-reviewed journals.</a:t>
            </a:r>
            <a:endParaRPr lang="en-GB" sz="1000" dirty="0">
              <a:solidFill>
                <a:srgbClr val="FF0000"/>
              </a:solidFill>
              <a:latin typeface="Aptos" panose="020B0004020202020204" pitchFamily="34" charset="0"/>
            </a:endParaRPr>
          </a:p>
        </p:txBody>
      </p:sp>
      <p:sp>
        <p:nvSpPr>
          <p:cNvPr id="43" name="Rounded Rectangle 6">
            <a:extLst>
              <a:ext uri="{FF2B5EF4-FFF2-40B4-BE49-F238E27FC236}">
                <a16:creationId xmlns:a16="http://schemas.microsoft.com/office/drawing/2014/main" id="{CEEF433E-CEE0-39AB-CB20-85C485B2E2CC}"/>
              </a:ext>
            </a:extLst>
          </p:cNvPr>
          <p:cNvSpPr/>
          <p:nvPr/>
        </p:nvSpPr>
        <p:spPr>
          <a:xfrm>
            <a:off x="5728258" y="2308020"/>
            <a:ext cx="3539089" cy="202108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NAoMe team has disseminated the 2025 audit findings and recommendations via presentations at key breast cancer conferences, events and webinars: </a:t>
            </a:r>
          </a:p>
          <a:p>
            <a:endParaRPr lang="en-GB" sz="400" dirty="0">
              <a:solidFill>
                <a:prstClr val="black"/>
              </a:solidFill>
              <a:latin typeface="Aptos" panose="020B0004020202020204" pitchFamily="34" charset="0"/>
            </a:endParaRPr>
          </a:p>
          <a:p>
            <a:pPr marL="171450" indent="-171450">
              <a:buFont typeface="Arial" panose="020B0604020202020204" pitchFamily="34" charset="0"/>
              <a:buChar char="•"/>
            </a:pPr>
            <a:r>
              <a:rPr lang="en-GB" sz="1000" dirty="0">
                <a:solidFill>
                  <a:prstClr val="black"/>
                </a:solidFill>
                <a:latin typeface="Aptos" panose="020B0004020202020204" pitchFamily="34" charset="0"/>
              </a:rPr>
              <a:t>UK Breast Cancer Group (UKBCG) Annual Meeting</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Association of Breast Surgery (ABS) Conference</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Webinars: Exploring Key Findings from the 2025 </a:t>
            </a:r>
            <a:r>
              <a:rPr lang="en-GB" sz="1000" dirty="0" err="1">
                <a:solidFill>
                  <a:prstClr val="black"/>
                </a:solidFill>
                <a:latin typeface="Aptos" panose="020B0004020202020204" pitchFamily="34" charset="0"/>
              </a:rPr>
              <a:t>SotN</a:t>
            </a:r>
            <a:r>
              <a:rPr lang="en-GB" sz="1000" dirty="0">
                <a:solidFill>
                  <a:prstClr val="black"/>
                </a:solidFill>
                <a:latin typeface="Aptos" panose="020B0004020202020204" pitchFamily="34" charset="0"/>
              </a:rPr>
              <a:t> Reports hosted by </a:t>
            </a:r>
            <a:r>
              <a:rPr lang="en-GB" sz="1000" dirty="0">
                <a:solidFill>
                  <a:schemeClr val="accent5">
                    <a:lumMod val="75000"/>
                  </a:schemeClr>
                </a:solidFill>
                <a:latin typeface="Aptos" panose="020B0004020202020204" pitchFamily="34" charset="0"/>
                <a:hlinkClick r:id="rId6">
                  <a:extLst>
                    <a:ext uri="{A12FA001-AC4F-418D-AE19-62706E023703}">
                      <ahyp:hlinkClr xmlns:ahyp="http://schemas.microsoft.com/office/drawing/2018/hyperlinkcolor" val="tx"/>
                    </a:ext>
                  </a:extLst>
                </a:hlinkClick>
              </a:rPr>
              <a:t>NATCAN</a:t>
            </a:r>
            <a:r>
              <a:rPr lang="en-GB" sz="1000" dirty="0">
                <a:solidFill>
                  <a:prstClr val="black"/>
                </a:solidFill>
                <a:latin typeface="Aptos" panose="020B0004020202020204" pitchFamily="34" charset="0"/>
              </a:rPr>
              <a:t> and subsequently the </a:t>
            </a:r>
            <a:r>
              <a:rPr lang="en-GB" sz="1000" dirty="0">
                <a:solidFill>
                  <a:schemeClr val="accent5">
                    <a:lumMod val="75000"/>
                  </a:schemeClr>
                </a:solidFill>
                <a:latin typeface="Aptos" panose="020B0004020202020204" pitchFamily="34" charset="0"/>
                <a:hlinkClick r:id="rId7">
                  <a:extLst>
                    <a:ext uri="{A12FA001-AC4F-418D-AE19-62706E023703}">
                      <ahyp:hlinkClr xmlns:ahyp="http://schemas.microsoft.com/office/drawing/2018/hyperlinkcolor" val="tx"/>
                    </a:ext>
                  </a:extLst>
                </a:hlinkClick>
              </a:rPr>
              <a:t>Royal College of Radiologists</a:t>
            </a:r>
            <a:r>
              <a:rPr lang="en-GB" sz="1000" dirty="0">
                <a:solidFill>
                  <a:prstClr val="black"/>
                </a:solidFill>
                <a:latin typeface="Aptos" panose="020B0004020202020204" pitchFamily="34" charset="0"/>
              </a:rPr>
              <a:t> </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Cancer Alliance workshops</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The UK Interdisciplinary Breast Cancer Symposium (UKIBCS)</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Pan Cancer Alliance Breast Meeting </a:t>
            </a:r>
          </a:p>
        </p:txBody>
      </p:sp>
      <p:sp>
        <p:nvSpPr>
          <p:cNvPr id="44" name="Rounded Rectangle 6">
            <a:extLst>
              <a:ext uri="{FF2B5EF4-FFF2-40B4-BE49-F238E27FC236}">
                <a16:creationId xmlns:a16="http://schemas.microsoft.com/office/drawing/2014/main" id="{B654C1F0-E983-BEE8-2C00-F6E1C8836FE0}"/>
              </a:ext>
            </a:extLst>
          </p:cNvPr>
          <p:cNvSpPr/>
          <p:nvPr/>
        </p:nvSpPr>
        <p:spPr>
          <a:xfrm>
            <a:off x="5719820" y="4395475"/>
            <a:ext cx="3539090" cy="1107517"/>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NAoMe project team continues to collaborate with key stakeholders and research groups across the system. In 2025, the NAoME Data Quality Working Group (DQWG) was established to bring together groups working on breast cancer recurrence, facilitating the sharing of methodological developments, analysis and learnings.</a:t>
            </a:r>
            <a:endParaRPr lang="en-GB" sz="1000" dirty="0">
              <a:solidFill>
                <a:schemeClr val="tx1"/>
              </a:solidFill>
              <a:latin typeface="Aptos" panose="020B0004020202020204" pitchFamily="34" charset="0"/>
            </a:endParaRPr>
          </a:p>
        </p:txBody>
      </p:sp>
      <p:sp>
        <p:nvSpPr>
          <p:cNvPr id="47" name="Rounded Rectangle 6">
            <a:extLst>
              <a:ext uri="{FF2B5EF4-FFF2-40B4-BE49-F238E27FC236}">
                <a16:creationId xmlns:a16="http://schemas.microsoft.com/office/drawing/2014/main" id="{846A39A8-29CC-A20C-C159-A60AF2A51F24}"/>
              </a:ext>
            </a:extLst>
          </p:cNvPr>
          <p:cNvSpPr/>
          <p:nvPr/>
        </p:nvSpPr>
        <p:spPr>
          <a:xfrm>
            <a:off x="5727285" y="5587215"/>
            <a:ext cx="3531625" cy="1094204"/>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Data quality remains a key focus, and we are committed to working in partnership with NHS England and NDRS to support improvements in completeness and quality. In 2025, the NAoMe published a </a:t>
            </a:r>
            <a:r>
              <a:rPr lang="en-GB" sz="1000" dirty="0">
                <a:solidFill>
                  <a:srgbClr val="2E828D"/>
                </a:solidFill>
                <a:latin typeface="Aptos" panose="020B0004020202020204" pitchFamily="34" charset="0"/>
                <a:hlinkClick r:id="rId8">
                  <a:extLst>
                    <a:ext uri="{A12FA001-AC4F-418D-AE19-62706E023703}">
                      <ahyp:hlinkClr xmlns:ahyp="http://schemas.microsoft.com/office/drawing/2018/hyperlinkcolor" val="tx"/>
                    </a:ext>
                  </a:extLst>
                </a:hlinkClick>
              </a:rPr>
              <a:t>guide to collecting COSD data for breast recurrence</a:t>
            </a:r>
            <a:r>
              <a:rPr lang="en-GB" sz="1000" dirty="0">
                <a:solidFill>
                  <a:schemeClr val="tx1"/>
                </a:solidFill>
                <a:latin typeface="Aptos" panose="020B0004020202020204" pitchFamily="34" charset="0"/>
              </a:rPr>
              <a:t> with the purpose of facilitating and encouraging the recording of recurrence at multi-disciplinary team (MDT) meetings. </a:t>
            </a:r>
          </a:p>
        </p:txBody>
      </p:sp>
      <p:cxnSp>
        <p:nvCxnSpPr>
          <p:cNvPr id="48" name="Straight Connector 47">
            <a:extLst>
              <a:ext uri="{FF2B5EF4-FFF2-40B4-BE49-F238E27FC236}">
                <a16:creationId xmlns:a16="http://schemas.microsoft.com/office/drawing/2014/main" id="{E4E33179-CFB1-E7F7-A70C-46A3141107DB}"/>
              </a:ext>
            </a:extLst>
          </p:cNvPr>
          <p:cNvCxnSpPr/>
          <p:nvPr/>
        </p:nvCxnSpPr>
        <p:spPr>
          <a:xfrm>
            <a:off x="5584213" y="1360240"/>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56" name="Round Diagonal Corner Rectangle 10">
            <a:extLst>
              <a:ext uri="{FF2B5EF4-FFF2-40B4-BE49-F238E27FC236}">
                <a16:creationId xmlns:a16="http://schemas.microsoft.com/office/drawing/2014/main" id="{3B0D2994-11A0-1997-B8F5-979945E0527A}"/>
              </a:ext>
            </a:extLst>
          </p:cNvPr>
          <p:cNvSpPr/>
          <p:nvPr/>
        </p:nvSpPr>
        <p:spPr>
          <a:xfrm>
            <a:off x="205718" y="7029131"/>
            <a:ext cx="4526923" cy="5464300"/>
          </a:xfrm>
          <a:prstGeom prst="round2DiagRect">
            <a:avLst>
              <a:gd name="adj1" fmla="val 6045"/>
              <a:gd name="adj2" fmla="val 0"/>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57" name="Rounded Rectangle 13">
            <a:extLst>
              <a:ext uri="{FF2B5EF4-FFF2-40B4-BE49-F238E27FC236}">
                <a16:creationId xmlns:a16="http://schemas.microsoft.com/office/drawing/2014/main" id="{C176EF6C-F39B-E7C3-3DFC-313A798880AA}"/>
              </a:ext>
            </a:extLst>
          </p:cNvPr>
          <p:cNvSpPr/>
          <p:nvPr/>
        </p:nvSpPr>
        <p:spPr>
          <a:xfrm>
            <a:off x="250092" y="7296451"/>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LOCAL</a:t>
            </a:r>
          </a:p>
          <a:p>
            <a:pPr algn="ctr"/>
            <a:r>
              <a:rPr lang="en-GB" sz="1200" b="1" dirty="0">
                <a:solidFill>
                  <a:schemeClr val="tx1"/>
                </a:solidFill>
                <a:latin typeface="Aptos" panose="020B0004020202020204" pitchFamily="34" charset="0"/>
              </a:rPr>
              <a:t>How the project stimulates local Quality Improvement </a:t>
            </a:r>
          </a:p>
        </p:txBody>
      </p:sp>
      <p:cxnSp>
        <p:nvCxnSpPr>
          <p:cNvPr id="58" name="Straight Connector 57">
            <a:extLst>
              <a:ext uri="{FF2B5EF4-FFF2-40B4-BE49-F238E27FC236}">
                <a16:creationId xmlns:a16="http://schemas.microsoft.com/office/drawing/2014/main" id="{CC7BCBE9-0622-7BBC-3126-04F12D594818}"/>
              </a:ext>
            </a:extLst>
          </p:cNvPr>
          <p:cNvCxnSpPr>
            <a:cxnSpLocks/>
          </p:cNvCxnSpPr>
          <p:nvPr/>
        </p:nvCxnSpPr>
        <p:spPr>
          <a:xfrm>
            <a:off x="848891" y="7044418"/>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59" name="Rectangle: Rounded Corners 58">
            <a:extLst>
              <a:ext uri="{FF2B5EF4-FFF2-40B4-BE49-F238E27FC236}">
                <a16:creationId xmlns:a16="http://schemas.microsoft.com/office/drawing/2014/main" id="{5AD559C5-70CA-E372-3C82-DDCEEEA17D75}"/>
              </a:ext>
            </a:extLst>
          </p:cNvPr>
          <p:cNvSpPr/>
          <p:nvPr/>
        </p:nvSpPr>
        <p:spPr>
          <a:xfrm>
            <a:off x="1021458" y="7114273"/>
            <a:ext cx="3558864" cy="942712"/>
          </a:xfrm>
          <a:prstGeom prst="roundRect">
            <a:avLst>
              <a:gd name="adj" fmla="val 827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NAoMe Quality Improvement Plan is reviewed and updated annually, defining 10 key performance indicators mapped to five overarching quality improvement goals based on national guidelines and standards for secondary breast cancer. </a:t>
            </a:r>
          </a:p>
        </p:txBody>
      </p:sp>
      <p:sp>
        <p:nvSpPr>
          <p:cNvPr id="60" name="Rounded Rectangle 6">
            <a:extLst>
              <a:ext uri="{FF2B5EF4-FFF2-40B4-BE49-F238E27FC236}">
                <a16:creationId xmlns:a16="http://schemas.microsoft.com/office/drawing/2014/main" id="{5501952B-C628-77F4-FF2A-F1AF1AD35BF5}"/>
              </a:ext>
            </a:extLst>
          </p:cNvPr>
          <p:cNvSpPr/>
          <p:nvPr/>
        </p:nvSpPr>
        <p:spPr>
          <a:xfrm>
            <a:off x="1022880" y="8114352"/>
            <a:ext cx="3539089" cy="1728192"/>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NAoMe team launched its Quality Improvement Intervention in October 2025 with the goal of improving the recording of distant recurrent disease. Targeted feedback and data has been directed to NHS organisations with no recorded cases of breast cancer recurrence, identified via the National Disease Registration Service (NDRS). Initially, we have sought to engage local clinical leads and MDT co-ordinators at these NHS organisations. The audit will produce a catalogue of best practices and improvement activities to enhance the recording of distant recurrent disease, share learnings and identify local data champions. </a:t>
            </a:r>
          </a:p>
        </p:txBody>
      </p:sp>
      <p:sp>
        <p:nvSpPr>
          <p:cNvPr id="62" name="Rounded Rectangle 6">
            <a:extLst>
              <a:ext uri="{FF2B5EF4-FFF2-40B4-BE49-F238E27FC236}">
                <a16:creationId xmlns:a16="http://schemas.microsoft.com/office/drawing/2014/main" id="{D0602B18-836F-2BB0-07E4-9D034B33AF1E}"/>
              </a:ext>
            </a:extLst>
          </p:cNvPr>
          <p:cNvSpPr/>
          <p:nvPr/>
        </p:nvSpPr>
        <p:spPr>
          <a:xfrm>
            <a:off x="1026611" y="9911153"/>
            <a:ext cx="3531625" cy="997212"/>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dirty="0">
                <a:solidFill>
                  <a:schemeClr val="tx1"/>
                </a:solidFill>
                <a:latin typeface="Aptos" panose="020B0004020202020204" pitchFamily="34" charset="0"/>
              </a:rPr>
              <a:t>The </a:t>
            </a:r>
            <a:r>
              <a:rPr lang="en-GB" sz="1000" dirty="0">
                <a:solidFill>
                  <a:srgbClr val="2E828D"/>
                </a:solidFill>
                <a:latin typeface="Aptos" panose="020B0004020202020204" pitchFamily="34" charset="0"/>
                <a:hlinkClick r:id="rId9">
                  <a:extLst>
                    <a:ext uri="{A12FA001-AC4F-418D-AE19-62706E023703}">
                      <ahyp:hlinkClr xmlns:ahyp="http://schemas.microsoft.com/office/drawing/2018/hyperlinkcolor" val="tx"/>
                    </a:ext>
                  </a:extLst>
                </a:hlinkClick>
              </a:rPr>
              <a:t>NAoMe Local Action Plan 2025 templates</a:t>
            </a:r>
            <a:r>
              <a:rPr lang="en-GB" sz="1000" u="sng" dirty="0">
                <a:solidFill>
                  <a:srgbClr val="2E828D"/>
                </a:solidFill>
                <a:latin typeface="Aptos" panose="020B0004020202020204" pitchFamily="34" charset="0"/>
                <a:hlinkClick r:id="rId9">
                  <a:extLst>
                    <a:ext uri="{A12FA001-AC4F-418D-AE19-62706E023703}">
                      <ahyp:hlinkClr xmlns:ahyp="http://schemas.microsoft.com/office/drawing/2018/hyperlinkcolor" val="tx"/>
                    </a:ext>
                  </a:extLst>
                </a:hlinkClick>
              </a:rPr>
              <a:t> </a:t>
            </a:r>
            <a:r>
              <a:rPr lang="en-GB" sz="1000" dirty="0">
                <a:solidFill>
                  <a:schemeClr val="tx1"/>
                </a:solidFill>
                <a:latin typeface="Aptos" panose="020B0004020202020204" pitchFamily="34" charset="0"/>
              </a:rPr>
              <a:t>supports local teams to set clear and achievable quality improvement (QI) aims aligned with the audit’s recommendations. It provides a structured framework to help teams identify priorities, plan actions, and support the effective implementation of improvements at a local level.</a:t>
            </a:r>
          </a:p>
        </p:txBody>
      </p:sp>
      <p:sp>
        <p:nvSpPr>
          <p:cNvPr id="63" name="Rounded Rectangle 6">
            <a:extLst>
              <a:ext uri="{FF2B5EF4-FFF2-40B4-BE49-F238E27FC236}">
                <a16:creationId xmlns:a16="http://schemas.microsoft.com/office/drawing/2014/main" id="{57C3CAB3-5667-170B-8A59-0E608195C87B}"/>
              </a:ext>
            </a:extLst>
          </p:cNvPr>
          <p:cNvSpPr/>
          <p:nvPr/>
        </p:nvSpPr>
        <p:spPr>
          <a:xfrm>
            <a:off x="1018563" y="10976076"/>
            <a:ext cx="3539089" cy="147307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2025 State of the Nation report highlighted wide geographical variation in the use of CDK 4/6 inhibitors. In response, the team has engaged with providers where uptake among eligible patients fell more than three standard deviations below the national average. Providers were asked to reflect on whether this was consistent with local clinical practice and, where appropriate, to work with oncology, pharmacy and IT colleagues to identify barriers and review local prescribing and data management processes. </a:t>
            </a:r>
          </a:p>
        </p:txBody>
      </p:sp>
      <p:sp>
        <p:nvSpPr>
          <p:cNvPr id="70" name="Round Diagonal Corner Rectangle 10">
            <a:extLst>
              <a:ext uri="{FF2B5EF4-FFF2-40B4-BE49-F238E27FC236}">
                <a16:creationId xmlns:a16="http://schemas.microsoft.com/office/drawing/2014/main" id="{197A8302-CBD3-785F-4A35-078B9AA33CAC}"/>
              </a:ext>
            </a:extLst>
          </p:cNvPr>
          <p:cNvSpPr/>
          <p:nvPr/>
        </p:nvSpPr>
        <p:spPr>
          <a:xfrm>
            <a:off x="4902245" y="6932421"/>
            <a:ext cx="4526923" cy="5464300"/>
          </a:xfrm>
          <a:prstGeom prst="round2DiagRect">
            <a:avLst>
              <a:gd name="adj1" fmla="val 6045"/>
              <a:gd name="adj2" fmla="val 0"/>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71" name="Rounded Rectangle 13">
            <a:extLst>
              <a:ext uri="{FF2B5EF4-FFF2-40B4-BE49-F238E27FC236}">
                <a16:creationId xmlns:a16="http://schemas.microsoft.com/office/drawing/2014/main" id="{0D374276-0735-1111-1C7C-4F4888900D3B}"/>
              </a:ext>
            </a:extLst>
          </p:cNvPr>
          <p:cNvSpPr/>
          <p:nvPr/>
        </p:nvSpPr>
        <p:spPr>
          <a:xfrm>
            <a:off x="4933533" y="7290174"/>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PUBLIC</a:t>
            </a:r>
          </a:p>
          <a:p>
            <a:pPr algn="ctr"/>
            <a:r>
              <a:rPr lang="en-GB" sz="1200" b="1" dirty="0">
                <a:solidFill>
                  <a:schemeClr val="tx1"/>
                </a:solidFill>
                <a:latin typeface="Aptos" panose="020B0004020202020204" pitchFamily="34" charset="0"/>
              </a:rPr>
              <a:t>How the project is used by the public and the demand for it</a:t>
            </a:r>
          </a:p>
        </p:txBody>
      </p:sp>
      <p:cxnSp>
        <p:nvCxnSpPr>
          <p:cNvPr id="72" name="Straight Connector 71">
            <a:extLst>
              <a:ext uri="{FF2B5EF4-FFF2-40B4-BE49-F238E27FC236}">
                <a16:creationId xmlns:a16="http://schemas.microsoft.com/office/drawing/2014/main" id="{EA63C13F-AE8D-87A7-B6BE-783C39A13D10}"/>
              </a:ext>
            </a:extLst>
          </p:cNvPr>
          <p:cNvCxnSpPr>
            <a:cxnSpLocks/>
          </p:cNvCxnSpPr>
          <p:nvPr/>
        </p:nvCxnSpPr>
        <p:spPr>
          <a:xfrm>
            <a:off x="5603549" y="6953984"/>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73" name="Rectangle: Rounded Corners 72">
            <a:extLst>
              <a:ext uri="{FF2B5EF4-FFF2-40B4-BE49-F238E27FC236}">
                <a16:creationId xmlns:a16="http://schemas.microsoft.com/office/drawing/2014/main" id="{B02182D0-9CBB-01B3-D1DD-DF9CBF5CB255}"/>
              </a:ext>
            </a:extLst>
          </p:cNvPr>
          <p:cNvSpPr/>
          <p:nvPr/>
        </p:nvSpPr>
        <p:spPr>
          <a:xfrm>
            <a:off x="5735758" y="7142556"/>
            <a:ext cx="3526613" cy="1494459"/>
          </a:xfrm>
          <a:prstGeom prst="roundRect">
            <a:avLst>
              <a:gd name="adj" fmla="val 5569"/>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NAoMe Patient and Public Involvement (PPI) Forum plays an ongoing consultative role, supporting the project team to embed patient voices throughout the audit’s development and delivery. Its members include individuals from across the UK with personal experience of metastatic breast cancer, alongside strong representation from breast cancer charities, helping to reinforce connections between NAoMe and its wider stakeholder community.</a:t>
            </a:r>
          </a:p>
        </p:txBody>
      </p:sp>
      <p:sp>
        <p:nvSpPr>
          <p:cNvPr id="75" name="Rounded Rectangle 6">
            <a:extLst>
              <a:ext uri="{FF2B5EF4-FFF2-40B4-BE49-F238E27FC236}">
                <a16:creationId xmlns:a16="http://schemas.microsoft.com/office/drawing/2014/main" id="{1B565B33-2FAC-4BAF-6F55-9423EAFE43A2}"/>
              </a:ext>
            </a:extLst>
          </p:cNvPr>
          <p:cNvSpPr/>
          <p:nvPr/>
        </p:nvSpPr>
        <p:spPr>
          <a:xfrm>
            <a:off x="5719820" y="8774857"/>
            <a:ext cx="3542552" cy="86630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a:t>
            </a:r>
            <a:r>
              <a:rPr lang="en-GB" sz="1000" dirty="0">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NAoMe Patient and Public </a:t>
            </a:r>
            <a:r>
              <a:rPr lang="en-GB" sz="1000" dirty="0" err="1">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SotN</a:t>
            </a:r>
            <a:r>
              <a:rPr lang="en-GB" sz="1000" dirty="0">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 report 2025</a:t>
            </a:r>
            <a:r>
              <a:rPr lang="en-GB" sz="1000" dirty="0">
                <a:solidFill>
                  <a:schemeClr val="tx1"/>
                </a:solidFill>
                <a:latin typeface="Aptos" panose="020B0004020202020204" pitchFamily="34" charset="0"/>
              </a:rPr>
              <a:t>,</a:t>
            </a:r>
            <a:r>
              <a:rPr lang="en-GB" sz="1000" dirty="0">
                <a:solidFill>
                  <a:prstClr val="black"/>
                </a:solidFill>
                <a:latin typeface="Aptos" panose="020B0004020202020204" pitchFamily="34" charset="0"/>
              </a:rPr>
              <a:t> published in October 2025 and developed in collaboration with the PPI Forum, aims to make the audit’s results and key findings clear, accessible and meaningful to a wider audience.</a:t>
            </a:r>
          </a:p>
        </p:txBody>
      </p:sp>
      <p:sp>
        <p:nvSpPr>
          <p:cNvPr id="77" name="Rounded Rectangle 6">
            <a:extLst>
              <a:ext uri="{FF2B5EF4-FFF2-40B4-BE49-F238E27FC236}">
                <a16:creationId xmlns:a16="http://schemas.microsoft.com/office/drawing/2014/main" id="{88AFC922-4396-7811-8C61-791455D94587}"/>
              </a:ext>
            </a:extLst>
          </p:cNvPr>
          <p:cNvSpPr/>
          <p:nvPr/>
        </p:nvSpPr>
        <p:spPr>
          <a:xfrm>
            <a:off x="5727285" y="9761565"/>
            <a:ext cx="3557067" cy="815699"/>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To support accessibility, </a:t>
            </a:r>
            <a:r>
              <a:rPr lang="en-GB" sz="1000" dirty="0">
                <a:solidFill>
                  <a:srgbClr val="2E828D"/>
                </a:solidFill>
                <a:latin typeface="Aptos" panose="020B0004020202020204" pitchFamily="34" charset="0"/>
                <a:hlinkClick r:id="rId11">
                  <a:extLst>
                    <a:ext uri="{A12FA001-AC4F-418D-AE19-62706E023703}">
                      <ahyp:hlinkClr xmlns:ahyp="http://schemas.microsoft.com/office/drawing/2018/hyperlinkcolor" val="tx"/>
                    </a:ext>
                  </a:extLst>
                </a:hlinkClick>
              </a:rPr>
              <a:t>infographics</a:t>
            </a:r>
            <a:r>
              <a:rPr lang="en-GB" sz="1000" dirty="0">
                <a:solidFill>
                  <a:prstClr val="black"/>
                </a:solidFill>
                <a:latin typeface="Aptos" panose="020B0004020202020204" pitchFamily="34" charset="0"/>
              </a:rPr>
              <a:t> were published summarising the key findings of the 2025 </a:t>
            </a:r>
            <a:r>
              <a:rPr lang="en-GB" sz="1000" dirty="0" err="1">
                <a:solidFill>
                  <a:prstClr val="black"/>
                </a:solidFill>
                <a:latin typeface="Aptos" panose="020B0004020202020204" pitchFamily="34" charset="0"/>
              </a:rPr>
              <a:t>SotN</a:t>
            </a:r>
            <a:r>
              <a:rPr lang="en-GB" sz="1000" dirty="0">
                <a:solidFill>
                  <a:prstClr val="black"/>
                </a:solidFill>
                <a:latin typeface="Aptos" panose="020B0004020202020204" pitchFamily="34" charset="0"/>
              </a:rPr>
              <a:t>, providing a clear, concise and user-friendly overview of the latest audit results.</a:t>
            </a:r>
          </a:p>
        </p:txBody>
      </p:sp>
      <p:pic>
        <p:nvPicPr>
          <p:cNvPr id="86" name="Picture 85" descr="A logo with blue and black text&#10;&#10;Description automatically generated">
            <a:extLst>
              <a:ext uri="{FF2B5EF4-FFF2-40B4-BE49-F238E27FC236}">
                <a16:creationId xmlns:a16="http://schemas.microsoft.com/office/drawing/2014/main" id="{DA6301BC-1A75-3626-B3C0-E5FE25A914B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03868" y="326026"/>
            <a:ext cx="2322677" cy="818190"/>
          </a:xfrm>
          <a:prstGeom prst="rect">
            <a:avLst/>
          </a:prstGeom>
        </p:spPr>
      </p:pic>
      <p:sp>
        <p:nvSpPr>
          <p:cNvPr id="90" name="Rounded Rectangle 6">
            <a:extLst>
              <a:ext uri="{FF2B5EF4-FFF2-40B4-BE49-F238E27FC236}">
                <a16:creationId xmlns:a16="http://schemas.microsoft.com/office/drawing/2014/main" id="{7C788746-70E9-38B6-0FE2-4233C0DA43FB}"/>
              </a:ext>
            </a:extLst>
          </p:cNvPr>
          <p:cNvSpPr/>
          <p:nvPr/>
        </p:nvSpPr>
        <p:spPr>
          <a:xfrm>
            <a:off x="5719819" y="10697669"/>
            <a:ext cx="3566987" cy="815699"/>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dirty="0">
                <a:solidFill>
                  <a:schemeClr val="tx1"/>
                </a:solidFill>
                <a:latin typeface="Aptos" panose="020B0004020202020204" pitchFamily="34" charset="0"/>
              </a:rPr>
              <a:t>The NAoMe newsletter continues to reach a growing audience. In 2025, the addition of </a:t>
            </a:r>
            <a:r>
              <a:rPr lang="en-GB" sz="1000" dirty="0">
                <a:solidFill>
                  <a:srgbClr val="2E828D"/>
                </a:solidFill>
                <a:latin typeface="Aptos" panose="020B0004020202020204" pitchFamily="34" charset="0"/>
                <a:hlinkClick r:id="rId13">
                  <a:extLst>
                    <a:ext uri="{A12FA001-AC4F-418D-AE19-62706E023703}">
                      <ahyp:hlinkClr xmlns:ahyp="http://schemas.microsoft.com/office/drawing/2018/hyperlinkcolor" val="tx"/>
                    </a:ext>
                  </a:extLst>
                </a:hlinkClick>
              </a:rPr>
              <a:t>Bluesky</a:t>
            </a:r>
            <a:r>
              <a:rPr lang="en-GB" sz="1000" dirty="0">
                <a:solidFill>
                  <a:schemeClr val="tx1"/>
                </a:solidFill>
                <a:latin typeface="Aptos" panose="020B0004020202020204" pitchFamily="34" charset="0"/>
              </a:rPr>
              <a:t> and </a:t>
            </a:r>
            <a:r>
              <a:rPr lang="en-GB" sz="1000" dirty="0">
                <a:solidFill>
                  <a:srgbClr val="2E828D"/>
                </a:solidFill>
                <a:latin typeface="Aptos" panose="020B0004020202020204" pitchFamily="34" charset="0"/>
                <a:hlinkClick r:id="rId14">
                  <a:extLst>
                    <a:ext uri="{A12FA001-AC4F-418D-AE19-62706E023703}">
                      <ahyp:hlinkClr xmlns:ahyp="http://schemas.microsoft.com/office/drawing/2018/hyperlinkcolor" val="tx"/>
                    </a:ext>
                  </a:extLst>
                </a:hlinkClick>
              </a:rPr>
              <a:t>LinkedIn</a:t>
            </a:r>
            <a:r>
              <a:rPr lang="en-GB" sz="1000" dirty="0">
                <a:solidFill>
                  <a:schemeClr val="tx1"/>
                </a:solidFill>
                <a:latin typeface="Aptos" panose="020B0004020202020204" pitchFamily="34" charset="0"/>
              </a:rPr>
              <a:t> to our communications strategy has further broadened our reach and visibility</a:t>
            </a:r>
          </a:p>
        </p:txBody>
      </p:sp>
    </p:spTree>
    <p:extLst>
      <p:ext uri="{BB962C8B-B14F-4D97-AF65-F5344CB8AC3E}">
        <p14:creationId xmlns:p14="http://schemas.microsoft.com/office/powerpoint/2010/main" val="426445270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8d9f489-fbb5-409d-8361-5dd6458cd0ad">
      <Terms xmlns="http://schemas.microsoft.com/office/infopath/2007/PartnerControls"/>
    </lcf76f155ced4ddcb4097134ff3c332f>
    <TaxCatchAll xmlns="58afd8fe-34e6-4347-ac36-1932accbb357" xsi:nil="true"/>
    <DateandTime xmlns="88d9f489-fbb5-409d-8361-5dd6458cd0ad" xsi:nil="true"/>
  </documentManagement>
</p:properties>
</file>

<file path=customXml/itemProps1.xml><?xml version="1.0" encoding="utf-8"?>
<ds:datastoreItem xmlns:ds="http://schemas.openxmlformats.org/officeDocument/2006/customXml" ds:itemID="{0E7290D5-8F8B-4930-8A7C-72C0CE5AE35B}"/>
</file>

<file path=customXml/itemProps2.xml><?xml version="1.0" encoding="utf-8"?>
<ds:datastoreItem xmlns:ds="http://schemas.openxmlformats.org/officeDocument/2006/customXml" ds:itemID="{25B472B6-CB0E-4CAA-9B30-433BF6B2A853}"/>
</file>

<file path=customXml/itemProps3.xml><?xml version="1.0" encoding="utf-8"?>
<ds:datastoreItem xmlns:ds="http://schemas.openxmlformats.org/officeDocument/2006/customXml" ds:itemID="{4D108C40-7A8D-47E9-85A5-A6D28A0B06B2}"/>
</file>

<file path=docProps/app.xml><?xml version="1.0" encoding="utf-8"?>
<Properties xmlns="http://schemas.openxmlformats.org/officeDocument/2006/extended-properties" xmlns:vt="http://schemas.openxmlformats.org/officeDocument/2006/docPropsVTypes">
  <TotalTime>4140</TotalTime>
  <Words>974</Words>
  <Application>Microsoft Office PowerPoint</Application>
  <PresentationFormat>A3 Paper (297x420 mm)</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Robert Douce</cp:lastModifiedBy>
  <cp:revision>223</cp:revision>
  <cp:lastPrinted>2021-08-19T13:28:46Z</cp:lastPrinted>
  <dcterms:created xsi:type="dcterms:W3CDTF">2016-08-12T08:36:34Z</dcterms:created>
  <dcterms:modified xsi:type="dcterms:W3CDTF">2026-03-02T16:17:16Z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ies>
</file>