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9" r:id="rId5"/>
  </p:sldIdLst>
  <p:sldSz cx="9601200" cy="12801600" type="A3"/>
  <p:notesSz cx="6858000" cy="9144000"/>
  <p:defaultTextStyle>
    <a:defPPr>
      <a:defRPr lang="en-U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BE61937-6853-7DC8-5F94-F133E305E4D8}" name="Tina Strack" initials="TS" userId="S::tina.strack@hqip.org.uk::d6ff3060-f281-4a05-95da-3273d3914871" providerId="AD"/>
  <p188:author id="{135DEAB5-3AFC-B429-B79F-FE33725FC115}" name="Sarah Walker" initials="SW" userId="S::Sarah.Walker@hqip.org.uk::fd901c00-4292-4405-82df-6139d2c5e57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8925"/>
    <a:srgbClr val="A9AC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74C62E-621D-4E30-85DF-4E2F708320D0}" v="9" dt="2026-08-28T14:22:19.7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4032"/>
        <p:guide pos="3024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ine Turnbull" userId="409d1224-aced-4db4-b117-20508c265622" providerId="ADAL" clId="{84942FE1-E1BF-4C87-BEB3-B246427F85D2}"/>
    <pc:docChg chg="modSld">
      <pc:chgData name="Pauline Turnbull" userId="409d1224-aced-4db4-b117-20508c265622" providerId="ADAL" clId="{84942FE1-E1BF-4C87-BEB3-B246427F85D2}" dt="2025-09-21T14:51:20.630" v="445" actId="1076"/>
      <pc:docMkLst>
        <pc:docMk/>
      </pc:docMkLst>
      <pc:sldChg chg="addSp delSp modSp mod">
        <pc:chgData name="Pauline Turnbull" userId="409d1224-aced-4db4-b117-20508c265622" providerId="ADAL" clId="{84942FE1-E1BF-4C87-BEB3-B246427F85D2}" dt="2025-09-21T14:51:20.630" v="445" actId="1076"/>
        <pc:sldMkLst>
          <pc:docMk/>
          <pc:sldMk cId="3381684738" sldId="259"/>
        </pc:sldMkLst>
      </pc:sldChg>
    </pc:docChg>
  </pc:docChgLst>
  <pc:docChgLst>
    <pc:chgData name="Pauline Turnbull" userId="409d1224-aced-4db4-b117-20508c265622" providerId="ADAL" clId="{DDBE5D3B-86BF-44E5-8A22-C86812E18BDB}"/>
    <pc:docChg chg="undo custSel modSld">
      <pc:chgData name="Pauline Turnbull" userId="409d1224-aced-4db4-b117-20508c265622" providerId="ADAL" clId="{DDBE5D3B-86BF-44E5-8A22-C86812E18BDB}" dt="2025-09-18T19:49:08.214" v="636" actId="207"/>
      <pc:docMkLst>
        <pc:docMk/>
      </pc:docMkLst>
      <pc:sldChg chg="addSp delSp modSp mod modCm">
        <pc:chgData name="Pauline Turnbull" userId="409d1224-aced-4db4-b117-20508c265622" providerId="ADAL" clId="{DDBE5D3B-86BF-44E5-8A22-C86812E18BDB}" dt="2025-09-18T19:49:08.214" v="636" actId="207"/>
        <pc:sldMkLst>
          <pc:docMk/>
          <pc:sldMk cId="3381684738" sldId="25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Pauline Turnbull" userId="409d1224-aced-4db4-b117-20508c265622" providerId="ADAL" clId="{DDBE5D3B-86BF-44E5-8A22-C86812E18BDB}" dt="2025-09-18T19:43:00.950" v="408" actId="20577"/>
              <pc2:cmMkLst xmlns:pc2="http://schemas.microsoft.com/office/powerpoint/2019/9/main/command">
                <pc:docMk/>
                <pc:sldMk cId="3381684738" sldId="259"/>
                <pc2:cmMk id="{58A6DC81-694F-486E-B2E3-F89C5646382A}"/>
              </pc2:cmMkLst>
            </pc226:cmChg>
          </p:ext>
        </pc:extLst>
      </pc:sldChg>
    </pc:docChg>
  </pc:docChgLst>
  <pc:docChgLst>
    <pc:chgData name="Cathryn Rodway" userId="eb1f5484-34a6-49e8-b07b-27ddd2a27ec9" providerId="ADAL" clId="{1D65CC49-960C-445D-9237-998078A3BD0E}"/>
    <pc:docChg chg="custSel modSld">
      <pc:chgData name="Cathryn Rodway" userId="eb1f5484-34a6-49e8-b07b-27ddd2a27ec9" providerId="ADAL" clId="{1D65CC49-960C-445D-9237-998078A3BD0E}" dt="2026-08-27T08:38:15.613" v="177" actId="6549"/>
      <pc:docMkLst>
        <pc:docMk/>
      </pc:docMkLst>
      <pc:sldChg chg="addSp delSp modSp mod">
        <pc:chgData name="Cathryn Rodway" userId="eb1f5484-34a6-49e8-b07b-27ddd2a27ec9" providerId="ADAL" clId="{1D65CC49-960C-445D-9237-998078A3BD0E}" dt="2026-08-27T08:38:15.613" v="177" actId="6549"/>
        <pc:sldMkLst>
          <pc:docMk/>
          <pc:sldMk cId="3381684738" sldId="259"/>
        </pc:sldMkLst>
        <pc:spChg chg="mod">
          <ac:chgData name="Cathryn Rodway" userId="eb1f5484-34a6-49e8-b07b-27ddd2a27ec9" providerId="ADAL" clId="{1D65CC49-960C-445D-9237-998078A3BD0E}" dt="2026-08-27T08:38:15.613" v="177" actId="6549"/>
          <ac:spMkLst>
            <pc:docMk/>
            <pc:sldMk cId="3381684738" sldId="259"/>
            <ac:spMk id="5" creationId="{00000000-0000-0000-0000-000000000000}"/>
          </ac:spMkLst>
        </pc:spChg>
        <pc:spChg chg="mod">
          <ac:chgData name="Cathryn Rodway" userId="eb1f5484-34a6-49e8-b07b-27ddd2a27ec9" providerId="ADAL" clId="{1D65CC49-960C-445D-9237-998078A3BD0E}" dt="2026-08-27T08:38:00.748" v="173" actId="1076"/>
          <ac:spMkLst>
            <pc:docMk/>
            <pc:sldMk cId="3381684738" sldId="259"/>
            <ac:spMk id="7" creationId="{0A38964C-68F1-D4F3-7CB4-313EC486B94B}"/>
          </ac:spMkLst>
        </pc:spChg>
        <pc:picChg chg="add mod ord">
          <ac:chgData name="Cathryn Rodway" userId="eb1f5484-34a6-49e8-b07b-27ddd2a27ec9" providerId="ADAL" clId="{1D65CC49-960C-445D-9237-998078A3BD0E}" dt="2026-08-27T08:37:54.031" v="172" actId="1076"/>
          <ac:picMkLst>
            <pc:docMk/>
            <pc:sldMk cId="3381684738" sldId="259"/>
            <ac:picMk id="12" creationId="{CE033E69-566E-F4AC-E899-3EAB39427700}"/>
          </ac:picMkLst>
        </pc:picChg>
        <pc:picChg chg="del">
          <ac:chgData name="Cathryn Rodway" userId="eb1f5484-34a6-49e8-b07b-27ddd2a27ec9" providerId="ADAL" clId="{1D65CC49-960C-445D-9237-998078A3BD0E}" dt="2026-08-27T08:35:12.941" v="4" actId="478"/>
          <ac:picMkLst>
            <pc:docMk/>
            <pc:sldMk cId="3381684738" sldId="259"/>
            <ac:picMk id="46" creationId="{0DF30B7D-856B-0059-41FB-98C634C80B66}"/>
          </ac:picMkLst>
        </pc:picChg>
      </pc:sldChg>
    </pc:docChg>
  </pc:docChgLst>
  <pc:docChgLst>
    <pc:chgData name="Pauline Turnbull" userId="409d1224-aced-4db4-b117-20508c265622" providerId="ADAL" clId="{A713D805-E364-4316-9261-7EBFD03ECBEE}"/>
    <pc:docChg chg="custSel modSld">
      <pc:chgData name="Pauline Turnbull" userId="409d1224-aced-4db4-b117-20508c265622" providerId="ADAL" clId="{A713D805-E364-4316-9261-7EBFD03ECBEE}" dt="2026-08-28T14:22:19.720" v="8" actId="20577"/>
      <pc:docMkLst>
        <pc:docMk/>
      </pc:docMkLst>
      <pc:sldChg chg="addSp delSp modSp mod">
        <pc:chgData name="Pauline Turnbull" userId="409d1224-aced-4db4-b117-20508c265622" providerId="ADAL" clId="{A713D805-E364-4316-9261-7EBFD03ECBEE}" dt="2026-08-28T14:22:19.720" v="8" actId="20577"/>
        <pc:sldMkLst>
          <pc:docMk/>
          <pc:sldMk cId="3381684738" sldId="259"/>
        </pc:sldMkLst>
        <pc:spChg chg="mod">
          <ac:chgData name="Pauline Turnbull" userId="409d1224-aced-4db4-b117-20508c265622" providerId="ADAL" clId="{A713D805-E364-4316-9261-7EBFD03ECBEE}" dt="2026-08-28T14:22:19.720" v="8" actId="20577"/>
          <ac:spMkLst>
            <pc:docMk/>
            <pc:sldMk cId="3381684738" sldId="259"/>
            <ac:spMk id="5" creationId="{00000000-0000-0000-0000-000000000000}"/>
          </ac:spMkLst>
        </pc:spChg>
        <pc:picChg chg="add mod">
          <ac:chgData name="Pauline Turnbull" userId="409d1224-aced-4db4-b117-20508c265622" providerId="ADAL" clId="{A713D805-E364-4316-9261-7EBFD03ECBEE}" dt="2026-08-28T14:13:49.918" v="2" actId="1076"/>
          <ac:picMkLst>
            <pc:docMk/>
            <pc:sldMk cId="3381684738" sldId="259"/>
            <ac:picMk id="17" creationId="{2DFC6754-F743-0F8D-96DD-E2D4B8BF07D3}"/>
          </ac:picMkLst>
        </pc:picChg>
        <pc:picChg chg="del">
          <ac:chgData name="Pauline Turnbull" userId="409d1224-aced-4db4-b117-20508c265622" providerId="ADAL" clId="{A713D805-E364-4316-9261-7EBFD03ECBEE}" dt="2026-08-28T14:13:47.472" v="0" actId="478"/>
          <ac:picMkLst>
            <pc:docMk/>
            <pc:sldMk cId="3381684738" sldId="259"/>
            <ac:picMk id="52" creationId="{0013331B-CE56-BE13-593A-0B63BDF638F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418595-8AE8-499E-823A-43166D6BBA6F}" type="datetimeFigureOut">
              <a:rPr lang="en-GB" smtClean="0"/>
              <a:t>28/08/2026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8EC49C-454C-4F13-B053-42B3071643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421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FE20F-1569-47FA-802A-1537039D8718}" type="slidenum">
              <a:rPr lang="en-GB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147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3976796"/>
            <a:ext cx="8161020" cy="274404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491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14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429" y="5425866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504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60" y="2987042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0610" y="2987042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456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1" y="2865544"/>
            <a:ext cx="4242197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1" y="4059766"/>
            <a:ext cx="4242197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278" y="2865544"/>
            <a:ext cx="4243863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78" y="4059766"/>
            <a:ext cx="4243863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419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845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414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1" y="509694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03" y="509695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1" y="2678855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99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902" y="8961121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902" y="1143846"/>
            <a:ext cx="5760720" cy="768096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902" y="10019032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354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12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0870" y="512660"/>
            <a:ext cx="2160270" cy="1092284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0060" y="512660"/>
            <a:ext cx="6320790" cy="1092284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025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2987042"/>
            <a:ext cx="8641080" cy="8448464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060" y="11865188"/>
            <a:ext cx="22402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9577D-D8C0-424C-91E7-6D8BD23FB42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28/08/2026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0410" y="11865188"/>
            <a:ext cx="30403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860" y="11865188"/>
            <a:ext cx="2240280" cy="681566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E2BEC-D178-40D2-8897-58097FD2640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51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ites.manchester.ac.uk/ncish/resources/#toolkits" TargetMode="External"/><Relationship Id="rId11" Type="http://schemas.openxmlformats.org/officeDocument/2006/relationships/hyperlink" Target="https://www.gov.scot/publications/scotlands-self-harm-strategy-action-plan-2023-27/" TargetMode="External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10" Type="http://schemas.openxmlformats.org/officeDocument/2006/relationships/hyperlink" Target="https://www.health-ni.gov.uk/articles/suicide-prevention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www.gov.uk/government/publications/suicide-prevention-strategy-for-england-2023-to-2028" TargetMode="External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E033E69-566E-F4AC-E899-3EAB39427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689" y="3015078"/>
            <a:ext cx="3420000" cy="2945000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/>
        </p:nvSpPr>
        <p:spPr>
          <a:xfrm>
            <a:off x="-5651" y="5695"/>
            <a:ext cx="9595634" cy="141177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B189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spcCol="0" rtlCol="0" anchor="ctr"/>
          <a:lstStyle/>
          <a:p>
            <a:r>
              <a:rPr lang="en-GB" sz="4400">
                <a:solidFill>
                  <a:schemeClr val="bg1"/>
                </a:solidFill>
                <a:ea typeface="Arial Unicode MS"/>
                <a:cs typeface="Vrinda"/>
              </a:rPr>
              <a:t>Impact of NCISH: </a:t>
            </a:r>
          </a:p>
          <a:p>
            <a:r>
              <a:rPr lang="en-GB" sz="4400">
                <a:solidFill>
                  <a:schemeClr val="bg1"/>
                </a:solidFill>
                <a:ea typeface="Arial Unicode MS"/>
                <a:cs typeface="Vrinda"/>
              </a:rPr>
              <a:t>system level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81446" y="12487307"/>
            <a:ext cx="6153765" cy="252377"/>
          </a:xfrm>
          <a:prstGeom prst="rect">
            <a:avLst/>
          </a:prstGeom>
          <a:noFill/>
        </p:spPr>
        <p:txBody>
          <a:bodyPr wrap="square" lIns="128016" tIns="64008" rIns="128016" bIns="64008" rtlCol="0" anchor="t">
            <a:spAutoFit/>
          </a:bodyPr>
          <a:lstStyle/>
          <a:p>
            <a:pPr algn="r"/>
            <a:r>
              <a:rPr lang="en-GB" sz="800"/>
              <a:t>Impact examples from 2004 to August 2026. Impact report updated August 2026.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576" y="314293"/>
            <a:ext cx="2360532" cy="7857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84" b="84470"/>
          <a:stretch/>
        </p:blipFill>
        <p:spPr>
          <a:xfrm>
            <a:off x="7118392" y="253002"/>
            <a:ext cx="2217951" cy="9083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38964C-68F1-D4F3-7CB4-313EC486B94B}"/>
              </a:ext>
            </a:extLst>
          </p:cNvPr>
          <p:cNvSpPr txBox="1"/>
          <p:nvPr/>
        </p:nvSpPr>
        <p:spPr>
          <a:xfrm>
            <a:off x="-5651" y="3254293"/>
            <a:ext cx="6144582" cy="2289409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14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500">
                <a:solidFill>
                  <a:srgbClr val="002060"/>
                </a:solidFill>
              </a:rPr>
              <a:t>We developed </a:t>
            </a:r>
            <a:r>
              <a:rPr lang="en-GB" sz="1500" b="1">
                <a:solidFill>
                  <a:srgbClr val="002060"/>
                </a:solidFill>
              </a:rPr>
              <a:t>“10 ways to improve safety”</a:t>
            </a:r>
            <a:r>
              <a:rPr lang="en-GB" sz="1500">
                <a:solidFill>
                  <a:srgbClr val="002060"/>
                </a:solidFill>
              </a:rPr>
              <a:t> based on recommendations associated with lower suicide rates.</a:t>
            </a:r>
          </a:p>
          <a:p>
            <a:pPr marL="285750" indent="-285750">
              <a:lnSpc>
                <a:spcPct val="114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500">
                <a:solidFill>
                  <a:srgbClr val="002060"/>
                </a:solidFill>
              </a:rPr>
              <a:t>These “10 ways” form the basis of a </a:t>
            </a:r>
            <a:r>
              <a:rPr lang="en-GB" sz="1500" b="1">
                <a:solidFill>
                  <a:srgbClr val="002060"/>
                </a:solidFill>
                <a:hlinkClick r:id="rId6"/>
              </a:rPr>
              <a:t>self-audit toolkit</a:t>
            </a:r>
            <a:r>
              <a:rPr lang="en-GB" sz="1500">
                <a:solidFill>
                  <a:srgbClr val="002060"/>
                </a:solidFill>
                <a:hlinkClick r:id="rId6"/>
              </a:rPr>
              <a:t> </a:t>
            </a:r>
            <a:r>
              <a:rPr lang="en-GB" sz="1500">
                <a:solidFill>
                  <a:srgbClr val="002060"/>
                </a:solidFill>
              </a:rPr>
              <a:t>for specialist mental health services, quality standards against which trusts can assess their suicide prevention.</a:t>
            </a:r>
          </a:p>
          <a:p>
            <a:pPr marL="285750" indent="-285750" algn="just">
              <a:lnSpc>
                <a:spcPct val="114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1500">
                <a:solidFill>
                  <a:srgbClr val="002060"/>
                </a:solidFill>
              </a:rPr>
              <a:t>The toolkit has been downloaded </a:t>
            </a:r>
            <a:r>
              <a:rPr lang="en-GB" sz="1500" b="1">
                <a:solidFill>
                  <a:srgbClr val="002060"/>
                </a:solidFill>
              </a:rPr>
              <a:t>&gt;50,060 </a:t>
            </a:r>
            <a:r>
              <a:rPr lang="en-GB" sz="1500">
                <a:solidFill>
                  <a:srgbClr val="002060"/>
                </a:solidFill>
              </a:rPr>
              <a:t>times and is updated continually with new evidence.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</a:pPr>
            <a:endParaRPr lang="en-GB" sz="600">
              <a:solidFill>
                <a:srgbClr val="002060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F198151-490D-90F6-32FB-8478AC0A9DEE}"/>
              </a:ext>
            </a:extLst>
          </p:cNvPr>
          <p:cNvGrpSpPr/>
          <p:nvPr/>
        </p:nvGrpSpPr>
        <p:grpSpPr>
          <a:xfrm>
            <a:off x="0" y="1560718"/>
            <a:ext cx="9437689" cy="1394684"/>
            <a:chOff x="-11123" y="1526553"/>
            <a:chExt cx="9603097" cy="1134408"/>
          </a:xfrm>
        </p:grpSpPr>
        <p:sp>
          <p:nvSpPr>
            <p:cNvPr id="4" name="Arrow: Pentagon 3">
              <a:extLst>
                <a:ext uri="{FF2B5EF4-FFF2-40B4-BE49-F238E27FC236}">
                  <a16:creationId xmlns:a16="http://schemas.microsoft.com/office/drawing/2014/main" id="{F7050F6B-BC47-F745-3D39-3CF04CC31B78}"/>
                </a:ext>
              </a:extLst>
            </p:cNvPr>
            <p:cNvSpPr/>
            <p:nvPr/>
          </p:nvSpPr>
          <p:spPr>
            <a:xfrm>
              <a:off x="-4843" y="1536042"/>
              <a:ext cx="9596817" cy="1124919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22F15CF-ED91-F498-4AC2-06294EF4AC48}"/>
                </a:ext>
              </a:extLst>
            </p:cNvPr>
            <p:cNvSpPr txBox="1"/>
            <p:nvPr/>
          </p:nvSpPr>
          <p:spPr>
            <a:xfrm>
              <a:off x="-11123" y="1526553"/>
              <a:ext cx="9421744" cy="981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14000"/>
                </a:lnSpc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en-GB" sz="1500" i="0">
                  <a:solidFill>
                    <a:srgbClr val="002060"/>
                  </a:solidFill>
                  <a:effectLst/>
                </a:rPr>
                <a:t>NCISH has collected </a:t>
              </a:r>
              <a:r>
                <a:rPr lang="en-GB" sz="1500" b="1" i="0">
                  <a:solidFill>
                    <a:srgbClr val="002060"/>
                  </a:solidFill>
                  <a:effectLst/>
                </a:rPr>
                <a:t>in-depth information</a:t>
              </a:r>
              <a:r>
                <a:rPr lang="en-GB" sz="1500" i="0">
                  <a:solidFill>
                    <a:srgbClr val="002060"/>
                  </a:solidFill>
                  <a:effectLst/>
                </a:rPr>
                <a:t> on </a:t>
              </a:r>
              <a:r>
                <a:rPr lang="en-GB" sz="1500" b="1" i="0">
                  <a:solidFill>
                    <a:srgbClr val="002060"/>
                  </a:solidFill>
                  <a:effectLst/>
                </a:rPr>
                <a:t>all suicides </a:t>
              </a:r>
              <a:r>
                <a:rPr lang="en-GB" sz="1500" i="0">
                  <a:solidFill>
                    <a:srgbClr val="002060"/>
                  </a:solidFill>
                  <a:effectLst/>
                </a:rPr>
                <a:t>in the </a:t>
              </a:r>
              <a:r>
                <a:rPr lang="en-GB" sz="1500" b="1" i="0">
                  <a:solidFill>
                    <a:srgbClr val="002060"/>
                  </a:solidFill>
                  <a:effectLst/>
                </a:rPr>
                <a:t>UK </a:t>
              </a:r>
              <a:r>
                <a:rPr lang="en-GB" sz="1500" i="0">
                  <a:solidFill>
                    <a:srgbClr val="002060"/>
                  </a:solidFill>
                  <a:effectLst/>
                </a:rPr>
                <a:t>since 1996. </a:t>
              </a:r>
            </a:p>
            <a:p>
              <a:pPr marL="285750" indent="-285750">
                <a:lnSpc>
                  <a:spcPct val="114000"/>
                </a:lnSpc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en-GB" sz="1500" i="0">
                  <a:solidFill>
                    <a:srgbClr val="002060"/>
                  </a:solidFill>
                  <a:effectLst/>
                </a:rPr>
                <a:t>NCISH recommendations have been shown to </a:t>
              </a:r>
              <a:r>
                <a:rPr lang="en-GB" sz="1500" b="1" i="0">
                  <a:solidFill>
                    <a:srgbClr val="002060"/>
                  </a:solidFill>
                  <a:effectLst/>
                </a:rPr>
                <a:t>reduce suicide rates</a:t>
              </a:r>
              <a:r>
                <a:rPr lang="en-GB" sz="1500" i="0">
                  <a:solidFill>
                    <a:srgbClr val="002060"/>
                  </a:solidFill>
                  <a:effectLst/>
                </a:rPr>
                <a:t> in mental health settings that implement them (1997-2006). Implementing NCISH recommendations is linked with 200-300 fewer patient deaths annually, equating to a potential societal cost saving of £450 million.</a:t>
              </a:r>
              <a:endParaRPr lang="en-GB" sz="600" i="0">
                <a:solidFill>
                  <a:srgbClr val="002060"/>
                </a:solidFill>
                <a:effectLst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C96D462-DB91-CBFA-1A49-2E19EC4EE0F1}"/>
              </a:ext>
            </a:extLst>
          </p:cNvPr>
          <p:cNvGrpSpPr/>
          <p:nvPr/>
        </p:nvGrpSpPr>
        <p:grpSpPr>
          <a:xfrm>
            <a:off x="6172" y="5789477"/>
            <a:ext cx="9624685" cy="1080000"/>
            <a:chOff x="-11339" y="5850322"/>
            <a:chExt cx="9624685" cy="108000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E05636F-5207-0FAE-44D4-C6074CAC9F47}"/>
                </a:ext>
              </a:extLst>
            </p:cNvPr>
            <p:cNvSpPr txBox="1"/>
            <p:nvPr/>
          </p:nvSpPr>
          <p:spPr>
            <a:xfrm>
              <a:off x="-11339" y="6151796"/>
              <a:ext cx="9624685" cy="553998"/>
            </a:xfrm>
            <a:prstGeom prst="rect">
              <a:avLst/>
            </a:prstGeom>
            <a:solidFill>
              <a:srgbClr val="00B0F0"/>
            </a:solidFill>
            <a:ln w="28575"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500" i="0">
                  <a:solidFill>
                    <a:srgbClr val="002060"/>
                  </a:solidFill>
                  <a:effectLst/>
                </a:rPr>
                <a:t>Our evidence is </a:t>
              </a:r>
              <a:r>
                <a:rPr lang="en-GB" sz="1500" b="1" i="0">
                  <a:solidFill>
                    <a:srgbClr val="002060"/>
                  </a:solidFill>
                  <a:effectLst/>
                </a:rPr>
                <a:t>cited</a:t>
              </a:r>
              <a:r>
                <a:rPr lang="en-GB" sz="1500" i="0">
                  <a:solidFill>
                    <a:srgbClr val="002060"/>
                  </a:solidFill>
                  <a:effectLst/>
                </a:rPr>
                <a:t> in the </a:t>
              </a:r>
              <a:r>
                <a:rPr lang="en-GB" sz="1500" b="1" i="0">
                  <a:solidFill>
                    <a:srgbClr val="002060"/>
                  </a:solidFill>
                  <a:effectLst/>
                </a:rPr>
                <a:t>latest</a:t>
              </a:r>
              <a:r>
                <a:rPr lang="en-GB" sz="1500" i="0">
                  <a:solidFill>
                    <a:srgbClr val="002060"/>
                  </a:solidFill>
                  <a:effectLst/>
                </a:rPr>
                <a:t> national </a:t>
              </a:r>
              <a:r>
                <a:rPr lang="en-GB" sz="1500" b="1" i="0">
                  <a:solidFill>
                    <a:srgbClr val="002060"/>
                  </a:solidFill>
                  <a:effectLst/>
                </a:rPr>
                <a:t>strategies</a:t>
              </a:r>
              <a:r>
                <a:rPr lang="en-GB" sz="1500" i="0">
                  <a:solidFill>
                    <a:srgbClr val="002060"/>
                  </a:solidFill>
                  <a:effectLst/>
                </a:rPr>
                <a:t>, </a:t>
              </a:r>
              <a:r>
                <a:rPr lang="en-GB" sz="1500" b="1" i="0">
                  <a:solidFill>
                    <a:srgbClr val="002060"/>
                  </a:solidFill>
                  <a:effectLst/>
                </a:rPr>
                <a:t>policies, </a:t>
              </a:r>
            </a:p>
            <a:p>
              <a:pPr algn="ctr"/>
              <a:r>
                <a:rPr lang="en-GB" sz="1500" b="1" i="0">
                  <a:solidFill>
                    <a:srgbClr val="002060"/>
                  </a:solidFill>
                  <a:effectLst/>
                </a:rPr>
                <a:t>clinical guidance </a:t>
              </a:r>
              <a:r>
                <a:rPr lang="en-GB" sz="1500" i="0">
                  <a:solidFill>
                    <a:srgbClr val="002060"/>
                  </a:solidFill>
                  <a:effectLst/>
                </a:rPr>
                <a:t>and</a:t>
              </a:r>
              <a:r>
                <a:rPr lang="en-GB" sz="1500" b="1" i="0">
                  <a:solidFill>
                    <a:srgbClr val="002060"/>
                  </a:solidFill>
                  <a:effectLst/>
                </a:rPr>
                <a:t> regulation </a:t>
              </a:r>
              <a:r>
                <a:rPr lang="en-GB" sz="1500" i="0">
                  <a:solidFill>
                    <a:srgbClr val="002060"/>
                  </a:solidFill>
                  <a:effectLst/>
                </a:rPr>
                <a:t>in all UK countries.</a:t>
              </a:r>
              <a:endParaRPr lang="en-GB" sz="1500">
                <a:solidFill>
                  <a:srgbClr val="002060"/>
                </a:solidFill>
              </a:endParaRPr>
            </a:p>
          </p:txBody>
        </p:sp>
        <p:pic>
          <p:nvPicPr>
            <p:cNvPr id="13" name="Picture 12" descr="A magnifying glass and a piece of paper&#10;&#10;Description automatically generated">
              <a:extLst>
                <a:ext uri="{FF2B5EF4-FFF2-40B4-BE49-F238E27FC236}">
                  <a16:creationId xmlns:a16="http://schemas.microsoft.com/office/drawing/2014/main" id="{D52D6511-6D82-AD9F-CA6B-0B39BD118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062" y="5850322"/>
              <a:ext cx="1080000" cy="1080000"/>
            </a:xfrm>
            <a:prstGeom prst="rect">
              <a:avLst/>
            </a:prstGeom>
          </p:spPr>
        </p:pic>
        <p:pic>
          <p:nvPicPr>
            <p:cNvPr id="15" name="Picture 14" descr="A colorful circle with a graph in it&#10;&#10;Description automatically generated">
              <a:extLst>
                <a:ext uri="{FF2B5EF4-FFF2-40B4-BE49-F238E27FC236}">
                  <a16:creationId xmlns:a16="http://schemas.microsoft.com/office/drawing/2014/main" id="{4FC853A9-40F0-1B22-8969-18DEA3E57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8905" y="5850322"/>
              <a:ext cx="1080000" cy="1080000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A33A4FE-D02C-2FE6-8B9C-DACB1F191635}"/>
              </a:ext>
            </a:extLst>
          </p:cNvPr>
          <p:cNvGrpSpPr/>
          <p:nvPr/>
        </p:nvGrpSpPr>
        <p:grpSpPr>
          <a:xfrm>
            <a:off x="223850" y="6999393"/>
            <a:ext cx="9136632" cy="1795743"/>
            <a:chOff x="111720" y="7100923"/>
            <a:chExt cx="9136632" cy="179574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44AFEB7-DECF-37BA-2943-B725E7796123}"/>
                </a:ext>
              </a:extLst>
            </p:cNvPr>
            <p:cNvGrpSpPr/>
            <p:nvPr/>
          </p:nvGrpSpPr>
          <p:grpSpPr>
            <a:xfrm>
              <a:off x="111720" y="7100923"/>
              <a:ext cx="9121064" cy="1795743"/>
              <a:chOff x="240069" y="5737490"/>
              <a:chExt cx="9121064" cy="1899258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4446DAB7-6AAB-4F04-3464-0B407553FAD3}"/>
                  </a:ext>
                </a:extLst>
              </p:cNvPr>
              <p:cNvGrpSpPr/>
              <p:nvPr/>
            </p:nvGrpSpPr>
            <p:grpSpPr>
              <a:xfrm>
                <a:off x="240069" y="5747244"/>
                <a:ext cx="2880319" cy="1889504"/>
                <a:chOff x="5952727" y="5045637"/>
                <a:chExt cx="2880319" cy="1889504"/>
              </a:xfrm>
            </p:grpSpPr>
            <p:sp>
              <p:nvSpPr>
                <p:cNvPr id="23" name="Speech Bubble: Oval 22">
                  <a:extLst>
                    <a:ext uri="{FF2B5EF4-FFF2-40B4-BE49-F238E27FC236}">
                      <a16:creationId xmlns:a16="http://schemas.microsoft.com/office/drawing/2014/main" id="{F7835B64-0099-F46A-29C4-5823DF70392C}"/>
                    </a:ext>
                  </a:extLst>
                </p:cNvPr>
                <p:cNvSpPr/>
                <p:nvPr/>
              </p:nvSpPr>
              <p:spPr>
                <a:xfrm>
                  <a:off x="5952727" y="5045637"/>
                  <a:ext cx="2880319" cy="1889504"/>
                </a:xfrm>
                <a:prstGeom prst="wedgeEllipseCallout">
                  <a:avLst/>
                </a:prstGeom>
                <a:solidFill>
                  <a:srgbClr val="002060"/>
                </a:soli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E2E7D29-A3B3-F5D3-D839-BDF7B7753077}"/>
                    </a:ext>
                  </a:extLst>
                </p:cNvPr>
                <p:cNvSpPr txBox="1"/>
                <p:nvPr/>
              </p:nvSpPr>
              <p:spPr>
                <a:xfrm>
                  <a:off x="6059843" y="5526640"/>
                  <a:ext cx="2666086" cy="10742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200">
                      <a:solidFill>
                        <a:schemeClr val="bg2"/>
                      </a:solidFill>
                    </a:rPr>
                    <a:t>“Mental health trusts should continue to review and implement evidence-informed recommendations from the NCISH Annual Report and 10 ways to improve safety”</a:t>
                  </a:r>
                  <a:endParaRPr lang="en-GB" sz="15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F36DC2EF-3E38-0F86-10C9-D9C9AD8D7D5D}"/>
                  </a:ext>
                </a:extLst>
              </p:cNvPr>
              <p:cNvGrpSpPr/>
              <p:nvPr/>
            </p:nvGrpSpPr>
            <p:grpSpPr>
              <a:xfrm>
                <a:off x="3360441" y="5744598"/>
                <a:ext cx="2880319" cy="1886928"/>
                <a:chOff x="5878364" y="5048214"/>
                <a:chExt cx="2880319" cy="1886928"/>
              </a:xfrm>
            </p:grpSpPr>
            <p:sp>
              <p:nvSpPr>
                <p:cNvPr id="28" name="Speech Bubble: Oval 27">
                  <a:extLst>
                    <a:ext uri="{FF2B5EF4-FFF2-40B4-BE49-F238E27FC236}">
                      <a16:creationId xmlns:a16="http://schemas.microsoft.com/office/drawing/2014/main" id="{9DD11E37-C60F-37B3-FF3D-7B84C853DED2}"/>
                    </a:ext>
                  </a:extLst>
                </p:cNvPr>
                <p:cNvSpPr/>
                <p:nvPr/>
              </p:nvSpPr>
              <p:spPr>
                <a:xfrm>
                  <a:off x="5878364" y="5048214"/>
                  <a:ext cx="2880319" cy="1886928"/>
                </a:xfrm>
                <a:prstGeom prst="wedgeEllipseCallout">
                  <a:avLst>
                    <a:gd name="adj1" fmla="val 27622"/>
                    <a:gd name="adj2" fmla="val 63123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32F23E46-327D-1717-F334-B5D7FA6B035B}"/>
                    </a:ext>
                  </a:extLst>
                </p:cNvPr>
                <p:cNvSpPr txBox="1"/>
                <p:nvPr/>
              </p:nvSpPr>
              <p:spPr>
                <a:xfrm>
                  <a:off x="6028970" y="5499927"/>
                  <a:ext cx="2666086" cy="143116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200">
                      <a:solidFill>
                        <a:srgbClr val="002060"/>
                      </a:solidFill>
                    </a:rPr>
                    <a:t>“NCISH recommends comprehensive care planning…routine follow-up…in response to missed appointments and addressing adverse life and social circumstances…prior to discharge”</a:t>
                  </a:r>
                </a:p>
                <a:p>
                  <a:pPr algn="ctr"/>
                  <a:endParaRPr lang="en-GB" sz="1500">
                    <a:solidFill>
                      <a:srgbClr val="002060"/>
                    </a:solidFill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0D896BA-DC74-1C62-DE65-8432D407C21E}"/>
                  </a:ext>
                </a:extLst>
              </p:cNvPr>
              <p:cNvGrpSpPr/>
              <p:nvPr/>
            </p:nvGrpSpPr>
            <p:grpSpPr>
              <a:xfrm>
                <a:off x="6480814" y="5737490"/>
                <a:ext cx="2880319" cy="1894035"/>
                <a:chOff x="5952727" y="5041106"/>
                <a:chExt cx="2880319" cy="1894035"/>
              </a:xfrm>
            </p:grpSpPr>
            <p:sp>
              <p:nvSpPr>
                <p:cNvPr id="31" name="Speech Bubble: Oval 30">
                  <a:extLst>
                    <a:ext uri="{FF2B5EF4-FFF2-40B4-BE49-F238E27FC236}">
                      <a16:creationId xmlns:a16="http://schemas.microsoft.com/office/drawing/2014/main" id="{5BE471A8-8763-7337-2ADC-9287F7DC2B62}"/>
                    </a:ext>
                  </a:extLst>
                </p:cNvPr>
                <p:cNvSpPr/>
                <p:nvPr/>
              </p:nvSpPr>
              <p:spPr>
                <a:xfrm>
                  <a:off x="5952727" y="5041106"/>
                  <a:ext cx="2880319" cy="1894035"/>
                </a:xfrm>
                <a:prstGeom prst="wedgeEllipseCallout">
                  <a:avLst>
                    <a:gd name="adj1" fmla="val 27622"/>
                    <a:gd name="adj2" fmla="val 63123"/>
                  </a:avLst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solidFill>
                    <a:schemeClr val="accent3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06B411F-4625-F75E-2069-EA57EE3F7CB2}"/>
                    </a:ext>
                  </a:extLst>
                </p:cNvPr>
                <p:cNvSpPr txBox="1"/>
                <p:nvPr/>
              </p:nvSpPr>
              <p:spPr>
                <a:xfrm>
                  <a:off x="6058591" y="5499734"/>
                  <a:ext cx="2666086" cy="11344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1200">
                      <a:solidFill>
                        <a:srgbClr val="002060"/>
                      </a:solidFill>
                    </a:rPr>
                    <a:t>“…training for staff working in specific settings, safety planning, implementing NCISH recommendations…will help provide the right support at the earliest opportunity…”</a:t>
                  </a:r>
                  <a:endParaRPr lang="en-GB" sz="1500">
                    <a:solidFill>
                      <a:srgbClr val="002060"/>
                    </a:solidFill>
                  </a:endParaRPr>
                </a:p>
              </p:txBody>
            </p:sp>
          </p:grpSp>
        </p:grp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B0892FE-57E4-FED2-6A1E-EC03A651AFE3}"/>
                </a:ext>
              </a:extLst>
            </p:cNvPr>
            <p:cNvSpPr/>
            <p:nvPr/>
          </p:nvSpPr>
          <p:spPr>
            <a:xfrm>
              <a:off x="299496" y="7180307"/>
              <a:ext cx="2567300" cy="292899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801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9"/>
                </a:rPr>
                <a:t>Suicide Prevention Strategy, England</a:t>
              </a: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AE073FF5-D5FC-4411-887D-AB8B3BF1D8A5}"/>
                </a:ext>
              </a:extLst>
            </p:cNvPr>
            <p:cNvSpPr/>
            <p:nvPr/>
          </p:nvSpPr>
          <p:spPr>
            <a:xfrm>
              <a:off x="3595597" y="7180306"/>
              <a:ext cx="2356654" cy="292899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801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10"/>
                </a:rPr>
                <a:t>Suicide Prevention Strategy, NI</a:t>
              </a: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D4416005-85C8-0B5A-30FB-857EA682EAB8}"/>
                </a:ext>
              </a:extLst>
            </p:cNvPr>
            <p:cNvSpPr/>
            <p:nvPr/>
          </p:nvSpPr>
          <p:spPr>
            <a:xfrm>
              <a:off x="6475916" y="7180306"/>
              <a:ext cx="2772436" cy="292899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801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  <a:hlinkClick r:id="rId11"/>
                </a:rPr>
                <a:t>Self-Harm Prevention Strategy, Scotland</a:t>
              </a: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07E341C6-8B02-1483-7628-EA9428F2B828}"/>
              </a:ext>
            </a:extLst>
          </p:cNvPr>
          <p:cNvSpPr/>
          <p:nvPr/>
        </p:nvSpPr>
        <p:spPr>
          <a:xfrm>
            <a:off x="111720" y="9151364"/>
            <a:ext cx="4026069" cy="35326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801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NCISH recommendations underpin NICE guidelines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465B400-7C3C-0891-88DD-F8A0D76D28F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974" y="10983218"/>
            <a:ext cx="4158532" cy="1546353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7D87564-65AC-5105-E02C-3FFBF79857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39710" y="9933977"/>
            <a:ext cx="2379370" cy="2409488"/>
          </a:xfrm>
          <a:prstGeom prst="rect">
            <a:avLst/>
          </a:prstGeom>
        </p:spPr>
      </p:pic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7C8536F8-C4AC-FE58-E5DE-C32D48C217CD}"/>
              </a:ext>
            </a:extLst>
          </p:cNvPr>
          <p:cNvSpPr/>
          <p:nvPr/>
        </p:nvSpPr>
        <p:spPr>
          <a:xfrm>
            <a:off x="4359349" y="9162825"/>
            <a:ext cx="5078340" cy="61767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801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NCISH recommendation for follow-up within 72 hours of discharge from in-patient care now in the NHS</a:t>
            </a:r>
            <a:r>
              <a:rPr kumimoji="0" lang="en-GB" sz="1400" b="1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Standard contract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B9779E87-01AD-5F58-66F4-3677CD80C40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6697" y="9634230"/>
            <a:ext cx="3318061" cy="11437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6BB272F-3537-3E27-C596-0DBD0A3417F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62261" y="10546118"/>
            <a:ext cx="1963922" cy="33625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5ADACA7-57E3-712A-9F5D-1FF6EE6B727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39852" y="11229216"/>
            <a:ext cx="1547817" cy="61767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83472DDE-CACB-03F8-0CE1-E13BD3B4901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36091" y="9924340"/>
            <a:ext cx="734474" cy="557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DFC6754-F743-0F8D-96DD-E2D4B8BF07D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887079" y="10592542"/>
            <a:ext cx="1653362" cy="37096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816847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B75E62D3DE67478C470A2463941AF3" ma:contentTypeVersion="16" ma:contentTypeDescription="Create a new document." ma:contentTypeScope="" ma:versionID="3cbb43f0fcf6d6eaeffdb7271f5f2e25">
  <xsd:schema xmlns:xsd="http://www.w3.org/2001/XMLSchema" xmlns:xs="http://www.w3.org/2001/XMLSchema" xmlns:p="http://schemas.microsoft.com/office/2006/metadata/properties" xmlns:ns2="88d9f489-fbb5-409d-8361-5dd6458cd0ad" xmlns:ns3="58afd8fe-34e6-4347-ac36-1932accbb357" targetNamespace="http://schemas.microsoft.com/office/2006/metadata/properties" ma:root="true" ma:fieldsID="b5597f15bbd7953552400ed0e2ffdd6b" ns2:_="" ns3:_="">
    <xsd:import namespace="88d9f489-fbb5-409d-8361-5dd6458cd0ad"/>
    <xsd:import namespace="58afd8fe-34e6-4347-ac36-1932accbb3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DateandTim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d9f489-fbb5-409d-8361-5dd6458cd0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DateandTime" ma:index="16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74f7a641-d7a7-4058-a8da-0ae5b4afc5b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afd8fe-34e6-4347-ac36-1932accbb35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ff74fbe-f2fd-4cb2-ac19-1241c3710773}" ma:internalName="TaxCatchAll" ma:showField="CatchAllData" ma:web="58afd8fe-34e6-4347-ac36-1932accbb3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8d9f489-fbb5-409d-8361-5dd6458cd0ad">
      <Terms xmlns="http://schemas.microsoft.com/office/infopath/2007/PartnerControls"/>
    </lcf76f155ced4ddcb4097134ff3c332f>
    <TaxCatchAll xmlns="58afd8fe-34e6-4347-ac36-1932accbb357" xsi:nil="true"/>
    <DateandTime xmlns="88d9f489-fbb5-409d-8361-5dd6458cd0ad" xsi:nil="true"/>
  </documentManagement>
</p:properties>
</file>

<file path=customXml/itemProps1.xml><?xml version="1.0" encoding="utf-8"?>
<ds:datastoreItem xmlns:ds="http://schemas.openxmlformats.org/officeDocument/2006/customXml" ds:itemID="{6CEDD60F-9F05-45C0-ADD2-F1412AC4FE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5195E4-0938-4768-9376-B4CAE882EEC0}"/>
</file>

<file path=customXml/itemProps3.xml><?xml version="1.0" encoding="utf-8"?>
<ds:datastoreItem xmlns:ds="http://schemas.openxmlformats.org/officeDocument/2006/customXml" ds:itemID="{9E0EB49E-C3F1-4DB8-8BDA-375EDACC6F0A}">
  <ds:schemaRefs>
    <ds:schemaRef ds:uri="2e0b6fce-bd22-48c9-9c2a-050ff6d964a9"/>
    <ds:schemaRef ds:uri="a8909ba7-2c5b-4737-8949-485c48a9381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A3 Paper (297x420 mm)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Campbell</dc:creator>
  <cp:revision>1</cp:revision>
  <cp:lastPrinted>2023-12-05T10:46:43Z</cp:lastPrinted>
  <dcterms:created xsi:type="dcterms:W3CDTF">2016-08-12T08:36:34Z</dcterms:created>
  <dcterms:modified xsi:type="dcterms:W3CDTF">2026-08-28T14:22:23Z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0x010100DCB75E62D3DE67478C470A2463941AF3</vt:lpwstr>
  </property>
  <property fmtid="{D5CDD505-2E9C-101B-9397-08002B2CF9AE}" pid="3" name="MediaServiceImageTags">
    <vt:lpwstr/>
  </property>
</Properties>
</file>