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7556500" cy="10693400"/>
  <p:notesSz cx="6858000" cy="9144000"/>
  <p:embeddedFontLst>
    <p:embeddedFont>
      <p:font typeface="Calibri (MS)" panose="020B0604020202020204" charset="0"/>
      <p:regular r:id="rId6"/>
    </p:embeddedFont>
    <p:embeddedFont>
      <p:font typeface="Calibri (MS) Bold" panose="020B0604020202020204" charset="0"/>
      <p:regular r:id="rId7"/>
    </p:embeddedFont>
    <p:embeddedFont>
      <p:font typeface="Lato Bold" panose="020F0502020204030203" pitchFamily="34" charset="0"/>
      <p:regular r:id="rId8"/>
      <p:bold r:id="rId9"/>
    </p:embeddedFont>
    <p:embeddedFont>
      <p:font typeface="Proxima Nova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10" d="100"/>
          <a:sy n="110" d="100"/>
        </p:scale>
        <p:origin x="1210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hyperlink" Target="https://www.mummysstar.org" TargetMode="External"/><Relationship Id="rId26" Type="http://schemas.openxmlformats.org/officeDocument/2006/relationships/hyperlink" Target="https://www.gov.scot/publications/delivery-framework-miscarriage-care-scotland/pages/13/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34" Type="http://schemas.openxmlformats.org/officeDocument/2006/relationships/hyperlink" Target="https://www.mummysstar.org/sharethecare" TargetMode="External"/><Relationship Id="rId7" Type="http://schemas.openxmlformats.org/officeDocument/2006/relationships/image" Target="../media/image6.svg"/><Relationship Id="rId12" Type="http://schemas.openxmlformats.org/officeDocument/2006/relationships/hyperlink" Target="https://timms.le.ac.uk/mbrrace-uk-perinatal-mortality/surveillance/" TargetMode="External"/><Relationship Id="rId17" Type="http://schemas.openxmlformats.org/officeDocument/2006/relationships/image" Target="../media/image12.png"/><Relationship Id="rId25" Type="http://schemas.openxmlformats.org/officeDocument/2006/relationships/hyperlink" Target="https://www.gov.wales/perinatal-engagement-framework-guidance-health-boards" TargetMode="External"/><Relationship Id="rId33" Type="http://schemas.openxmlformats.org/officeDocument/2006/relationships/hyperlink" Target="https://www.gov.uk/government/news/national-maternity-investigation-launched-to-drive-improvements" TargetMode="External"/><Relationship Id="rId2" Type="http://schemas.openxmlformats.org/officeDocument/2006/relationships/image" Target="../media/image1.svg"/><Relationship Id="rId16" Type="http://schemas.openxmlformats.org/officeDocument/2006/relationships/image" Target="../media/image11.png"/><Relationship Id="rId20" Type="http://schemas.openxmlformats.org/officeDocument/2006/relationships/hyperlink" Target="https://fivexmore.org" TargetMode="External"/><Relationship Id="rId29" Type="http://schemas.openxmlformats.org/officeDocument/2006/relationships/hyperlink" Target="https://www.gov.scot/publications/perinatal-mental-health-service-specificatio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24" Type="http://schemas.openxmlformats.org/officeDocument/2006/relationships/hyperlink" Target="https://www.publications.scot.nhs.uk/files/dl-2025-02.pdf" TargetMode="External"/><Relationship Id="rId32" Type="http://schemas.openxmlformats.org/officeDocument/2006/relationships/hyperlink" Target="https://www.gov.uk/government/publications/health-trends-and-variation-in-england-2025-a-chief-medical-officer-report/health-trends-and-variation-in-england-2025-accessible-version" TargetMode="External"/><Relationship Id="rId5" Type="http://schemas.openxmlformats.org/officeDocument/2006/relationships/image" Target="../media/image4.svg"/><Relationship Id="rId15" Type="http://schemas.openxmlformats.org/officeDocument/2006/relationships/image" Target="../media/image10.png"/><Relationship Id="rId23" Type="http://schemas.openxmlformats.org/officeDocument/2006/relationships/image" Target="../media/image15.png"/><Relationship Id="rId28" Type="http://schemas.openxmlformats.org/officeDocument/2006/relationships/hyperlink" Target="https://www.health-ni.gov.uk/publications/healthy-child-healthy-future-health" TargetMode="External"/><Relationship Id="rId36" Type="http://schemas.openxmlformats.org/officeDocument/2006/relationships/hyperlink" Target="https://doi.org/10.1136/bmjmed-2025-001464" TargetMode="External"/><Relationship Id="rId10" Type="http://schemas.openxmlformats.org/officeDocument/2006/relationships/hyperlink" Target="https://www.gov.uk/government/publications/10-year-health-plan-for-england-fit-for-the-future/fit-for-the-future-10-year-health-plan-for-england-accessible-version#chapter-3-from-analogue-to-digital---power-in-your-hands" TargetMode="External"/><Relationship Id="rId19" Type="http://schemas.openxmlformats.org/officeDocument/2006/relationships/image" Target="../media/image13.png"/><Relationship Id="rId31" Type="http://schemas.openxmlformats.org/officeDocument/2006/relationships/hyperlink" Target="https://www.npeu.ox.ac.uk/mbrrace-uk/reports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hyperlink" Target="https://www.npeu.ox.ac.uk/mbrrace-uk/reports/maternal-reports/maternal-report-2021-2023" TargetMode="External"/><Relationship Id="rId22" Type="http://schemas.openxmlformats.org/officeDocument/2006/relationships/hyperlink" Target="https://www.birthcompanions.org.uk" TargetMode="External"/><Relationship Id="rId27" Type="http://schemas.openxmlformats.org/officeDocument/2006/relationships/hyperlink" Target="https://phw.nhs.wales/news/new-report-highlights-six-key-policy-actions-to-tackle-health-inequalities-in-wales/" TargetMode="External"/><Relationship Id="rId30" Type="http://schemas.openxmlformats.org/officeDocument/2006/relationships/hyperlink" Target="https://commonslibrary.parliament.uk/research-briefings/cbp-9815/" TargetMode="External"/><Relationship Id="rId35" Type="http://schemas.openxmlformats.org/officeDocument/2006/relationships/hyperlink" Target="https://fivexmore.org/black-maternity-experiences-report-2025" TargetMode="External"/><Relationship Id="rId8" Type="http://schemas.openxmlformats.org/officeDocument/2006/relationships/hyperlink" Target="https://publications.parliament.uk/pa/cm5901/cmselect/cmhealth/895/repor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66934" y="190288"/>
            <a:ext cx="2103823" cy="683622"/>
          </a:xfrm>
          <a:custGeom>
            <a:avLst/>
            <a:gdLst/>
            <a:ahLst/>
            <a:cxnLst/>
            <a:rect l="l" t="t" r="r" b="b"/>
            <a:pathLst>
              <a:path w="2103823" h="683622">
                <a:moveTo>
                  <a:pt x="0" y="0"/>
                </a:moveTo>
                <a:lnTo>
                  <a:pt x="2103823" y="0"/>
                </a:lnTo>
                <a:lnTo>
                  <a:pt x="2103823" y="683621"/>
                </a:lnTo>
                <a:lnTo>
                  <a:pt x="0" y="6836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98633" y="153243"/>
            <a:ext cx="1414211" cy="777816"/>
          </a:xfrm>
          <a:custGeom>
            <a:avLst/>
            <a:gdLst/>
            <a:ahLst/>
            <a:cxnLst/>
            <a:rect l="l" t="t" r="r" b="b"/>
            <a:pathLst>
              <a:path w="1414211" h="777816">
                <a:moveTo>
                  <a:pt x="0" y="0"/>
                </a:moveTo>
                <a:lnTo>
                  <a:pt x="1414212" y="0"/>
                </a:lnTo>
                <a:lnTo>
                  <a:pt x="1414212" y="777816"/>
                </a:lnTo>
                <a:lnTo>
                  <a:pt x="0" y="7778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3836273" y="5817568"/>
            <a:ext cx="424251" cy="0"/>
          </a:xfrm>
          <a:prstGeom prst="line">
            <a:avLst/>
          </a:prstGeom>
          <a:ln w="19050" cap="flat">
            <a:solidFill>
              <a:srgbClr val="693A76"/>
            </a:solidFill>
            <a:prstDash val="sysDot"/>
            <a:headEnd type="oval" w="lg" len="lg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3799172" y="6155601"/>
            <a:ext cx="688172" cy="510925"/>
          </a:xfrm>
          <a:prstGeom prst="line">
            <a:avLst/>
          </a:prstGeom>
          <a:ln w="19050" cap="flat">
            <a:solidFill>
              <a:srgbClr val="693A76"/>
            </a:solidFill>
            <a:prstDash val="sysDot"/>
            <a:headEnd type="oval" w="lg" len="lg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53243" y="3921195"/>
            <a:ext cx="7181514" cy="636736"/>
            <a:chOff x="0" y="0"/>
            <a:chExt cx="9575351" cy="8489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35800" cy="848981"/>
            </a:xfrm>
            <a:custGeom>
              <a:avLst/>
              <a:gdLst/>
              <a:ahLst/>
              <a:cxnLst/>
              <a:rect l="l" t="t" r="r" b="b"/>
              <a:pathLst>
                <a:path w="2135800" h="848981">
                  <a:moveTo>
                    <a:pt x="0" y="0"/>
                  </a:moveTo>
                  <a:lnTo>
                    <a:pt x="2135800" y="0"/>
                  </a:lnTo>
                  <a:lnTo>
                    <a:pt x="2135800" y="848981"/>
                  </a:lnTo>
                  <a:lnTo>
                    <a:pt x="0" y="8489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714378" y="1255"/>
              <a:ext cx="1802912" cy="846470"/>
            </a:xfrm>
            <a:custGeom>
              <a:avLst/>
              <a:gdLst/>
              <a:ahLst/>
              <a:cxnLst/>
              <a:rect l="l" t="t" r="r" b="b"/>
              <a:pathLst>
                <a:path w="1802912" h="846470">
                  <a:moveTo>
                    <a:pt x="0" y="0"/>
                  </a:moveTo>
                  <a:lnTo>
                    <a:pt x="1802912" y="0"/>
                  </a:lnTo>
                  <a:lnTo>
                    <a:pt x="1802912" y="846471"/>
                  </a:lnTo>
                  <a:lnTo>
                    <a:pt x="0" y="846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8463" b="-296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3434124" y="0"/>
              <a:ext cx="1802912" cy="846470"/>
            </a:xfrm>
            <a:custGeom>
              <a:avLst/>
              <a:gdLst/>
              <a:ahLst/>
              <a:cxnLst/>
              <a:rect l="l" t="t" r="r" b="b"/>
              <a:pathLst>
                <a:path w="1802912" h="846470">
                  <a:moveTo>
                    <a:pt x="0" y="0"/>
                  </a:moveTo>
                  <a:lnTo>
                    <a:pt x="1802912" y="0"/>
                  </a:lnTo>
                  <a:lnTo>
                    <a:pt x="1802912" y="846470"/>
                  </a:lnTo>
                  <a:lnTo>
                    <a:pt x="0" y="84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8463" b="-296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5161765" y="1255"/>
              <a:ext cx="1802912" cy="846470"/>
            </a:xfrm>
            <a:custGeom>
              <a:avLst/>
              <a:gdLst/>
              <a:ahLst/>
              <a:cxnLst/>
              <a:rect l="l" t="t" r="r" b="b"/>
              <a:pathLst>
                <a:path w="1802912" h="846470">
                  <a:moveTo>
                    <a:pt x="0" y="0"/>
                  </a:moveTo>
                  <a:lnTo>
                    <a:pt x="1802912" y="0"/>
                  </a:lnTo>
                  <a:lnTo>
                    <a:pt x="1802912" y="846471"/>
                  </a:lnTo>
                  <a:lnTo>
                    <a:pt x="0" y="846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8463" b="-296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6946001" y="1255"/>
              <a:ext cx="1802912" cy="846470"/>
            </a:xfrm>
            <a:custGeom>
              <a:avLst/>
              <a:gdLst/>
              <a:ahLst/>
              <a:cxnLst/>
              <a:rect l="l" t="t" r="r" b="b"/>
              <a:pathLst>
                <a:path w="1802912" h="846470">
                  <a:moveTo>
                    <a:pt x="0" y="0"/>
                  </a:moveTo>
                  <a:lnTo>
                    <a:pt x="1802912" y="0"/>
                  </a:lnTo>
                  <a:lnTo>
                    <a:pt x="1802912" y="846471"/>
                  </a:lnTo>
                  <a:lnTo>
                    <a:pt x="0" y="846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8463" b="-296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7772439" y="0"/>
              <a:ext cx="1802912" cy="846470"/>
            </a:xfrm>
            <a:custGeom>
              <a:avLst/>
              <a:gdLst/>
              <a:ahLst/>
              <a:cxnLst/>
              <a:rect l="l" t="t" r="r" b="b"/>
              <a:pathLst>
                <a:path w="1802912" h="846470">
                  <a:moveTo>
                    <a:pt x="0" y="0"/>
                  </a:moveTo>
                  <a:lnTo>
                    <a:pt x="1802912" y="0"/>
                  </a:lnTo>
                  <a:lnTo>
                    <a:pt x="1802912" y="846470"/>
                  </a:lnTo>
                  <a:lnTo>
                    <a:pt x="0" y="84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8463" b="-296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2348747" y="4353863"/>
            <a:ext cx="1487526" cy="2211935"/>
          </a:xfrm>
          <a:custGeom>
            <a:avLst/>
            <a:gdLst/>
            <a:ahLst/>
            <a:cxnLst/>
            <a:rect l="l" t="t" r="r" b="b"/>
            <a:pathLst>
              <a:path w="1487526" h="2211935">
                <a:moveTo>
                  <a:pt x="0" y="0"/>
                </a:moveTo>
                <a:lnTo>
                  <a:pt x="1487526" y="0"/>
                </a:lnTo>
                <a:lnTo>
                  <a:pt x="1487526" y="2211934"/>
                </a:lnTo>
                <a:lnTo>
                  <a:pt x="0" y="22119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AutoShape 14"/>
          <p:cNvSpPr/>
          <p:nvPr/>
        </p:nvSpPr>
        <p:spPr>
          <a:xfrm flipV="1">
            <a:off x="189243" y="1188234"/>
            <a:ext cx="7181514" cy="0"/>
          </a:xfrm>
          <a:prstGeom prst="line">
            <a:avLst/>
          </a:prstGeom>
          <a:ln w="19050" cap="flat">
            <a:solidFill>
              <a:srgbClr val="693A7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V="1">
            <a:off x="3291329" y="4710112"/>
            <a:ext cx="277188" cy="0"/>
          </a:xfrm>
          <a:prstGeom prst="line">
            <a:avLst/>
          </a:prstGeom>
          <a:ln w="19050" cap="flat">
            <a:solidFill>
              <a:srgbClr val="2596BE"/>
            </a:solidFill>
            <a:prstDash val="sysDot"/>
            <a:headEnd type="oval" w="lg" len="lg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4534969" y="6670353"/>
            <a:ext cx="2835787" cy="1994642"/>
            <a:chOff x="0" y="0"/>
            <a:chExt cx="1016282" cy="71483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16282" cy="714835"/>
            </a:xfrm>
            <a:custGeom>
              <a:avLst/>
              <a:gdLst/>
              <a:ahLst/>
              <a:cxnLst/>
              <a:rect l="l" t="t" r="r" b="b"/>
              <a:pathLst>
                <a:path w="1016282" h="714835">
                  <a:moveTo>
                    <a:pt x="101013" y="0"/>
                  </a:moveTo>
                  <a:lnTo>
                    <a:pt x="915269" y="0"/>
                  </a:lnTo>
                  <a:cubicBezTo>
                    <a:pt x="942060" y="0"/>
                    <a:pt x="967753" y="10642"/>
                    <a:pt x="986696" y="29586"/>
                  </a:cubicBezTo>
                  <a:cubicBezTo>
                    <a:pt x="1005640" y="48530"/>
                    <a:pt x="1016282" y="74223"/>
                    <a:pt x="1016282" y="101013"/>
                  </a:cubicBezTo>
                  <a:lnTo>
                    <a:pt x="1016282" y="613822"/>
                  </a:lnTo>
                  <a:cubicBezTo>
                    <a:pt x="1016282" y="640612"/>
                    <a:pt x="1005640" y="666305"/>
                    <a:pt x="986696" y="685249"/>
                  </a:cubicBezTo>
                  <a:cubicBezTo>
                    <a:pt x="967753" y="704192"/>
                    <a:pt x="942060" y="714835"/>
                    <a:pt x="915269" y="714835"/>
                  </a:cubicBezTo>
                  <a:lnTo>
                    <a:pt x="101013" y="714835"/>
                  </a:lnTo>
                  <a:cubicBezTo>
                    <a:pt x="74223" y="714835"/>
                    <a:pt x="48530" y="704192"/>
                    <a:pt x="29586" y="685249"/>
                  </a:cubicBezTo>
                  <a:cubicBezTo>
                    <a:pt x="10642" y="666305"/>
                    <a:pt x="0" y="640612"/>
                    <a:pt x="0" y="613822"/>
                  </a:cubicBezTo>
                  <a:lnTo>
                    <a:pt x="0" y="101013"/>
                  </a:lnTo>
                  <a:cubicBezTo>
                    <a:pt x="0" y="74223"/>
                    <a:pt x="10642" y="48530"/>
                    <a:pt x="29586" y="29586"/>
                  </a:cubicBezTo>
                  <a:cubicBezTo>
                    <a:pt x="48530" y="10642"/>
                    <a:pt x="74223" y="0"/>
                    <a:pt x="101013" y="0"/>
                  </a:cubicBezTo>
                  <a:close/>
                </a:path>
              </a:pathLst>
            </a:custGeom>
            <a:solidFill>
              <a:srgbClr val="F0EBF1"/>
            </a:solidFill>
            <a:ln cap="rnd">
              <a:noFill/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9525"/>
              <a:ext cx="1016282" cy="705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9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4446885" y="6544939"/>
            <a:ext cx="1397984" cy="555698"/>
          </a:xfrm>
          <a:custGeom>
            <a:avLst/>
            <a:gdLst/>
            <a:ahLst/>
            <a:cxnLst/>
            <a:rect l="l" t="t" r="r" b="b"/>
            <a:pathLst>
              <a:path w="1397984" h="555698">
                <a:moveTo>
                  <a:pt x="0" y="0"/>
                </a:moveTo>
                <a:lnTo>
                  <a:pt x="1397984" y="0"/>
                </a:lnTo>
                <a:lnTo>
                  <a:pt x="1397984" y="555698"/>
                </a:lnTo>
                <a:lnTo>
                  <a:pt x="0" y="5556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592128" y="7876359"/>
            <a:ext cx="360586" cy="323216"/>
          </a:xfrm>
          <a:custGeom>
            <a:avLst/>
            <a:gdLst/>
            <a:ahLst/>
            <a:cxnLst/>
            <a:rect l="l" t="t" r="r" b="b"/>
            <a:pathLst>
              <a:path w="360586" h="323216">
                <a:moveTo>
                  <a:pt x="0" y="0"/>
                </a:moveTo>
                <a:lnTo>
                  <a:pt x="360586" y="0"/>
                </a:lnTo>
                <a:lnTo>
                  <a:pt x="360586" y="323216"/>
                </a:lnTo>
                <a:lnTo>
                  <a:pt x="0" y="3232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260661" y="1449452"/>
            <a:ext cx="2750640" cy="2366968"/>
            <a:chOff x="0" y="0"/>
            <a:chExt cx="985767" cy="84826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85767" cy="848268"/>
            </a:xfrm>
            <a:custGeom>
              <a:avLst/>
              <a:gdLst/>
              <a:ahLst/>
              <a:cxnLst/>
              <a:rect l="l" t="t" r="r" b="b"/>
              <a:pathLst>
                <a:path w="985767" h="848268">
                  <a:moveTo>
                    <a:pt x="104140" y="0"/>
                  </a:moveTo>
                  <a:lnTo>
                    <a:pt x="881627" y="0"/>
                  </a:lnTo>
                  <a:cubicBezTo>
                    <a:pt x="909247" y="0"/>
                    <a:pt x="935735" y="10972"/>
                    <a:pt x="955265" y="30502"/>
                  </a:cubicBezTo>
                  <a:cubicBezTo>
                    <a:pt x="974795" y="50032"/>
                    <a:pt x="985767" y="76520"/>
                    <a:pt x="985767" y="104140"/>
                  </a:cubicBezTo>
                  <a:lnTo>
                    <a:pt x="985767" y="744128"/>
                  </a:lnTo>
                  <a:cubicBezTo>
                    <a:pt x="985767" y="771748"/>
                    <a:pt x="974795" y="798236"/>
                    <a:pt x="955265" y="817766"/>
                  </a:cubicBezTo>
                  <a:cubicBezTo>
                    <a:pt x="935735" y="837296"/>
                    <a:pt x="909247" y="848268"/>
                    <a:pt x="881627" y="848268"/>
                  </a:cubicBezTo>
                  <a:lnTo>
                    <a:pt x="104140" y="848268"/>
                  </a:lnTo>
                  <a:cubicBezTo>
                    <a:pt x="76520" y="848268"/>
                    <a:pt x="50032" y="837296"/>
                    <a:pt x="30502" y="817766"/>
                  </a:cubicBezTo>
                  <a:cubicBezTo>
                    <a:pt x="10972" y="798236"/>
                    <a:pt x="0" y="771748"/>
                    <a:pt x="0" y="744128"/>
                  </a:cubicBezTo>
                  <a:lnTo>
                    <a:pt x="0" y="104140"/>
                  </a:lnTo>
                  <a:cubicBezTo>
                    <a:pt x="0" y="76520"/>
                    <a:pt x="10972" y="50032"/>
                    <a:pt x="30502" y="30502"/>
                  </a:cubicBezTo>
                  <a:cubicBezTo>
                    <a:pt x="50032" y="10972"/>
                    <a:pt x="76520" y="0"/>
                    <a:pt x="104140" y="0"/>
                  </a:cubicBezTo>
                  <a:close/>
                </a:path>
              </a:pathLst>
            </a:custGeom>
            <a:solidFill>
              <a:srgbClr val="E0EFF4"/>
            </a:solidFill>
            <a:ln cap="rnd">
              <a:noFill/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9525"/>
              <a:ext cx="985767" cy="838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9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180486" y="1411352"/>
            <a:ext cx="4190271" cy="2405068"/>
            <a:chOff x="0" y="0"/>
            <a:chExt cx="1501699" cy="86192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01699" cy="861922"/>
            </a:xfrm>
            <a:custGeom>
              <a:avLst/>
              <a:gdLst/>
              <a:ahLst/>
              <a:cxnLst/>
              <a:rect l="l" t="t" r="r" b="b"/>
              <a:pathLst>
                <a:path w="1501699" h="861922">
                  <a:moveTo>
                    <a:pt x="68361" y="0"/>
                  </a:moveTo>
                  <a:lnTo>
                    <a:pt x="1433338" y="0"/>
                  </a:lnTo>
                  <a:cubicBezTo>
                    <a:pt x="1471092" y="0"/>
                    <a:pt x="1501699" y="30606"/>
                    <a:pt x="1501699" y="68361"/>
                  </a:cubicBezTo>
                  <a:lnTo>
                    <a:pt x="1501699" y="793561"/>
                  </a:lnTo>
                  <a:cubicBezTo>
                    <a:pt x="1501699" y="831316"/>
                    <a:pt x="1471092" y="861922"/>
                    <a:pt x="1433338" y="861922"/>
                  </a:cubicBezTo>
                  <a:lnTo>
                    <a:pt x="68361" y="861922"/>
                  </a:lnTo>
                  <a:cubicBezTo>
                    <a:pt x="30606" y="861922"/>
                    <a:pt x="0" y="831316"/>
                    <a:pt x="0" y="793561"/>
                  </a:cubicBezTo>
                  <a:lnTo>
                    <a:pt x="0" y="68361"/>
                  </a:lnTo>
                  <a:cubicBezTo>
                    <a:pt x="0" y="30606"/>
                    <a:pt x="30606" y="0"/>
                    <a:pt x="68361" y="0"/>
                  </a:cubicBezTo>
                  <a:close/>
                </a:path>
              </a:pathLst>
            </a:custGeom>
            <a:ln w="38100" cap="rnd">
              <a:solidFill>
                <a:srgbClr val="693A76"/>
              </a:solidFill>
              <a:prstDash val="solid"/>
              <a:round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9525"/>
              <a:ext cx="1501699" cy="852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9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3099967" y="1312483"/>
            <a:ext cx="1601850" cy="636736"/>
          </a:xfrm>
          <a:custGeom>
            <a:avLst/>
            <a:gdLst/>
            <a:ahLst/>
            <a:cxnLst/>
            <a:rect l="l" t="t" r="r" b="b"/>
            <a:pathLst>
              <a:path w="1601850" h="636736">
                <a:moveTo>
                  <a:pt x="0" y="0"/>
                </a:moveTo>
                <a:lnTo>
                  <a:pt x="1601850" y="0"/>
                </a:lnTo>
                <a:lnTo>
                  <a:pt x="1601850" y="636735"/>
                </a:lnTo>
                <a:lnTo>
                  <a:pt x="0" y="6367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53243" y="1312483"/>
            <a:ext cx="1601850" cy="636736"/>
          </a:xfrm>
          <a:custGeom>
            <a:avLst/>
            <a:gdLst/>
            <a:ahLst/>
            <a:cxnLst/>
            <a:rect l="l" t="t" r="r" b="b"/>
            <a:pathLst>
              <a:path w="1601850" h="636736">
                <a:moveTo>
                  <a:pt x="0" y="0"/>
                </a:moveTo>
                <a:lnTo>
                  <a:pt x="1601851" y="0"/>
                </a:lnTo>
                <a:lnTo>
                  <a:pt x="1601851" y="636735"/>
                </a:lnTo>
                <a:lnTo>
                  <a:pt x="0" y="6367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659117" y="1312059"/>
            <a:ext cx="1352184" cy="634853"/>
          </a:xfrm>
          <a:custGeom>
            <a:avLst/>
            <a:gdLst/>
            <a:ahLst/>
            <a:cxnLst/>
            <a:rect l="l" t="t" r="r" b="b"/>
            <a:pathLst>
              <a:path w="1352184" h="634853">
                <a:moveTo>
                  <a:pt x="0" y="0"/>
                </a:moveTo>
                <a:lnTo>
                  <a:pt x="1352184" y="0"/>
                </a:lnTo>
                <a:lnTo>
                  <a:pt x="1352184" y="634853"/>
                </a:lnTo>
                <a:lnTo>
                  <a:pt x="0" y="6348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8463" b="-296"/>
            </a:stretch>
          </a:blipFill>
        </p:spPr>
      </p:sp>
      <p:sp>
        <p:nvSpPr>
          <p:cNvPr id="30" name="AutoShape 30"/>
          <p:cNvSpPr/>
          <p:nvPr/>
        </p:nvSpPr>
        <p:spPr>
          <a:xfrm>
            <a:off x="2335209" y="5770149"/>
            <a:ext cx="498977" cy="0"/>
          </a:xfrm>
          <a:prstGeom prst="line">
            <a:avLst/>
          </a:prstGeom>
          <a:ln w="19050" cap="flat">
            <a:solidFill>
              <a:srgbClr val="6ACEE6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31" name="Freeform 31"/>
          <p:cNvSpPr/>
          <p:nvPr/>
        </p:nvSpPr>
        <p:spPr>
          <a:xfrm>
            <a:off x="4592128" y="7047969"/>
            <a:ext cx="360586" cy="280355"/>
          </a:xfrm>
          <a:custGeom>
            <a:avLst/>
            <a:gdLst/>
            <a:ahLst/>
            <a:cxnLst/>
            <a:rect l="l" t="t" r="r" b="b"/>
            <a:pathLst>
              <a:path w="360586" h="280355">
                <a:moveTo>
                  <a:pt x="0" y="0"/>
                </a:moveTo>
                <a:lnTo>
                  <a:pt x="360586" y="0"/>
                </a:lnTo>
                <a:lnTo>
                  <a:pt x="360586" y="280355"/>
                </a:lnTo>
                <a:lnTo>
                  <a:pt x="0" y="2803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232041" y="6670353"/>
            <a:ext cx="4122840" cy="1994642"/>
            <a:chOff x="0" y="0"/>
            <a:chExt cx="1477533" cy="71483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477533" cy="714835"/>
            </a:xfrm>
            <a:custGeom>
              <a:avLst/>
              <a:gdLst/>
              <a:ahLst/>
              <a:cxnLst/>
              <a:rect l="l" t="t" r="r" b="b"/>
              <a:pathLst>
                <a:path w="1477533" h="714835">
                  <a:moveTo>
                    <a:pt x="69479" y="0"/>
                  </a:moveTo>
                  <a:lnTo>
                    <a:pt x="1408054" y="0"/>
                  </a:lnTo>
                  <a:cubicBezTo>
                    <a:pt x="1446426" y="0"/>
                    <a:pt x="1477533" y="31107"/>
                    <a:pt x="1477533" y="69479"/>
                  </a:cubicBezTo>
                  <a:lnTo>
                    <a:pt x="1477533" y="645356"/>
                  </a:lnTo>
                  <a:cubicBezTo>
                    <a:pt x="1477533" y="663782"/>
                    <a:pt x="1470213" y="681455"/>
                    <a:pt x="1457183" y="694485"/>
                  </a:cubicBezTo>
                  <a:cubicBezTo>
                    <a:pt x="1444153" y="707514"/>
                    <a:pt x="1426481" y="714835"/>
                    <a:pt x="1408054" y="714835"/>
                  </a:cubicBezTo>
                  <a:lnTo>
                    <a:pt x="69479" y="714835"/>
                  </a:lnTo>
                  <a:cubicBezTo>
                    <a:pt x="31107" y="714835"/>
                    <a:pt x="0" y="683728"/>
                    <a:pt x="0" y="645356"/>
                  </a:cubicBezTo>
                  <a:lnTo>
                    <a:pt x="0" y="69479"/>
                  </a:lnTo>
                  <a:cubicBezTo>
                    <a:pt x="0" y="51052"/>
                    <a:pt x="7320" y="33380"/>
                    <a:pt x="20350" y="20350"/>
                  </a:cubicBezTo>
                  <a:cubicBezTo>
                    <a:pt x="33380" y="7320"/>
                    <a:pt x="51052" y="0"/>
                    <a:pt x="69479" y="0"/>
                  </a:cubicBezTo>
                  <a:close/>
                </a:path>
              </a:pathLst>
            </a:custGeom>
            <a:ln w="38100" cap="rnd">
              <a:solidFill>
                <a:srgbClr val="693A76"/>
              </a:soli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9525"/>
              <a:ext cx="1477533" cy="705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9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53243" y="6521736"/>
            <a:ext cx="1601850" cy="636736"/>
          </a:xfrm>
          <a:custGeom>
            <a:avLst/>
            <a:gdLst/>
            <a:ahLst/>
            <a:cxnLst/>
            <a:rect l="l" t="t" r="r" b="b"/>
            <a:pathLst>
              <a:path w="1601850" h="636736">
                <a:moveTo>
                  <a:pt x="0" y="0"/>
                </a:moveTo>
                <a:lnTo>
                  <a:pt x="1601851" y="0"/>
                </a:lnTo>
                <a:lnTo>
                  <a:pt x="1601851" y="636735"/>
                </a:lnTo>
                <a:lnTo>
                  <a:pt x="0" y="6367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6" name="Group 36"/>
          <p:cNvGrpSpPr/>
          <p:nvPr/>
        </p:nvGrpSpPr>
        <p:grpSpPr>
          <a:xfrm>
            <a:off x="232041" y="8941219"/>
            <a:ext cx="7138716" cy="1515811"/>
            <a:chOff x="0" y="0"/>
            <a:chExt cx="2558355" cy="543233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558355" cy="543233"/>
            </a:xfrm>
            <a:custGeom>
              <a:avLst/>
              <a:gdLst/>
              <a:ahLst/>
              <a:cxnLst/>
              <a:rect l="l" t="t" r="r" b="b"/>
              <a:pathLst>
                <a:path w="2558355" h="543233">
                  <a:moveTo>
                    <a:pt x="40126" y="0"/>
                  </a:moveTo>
                  <a:lnTo>
                    <a:pt x="2518228" y="0"/>
                  </a:lnTo>
                  <a:cubicBezTo>
                    <a:pt x="2540390" y="0"/>
                    <a:pt x="2558355" y="17965"/>
                    <a:pt x="2558355" y="40126"/>
                  </a:cubicBezTo>
                  <a:lnTo>
                    <a:pt x="2558355" y="503106"/>
                  </a:lnTo>
                  <a:cubicBezTo>
                    <a:pt x="2558355" y="525267"/>
                    <a:pt x="2540390" y="543233"/>
                    <a:pt x="2518228" y="543233"/>
                  </a:cubicBezTo>
                  <a:lnTo>
                    <a:pt x="40126" y="543233"/>
                  </a:lnTo>
                  <a:cubicBezTo>
                    <a:pt x="17965" y="543233"/>
                    <a:pt x="0" y="525267"/>
                    <a:pt x="0" y="503106"/>
                  </a:cubicBezTo>
                  <a:lnTo>
                    <a:pt x="0" y="40126"/>
                  </a:lnTo>
                  <a:cubicBezTo>
                    <a:pt x="0" y="17965"/>
                    <a:pt x="17965" y="0"/>
                    <a:pt x="40126" y="0"/>
                  </a:cubicBezTo>
                  <a:close/>
                </a:path>
              </a:pathLst>
            </a:custGeom>
            <a:solidFill>
              <a:srgbClr val="E0EFF4"/>
            </a:solidFill>
            <a:ln cap="rnd">
              <a:noFill/>
              <a:prstDash val="solid"/>
              <a:round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9525"/>
              <a:ext cx="2558355" cy="533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99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153243" y="8779294"/>
            <a:ext cx="1601850" cy="636736"/>
          </a:xfrm>
          <a:custGeom>
            <a:avLst/>
            <a:gdLst/>
            <a:ahLst/>
            <a:cxnLst/>
            <a:rect l="l" t="t" r="r" b="b"/>
            <a:pathLst>
              <a:path w="1601850" h="636736">
                <a:moveTo>
                  <a:pt x="0" y="0"/>
                </a:moveTo>
                <a:lnTo>
                  <a:pt x="1601851" y="0"/>
                </a:lnTo>
                <a:lnTo>
                  <a:pt x="1601851" y="636736"/>
                </a:lnTo>
                <a:lnTo>
                  <a:pt x="0" y="6367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0" name="AutoShape 40"/>
          <p:cNvSpPr/>
          <p:nvPr/>
        </p:nvSpPr>
        <p:spPr>
          <a:xfrm>
            <a:off x="2142036" y="5301818"/>
            <a:ext cx="285379" cy="0"/>
          </a:xfrm>
          <a:prstGeom prst="line">
            <a:avLst/>
          </a:prstGeom>
          <a:ln w="19050" cap="flat">
            <a:solidFill>
              <a:srgbClr val="A589AD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41" name="Freeform 41">
            <a:hlinkClick r:id="rId8" tooltip="https://publications.parliament.uk/pa/cm5901/cmselect/cmhealth/895/report.html"/>
          </p:cNvPr>
          <p:cNvSpPr/>
          <p:nvPr/>
        </p:nvSpPr>
        <p:spPr>
          <a:xfrm>
            <a:off x="6618913" y="2939945"/>
            <a:ext cx="546426" cy="766913"/>
          </a:xfrm>
          <a:custGeom>
            <a:avLst/>
            <a:gdLst/>
            <a:ahLst/>
            <a:cxnLst/>
            <a:rect l="l" t="t" r="r" b="b"/>
            <a:pathLst>
              <a:path w="546426" h="766913">
                <a:moveTo>
                  <a:pt x="0" y="0"/>
                </a:moveTo>
                <a:lnTo>
                  <a:pt x="546426" y="0"/>
                </a:lnTo>
                <a:lnTo>
                  <a:pt x="546426" y="766914"/>
                </a:lnTo>
                <a:lnTo>
                  <a:pt x="0" y="76691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42" name="Freeform 42">
            <a:hlinkClick r:id="rId10" tooltip="https://www.gov.uk/government/publications/10-year-health-plan-for-england-fit-for-the-future/fit-for-the-future-10-year-health-plan-for-england-accessible-version#chapter-3-from-analogue-to-digital---power-in-your-hands"/>
          </p:cNvPr>
          <p:cNvSpPr/>
          <p:nvPr/>
        </p:nvSpPr>
        <p:spPr>
          <a:xfrm>
            <a:off x="3291197" y="2130193"/>
            <a:ext cx="507975" cy="716720"/>
          </a:xfrm>
          <a:custGeom>
            <a:avLst/>
            <a:gdLst/>
            <a:ahLst/>
            <a:cxnLst/>
            <a:rect l="l" t="t" r="r" b="b"/>
            <a:pathLst>
              <a:path w="507975" h="716720">
                <a:moveTo>
                  <a:pt x="0" y="0"/>
                </a:moveTo>
                <a:lnTo>
                  <a:pt x="507975" y="0"/>
                </a:lnTo>
                <a:lnTo>
                  <a:pt x="507975" y="716721"/>
                </a:lnTo>
                <a:lnTo>
                  <a:pt x="0" y="71672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43" name="Freeform 43">
            <a:hlinkClick r:id="rId12" tooltip="https://timms.le.ac.uk/mbrrace-uk-perinatal-mortality/surveillance/"/>
          </p:cNvPr>
          <p:cNvSpPr/>
          <p:nvPr/>
        </p:nvSpPr>
        <p:spPr>
          <a:xfrm>
            <a:off x="2131218" y="1759488"/>
            <a:ext cx="470658" cy="661734"/>
          </a:xfrm>
          <a:custGeom>
            <a:avLst/>
            <a:gdLst/>
            <a:ahLst/>
            <a:cxnLst/>
            <a:rect l="l" t="t" r="r" b="b"/>
            <a:pathLst>
              <a:path w="470658" h="661734">
                <a:moveTo>
                  <a:pt x="0" y="0"/>
                </a:moveTo>
                <a:lnTo>
                  <a:pt x="470659" y="0"/>
                </a:lnTo>
                <a:lnTo>
                  <a:pt x="470659" y="661734"/>
                </a:lnTo>
                <a:lnTo>
                  <a:pt x="0" y="66173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44" name="Freeform 44">
            <a:hlinkClick r:id="rId14" tooltip="https://www.npeu.ox.ac.uk/mbrrace-uk/reports/maternal-reports/maternal-report-2021-2023"/>
          </p:cNvPr>
          <p:cNvSpPr/>
          <p:nvPr/>
        </p:nvSpPr>
        <p:spPr>
          <a:xfrm>
            <a:off x="2471023" y="1853968"/>
            <a:ext cx="483704" cy="678145"/>
          </a:xfrm>
          <a:custGeom>
            <a:avLst/>
            <a:gdLst/>
            <a:ahLst/>
            <a:cxnLst/>
            <a:rect l="l" t="t" r="r" b="b"/>
            <a:pathLst>
              <a:path w="483704" h="678145">
                <a:moveTo>
                  <a:pt x="0" y="0"/>
                </a:moveTo>
                <a:lnTo>
                  <a:pt x="483704" y="0"/>
                </a:lnTo>
                <a:lnTo>
                  <a:pt x="483704" y="678146"/>
                </a:lnTo>
                <a:lnTo>
                  <a:pt x="0" y="67814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6238853" y="3187431"/>
            <a:ext cx="455165" cy="543429"/>
          </a:xfrm>
          <a:custGeom>
            <a:avLst/>
            <a:gdLst/>
            <a:ahLst/>
            <a:cxnLst/>
            <a:rect l="l" t="t" r="r" b="b"/>
            <a:pathLst>
              <a:path w="455165" h="543429">
                <a:moveTo>
                  <a:pt x="0" y="0"/>
                </a:moveTo>
                <a:lnTo>
                  <a:pt x="455165" y="0"/>
                </a:lnTo>
                <a:lnTo>
                  <a:pt x="455165" y="543429"/>
                </a:lnTo>
                <a:lnTo>
                  <a:pt x="0" y="54342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382388" y="7148946"/>
            <a:ext cx="884521" cy="467995"/>
          </a:xfrm>
          <a:custGeom>
            <a:avLst/>
            <a:gdLst/>
            <a:ahLst/>
            <a:cxnLst/>
            <a:rect l="l" t="t" r="r" b="b"/>
            <a:pathLst>
              <a:path w="884521" h="467995">
                <a:moveTo>
                  <a:pt x="0" y="0"/>
                </a:moveTo>
                <a:lnTo>
                  <a:pt x="884521" y="0"/>
                </a:lnTo>
                <a:lnTo>
                  <a:pt x="884521" y="467995"/>
                </a:lnTo>
                <a:lnTo>
                  <a:pt x="0" y="46799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47" name="Freeform 47">
            <a:hlinkClick r:id="rId18" tooltip="https://www.mummysstar.org"/>
          </p:cNvPr>
          <p:cNvSpPr/>
          <p:nvPr/>
        </p:nvSpPr>
        <p:spPr>
          <a:xfrm>
            <a:off x="329759" y="9447823"/>
            <a:ext cx="544839" cy="371667"/>
          </a:xfrm>
          <a:custGeom>
            <a:avLst/>
            <a:gdLst/>
            <a:ahLst/>
            <a:cxnLst/>
            <a:rect l="l" t="t" r="r" b="b"/>
            <a:pathLst>
              <a:path w="544839" h="371667">
                <a:moveTo>
                  <a:pt x="0" y="0"/>
                </a:moveTo>
                <a:lnTo>
                  <a:pt x="544838" y="0"/>
                </a:lnTo>
                <a:lnTo>
                  <a:pt x="544838" y="371667"/>
                </a:lnTo>
                <a:lnTo>
                  <a:pt x="0" y="37166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t="-30744" b="-42113"/>
            </a:stretch>
          </a:blipFill>
        </p:spPr>
      </p:sp>
      <p:sp>
        <p:nvSpPr>
          <p:cNvPr id="48" name="Freeform 48">
            <a:hlinkClick r:id="rId20" tooltip="https://fivexmore.org"/>
          </p:cNvPr>
          <p:cNvSpPr/>
          <p:nvPr/>
        </p:nvSpPr>
        <p:spPr>
          <a:xfrm>
            <a:off x="3823366" y="9447823"/>
            <a:ext cx="846007" cy="191198"/>
          </a:xfrm>
          <a:custGeom>
            <a:avLst/>
            <a:gdLst/>
            <a:ahLst/>
            <a:cxnLst/>
            <a:rect l="l" t="t" r="r" b="b"/>
            <a:pathLst>
              <a:path w="846007" h="191198">
                <a:moveTo>
                  <a:pt x="0" y="0"/>
                </a:moveTo>
                <a:lnTo>
                  <a:pt x="846007" y="0"/>
                </a:lnTo>
                <a:lnTo>
                  <a:pt x="846007" y="191198"/>
                </a:lnTo>
                <a:lnTo>
                  <a:pt x="0" y="19119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49" name="Freeform 49">
            <a:hlinkClick r:id="rId22" tooltip="https://www.birthcompanions.org.uk"/>
          </p:cNvPr>
          <p:cNvSpPr/>
          <p:nvPr/>
        </p:nvSpPr>
        <p:spPr>
          <a:xfrm>
            <a:off x="633866" y="9978005"/>
            <a:ext cx="844237" cy="357559"/>
          </a:xfrm>
          <a:custGeom>
            <a:avLst/>
            <a:gdLst/>
            <a:ahLst/>
            <a:cxnLst/>
            <a:rect l="l" t="t" r="r" b="b"/>
            <a:pathLst>
              <a:path w="844237" h="357559">
                <a:moveTo>
                  <a:pt x="0" y="0"/>
                </a:moveTo>
                <a:lnTo>
                  <a:pt x="844236" y="0"/>
                </a:lnTo>
                <a:lnTo>
                  <a:pt x="844236" y="357559"/>
                </a:lnTo>
                <a:lnTo>
                  <a:pt x="0" y="357559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50" name="TextBox 50"/>
          <p:cNvSpPr txBox="1"/>
          <p:nvPr/>
        </p:nvSpPr>
        <p:spPr>
          <a:xfrm>
            <a:off x="189243" y="795228"/>
            <a:ext cx="3711649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b="1" spc="100">
                <a:solidFill>
                  <a:srgbClr val="A589AD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IMPACT AND ENGAGEMENT 2025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53243" y="124668"/>
            <a:ext cx="3101690" cy="708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70"/>
              </a:lnSpc>
            </a:pPr>
            <a:r>
              <a:rPr lang="en-US" sz="4500" b="1" spc="166">
                <a:solidFill>
                  <a:srgbClr val="693A76"/>
                </a:solidFill>
                <a:latin typeface="Lato Bold"/>
                <a:ea typeface="Lato Bold"/>
                <a:cs typeface="Lato Bold"/>
                <a:sym typeface="Lato Bold"/>
              </a:rPr>
              <a:t>MNI CORP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270046" y="1341904"/>
            <a:ext cx="1431771" cy="264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7"/>
              </a:lnSpc>
            </a:pPr>
            <a:r>
              <a:rPr lang="en-US" sz="1700" b="1">
                <a:solidFill>
                  <a:srgbClr val="2596BE"/>
                </a:solidFill>
                <a:latin typeface="Lato Bold"/>
                <a:ea typeface="Lato Bold"/>
                <a:cs typeface="Lato Bold"/>
                <a:sym typeface="Lato Bold"/>
              </a:rPr>
              <a:t>National: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14538" y="3959295"/>
            <a:ext cx="1425550" cy="264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7"/>
              </a:lnSpc>
            </a:pPr>
            <a:r>
              <a:rPr lang="en-US" sz="1700" b="1">
                <a:solidFill>
                  <a:srgbClr val="2596BE"/>
                </a:solidFill>
                <a:latin typeface="Lato Bold"/>
                <a:ea typeface="Lato Bold"/>
                <a:cs typeface="Lato Bold"/>
                <a:sym typeface="Lato Bold"/>
              </a:rPr>
              <a:t>System level: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46388" y="4286468"/>
            <a:ext cx="21632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19"/>
              </a:lnSpc>
            </a:pPr>
            <a:r>
              <a:rPr lang="en-US" sz="1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MBRRACE-UK data has been cited as evidence in numerous policy documents and service delivery plans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600243" y="4634131"/>
            <a:ext cx="3642742" cy="18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9"/>
              </a:lnSpc>
            </a:pPr>
            <a:r>
              <a:rPr lang="en-US" sz="1099" u="sng" spc="54">
                <a:solidFill>
                  <a:srgbClr val="2596BE"/>
                </a:solidFill>
                <a:latin typeface="Calibri (MS)"/>
                <a:ea typeface="Calibri (MS)"/>
                <a:cs typeface="Calibri (MS)"/>
                <a:sym typeface="Calibri (MS)"/>
                <a:hlinkClick r:id="rId24" tooltip="https://www.publications.scot.nhs.uk/files/dl-2025-02.pdf"/>
              </a:rPr>
              <a:t>Tackling racialised health inequalities in maternity care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600242" y="4857481"/>
            <a:ext cx="3770513" cy="157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09"/>
              </a:lnSpc>
            </a:pPr>
            <a:r>
              <a:rPr lang="en-US" sz="1099" u="sng" spc="54" dirty="0">
                <a:solidFill>
                  <a:srgbClr val="2596BE"/>
                </a:solidFill>
                <a:latin typeface="Calibri (MS)"/>
                <a:ea typeface="Calibri (MS)"/>
                <a:cs typeface="Calibri (MS)"/>
                <a:sym typeface="Calibri (MS)"/>
                <a:hlinkClick r:id="rId24" tooltip="https://www.publications.scot.nhs.uk/files/dl-2025-02.pdf"/>
              </a:rPr>
              <a:t>Working with interpreters in maternity &amp; neonatal services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70894" y="5661227"/>
            <a:ext cx="2228315" cy="18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9"/>
              </a:lnSpc>
            </a:pPr>
            <a:r>
              <a:rPr lang="en-US" sz="1099" u="sng" spc="54">
                <a:solidFill>
                  <a:srgbClr val="6ACEE6"/>
                </a:solidFill>
                <a:latin typeface="Calibri (MS)"/>
                <a:ea typeface="Calibri (MS)"/>
                <a:cs typeface="Calibri (MS)"/>
                <a:sym typeface="Calibri (MS)"/>
                <a:hlinkClick r:id="rId25" tooltip="https://www.gov.wales/perinatal-engagement-framework-guidance-health-boards"/>
              </a:rPr>
              <a:t>Perinatal engagement framework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600243" y="5081001"/>
            <a:ext cx="2411693" cy="18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9"/>
              </a:lnSpc>
            </a:pPr>
            <a:r>
              <a:rPr lang="en-US" sz="1099" u="sng" spc="54">
                <a:solidFill>
                  <a:srgbClr val="2596BE"/>
                </a:solidFill>
                <a:latin typeface="Calibri (MS)"/>
                <a:ea typeface="Calibri (MS)"/>
                <a:cs typeface="Calibri (MS)"/>
                <a:sym typeface="Calibri (MS)"/>
                <a:hlinkClick r:id="rId26" tooltip="https://www.gov.scot/publications/delivery-framework-miscarriage-care-scotland/pages/13/"/>
              </a:rPr>
              <a:t>Miscarriage care in Scotland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88784" y="5873845"/>
            <a:ext cx="2110425" cy="337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9"/>
              </a:lnSpc>
            </a:pPr>
            <a:r>
              <a:rPr lang="en-US" sz="1099" u="sng" spc="54">
                <a:solidFill>
                  <a:srgbClr val="6ACEE6"/>
                </a:solidFill>
                <a:latin typeface="Calibri (MS)"/>
                <a:ea typeface="Calibri (MS)"/>
                <a:cs typeface="Calibri (MS)"/>
                <a:sym typeface="Calibri (MS)"/>
                <a:hlinkClick r:id="rId27" tooltip="https://phw.nhs.wales/news/new-report-highlights-six-key-policy-actions-to-tackle-health-inequalities-in-wales/"/>
              </a:rPr>
              <a:t>Identifying policy options to tackle health inequalities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232041" y="5199583"/>
            <a:ext cx="1813027" cy="18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9"/>
              </a:lnSpc>
            </a:pPr>
            <a:r>
              <a:rPr lang="en-US" sz="1099" u="sng" spc="54">
                <a:solidFill>
                  <a:srgbClr val="A589AD"/>
                </a:solidFill>
                <a:latin typeface="Calibri (MS)"/>
                <a:ea typeface="Calibri (MS)"/>
                <a:cs typeface="Calibri (MS)"/>
                <a:sym typeface="Calibri (MS)"/>
                <a:hlinkClick r:id="rId28" tooltip="https://www.health-ni.gov.uk/publications/healthy-child-healthy-future-health"/>
              </a:rPr>
              <a:t>Healthy child, healthy future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527313" y="6577050"/>
            <a:ext cx="1425550" cy="245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6"/>
              </a:lnSpc>
            </a:pPr>
            <a:r>
              <a:rPr lang="en-US" sz="1600" b="1">
                <a:solidFill>
                  <a:srgbClr val="693A76"/>
                </a:solidFill>
                <a:latin typeface="Lato Bold"/>
                <a:ea typeface="Lato Bold"/>
                <a:cs typeface="Lato Bold"/>
                <a:sym typeface="Lato Bold"/>
              </a:rPr>
              <a:t>NHS England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600243" y="5308298"/>
            <a:ext cx="3367043" cy="18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9"/>
              </a:lnSpc>
            </a:pPr>
            <a:r>
              <a:rPr lang="en-US" sz="1099" u="sng" spc="54">
                <a:solidFill>
                  <a:srgbClr val="2596BE"/>
                </a:solidFill>
                <a:latin typeface="Calibri (MS)"/>
                <a:ea typeface="Calibri (MS)"/>
                <a:cs typeface="Calibri (MS)"/>
                <a:sym typeface="Calibri (MS)"/>
                <a:hlinkClick r:id="rId29" tooltip="https://www.gov.scot/publications/perinatal-mental-health-service-specification/"/>
              </a:rPr>
              <a:t>Perinatal mental health service specification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328415" y="5726530"/>
            <a:ext cx="3367043" cy="18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9"/>
              </a:lnSpc>
            </a:pPr>
            <a:r>
              <a:rPr lang="en-US" sz="1099" u="sng" spc="54">
                <a:solidFill>
                  <a:srgbClr val="693A76"/>
                </a:solidFill>
                <a:latin typeface="Calibri (MS)"/>
                <a:ea typeface="Calibri (MS)"/>
                <a:cs typeface="Calibri (MS)"/>
                <a:sym typeface="Calibri (MS)"/>
                <a:hlinkClick r:id="rId30" tooltip="https://commonslibrary.parliament.uk/research-briefings/cbp-9815/"/>
              </a:rPr>
              <a:t>Quality and safety of maternity care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296079" y="1347387"/>
            <a:ext cx="2762205" cy="264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7"/>
              </a:lnSpc>
            </a:pPr>
            <a:r>
              <a:rPr lang="en-US" sz="1700" b="1">
                <a:solidFill>
                  <a:srgbClr val="2596BE"/>
                </a:solidFill>
                <a:latin typeface="Lato Bold"/>
                <a:ea typeface="Lato Bold"/>
                <a:cs typeface="Lato Bold"/>
                <a:sym typeface="Lato Bold"/>
              </a:rPr>
              <a:t>MBRRACE-UK in numbers: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92251" y="1825393"/>
            <a:ext cx="1462768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"/>
              </a:lnSpc>
            </a:pPr>
            <a:r>
              <a:rPr lang="en-US" sz="1099" u="sng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  <a:hlinkClick r:id="rId31" tooltip="https://www.npeu.ox.ac.uk/mbrrace-uk/reports"/>
              </a:rPr>
              <a:t>Annual reports</a:t>
            </a:r>
            <a:r>
              <a:rPr lang="en-US" sz="1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released 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113439" y="2606255"/>
            <a:ext cx="1841288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"/>
              </a:lnSpc>
            </a:pPr>
            <a:r>
              <a:rPr lang="en-US" sz="1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Average monthly website visits 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46388" y="2442276"/>
            <a:ext cx="768066" cy="47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en-US" sz="2500" b="1" spc="-75">
                <a:solidFill>
                  <a:srgbClr val="2596B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7,000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113439" y="2101618"/>
            <a:ext cx="931629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"/>
              </a:lnSpc>
            </a:pPr>
            <a:r>
              <a:rPr lang="en-US" sz="1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Launch meeting attendees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346388" y="2049697"/>
            <a:ext cx="687391" cy="47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en-US" sz="2500" b="1" spc="-75">
                <a:solidFill>
                  <a:srgbClr val="794E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1,300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328415" y="5940525"/>
            <a:ext cx="3003992" cy="18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9"/>
              </a:lnSpc>
            </a:pPr>
            <a:r>
              <a:rPr lang="en-US" sz="1099" u="sng" spc="54">
                <a:solidFill>
                  <a:srgbClr val="693A76"/>
                </a:solidFill>
                <a:latin typeface="Calibri (MS)"/>
                <a:ea typeface="Calibri (MS)"/>
                <a:cs typeface="Calibri (MS)"/>
                <a:sym typeface="Calibri (MS)"/>
                <a:hlinkClick r:id="rId32" tooltip="https://www.gov.uk/government/publications/health-trends-and-variation-in-england-2025-a-chief-medical-officer-report/health-trends-and-variation-in-england-2025-accessible-version"/>
              </a:rPr>
              <a:t>Health trends and variation in England, 2025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048817" y="6994118"/>
            <a:ext cx="2204421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39"/>
              </a:lnSpc>
            </a:pPr>
            <a:r>
              <a:rPr lang="en-US" sz="1199" b="1">
                <a:solidFill>
                  <a:srgbClr val="794E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Equity &amp; equality data dashboard: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048817" y="7200084"/>
            <a:ext cx="2169732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9"/>
              </a:lnSpc>
            </a:pPr>
            <a:r>
              <a:rPr lang="en-US" sz="9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Includes  MBRRACE-UK maternal and perinatal mortality data broken down by ethnicity and deprivation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5048817" y="7857442"/>
            <a:ext cx="1507968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39"/>
              </a:lnSpc>
            </a:pPr>
            <a:r>
              <a:rPr lang="en-US" sz="1199" b="1">
                <a:solidFill>
                  <a:srgbClr val="794E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Maternal care bundle: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5048817" y="8038417"/>
            <a:ext cx="2169732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99"/>
              </a:lnSpc>
            </a:pPr>
            <a:r>
              <a:rPr lang="en-US" sz="9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Elements and key interventions developed based on MBRRACE-UK data and recommendations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346388" y="2834855"/>
            <a:ext cx="860957" cy="47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en-US" sz="2500" b="1" spc="-75">
                <a:solidFill>
                  <a:srgbClr val="2596B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97,000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296869" y="2996931"/>
            <a:ext cx="1537317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"/>
              </a:lnSpc>
            </a:pPr>
            <a:r>
              <a:rPr lang="en-US" sz="1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Annual report downloads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346388" y="1657118"/>
            <a:ext cx="491726" cy="47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en-US" sz="2500" b="1" spc="-75">
                <a:solidFill>
                  <a:srgbClr val="794E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51689" y="3227434"/>
            <a:ext cx="971945" cy="47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en-US" sz="2500" b="1" spc="-75">
                <a:solidFill>
                  <a:srgbClr val="A589AD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12,000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296869" y="3329034"/>
            <a:ext cx="1598594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"/>
              </a:lnSpc>
            </a:pPr>
            <a:r>
              <a:rPr lang="en-US" sz="1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Views of the most recent social media report post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296079" y="6558247"/>
            <a:ext cx="864278" cy="264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7"/>
              </a:lnSpc>
            </a:pPr>
            <a:r>
              <a:rPr lang="en-US" sz="1700" b="1">
                <a:solidFill>
                  <a:srgbClr val="2596BE"/>
                </a:solidFill>
                <a:latin typeface="Lato Bold"/>
                <a:ea typeface="Lato Bold"/>
                <a:cs typeface="Lato Bold"/>
                <a:sym typeface="Lato Bold"/>
              </a:rPr>
              <a:t>Local: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346388" y="6882246"/>
            <a:ext cx="3517711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19"/>
              </a:lnSpc>
            </a:pPr>
            <a:r>
              <a:rPr lang="en-US" sz="1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MBRRACE-UK data is used to stimulate quality improvement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3270046" y="1663468"/>
            <a:ext cx="3983192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19"/>
              </a:lnSpc>
            </a:pPr>
            <a:r>
              <a:rPr lang="en-US" sz="1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Recent national efforts to improve maternity and neonatal safety are supported by MBRRACE-UK reporting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314538" y="8807869"/>
            <a:ext cx="1425550" cy="264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7"/>
              </a:lnSpc>
            </a:pPr>
            <a:r>
              <a:rPr lang="en-US" sz="1700" b="1">
                <a:solidFill>
                  <a:srgbClr val="2596BE"/>
                </a:solidFill>
                <a:latin typeface="Lato Bold"/>
                <a:ea typeface="Lato Bold"/>
                <a:cs typeface="Lato Bold"/>
                <a:sym typeface="Lato Bold"/>
              </a:rPr>
              <a:t>Public: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323766" y="9129433"/>
            <a:ext cx="6550725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19"/>
              </a:lnSpc>
            </a:pPr>
            <a:r>
              <a:rPr lang="en-US" sz="1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MBRRACE-UK is supported by many third sector stakeholders who are essential for the communication of findings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3900892" y="2054120"/>
            <a:ext cx="3134658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39"/>
              </a:lnSpc>
            </a:pPr>
            <a:r>
              <a:rPr lang="en-US" sz="1199" b="1" u="sng">
                <a:solidFill>
                  <a:srgbClr val="794E84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10" tooltip="https://www.gov.uk/government/publications/10-year-health-plan-for-england-fit-for-the-future/fit-for-the-future-10-year-health-plan-for-england-accessible-version#chapter-3-from-analogue-to-digital---power-in-your-hands"/>
              </a:rPr>
              <a:t>Fit for the future: 10 Year Health Plan for England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3900892" y="2244620"/>
            <a:ext cx="3389313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19"/>
              </a:lnSpc>
            </a:pPr>
            <a:r>
              <a:rPr lang="en-US" sz="1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 Department of Health and Social Care’s plan, including the announcement of a </a:t>
            </a:r>
            <a:r>
              <a:rPr lang="en-US" sz="1099" b="1" u="sng">
                <a:solidFill>
                  <a:srgbClr val="794E84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33" tooltip="https://www.gov.uk/government/news/national-maternity-investigation-launched-to-drive-improvements"/>
              </a:rPr>
              <a:t>National Maternity Investigation</a:t>
            </a:r>
            <a:r>
              <a:rPr lang="en-US" sz="1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addresses many MBRRACE-UK recommendations around safety and equity in maternity and neonatal care. 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3324210" y="2978045"/>
            <a:ext cx="1674273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439"/>
              </a:lnSpc>
            </a:pPr>
            <a:r>
              <a:rPr lang="en-US" sz="1199" b="1" u="sng">
                <a:solidFill>
                  <a:srgbClr val="794E84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8" tooltip="https://publications.parliament.uk/pa/cm5901/cmselect/cmhealth/895/report.html"/>
              </a:rPr>
              <a:t>Black maternal health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3324210" y="3149670"/>
            <a:ext cx="282681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19"/>
              </a:lnSpc>
            </a:pPr>
            <a:r>
              <a:rPr lang="en-US" sz="1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 UK government’s inquiry into Black maternal health drew on MBRRACE-UK findings, with programme representatives providing evidence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2411759" y="7672821"/>
            <a:ext cx="1671362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39"/>
              </a:lnSpc>
            </a:pPr>
            <a:r>
              <a:rPr lang="en-US" sz="1199" b="1">
                <a:solidFill>
                  <a:srgbClr val="794E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Pre-hospital decision tool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362159" y="7101321"/>
            <a:ext cx="2623755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39"/>
              </a:lnSpc>
            </a:pPr>
            <a:r>
              <a:rPr lang="en-US" sz="1199" b="1">
                <a:solidFill>
                  <a:srgbClr val="794E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Real-time Data Monitoring (RTDM) tool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362159" y="7269866"/>
            <a:ext cx="2884210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19"/>
              </a:lnSpc>
            </a:pPr>
            <a:r>
              <a:rPr lang="en-US" sz="1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Expanded access to the RTDM tool is under development for England and Wales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382388" y="7660391"/>
            <a:ext cx="1664043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39"/>
              </a:lnSpc>
            </a:pPr>
            <a:r>
              <a:rPr lang="en-US" sz="1199" b="1">
                <a:solidFill>
                  <a:srgbClr val="794E84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Submit a Perinatal Event Notification (SPEN) portal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382388" y="8050916"/>
            <a:ext cx="182896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19"/>
              </a:lnSpc>
            </a:pPr>
            <a:r>
              <a:rPr lang="en-US" sz="1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Integration with the SPEN portal will reduce the burden of death notification in England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411759" y="7877252"/>
            <a:ext cx="1853146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19"/>
              </a:lnSpc>
            </a:pPr>
            <a:r>
              <a:rPr lang="en-US" sz="1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This tool will aid decision making when attending patients who are pregnant (or suspected pregnant) in the community 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996979" y="9387455"/>
            <a:ext cx="278641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19"/>
              </a:lnSpc>
            </a:pPr>
            <a:r>
              <a:rPr lang="en-US" sz="1099" b="1" u="sng">
                <a:solidFill>
                  <a:srgbClr val="2596BE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34" tooltip="https://www.mummysstar.org/sharethecare"/>
              </a:rPr>
              <a:t>‘Share the care’ campaign</a:t>
            </a:r>
            <a:r>
              <a:rPr lang="en-US" sz="1099">
                <a:solidFill>
                  <a:srgbClr val="2596BE"/>
                </a:solidFill>
                <a:latin typeface="Calibri (MS)"/>
                <a:ea typeface="Calibri (MS)"/>
                <a:cs typeface="Calibri (MS)"/>
                <a:sym typeface="Calibri (MS)"/>
              </a:rPr>
              <a:t>,</a:t>
            </a:r>
            <a:r>
              <a:rPr lang="en-US" sz="1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based on an MBRRACE-UK recommendation, advocated for balanced end-of-life care for women with cancer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4760683" y="9405658"/>
            <a:ext cx="245786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9"/>
              </a:lnSpc>
            </a:pPr>
            <a:r>
              <a:rPr lang="en-US" sz="1099" b="1" u="sng">
                <a:solidFill>
                  <a:srgbClr val="2596BE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35" tooltip="https://fivexmore.org/black-maternity-experiences-report-2025"/>
              </a:rPr>
              <a:t>Black Maternity Experiences Report 2025</a:t>
            </a:r>
            <a:r>
              <a:rPr lang="en-US" sz="1099">
                <a:solidFill>
                  <a:srgbClr val="2596BE"/>
                </a:solidFill>
                <a:latin typeface="Calibri (MS)"/>
                <a:ea typeface="Calibri (MS)"/>
                <a:cs typeface="Calibri (MS)"/>
                <a:sym typeface="Calibri (MS)"/>
              </a:rPr>
              <a:t>,</a:t>
            </a:r>
            <a:r>
              <a:rPr lang="en-US" sz="1099">
                <a:solidFill>
                  <a:srgbClr val="794E84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with a forward by MBRRACE-UK, explored Black women’s maternity care</a:t>
            </a:r>
            <a:r>
              <a:rPr lang="en-US" sz="1099">
                <a:solidFill>
                  <a:srgbClr val="794E84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experiences 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587881" y="10003422"/>
            <a:ext cx="5630669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19"/>
              </a:lnSpc>
            </a:pPr>
            <a:r>
              <a:rPr lang="en-US" sz="1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 collaboration between MBRRACE-UK, King’s College London and Birth Companions investigated the care and experiences of </a:t>
            </a:r>
            <a:r>
              <a:rPr lang="en-US" sz="1099" b="1" u="sng">
                <a:solidFill>
                  <a:srgbClr val="2596BE"/>
                </a:solidFill>
                <a:latin typeface="Calibri (MS) Bold"/>
                <a:ea typeface="Calibri (MS) Bold"/>
                <a:cs typeface="Calibri (MS) Bold"/>
                <a:sym typeface="Calibri (MS) Bold"/>
                <a:hlinkClick r:id="rId36" tooltip="https://doi.org/10.1136/bmjmed-2025-001464"/>
              </a:rPr>
              <a:t>women who died who had children’s social care involvement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d9f489-fbb5-409d-8361-5dd6458cd0ad">
      <Terms xmlns="http://schemas.microsoft.com/office/infopath/2007/PartnerControls"/>
    </lcf76f155ced4ddcb4097134ff3c332f>
    <TaxCatchAll xmlns="58afd8fe-34e6-4347-ac36-1932accbb357" xsi:nil="true"/>
    <DateandTime xmlns="88d9f489-fbb5-409d-8361-5dd6458cd0a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B75E62D3DE67478C470A2463941AF3" ma:contentTypeVersion="16" ma:contentTypeDescription="Create a new document." ma:contentTypeScope="" ma:versionID="3cbb43f0fcf6d6eaeffdb7271f5f2e25">
  <xsd:schema xmlns:xsd="http://www.w3.org/2001/XMLSchema" xmlns:xs="http://www.w3.org/2001/XMLSchema" xmlns:p="http://schemas.microsoft.com/office/2006/metadata/properties" xmlns:ns2="88d9f489-fbb5-409d-8361-5dd6458cd0ad" xmlns:ns3="58afd8fe-34e6-4347-ac36-1932accbb357" targetNamespace="http://schemas.microsoft.com/office/2006/metadata/properties" ma:root="true" ma:fieldsID="b5597f15bbd7953552400ed0e2ffdd6b" ns2:_="" ns3:_="">
    <xsd:import namespace="88d9f489-fbb5-409d-8361-5dd6458cd0ad"/>
    <xsd:import namespace="58afd8fe-34e6-4347-ac36-1932accbb3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DateandTim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d9f489-fbb5-409d-8361-5dd6458cd0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DateandTime" ma:index="16" nillable="true" ma:displayName="Date and Time" ma:format="DateTime" ma:internalName="DateandTime">
      <xsd:simpleType>
        <xsd:restriction base="dms:DateTim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4f7a641-d7a7-4058-a8da-0ae5b4afc5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fd8fe-34e6-4347-ac36-1932accbb35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ff74fbe-f2fd-4cb2-ac19-1241c3710773}" ma:internalName="TaxCatchAll" ma:showField="CatchAllData" ma:web="58afd8fe-34e6-4347-ac36-1932accbb3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544B96-3249-4189-946F-F3A13ABE03CB}">
  <ds:schemaRefs>
    <ds:schemaRef ds:uri="http://schemas.microsoft.com/office/2006/metadata/properties"/>
    <ds:schemaRef ds:uri="http://schemas.microsoft.com/office/infopath/2007/PartnerControls"/>
    <ds:schemaRef ds:uri="88d9f489-fbb5-409d-8361-5dd6458cd0ad"/>
    <ds:schemaRef ds:uri="58afd8fe-34e6-4347-ac36-1932accbb357"/>
  </ds:schemaRefs>
</ds:datastoreItem>
</file>

<file path=customXml/itemProps2.xml><?xml version="1.0" encoding="utf-8"?>
<ds:datastoreItem xmlns:ds="http://schemas.openxmlformats.org/officeDocument/2006/customXml" ds:itemID="{96B3DAD8-9CC7-482C-9CB7-60816081DA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0E8307-F2A1-44F5-A5EF-1B548CCC1E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d9f489-fbb5-409d-8361-5dd6458cd0ad"/>
    <ds:schemaRef ds:uri="58afd8fe-34e6-4347-ac36-1932accbb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384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MBRRACE Impact Report 2025 v 3 - no safety ambitions</dc:title>
  <dc:creator>Allison Felker</dc:creator>
  <cp:lastModifiedBy>Allison Felker</cp:lastModifiedBy>
  <cp:revision>3</cp:revision>
  <dcterms:created xsi:type="dcterms:W3CDTF">2006-08-16T00:00:00Z</dcterms:created>
  <dcterms:modified xsi:type="dcterms:W3CDTF">2026-05-29T15:37:48Z</dcterms:modified>
  <dc:identifier>DAHJX_ZTSss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0x010100DCB75E62D3DE67478C470A2463941AF3</vt:lpwstr>
  </property>
</Properties>
</file>