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7" r:id="rId5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9A9E"/>
    <a:srgbClr val="006666"/>
    <a:srgbClr val="E6E6E6"/>
    <a:srgbClr val="F4F4F4"/>
    <a:srgbClr val="0558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1503" y="-9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en Dixon" userId="6232073e-fb87-4c16-ab7c-c2cca500c2af" providerId="ADAL" clId="{586599D5-A53B-4ACE-BB2F-6782A243FFB1}"/>
    <pc:docChg chg="undo custSel addSld delSld modSld">
      <pc:chgData name="Lauren Dixon" userId="6232073e-fb87-4c16-ab7c-c2cca500c2af" providerId="ADAL" clId="{586599D5-A53B-4ACE-BB2F-6782A243FFB1}" dt="2026-04-28T14:21:07.760" v="1193" actId="47"/>
      <pc:docMkLst>
        <pc:docMk/>
      </pc:docMkLst>
      <pc:sldChg chg="addSp delSp modSp mod">
        <pc:chgData name="Lauren Dixon" userId="6232073e-fb87-4c16-ab7c-c2cca500c2af" providerId="ADAL" clId="{586599D5-A53B-4ACE-BB2F-6782A243FFB1}" dt="2026-04-21T13:47:46.492" v="1192" actId="1076"/>
        <pc:sldMkLst>
          <pc:docMk/>
          <pc:sldMk cId="3462890630" sldId="257"/>
        </pc:sldMkLst>
        <pc:spChg chg="mod">
          <ac:chgData name="Lauren Dixon" userId="6232073e-fb87-4c16-ab7c-c2cca500c2af" providerId="ADAL" clId="{586599D5-A53B-4ACE-BB2F-6782A243FFB1}" dt="2026-04-21T13:47:46.492" v="1192" actId="1076"/>
          <ac:spMkLst>
            <pc:docMk/>
            <pc:sldMk cId="3462890630" sldId="257"/>
            <ac:spMk id="2" creationId="{00000000-0000-0000-0000-000000000000}"/>
          </ac:spMkLst>
        </pc:spChg>
        <pc:spChg chg="add mod">
          <ac:chgData name="Lauren Dixon" userId="6232073e-fb87-4c16-ab7c-c2cca500c2af" providerId="ADAL" clId="{586599D5-A53B-4ACE-BB2F-6782A243FFB1}" dt="2026-04-21T13:43:30.565" v="1107" actId="1037"/>
          <ac:spMkLst>
            <pc:docMk/>
            <pc:sldMk cId="3462890630" sldId="257"/>
            <ac:spMk id="11" creationId="{2FCDB225-9CE2-9E25-41C3-747A4061592A}"/>
          </ac:spMkLst>
        </pc:spChg>
        <pc:spChg chg="add mod">
          <ac:chgData name="Lauren Dixon" userId="6232073e-fb87-4c16-ab7c-c2cca500c2af" providerId="ADAL" clId="{586599D5-A53B-4ACE-BB2F-6782A243FFB1}" dt="2026-04-21T13:43:30.565" v="1107" actId="1037"/>
          <ac:spMkLst>
            <pc:docMk/>
            <pc:sldMk cId="3462890630" sldId="257"/>
            <ac:spMk id="12" creationId="{4C5E6D0E-6B02-A58F-9CAA-E9000D4CE919}"/>
          </ac:spMkLst>
        </pc:spChg>
        <pc:spChg chg="add mod">
          <ac:chgData name="Lauren Dixon" userId="6232073e-fb87-4c16-ab7c-c2cca500c2af" providerId="ADAL" clId="{586599D5-A53B-4ACE-BB2F-6782A243FFB1}" dt="2026-04-21T13:43:23.935" v="1105" actId="1038"/>
          <ac:spMkLst>
            <pc:docMk/>
            <pc:sldMk cId="3462890630" sldId="257"/>
            <ac:spMk id="13" creationId="{0A0AF09A-1ADA-8579-F844-1489AD8F558D}"/>
          </ac:spMkLst>
        </pc:spChg>
        <pc:spChg chg="add mod">
          <ac:chgData name="Lauren Dixon" userId="6232073e-fb87-4c16-ab7c-c2cca500c2af" providerId="ADAL" clId="{586599D5-A53B-4ACE-BB2F-6782A243FFB1}" dt="2026-04-21T13:43:23.935" v="1105" actId="1038"/>
          <ac:spMkLst>
            <pc:docMk/>
            <pc:sldMk cId="3462890630" sldId="257"/>
            <ac:spMk id="17" creationId="{98EE976C-B4FE-81B8-E2BE-4AD3EA7AE385}"/>
          </ac:spMkLst>
        </pc:spChg>
        <pc:spChg chg="add mod ord">
          <ac:chgData name="Lauren Dixon" userId="6232073e-fb87-4c16-ab7c-c2cca500c2af" providerId="ADAL" clId="{586599D5-A53B-4ACE-BB2F-6782A243FFB1}" dt="2026-04-21T13:43:23.935" v="1105" actId="1038"/>
          <ac:spMkLst>
            <pc:docMk/>
            <pc:sldMk cId="3462890630" sldId="257"/>
            <ac:spMk id="18" creationId="{1736364D-200C-D1BF-1B7B-825907D6E64A}"/>
          </ac:spMkLst>
        </pc:spChg>
        <pc:spChg chg="add mod">
          <ac:chgData name="Lauren Dixon" userId="6232073e-fb87-4c16-ab7c-c2cca500c2af" providerId="ADAL" clId="{586599D5-A53B-4ACE-BB2F-6782A243FFB1}" dt="2026-04-21T13:43:30.565" v="1107" actId="1037"/>
          <ac:spMkLst>
            <pc:docMk/>
            <pc:sldMk cId="3462890630" sldId="257"/>
            <ac:spMk id="19" creationId="{16307070-2C99-1C51-00EF-67563A9A547F}"/>
          </ac:spMkLst>
        </pc:spChg>
        <pc:spChg chg="add mod">
          <ac:chgData name="Lauren Dixon" userId="6232073e-fb87-4c16-ab7c-c2cca500c2af" providerId="ADAL" clId="{586599D5-A53B-4ACE-BB2F-6782A243FFB1}" dt="2026-04-21T13:43:23.935" v="1105" actId="1038"/>
          <ac:spMkLst>
            <pc:docMk/>
            <pc:sldMk cId="3462890630" sldId="257"/>
            <ac:spMk id="20" creationId="{31FF7423-3361-5C0B-3EBC-2FAB913754F5}"/>
          </ac:spMkLst>
        </pc:spChg>
        <pc:spChg chg="add mod">
          <ac:chgData name="Lauren Dixon" userId="6232073e-fb87-4c16-ab7c-c2cca500c2af" providerId="ADAL" clId="{586599D5-A53B-4ACE-BB2F-6782A243FFB1}" dt="2026-04-21T13:43:30.565" v="1107" actId="1037"/>
          <ac:spMkLst>
            <pc:docMk/>
            <pc:sldMk cId="3462890630" sldId="257"/>
            <ac:spMk id="21" creationId="{483DF01D-C41C-8242-4D6D-A4A9E447576A}"/>
          </ac:spMkLst>
        </pc:spChg>
        <pc:spChg chg="mod">
          <ac:chgData name="Lauren Dixon" userId="6232073e-fb87-4c16-ab7c-c2cca500c2af" providerId="ADAL" clId="{586599D5-A53B-4ACE-BB2F-6782A243FFB1}" dt="2026-04-13T11:36:58.116" v="90" actId="14100"/>
          <ac:spMkLst>
            <pc:docMk/>
            <pc:sldMk cId="3462890630" sldId="257"/>
            <ac:spMk id="25" creationId="{00000000-0000-0000-0000-000000000000}"/>
          </ac:spMkLst>
        </pc:spChg>
        <pc:spChg chg="mod">
          <ac:chgData name="Lauren Dixon" userId="6232073e-fb87-4c16-ab7c-c2cca500c2af" providerId="ADAL" clId="{586599D5-A53B-4ACE-BB2F-6782A243FFB1}" dt="2026-04-13T11:48:48.810" v="337" actId="1036"/>
          <ac:spMkLst>
            <pc:docMk/>
            <pc:sldMk cId="3462890630" sldId="257"/>
            <ac:spMk id="45" creationId="{00000000-0000-0000-0000-000000000000}"/>
          </ac:spMkLst>
        </pc:spChg>
        <pc:spChg chg="mod">
          <ac:chgData name="Lauren Dixon" userId="6232073e-fb87-4c16-ab7c-c2cca500c2af" providerId="ADAL" clId="{586599D5-A53B-4ACE-BB2F-6782A243FFB1}" dt="2026-04-13T11:47:39.758" v="329" actId="20577"/>
          <ac:spMkLst>
            <pc:docMk/>
            <pc:sldMk cId="3462890630" sldId="257"/>
            <ac:spMk id="110" creationId="{00000000-0000-0000-0000-000000000000}"/>
          </ac:spMkLst>
        </pc:spChg>
        <pc:spChg chg="mod">
          <ac:chgData name="Lauren Dixon" userId="6232073e-fb87-4c16-ab7c-c2cca500c2af" providerId="ADAL" clId="{586599D5-A53B-4ACE-BB2F-6782A243FFB1}" dt="2026-04-13T11:39:22.461" v="133" actId="20577"/>
          <ac:spMkLst>
            <pc:docMk/>
            <pc:sldMk cId="3462890630" sldId="257"/>
            <ac:spMk id="111" creationId="{00000000-0000-0000-0000-000000000000}"/>
          </ac:spMkLst>
        </pc:spChg>
        <pc:spChg chg="mod">
          <ac:chgData name="Lauren Dixon" userId="6232073e-fb87-4c16-ab7c-c2cca500c2af" providerId="ADAL" clId="{586599D5-A53B-4ACE-BB2F-6782A243FFB1}" dt="2026-04-20T14:33:13.441" v="913" actId="20577"/>
          <ac:spMkLst>
            <pc:docMk/>
            <pc:sldMk cId="3462890630" sldId="257"/>
            <ac:spMk id="112" creationId="{00000000-0000-0000-0000-000000000000}"/>
          </ac:spMkLst>
        </pc:spChg>
        <pc:spChg chg="mod">
          <ac:chgData name="Lauren Dixon" userId="6232073e-fb87-4c16-ab7c-c2cca500c2af" providerId="ADAL" clId="{586599D5-A53B-4ACE-BB2F-6782A243FFB1}" dt="2026-04-13T11:48:02.540" v="330" actId="242"/>
          <ac:spMkLst>
            <pc:docMk/>
            <pc:sldMk cId="3462890630" sldId="257"/>
            <ac:spMk id="113" creationId="{00000000-0000-0000-0000-000000000000}"/>
          </ac:spMkLst>
        </pc:spChg>
        <pc:spChg chg="mod">
          <ac:chgData name="Lauren Dixon" userId="6232073e-fb87-4c16-ab7c-c2cca500c2af" providerId="ADAL" clId="{586599D5-A53B-4ACE-BB2F-6782A243FFB1}" dt="2026-04-13T11:38:51.689" v="128" actId="20577"/>
          <ac:spMkLst>
            <pc:docMk/>
            <pc:sldMk cId="3462890630" sldId="257"/>
            <ac:spMk id="117" creationId="{00000000-0000-0000-0000-000000000000}"/>
          </ac:spMkLst>
        </pc:spChg>
        <pc:spChg chg="mod">
          <ac:chgData name="Lauren Dixon" userId="6232073e-fb87-4c16-ab7c-c2cca500c2af" providerId="ADAL" clId="{586599D5-A53B-4ACE-BB2F-6782A243FFB1}" dt="2026-04-13T11:44:56.722" v="242" actId="20578"/>
          <ac:spMkLst>
            <pc:docMk/>
            <pc:sldMk cId="3462890630" sldId="257"/>
            <ac:spMk id="118" creationId="{00000000-0000-0000-0000-000000000000}"/>
          </ac:spMkLst>
        </pc:spChg>
        <pc:picChg chg="add mod modCrop">
          <ac:chgData name="Lauren Dixon" userId="6232073e-fb87-4c16-ab7c-c2cca500c2af" providerId="ADAL" clId="{586599D5-A53B-4ACE-BB2F-6782A243FFB1}" dt="2026-04-21T13:43:30.565" v="1107" actId="1037"/>
          <ac:picMkLst>
            <pc:docMk/>
            <pc:sldMk cId="3462890630" sldId="257"/>
            <ac:picMk id="4" creationId="{6AEF987B-36A1-8B37-1165-E579F7E01B1F}"/>
          </ac:picMkLst>
        </pc:picChg>
        <pc:picChg chg="add mod modCrop">
          <ac:chgData name="Lauren Dixon" userId="6232073e-fb87-4c16-ab7c-c2cca500c2af" providerId="ADAL" clId="{586599D5-A53B-4ACE-BB2F-6782A243FFB1}" dt="2026-04-21T13:43:23.935" v="1105" actId="1038"/>
          <ac:picMkLst>
            <pc:docMk/>
            <pc:sldMk cId="3462890630" sldId="257"/>
            <ac:picMk id="6" creationId="{BD9B8945-7C17-B188-BB67-0F6C5D1C4CE1}"/>
          </ac:picMkLst>
        </pc:picChg>
        <pc:picChg chg="add mod ord modCrop">
          <ac:chgData name="Lauren Dixon" userId="6232073e-fb87-4c16-ab7c-c2cca500c2af" providerId="ADAL" clId="{586599D5-A53B-4ACE-BB2F-6782A243FFB1}" dt="2026-04-21T13:43:30.565" v="1107" actId="1037"/>
          <ac:picMkLst>
            <pc:docMk/>
            <pc:sldMk cId="3462890630" sldId="257"/>
            <ac:picMk id="8" creationId="{160AD3E2-02A1-2331-D918-F1F05C6C81EF}"/>
          </ac:picMkLst>
        </pc:picChg>
        <pc:picChg chg="add mod ord modCrop">
          <ac:chgData name="Lauren Dixon" userId="6232073e-fb87-4c16-ab7c-c2cca500c2af" providerId="ADAL" clId="{586599D5-A53B-4ACE-BB2F-6782A243FFB1}" dt="2026-04-21T13:43:23.935" v="1105" actId="1038"/>
          <ac:picMkLst>
            <pc:docMk/>
            <pc:sldMk cId="3462890630" sldId="257"/>
            <ac:picMk id="10" creationId="{A960BBFB-6448-A837-F9F5-25096EE654BA}"/>
          </ac:picMkLst>
        </pc:picChg>
        <pc:picChg chg="add mod ord">
          <ac:chgData name="Lauren Dixon" userId="6232073e-fb87-4c16-ab7c-c2cca500c2af" providerId="ADAL" clId="{586599D5-A53B-4ACE-BB2F-6782A243FFB1}" dt="2026-04-20T14:28:49.131" v="834" actId="14100"/>
          <ac:picMkLst>
            <pc:docMk/>
            <pc:sldMk cId="3462890630" sldId="257"/>
            <ac:picMk id="16" creationId="{01D1E21C-40BF-E11B-F79A-E27F8E88D5A9}"/>
          </ac:picMkLst>
        </pc:picChg>
        <pc:picChg chg="mod">
          <ac:chgData name="Lauren Dixon" userId="6232073e-fb87-4c16-ab7c-c2cca500c2af" providerId="ADAL" clId="{586599D5-A53B-4ACE-BB2F-6782A243FFB1}" dt="2026-04-13T11:48:52.224" v="340" actId="1036"/>
          <ac:picMkLst>
            <pc:docMk/>
            <pc:sldMk cId="3462890630" sldId="257"/>
            <ac:picMk id="77" creationId="{9AEF9379-410F-4ACF-8BE9-CD8CAB003184}"/>
          </ac:picMkLst>
        </pc:picChg>
        <pc:picChg chg="mod">
          <ac:chgData name="Lauren Dixon" userId="6232073e-fb87-4c16-ab7c-c2cca500c2af" providerId="ADAL" clId="{586599D5-A53B-4ACE-BB2F-6782A243FFB1}" dt="2026-04-13T11:49:14.708" v="342" actId="1076"/>
          <ac:picMkLst>
            <pc:docMk/>
            <pc:sldMk cId="3462890630" sldId="257"/>
            <ac:picMk id="80" creationId="{00000000-0000-0000-0000-000000000000}"/>
          </ac:picMkLst>
        </pc:picChg>
      </pc:sldChg>
      <pc:sldChg chg="add del">
        <pc:chgData name="Lauren Dixon" userId="6232073e-fb87-4c16-ab7c-c2cca500c2af" providerId="ADAL" clId="{586599D5-A53B-4ACE-BB2F-6782A243FFB1}" dt="2026-04-28T14:21:07.760" v="1193" actId="47"/>
        <pc:sldMkLst>
          <pc:docMk/>
          <pc:sldMk cId="424461386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C71E-DFF7-4686-AA0C-D300EC8D09F7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D4E27-AD6A-43ED-BBA0-A50B32EBCB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810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C71E-DFF7-4686-AA0C-D300EC8D09F7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D4E27-AD6A-43ED-BBA0-A50B32EBCB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189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C71E-DFF7-4686-AA0C-D300EC8D09F7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D4E27-AD6A-43ED-BBA0-A50B32EBCB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037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C71E-DFF7-4686-AA0C-D300EC8D09F7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D4E27-AD6A-43ED-BBA0-A50B32EBCB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117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C71E-DFF7-4686-AA0C-D300EC8D09F7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D4E27-AD6A-43ED-BBA0-A50B32EBCB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388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C71E-DFF7-4686-AA0C-D300EC8D09F7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D4E27-AD6A-43ED-BBA0-A50B32EBCB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859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C71E-DFF7-4686-AA0C-D300EC8D09F7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D4E27-AD6A-43ED-BBA0-A50B32EBCB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98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C71E-DFF7-4686-AA0C-D300EC8D09F7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D4E27-AD6A-43ED-BBA0-A50B32EBCB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5869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C71E-DFF7-4686-AA0C-D300EC8D09F7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D4E27-AD6A-43ED-BBA0-A50B32EBCB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254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C71E-DFF7-4686-AA0C-D300EC8D09F7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D4E27-AD6A-43ED-BBA0-A50B32EBCB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416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C71E-DFF7-4686-AA0C-D300EC8D09F7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D4E27-AD6A-43ED-BBA0-A50B32EBCB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950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4C71E-DFF7-4686-AA0C-D300EC8D09F7}" type="datetimeFigureOut">
              <a:rPr lang="en-GB" smtClean="0"/>
              <a:t>28/04/2026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D4E27-AD6A-43ED-BBA0-A50B32EBCB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2828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2VsHQ1wZuXE" TargetMode="External"/><Relationship Id="rId13" Type="http://schemas.openxmlformats.org/officeDocument/2006/relationships/hyperlink" Target="https://www.natcan.org.uk/library/nlca-patient-guide-to-statistics/" TargetMode="External"/><Relationship Id="rId1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hyperlink" Target="https://www.natcan.org.uk/wp-content/uploads/2026/02/NLCA-State-of-the-Nation-Patient-and-Public-Report-2026.pdf" TargetMode="External"/><Relationship Id="rId17" Type="http://schemas.openxmlformats.org/officeDocument/2006/relationships/image" Target="../media/image7.png"/><Relationship Id="rId2" Type="http://schemas.openxmlformats.org/officeDocument/2006/relationships/image" Target="../media/image1.png"/><Relationship Id="rId16" Type="http://schemas.openxmlformats.org/officeDocument/2006/relationships/hyperlink" Target="https://rcs-ceu.shinyapps.io/NLCA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hyperlink" Target="https://www.nice.org.uk/guidance/qs17/chapter/Quality-statements" TargetMode="External"/><Relationship Id="rId5" Type="http://schemas.openxmlformats.org/officeDocument/2006/relationships/image" Target="../media/image4.jpeg"/><Relationship Id="rId15" Type="http://schemas.openxmlformats.org/officeDocument/2006/relationships/hyperlink" Target="https://roycastle.org/" TargetMode="External"/><Relationship Id="rId10" Type="http://schemas.openxmlformats.org/officeDocument/2006/relationships/hyperlink" Target="https://www.england.nhs.uk/wp-content/uploads/2022/12/CQUIN-scheme-for-2023-24-indicator-specifications-version-1.1.pdf" TargetMode="External"/><Relationship Id="rId4" Type="http://schemas.openxmlformats.org/officeDocument/2006/relationships/image" Target="../media/image3.png"/><Relationship Id="rId9" Type="http://schemas.openxmlformats.org/officeDocument/2006/relationships/hyperlink" Target="https://www.uklcc.org.uk/index.php/blog/march-2026/state-nation-2026-progress-earlier-diagnosis-and-challenge-rising-demand" TargetMode="External"/><Relationship Id="rId14" Type="http://schemas.openxmlformats.org/officeDocument/2006/relationships/hyperlink" Target="https://www.lungcanceraudit.org.uk/quality-improvemen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60AD3E2-02A1-2331-D918-F1F05C6C81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015" b="2667"/>
          <a:stretch>
            <a:fillRect/>
          </a:stretch>
        </p:blipFill>
        <p:spPr>
          <a:xfrm>
            <a:off x="4835543" y="8485356"/>
            <a:ext cx="4145507" cy="24327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960BBFB-6448-A837-F9F5-25096EE654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07" b="2606"/>
          <a:stretch>
            <a:fillRect/>
          </a:stretch>
        </p:blipFill>
        <p:spPr>
          <a:xfrm>
            <a:off x="425611" y="8523375"/>
            <a:ext cx="4089223" cy="2420970"/>
          </a:xfrm>
          <a:prstGeom prst="rect">
            <a:avLst/>
          </a:prstGeom>
        </p:spPr>
      </p:pic>
      <p:pic>
        <p:nvPicPr>
          <p:cNvPr id="16" name="Picture 15" descr="A graph of a number of missing and missing&#10;&#10;AI-generated content may be incorrect.">
            <a:extLst>
              <a:ext uri="{FF2B5EF4-FFF2-40B4-BE49-F238E27FC236}">
                <a16:creationId xmlns:a16="http://schemas.microsoft.com/office/drawing/2014/main" id="{01D1E21C-40BF-E11B-F79A-E27F8E88D5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4288" y="1671939"/>
            <a:ext cx="5149130" cy="3893245"/>
          </a:xfrm>
          <a:prstGeom prst="rect">
            <a:avLst/>
          </a:prstGeom>
        </p:spPr>
      </p:pic>
      <p:sp>
        <p:nvSpPr>
          <p:cNvPr id="45" name="Round Diagonal Corner Rectangle 44"/>
          <p:cNvSpPr/>
          <p:nvPr/>
        </p:nvSpPr>
        <p:spPr>
          <a:xfrm>
            <a:off x="164866" y="938723"/>
            <a:ext cx="9258552" cy="970636"/>
          </a:xfrm>
          <a:prstGeom prst="round2DiagRect">
            <a:avLst/>
          </a:prstGeom>
          <a:solidFill>
            <a:srgbClr val="05585F"/>
          </a:solidFill>
          <a:ln>
            <a:solidFill>
              <a:srgbClr val="B1892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en-GB" sz="3200" dirty="0">
                <a:solidFill>
                  <a:schemeClr val="bg1"/>
                </a:solidFill>
                <a:ea typeface="Arial Unicode MS" panose="020B0604020202020204" pitchFamily="34" charset="-128"/>
                <a:cs typeface="Vrinda" panose="020B0502040204020203" pitchFamily="34" charset="0"/>
              </a:rPr>
              <a:t>Improving early diagnosis of lung cancer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  <a:ea typeface="Arial Unicode MS" panose="020B0604020202020204" pitchFamily="34" charset="-128"/>
                <a:cs typeface="Vrinda" panose="020B0502040204020203" pitchFamily="34" charset="0"/>
              </a:rPr>
              <a:t>Impact of the </a:t>
            </a:r>
            <a:r>
              <a:rPr lang="en-GB" sz="2800" b="1" dirty="0">
                <a:solidFill>
                  <a:schemeClr val="bg1"/>
                </a:solidFill>
                <a:ea typeface="Arial Unicode MS" panose="020B0604020202020204" pitchFamily="34" charset="-128"/>
                <a:cs typeface="Vrinda" panose="020B0502040204020203" pitchFamily="34" charset="0"/>
              </a:rPr>
              <a:t>NLCA 2025-2026</a:t>
            </a:r>
          </a:p>
        </p:txBody>
      </p:sp>
      <p:pic>
        <p:nvPicPr>
          <p:cNvPr id="77" name="Picture 2" descr="I:\HQIP Logos\HQIP Jpeg Logos\HQIP_logo_large.jpg">
            <a:extLst>
              <a:ext uri="{FF2B5EF4-FFF2-40B4-BE49-F238E27FC236}">
                <a16:creationId xmlns:a16="http://schemas.microsoft.com/office/drawing/2014/main" id="{9AEF9379-410F-4ACF-8BE9-CD8CAB0031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4" t="11300" r="9733" b="14929"/>
          <a:stretch/>
        </p:blipFill>
        <p:spPr bwMode="auto">
          <a:xfrm>
            <a:off x="7790328" y="-4650"/>
            <a:ext cx="1810871" cy="857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7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24463" cy="822156"/>
          </a:xfrm>
          <a:prstGeom prst="rect">
            <a:avLst/>
          </a:prstGeom>
        </p:spPr>
      </p:pic>
      <p:pic>
        <p:nvPicPr>
          <p:cNvPr id="81" name="Picture 2" descr="NATCAN Logo X3 - National Audit of Breast Cancer in Older Patient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592" y="-34795"/>
            <a:ext cx="2795379" cy="856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Connector 14"/>
          <p:cNvCxnSpPr/>
          <p:nvPr/>
        </p:nvCxnSpPr>
        <p:spPr>
          <a:xfrm flipH="1" flipV="1">
            <a:off x="212575" y="10976179"/>
            <a:ext cx="915778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12032" y="10933761"/>
            <a:ext cx="9564305" cy="1850803"/>
          </a:xfrm>
          <a:prstGeom prst="rect">
            <a:avLst/>
          </a:prstGeom>
          <a:solidFill>
            <a:srgbClr val="006666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" name="Rounded Rectangle 109"/>
          <p:cNvSpPr/>
          <p:nvPr/>
        </p:nvSpPr>
        <p:spPr>
          <a:xfrm>
            <a:off x="1952304" y="12008873"/>
            <a:ext cx="1616494" cy="707827"/>
          </a:xfrm>
          <a:prstGeom prst="roundRect">
            <a:avLst/>
          </a:prstGeom>
          <a:solidFill>
            <a:schemeClr val="bg1"/>
          </a:solidFill>
          <a:ln>
            <a:solidFill>
              <a:srgbClr val="065B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en-GB" sz="1100" dirty="0">
                <a:solidFill>
                  <a:prstClr val="black"/>
                </a:solidFill>
              </a:rPr>
              <a:t>Interview with </a:t>
            </a:r>
            <a:r>
              <a:rPr lang="en-GB" sz="1100" dirty="0">
                <a:solidFill>
                  <a:prstClr val="black"/>
                </a:solidFill>
                <a:hlinkClick r:id="rId8"/>
              </a:rPr>
              <a:t>Video Journal of Oncology </a:t>
            </a:r>
            <a:r>
              <a:rPr lang="en-GB" sz="1100" dirty="0">
                <a:solidFill>
                  <a:prstClr val="black"/>
                </a:solidFill>
              </a:rPr>
              <a:t>to discuss NLCA findings</a:t>
            </a:r>
          </a:p>
        </p:txBody>
      </p:sp>
      <p:sp>
        <p:nvSpPr>
          <p:cNvPr id="111" name="Rounded Rectangle 110"/>
          <p:cNvSpPr/>
          <p:nvPr/>
        </p:nvSpPr>
        <p:spPr>
          <a:xfrm>
            <a:off x="67672" y="11740373"/>
            <a:ext cx="1807012" cy="1000192"/>
          </a:xfrm>
          <a:prstGeom prst="roundRect">
            <a:avLst/>
          </a:prstGeom>
          <a:solidFill>
            <a:schemeClr val="bg1"/>
          </a:solidFill>
          <a:ln>
            <a:solidFill>
              <a:srgbClr val="065B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spcCol="0" rtlCol="0" anchor="ctr" anchorCtr="0"/>
          <a:lstStyle/>
          <a:p>
            <a:pPr algn="ctr"/>
            <a:r>
              <a:rPr lang="en-GB" sz="1100" dirty="0">
                <a:solidFill>
                  <a:prstClr val="black"/>
                </a:solidFill>
              </a:rPr>
              <a:t>Plenary presentations of NLCA key findings at </a:t>
            </a:r>
            <a:r>
              <a:rPr lang="en-GB" sz="1100" b="1" dirty="0">
                <a:solidFill>
                  <a:prstClr val="black"/>
                </a:solidFill>
              </a:rPr>
              <a:t>BTOG Conference 2026 </a:t>
            </a:r>
            <a:r>
              <a:rPr lang="en-GB" sz="1100" dirty="0">
                <a:solidFill>
                  <a:prstClr val="black"/>
                </a:solidFill>
              </a:rPr>
              <a:t>&amp; </a:t>
            </a:r>
            <a:r>
              <a:rPr lang="en-GB" sz="1100" b="1" dirty="0">
                <a:solidFill>
                  <a:prstClr val="black"/>
                </a:solidFill>
              </a:rPr>
              <a:t>SCTS Annual Meeting</a:t>
            </a:r>
            <a:r>
              <a:rPr lang="en-GB" sz="1100" dirty="0">
                <a:solidFill>
                  <a:prstClr val="black"/>
                </a:solidFill>
              </a:rPr>
              <a:t> </a:t>
            </a:r>
            <a:r>
              <a:rPr lang="en-GB" sz="1100" b="1" dirty="0">
                <a:solidFill>
                  <a:prstClr val="black"/>
                </a:solidFill>
              </a:rPr>
              <a:t>2026</a:t>
            </a:r>
            <a:r>
              <a:rPr lang="en-GB" sz="110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12" name="Rounded Rectangle 111"/>
          <p:cNvSpPr/>
          <p:nvPr/>
        </p:nvSpPr>
        <p:spPr>
          <a:xfrm>
            <a:off x="1874684" y="11033683"/>
            <a:ext cx="1713790" cy="917687"/>
          </a:xfrm>
          <a:prstGeom prst="roundRect">
            <a:avLst/>
          </a:prstGeom>
          <a:solidFill>
            <a:schemeClr val="bg1"/>
          </a:solidFill>
          <a:ln>
            <a:solidFill>
              <a:srgbClr val="065B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en-GB" sz="1100" dirty="0">
                <a:solidFill>
                  <a:prstClr val="black"/>
                </a:solidFill>
              </a:rPr>
              <a:t>Annual </a:t>
            </a:r>
            <a:r>
              <a:rPr lang="en-GB" sz="1100" b="1" dirty="0">
                <a:solidFill>
                  <a:prstClr val="black"/>
                </a:solidFill>
              </a:rPr>
              <a:t>NLCA - BTOG podcast </a:t>
            </a:r>
            <a:r>
              <a:rPr lang="en-GB" sz="1100" dirty="0">
                <a:solidFill>
                  <a:prstClr val="black"/>
                </a:solidFill>
              </a:rPr>
              <a:t>to share latest findings, over </a:t>
            </a:r>
            <a:r>
              <a:rPr lang="en-GB" sz="1100" b="1" dirty="0">
                <a:solidFill>
                  <a:prstClr val="black"/>
                </a:solidFill>
              </a:rPr>
              <a:t>350</a:t>
            </a:r>
            <a:r>
              <a:rPr lang="en-GB" sz="1100" dirty="0">
                <a:solidFill>
                  <a:prstClr val="black"/>
                </a:solidFill>
              </a:rPr>
              <a:t> downloads of 2025’s podcast of the webinar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6662039" y="11039775"/>
            <a:ext cx="1653439" cy="760710"/>
          </a:xfrm>
          <a:prstGeom prst="roundRect">
            <a:avLst/>
          </a:prstGeom>
          <a:solidFill>
            <a:schemeClr val="bg1"/>
          </a:solidFill>
          <a:ln>
            <a:solidFill>
              <a:srgbClr val="065B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spcCol="0" rtlCol="0" anchor="ctr" anchorCtr="0"/>
          <a:lstStyle/>
          <a:p>
            <a:pPr algn="ctr"/>
            <a:r>
              <a:rPr lang="en-GB" sz="1100" dirty="0">
                <a:solidFill>
                  <a:prstClr val="black"/>
                </a:solidFill>
              </a:rPr>
              <a:t>NLCA</a:t>
            </a:r>
            <a:r>
              <a:rPr lang="en-GB" sz="1100" b="1" dirty="0">
                <a:solidFill>
                  <a:prstClr val="black"/>
                </a:solidFill>
              </a:rPr>
              <a:t> </a:t>
            </a:r>
            <a:r>
              <a:rPr lang="en-GB" sz="1100" dirty="0">
                <a:solidFill>
                  <a:prstClr val="black"/>
                </a:solidFill>
              </a:rPr>
              <a:t>work closely </a:t>
            </a:r>
            <a:r>
              <a:rPr lang="en-GB" sz="1100" b="1" dirty="0">
                <a:solidFill>
                  <a:prstClr val="black"/>
                </a:solidFill>
              </a:rPr>
              <a:t>with UK Lung Cancer Coalition </a:t>
            </a:r>
            <a:r>
              <a:rPr lang="en-GB" sz="1100" dirty="0">
                <a:solidFill>
                  <a:prstClr val="black"/>
                </a:solidFill>
              </a:rPr>
              <a:t>and publish an annual </a:t>
            </a:r>
            <a:r>
              <a:rPr lang="en-GB" sz="1100" dirty="0">
                <a:solidFill>
                  <a:prstClr val="black"/>
                </a:solidFill>
                <a:hlinkClick r:id="rId9"/>
              </a:rPr>
              <a:t>blog post</a:t>
            </a:r>
            <a:endParaRPr lang="en-GB" sz="1100" b="1" dirty="0">
              <a:solidFill>
                <a:prstClr val="black"/>
              </a:solidFill>
            </a:endParaRPr>
          </a:p>
        </p:txBody>
      </p:sp>
      <p:sp>
        <p:nvSpPr>
          <p:cNvPr id="114" name="Rounded Rectangle 113"/>
          <p:cNvSpPr/>
          <p:nvPr/>
        </p:nvSpPr>
        <p:spPr>
          <a:xfrm>
            <a:off x="96938" y="11012851"/>
            <a:ext cx="1713790" cy="675009"/>
          </a:xfrm>
          <a:prstGeom prst="roundRect">
            <a:avLst/>
          </a:prstGeom>
          <a:solidFill>
            <a:schemeClr val="bg1"/>
          </a:solidFill>
          <a:ln>
            <a:solidFill>
              <a:srgbClr val="065B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en-GB" sz="1100" dirty="0">
                <a:solidFill>
                  <a:prstClr val="black"/>
                </a:solidFill>
              </a:rPr>
              <a:t>NLCA referenced in the </a:t>
            </a:r>
            <a:r>
              <a:rPr lang="en-GB" sz="1100" dirty="0">
                <a:solidFill>
                  <a:prstClr val="black"/>
                </a:solidFill>
                <a:hlinkClick r:id="rId10"/>
              </a:rPr>
              <a:t>Quality and Innovation (</a:t>
            </a:r>
            <a:r>
              <a:rPr lang="en-GB" sz="1100" b="1" dirty="0">
                <a:solidFill>
                  <a:prstClr val="black"/>
                </a:solidFill>
                <a:hlinkClick r:id="rId10"/>
              </a:rPr>
              <a:t>CQUIN</a:t>
            </a:r>
            <a:r>
              <a:rPr lang="en-GB" sz="1100" dirty="0">
                <a:solidFill>
                  <a:prstClr val="black"/>
                </a:solidFill>
                <a:hlinkClick r:id="rId10"/>
              </a:rPr>
              <a:t>) for lung cancer</a:t>
            </a:r>
            <a:endParaRPr lang="en-GB" sz="1100" dirty="0">
              <a:solidFill>
                <a:prstClr val="black"/>
              </a:solidFill>
            </a:endParaRPr>
          </a:p>
        </p:txBody>
      </p:sp>
      <p:sp>
        <p:nvSpPr>
          <p:cNvPr id="115" name="Rounded Rectangle 114"/>
          <p:cNvSpPr/>
          <p:nvPr/>
        </p:nvSpPr>
        <p:spPr>
          <a:xfrm>
            <a:off x="5129832" y="11051546"/>
            <a:ext cx="1503317" cy="738838"/>
          </a:xfrm>
          <a:prstGeom prst="roundRect">
            <a:avLst/>
          </a:prstGeom>
          <a:solidFill>
            <a:schemeClr val="bg1"/>
          </a:solidFill>
          <a:ln>
            <a:solidFill>
              <a:srgbClr val="065B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en-GB" sz="1100" b="1" dirty="0">
                <a:solidFill>
                  <a:prstClr val="black"/>
                </a:solidFill>
                <a:hlinkClick r:id="rId11"/>
              </a:rPr>
              <a:t>NICE guidelines </a:t>
            </a:r>
            <a:r>
              <a:rPr lang="en-GB" sz="1100" dirty="0">
                <a:solidFill>
                  <a:prstClr val="black"/>
                </a:solidFill>
              </a:rPr>
              <a:t>and recommendation underpinned by NLCA findings</a:t>
            </a:r>
          </a:p>
        </p:txBody>
      </p:sp>
      <p:sp>
        <p:nvSpPr>
          <p:cNvPr id="116" name="Rounded Rectangle 62">
            <a:extLst>
              <a:ext uri="{FF2B5EF4-FFF2-40B4-BE49-F238E27FC236}">
                <a16:creationId xmlns:a16="http://schemas.microsoft.com/office/drawing/2014/main" id="{FA24E2A0-FF82-4330-A439-571CE37E8FFB}"/>
              </a:ext>
            </a:extLst>
          </p:cNvPr>
          <p:cNvSpPr/>
          <p:nvPr/>
        </p:nvSpPr>
        <p:spPr>
          <a:xfrm>
            <a:off x="6723426" y="11844484"/>
            <a:ext cx="1559627" cy="896081"/>
          </a:xfrm>
          <a:prstGeom prst="roundRect">
            <a:avLst/>
          </a:prstGeom>
          <a:solidFill>
            <a:schemeClr val="bg1"/>
          </a:solidFill>
          <a:ln>
            <a:solidFill>
              <a:srgbClr val="065B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NCLA results fed back to </a:t>
            </a:r>
            <a:r>
              <a:rPr lang="en-GB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Care Quality Commission (CQC) </a:t>
            </a:r>
            <a:r>
              <a:rPr lang="en-GB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and </a:t>
            </a:r>
            <a:r>
              <a:rPr lang="en-GB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Welsh government</a:t>
            </a:r>
          </a:p>
        </p:txBody>
      </p:sp>
      <p:sp>
        <p:nvSpPr>
          <p:cNvPr id="117" name="Rounded Rectangle 116"/>
          <p:cNvSpPr/>
          <p:nvPr/>
        </p:nvSpPr>
        <p:spPr>
          <a:xfrm>
            <a:off x="5248704" y="11970312"/>
            <a:ext cx="1435281" cy="770253"/>
          </a:xfrm>
          <a:prstGeom prst="roundRect">
            <a:avLst/>
          </a:prstGeom>
          <a:solidFill>
            <a:schemeClr val="bg1"/>
          </a:solidFill>
          <a:ln>
            <a:solidFill>
              <a:srgbClr val="065B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en-GB" sz="1100" dirty="0">
                <a:solidFill>
                  <a:prstClr val="black"/>
                </a:solidFill>
                <a:hlinkClick r:id="rId12"/>
              </a:rPr>
              <a:t>Patient and Public Version </a:t>
            </a:r>
            <a:r>
              <a:rPr lang="en-GB" sz="1100" dirty="0">
                <a:solidFill>
                  <a:prstClr val="black"/>
                </a:solidFill>
              </a:rPr>
              <a:t>of the State of the Nation 2026 Report</a:t>
            </a:r>
          </a:p>
        </p:txBody>
      </p:sp>
      <p:sp>
        <p:nvSpPr>
          <p:cNvPr id="118" name="Rounded Rectangle 117"/>
          <p:cNvSpPr/>
          <p:nvPr/>
        </p:nvSpPr>
        <p:spPr>
          <a:xfrm>
            <a:off x="3594977" y="11795167"/>
            <a:ext cx="1578205" cy="976432"/>
          </a:xfrm>
          <a:prstGeom prst="roundRect">
            <a:avLst/>
          </a:prstGeom>
          <a:solidFill>
            <a:schemeClr val="bg1"/>
          </a:solidFill>
          <a:ln>
            <a:solidFill>
              <a:srgbClr val="065B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en-GB" sz="1100" dirty="0">
                <a:solidFill>
                  <a:prstClr val="black"/>
                </a:solidFill>
              </a:rPr>
              <a:t>Patient resources, including a ‘</a:t>
            </a:r>
            <a:r>
              <a:rPr lang="en-GB" sz="1100" dirty="0">
                <a:solidFill>
                  <a:prstClr val="black"/>
                </a:solidFill>
                <a:hlinkClick r:id="rId13"/>
              </a:rPr>
              <a:t>Patient Guide to NLCA Statistics</a:t>
            </a:r>
            <a:r>
              <a:rPr lang="en-GB" sz="1100" dirty="0">
                <a:solidFill>
                  <a:prstClr val="black"/>
                </a:solidFill>
              </a:rPr>
              <a:t>’ on NLCA website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3627097" y="10999208"/>
            <a:ext cx="1454391" cy="718136"/>
          </a:xfrm>
          <a:prstGeom prst="roundRect">
            <a:avLst/>
          </a:prstGeom>
          <a:solidFill>
            <a:schemeClr val="bg1"/>
          </a:solidFill>
          <a:ln>
            <a:solidFill>
              <a:srgbClr val="065B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en-GB" sz="1100" b="1" dirty="0">
                <a:solidFill>
                  <a:prstClr val="black"/>
                </a:solidFill>
                <a:hlinkClick r:id="rId14"/>
              </a:rPr>
              <a:t>Quality Improvement </a:t>
            </a:r>
            <a:r>
              <a:rPr lang="en-GB" sz="1100" dirty="0">
                <a:solidFill>
                  <a:prstClr val="black"/>
                </a:solidFill>
                <a:hlinkClick r:id="rId14"/>
              </a:rPr>
              <a:t>tools </a:t>
            </a:r>
            <a:r>
              <a:rPr lang="en-GB" sz="1100" dirty="0">
                <a:solidFill>
                  <a:prstClr val="black"/>
                </a:solidFill>
              </a:rPr>
              <a:t>available on NLCA website</a:t>
            </a:r>
          </a:p>
        </p:txBody>
      </p:sp>
      <p:sp>
        <p:nvSpPr>
          <p:cNvPr id="120" name="Rounded Rectangle 119"/>
          <p:cNvSpPr/>
          <p:nvPr/>
        </p:nvSpPr>
        <p:spPr>
          <a:xfrm>
            <a:off x="8337883" y="11020713"/>
            <a:ext cx="1212275" cy="1737916"/>
          </a:xfrm>
          <a:prstGeom prst="roundRect">
            <a:avLst/>
          </a:prstGeom>
          <a:solidFill>
            <a:schemeClr val="bg1"/>
          </a:solidFill>
          <a:ln>
            <a:solidFill>
              <a:srgbClr val="065B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8016" tIns="64008" rIns="128016" bIns="64008" spcCol="0" rtlCol="0" anchor="ctr"/>
          <a:lstStyle/>
          <a:p>
            <a:pPr algn="ctr"/>
            <a:r>
              <a:rPr lang="en-GB" sz="1050" dirty="0">
                <a:solidFill>
                  <a:prstClr val="black"/>
                </a:solidFill>
              </a:rPr>
              <a:t>NLCA </a:t>
            </a:r>
            <a:r>
              <a:rPr lang="en-GB" sz="1050" b="1" dirty="0">
                <a:solidFill>
                  <a:prstClr val="black"/>
                </a:solidFill>
              </a:rPr>
              <a:t>Patient and Public Forum</a:t>
            </a:r>
            <a:r>
              <a:rPr lang="en-GB" sz="1050" dirty="0">
                <a:solidFill>
                  <a:prstClr val="black"/>
                </a:solidFill>
              </a:rPr>
              <a:t> with </a:t>
            </a:r>
            <a:r>
              <a:rPr lang="en-GB" sz="1050" dirty="0">
                <a:solidFill>
                  <a:prstClr val="black"/>
                </a:solidFill>
                <a:hlinkClick r:id="rId15"/>
              </a:rPr>
              <a:t>Roy Castle Lung Cancer Foundation</a:t>
            </a:r>
            <a:r>
              <a:rPr lang="en-GB" sz="1050" dirty="0">
                <a:solidFill>
                  <a:prstClr val="black"/>
                </a:solidFill>
              </a:rPr>
              <a:t>  ensures patients are at the centre of the audit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0608" y="2155494"/>
            <a:ext cx="4137939" cy="329320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dirty="0"/>
              <a:t>The first NLCA Quality Improvement (QI) goal is to improve the</a:t>
            </a:r>
            <a:r>
              <a:rPr lang="en-GB" sz="1600" b="1" dirty="0"/>
              <a:t> early diagnosis </a:t>
            </a:r>
            <a:r>
              <a:rPr lang="en-GB" sz="1600" dirty="0"/>
              <a:t>of lung cancer.</a:t>
            </a:r>
          </a:p>
          <a:p>
            <a:r>
              <a:rPr lang="en-GB" sz="1600" dirty="0"/>
              <a:t>With the roll out of the national lung cancer </a:t>
            </a:r>
            <a:r>
              <a:rPr lang="en-GB" sz="1600" b="1" dirty="0"/>
              <a:t>screening</a:t>
            </a:r>
            <a:r>
              <a:rPr lang="en-GB" sz="1600" dirty="0"/>
              <a:t> programme in England, the NLCA has been instrumental in monitoring the change in stage of diagnosis on a </a:t>
            </a:r>
            <a:r>
              <a:rPr lang="en-GB" sz="1600" b="1" dirty="0"/>
              <a:t>national</a:t>
            </a:r>
            <a:r>
              <a:rPr lang="en-GB" sz="1600" dirty="0"/>
              <a:t>, </a:t>
            </a:r>
            <a:r>
              <a:rPr lang="en-GB" sz="1600" b="1" dirty="0"/>
              <a:t>cancer alliance </a:t>
            </a:r>
            <a:r>
              <a:rPr lang="en-GB" sz="1600" dirty="0"/>
              <a:t>and </a:t>
            </a:r>
            <a:r>
              <a:rPr lang="en-GB" sz="1600" b="1" dirty="0"/>
              <a:t>trust</a:t>
            </a:r>
            <a:r>
              <a:rPr lang="en-GB" sz="1600" dirty="0"/>
              <a:t> level.</a:t>
            </a:r>
          </a:p>
          <a:p>
            <a:r>
              <a:rPr lang="en-GB" sz="1600" dirty="0"/>
              <a:t>Furthermore, the NLCA also monitors other related indicators such as proportion of patients diagnosed after </a:t>
            </a:r>
            <a:r>
              <a:rPr lang="en-GB" sz="1600" b="1" dirty="0"/>
              <a:t>emergency presentation</a:t>
            </a:r>
            <a:r>
              <a:rPr lang="en-GB" sz="1600" dirty="0"/>
              <a:t>.</a:t>
            </a:r>
          </a:p>
          <a:p>
            <a:r>
              <a:rPr lang="en-GB" sz="1600" dirty="0"/>
              <a:t>Cancer alliances and trusts can access their own data via our </a:t>
            </a:r>
            <a:r>
              <a:rPr lang="en-GB" sz="1600" dirty="0">
                <a:hlinkClick r:id="rId16"/>
              </a:rPr>
              <a:t>online dashboards</a:t>
            </a:r>
            <a:r>
              <a:rPr lang="en-GB" sz="1600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EF987B-36A1-8B37-1165-E579F7E01B1F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t="6458" b="3262"/>
          <a:stretch>
            <a:fillRect/>
          </a:stretch>
        </p:blipFill>
        <p:spPr>
          <a:xfrm>
            <a:off x="4875228" y="5977188"/>
            <a:ext cx="4145507" cy="23585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D9B8945-7C17-B188-BB67-0F6C5D1C4CE1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t="2334" b="2450"/>
          <a:stretch>
            <a:fillRect/>
          </a:stretch>
        </p:blipFill>
        <p:spPr>
          <a:xfrm>
            <a:off x="427626" y="5847668"/>
            <a:ext cx="4089223" cy="24874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FCDB225-9CE2-9E25-41C3-747A4061592A}"/>
              </a:ext>
            </a:extLst>
          </p:cNvPr>
          <p:cNvSpPr txBox="1"/>
          <p:nvPr/>
        </p:nvSpPr>
        <p:spPr>
          <a:xfrm>
            <a:off x="5344439" y="5644101"/>
            <a:ext cx="350901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Proportion of lung cancer patients diagnosed with stage I-II disease: Example at Cancer Alliance X</a:t>
            </a:r>
            <a:endParaRPr lang="en-GB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36364D-200C-D1BF-1B7B-825907D6E64A}"/>
              </a:ext>
            </a:extLst>
          </p:cNvPr>
          <p:cNvSpPr txBox="1"/>
          <p:nvPr/>
        </p:nvSpPr>
        <p:spPr>
          <a:xfrm>
            <a:off x="1070928" y="5642722"/>
            <a:ext cx="33031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Proportion of lung cancer patients diagnosed with stage I-II disease: Example at Trust X</a:t>
            </a:r>
            <a:endParaRPr lang="en-GB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5E6D0E-6B02-A58F-9CAA-E9000D4CE919}"/>
              </a:ext>
            </a:extLst>
          </p:cNvPr>
          <p:cNvSpPr txBox="1"/>
          <p:nvPr/>
        </p:nvSpPr>
        <p:spPr>
          <a:xfrm>
            <a:off x="5287291" y="8369773"/>
            <a:ext cx="39357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Proportion of lung cancer patients diagnosed after emergency presentation</a:t>
            </a:r>
            <a:r>
              <a:rPr lang="en-GB" sz="1200" dirty="0">
                <a:solidFill>
                  <a:srgbClr val="333333"/>
                </a:solidFill>
                <a:latin typeface="Arial" panose="020B0604020202020204" pitchFamily="34" charset="0"/>
              </a:rPr>
              <a:t>: Example at Cancer Alliance X</a:t>
            </a:r>
            <a:endParaRPr lang="en-GB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0AF09A-1ADA-8579-F844-1489AD8F558D}"/>
              </a:ext>
            </a:extLst>
          </p:cNvPr>
          <p:cNvSpPr txBox="1"/>
          <p:nvPr/>
        </p:nvSpPr>
        <p:spPr>
          <a:xfrm>
            <a:off x="924484" y="8369772"/>
            <a:ext cx="36577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Proportion of lung cancer patients diagnosed after emergency presentation</a:t>
            </a:r>
            <a:r>
              <a:rPr lang="en-GB" sz="1200" dirty="0">
                <a:solidFill>
                  <a:srgbClr val="333333"/>
                </a:solidFill>
                <a:latin typeface="Arial" panose="020B0604020202020204" pitchFamily="34" charset="0"/>
              </a:rPr>
              <a:t>: Example at Trust X</a:t>
            </a:r>
            <a:endParaRPr lang="en-GB" sz="1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8EE976C-B4FE-81B8-E2BE-4AD3EA7AE385}"/>
              </a:ext>
            </a:extLst>
          </p:cNvPr>
          <p:cNvSpPr/>
          <p:nvPr/>
        </p:nvSpPr>
        <p:spPr>
          <a:xfrm>
            <a:off x="457510" y="5677633"/>
            <a:ext cx="4089222" cy="263789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6307070-2C99-1C51-00EF-67563A9A547F}"/>
              </a:ext>
            </a:extLst>
          </p:cNvPr>
          <p:cNvSpPr/>
          <p:nvPr/>
        </p:nvSpPr>
        <p:spPr>
          <a:xfrm>
            <a:off x="4875228" y="5677632"/>
            <a:ext cx="4240526" cy="263789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1FF7423-3361-5C0B-3EBC-2FAB913754F5}"/>
              </a:ext>
            </a:extLst>
          </p:cNvPr>
          <p:cNvSpPr/>
          <p:nvPr/>
        </p:nvSpPr>
        <p:spPr>
          <a:xfrm>
            <a:off x="449784" y="8394621"/>
            <a:ext cx="4089222" cy="2502469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3DF01D-C41C-8242-4D6D-A4A9E447576A}"/>
              </a:ext>
            </a:extLst>
          </p:cNvPr>
          <p:cNvSpPr/>
          <p:nvPr/>
        </p:nvSpPr>
        <p:spPr>
          <a:xfrm>
            <a:off x="4875228" y="8399315"/>
            <a:ext cx="4240526" cy="248991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890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8d9f489-fbb5-409d-8361-5dd6458cd0ad">
      <Terms xmlns="http://schemas.microsoft.com/office/infopath/2007/PartnerControls"/>
    </lcf76f155ced4ddcb4097134ff3c332f>
    <TaxCatchAll xmlns="58afd8fe-34e6-4347-ac36-1932accbb357" xsi:nil="true"/>
    <DateandTime xmlns="88d9f489-fbb5-409d-8361-5dd6458cd0a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B75E62D3DE67478C470A2463941AF3" ma:contentTypeVersion="16" ma:contentTypeDescription="Create a new document." ma:contentTypeScope="" ma:versionID="3cbb43f0fcf6d6eaeffdb7271f5f2e25">
  <xsd:schema xmlns:xsd="http://www.w3.org/2001/XMLSchema" xmlns:xs="http://www.w3.org/2001/XMLSchema" xmlns:p="http://schemas.microsoft.com/office/2006/metadata/properties" xmlns:ns2="88d9f489-fbb5-409d-8361-5dd6458cd0ad" xmlns:ns3="58afd8fe-34e6-4347-ac36-1932accbb357" targetNamespace="http://schemas.microsoft.com/office/2006/metadata/properties" ma:root="true" ma:fieldsID="b5597f15bbd7953552400ed0e2ffdd6b" ns2:_="" ns3:_="">
    <xsd:import namespace="88d9f489-fbb5-409d-8361-5dd6458cd0ad"/>
    <xsd:import namespace="58afd8fe-34e6-4347-ac36-1932accbb3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DateandTime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d9f489-fbb5-409d-8361-5dd6458cd0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DateandTime" ma:index="16" nillable="true" ma:displayName="Date and Time" ma:format="DateTime" ma:internalName="DateandTime">
      <xsd:simpleType>
        <xsd:restriction base="dms:DateTime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74f7a641-d7a7-4058-a8da-0ae5b4afc5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8afd8fe-34e6-4347-ac36-1932accbb35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ff74fbe-f2fd-4cb2-ac19-1241c3710773}" ma:internalName="TaxCatchAll" ma:showField="CatchAllData" ma:web="58afd8fe-34e6-4347-ac36-1932accbb3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AC649A-2BC8-4EF0-8788-A0078440691A}">
  <ds:schemaRefs>
    <ds:schemaRef ds:uri="http://schemas.microsoft.com/office/infopath/2007/PartnerControls"/>
    <ds:schemaRef ds:uri="1ac19544-49d5-45e4-9b98-2226fff1e962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AC75E8F-DBB4-400C-B253-E0D02AC7C11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7010C84-DD84-4219-9BEE-46E672F8076C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179</TotalTime>
  <Words>307</Words>
  <Application>Microsoft Office PowerPoint</Application>
  <PresentationFormat>A3 Paper (297x420 mm)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Unicode MS</vt:lpstr>
      <vt:lpstr>Calibri</vt:lpstr>
      <vt:lpstr>Calibri Light</vt:lpstr>
      <vt:lpstr>Office Theme</vt:lpstr>
      <vt:lpstr>PowerPoint Presentation</vt:lpstr>
    </vt:vector>
  </TitlesOfParts>
  <Company>Royal College of Surgeons of England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Lauren Dixon</dc:creator>
  <cp:lastModifiedBy>Lauren Dixon</cp:lastModifiedBy>
  <cp:revision>13</cp:revision>
  <dcterms:created xsi:type="dcterms:W3CDTF">2025-06-18T10:30:49Z</dcterms:created>
  <dcterms:modified xsi:type="dcterms:W3CDTF">2026-04-28T15:24:35Z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0x010100DCB75E62D3DE67478C470A2463941AF3</vt:lpwstr>
  </property>
</Properties>
</file>