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8"/>
  </p:notesMasterIdLst>
  <p:sldIdLst>
    <p:sldId id="264" r:id="rId5"/>
    <p:sldId id="262" r:id="rId6"/>
    <p:sldId id="265" r:id="rId7"/>
  </p:sldIdLst>
  <p:sldSz cx="24382413" cy="13716000"/>
  <p:notesSz cx="6858000" cy="9144000"/>
  <p:defaultTextStyle>
    <a:defPPr>
      <a:defRPr lang="en-US"/>
    </a:defPPr>
    <a:lvl1pPr marL="0" algn="l" defTabSz="1219124" rtl="0" eaLnBrk="1" latinLnBrk="0" hangingPunct="1">
      <a:defRPr sz="4800" kern="1200">
        <a:solidFill>
          <a:schemeClr val="tx1"/>
        </a:solidFill>
        <a:latin typeface="+mn-lt"/>
        <a:ea typeface="+mn-ea"/>
        <a:cs typeface="+mn-cs"/>
      </a:defRPr>
    </a:lvl1pPr>
    <a:lvl2pPr marL="1219124" algn="l" defTabSz="1219124" rtl="0" eaLnBrk="1" latinLnBrk="0" hangingPunct="1">
      <a:defRPr sz="4800" kern="1200">
        <a:solidFill>
          <a:schemeClr val="tx1"/>
        </a:solidFill>
        <a:latin typeface="+mn-lt"/>
        <a:ea typeface="+mn-ea"/>
        <a:cs typeface="+mn-cs"/>
      </a:defRPr>
    </a:lvl2pPr>
    <a:lvl3pPr marL="2438248" algn="l" defTabSz="1219124" rtl="0" eaLnBrk="1" latinLnBrk="0" hangingPunct="1">
      <a:defRPr sz="4800" kern="1200">
        <a:solidFill>
          <a:schemeClr val="tx1"/>
        </a:solidFill>
        <a:latin typeface="+mn-lt"/>
        <a:ea typeface="+mn-ea"/>
        <a:cs typeface="+mn-cs"/>
      </a:defRPr>
    </a:lvl3pPr>
    <a:lvl4pPr marL="3657371" algn="l" defTabSz="1219124" rtl="0" eaLnBrk="1" latinLnBrk="0" hangingPunct="1">
      <a:defRPr sz="4800" kern="1200">
        <a:solidFill>
          <a:schemeClr val="tx1"/>
        </a:solidFill>
        <a:latin typeface="+mn-lt"/>
        <a:ea typeface="+mn-ea"/>
        <a:cs typeface="+mn-cs"/>
      </a:defRPr>
    </a:lvl4pPr>
    <a:lvl5pPr marL="4876495" algn="l" defTabSz="1219124" rtl="0" eaLnBrk="1" latinLnBrk="0" hangingPunct="1">
      <a:defRPr sz="4800" kern="1200">
        <a:solidFill>
          <a:schemeClr val="tx1"/>
        </a:solidFill>
        <a:latin typeface="+mn-lt"/>
        <a:ea typeface="+mn-ea"/>
        <a:cs typeface="+mn-cs"/>
      </a:defRPr>
    </a:lvl5pPr>
    <a:lvl6pPr marL="6095619" algn="l" defTabSz="1219124" rtl="0" eaLnBrk="1" latinLnBrk="0" hangingPunct="1">
      <a:defRPr sz="4800" kern="1200">
        <a:solidFill>
          <a:schemeClr val="tx1"/>
        </a:solidFill>
        <a:latin typeface="+mn-lt"/>
        <a:ea typeface="+mn-ea"/>
        <a:cs typeface="+mn-cs"/>
      </a:defRPr>
    </a:lvl6pPr>
    <a:lvl7pPr marL="7314743" algn="l" defTabSz="1219124" rtl="0" eaLnBrk="1" latinLnBrk="0" hangingPunct="1">
      <a:defRPr sz="4800" kern="1200">
        <a:solidFill>
          <a:schemeClr val="tx1"/>
        </a:solidFill>
        <a:latin typeface="+mn-lt"/>
        <a:ea typeface="+mn-ea"/>
        <a:cs typeface="+mn-cs"/>
      </a:defRPr>
    </a:lvl7pPr>
    <a:lvl8pPr marL="8533867" algn="l" defTabSz="1219124" rtl="0" eaLnBrk="1" latinLnBrk="0" hangingPunct="1">
      <a:defRPr sz="4800" kern="1200">
        <a:solidFill>
          <a:schemeClr val="tx1"/>
        </a:solidFill>
        <a:latin typeface="+mn-lt"/>
        <a:ea typeface="+mn-ea"/>
        <a:cs typeface="+mn-cs"/>
      </a:defRPr>
    </a:lvl8pPr>
    <a:lvl9pPr marL="9752990" algn="l" defTabSz="1219124" rtl="0" eaLnBrk="1" latinLnBrk="0" hangingPunct="1">
      <a:defRPr sz="4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userDrawn="1">
          <p15:clr>
            <a:srgbClr val="A4A3A4"/>
          </p15:clr>
        </p15:guide>
        <p15:guide id="2" pos="7679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80E8AB02-7724-0C03-9809-7FC391ABAD9F}" name="Jessica Butler" initials="JB" userId="S::Jessica.Butler@rcp.ac.uk::8af3c9d9-9cd0-4979-84f1-ce105c6c6acb" providerId="AD"/>
  <p188:author id="{F73B200A-0C5D-4D48-7B34-69F2A9EF73DD}" name="Bonnie Wiles" initials="BW" userId="S::Bonnie.Wiles@rcp.ac.uk::fa0f4074-5170-4bea-9f02-83e1a1769c79" providerId="AD"/>
  <p188:author id="{4296B50C-6309-3B60-A39A-0BB4D3930126}" name="Yueli Ang" initials="YA" userId="S::Yueli.Ang@rcp.ac.uk::9d84cae5-14dd-4a02-b85b-b47fdac2b890" providerId="AD"/>
  <p188:author id="{C7EC8F21-86DD-36C4-F530-36B06A520D81}" name="Yueli Ang" initials="YA" userId="S::yueli.ang@rcp.ac.uk::9d84cae5-14dd-4a02-b85b-b47fdac2b890" providerId="AD"/>
  <p188:author id="{9AFFD925-BEF9-0E40-7E2C-88E1738EAE73}" name="Rosie Dickinson" initials="RD" userId="S::Rosie.Dickinson@rcp.ac.uk::0d6fab46-d13c-4723-a141-4768b580985b" providerId="AD"/>
  <p188:author id="{63BE7C33-D8A0-6051-469C-8A227BDFD7BE}" name="Elizabeth Fagan" initials="EF" userId="S::Elizabeth.Fagan@rcp.ac.uk::90c823d7-1302-4676-b85e-a17855cbb6b8" providerId="AD"/>
  <p188:author id="{C7367B5A-CFCE-9AD4-0A79-5467785637FC}" name="Laura Thomas" initials="LT" userId="S::laura.thomas@rcp.ac.uk::79278ed5-7e27-4dcd-a8d9-541fca68ad46" providerId="AD"/>
  <p188:author id="{EB0C6C8B-0D4F-3DCE-1F9D-C51AF57B6AE7}" name="Rosie Dickinson" initials="RD" userId="S::rosie.dickinson@rcp.ac.uk::0d6fab46-d13c-4723-a141-4768b580985b" providerId="AD"/>
  <p188:author id="{793935A6-3004-1EEF-A52C-5740CCED05E3}" name="Faiza Asadi" initials="FA" userId="S::Faiza.Asadi@rcp.ac.uk::d53329fe-058e-47f9-9f5d-ecd9e52815ee" providerId="AD"/>
  <p188:author id="{E5D152BB-F805-52FB-6E19-D2DEBB58BD20}" name="Bonnie Wiles" initials="BW" userId="S::bonnie.wiles@rcp.ac.uk::fa0f4074-5170-4bea-9f02-83e1a1769c79" providerId="AD"/>
  <p188:author id="{AE4C42D0-7149-417C-14CC-4D473018BB68}" name="Rumneet Ghumman" initials="RG" userId="S::rumneet.ghumman@rcp.ac.uk::99492880-c8cf-43dc-8e94-f94e12961ee2" providerId="AD"/>
  <p188:author id="{D7A8A3DB-A0D5-23A8-D9E0-A515C8150A95}" name="Kassim Javaid" initials="KJ" userId="S::ndos0446@ox.ac.uk::487975b1-9a98-4d2e-9de3-e4abe947e0cc" providerId="AD"/>
  <p188:author id="{D0F235DC-A505-68A2-A937-B36CE183C3AD}" name="Rumneet Ghumman" initials="RG" userId="S::Rumneet.Ghumman@rcp.ac.uk::99492880-c8cf-43dc-8e94-f94e12961ee2" providerId="AD"/>
  <p188:author id="{89306FE5-DCC1-0FBF-E3A6-736EC4CB7A4C}" name="Theresa Wong" initials="" userId="S::theresa.wong@rcp.ac.uk::83e09128-feb8-4872-b93f-cea97876fad8" providerId="AD"/>
  <p188:author id="{9E307FEE-D4B7-0488-3130-D4D964A2387D}" name="Caroline Cormack" initials="CC" userId="S::Caroline.Cormack@rcp.ac.uk::a942236e-9eba-4b4e-ae25-62c99f4cfbe4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aroline Cormack" initials="CC" lastIdx="10" clrIdx="0">
    <p:extLst>
      <p:ext uri="{19B8F6BF-5375-455C-9EA6-DF929625EA0E}">
        <p15:presenceInfo xmlns:p15="http://schemas.microsoft.com/office/powerpoint/2012/main" userId="S::Caroline.Cormack@rcp.ac.uk::a942236e-9eba-4b4e-ae25-62c99f4cfbe4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9D8A1"/>
    <a:srgbClr val="81E1B8"/>
    <a:srgbClr val="34898C"/>
    <a:srgbClr val="1A283F"/>
    <a:srgbClr val="FFFFFF"/>
    <a:srgbClr val="942093"/>
    <a:srgbClr val="2C81BD"/>
    <a:srgbClr val="51A59A"/>
    <a:srgbClr val="A5D32C"/>
    <a:srgbClr val="00C6C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AF606853-7671-496A-8E4F-DF71F8EC918B}" styleName="Dark Style 1 - Accent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893"/>
    <p:restoredTop sz="94687"/>
  </p:normalViewPr>
  <p:slideViewPr>
    <p:cSldViewPr snapToGrid="0">
      <p:cViewPr varScale="1">
        <p:scale>
          <a:sx n="53" d="100"/>
          <a:sy n="53" d="100"/>
        </p:scale>
        <p:origin x="780" y="96"/>
      </p:cViewPr>
      <p:guideLst>
        <p:guide orient="horz"/>
        <p:guide pos="7679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microsoft.com/office/2018/10/relationships/authors" Target="authors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commentAuthors" Target="commentAuthors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onnie Wiles" userId="fa0f4074-5170-4bea-9f02-83e1a1769c79" providerId="ADAL" clId="{6DDD2D34-D8A4-4186-B078-4EEE10C10B7D}"/>
    <pc:docChg chg="undo custSel addSld delSld modSld sldOrd">
      <pc:chgData name="Bonnie Wiles" userId="fa0f4074-5170-4bea-9f02-83e1a1769c79" providerId="ADAL" clId="{6DDD2D34-D8A4-4186-B078-4EEE10C10B7D}" dt="2026-02-16T09:08:06.600" v="133" actId="207"/>
      <pc:docMkLst>
        <pc:docMk/>
      </pc:docMkLst>
      <pc:sldChg chg="del">
        <pc:chgData name="Bonnie Wiles" userId="fa0f4074-5170-4bea-9f02-83e1a1769c79" providerId="ADAL" clId="{6DDD2D34-D8A4-4186-B078-4EEE10C10B7D}" dt="2026-02-16T08:55:08.690" v="0" actId="47"/>
        <pc:sldMkLst>
          <pc:docMk/>
          <pc:sldMk cId="478403978" sldId="257"/>
        </pc:sldMkLst>
      </pc:sldChg>
      <pc:sldChg chg="del ord">
        <pc:chgData name="Bonnie Wiles" userId="fa0f4074-5170-4bea-9f02-83e1a1769c79" providerId="ADAL" clId="{6DDD2D34-D8A4-4186-B078-4EEE10C10B7D}" dt="2026-02-16T09:06:22.314" v="119" actId="47"/>
        <pc:sldMkLst>
          <pc:docMk/>
          <pc:sldMk cId="2615849026" sldId="261"/>
        </pc:sldMkLst>
      </pc:sldChg>
      <pc:sldChg chg="modSp del mod">
        <pc:chgData name="Bonnie Wiles" userId="fa0f4074-5170-4bea-9f02-83e1a1769c79" providerId="ADAL" clId="{6DDD2D34-D8A4-4186-B078-4EEE10C10B7D}" dt="2026-02-16T09:06:22.314" v="119" actId="47"/>
        <pc:sldMkLst>
          <pc:docMk/>
          <pc:sldMk cId="3757127198" sldId="263"/>
        </pc:sldMkLst>
        <pc:spChg chg="mod">
          <ac:chgData name="Bonnie Wiles" userId="fa0f4074-5170-4bea-9f02-83e1a1769c79" providerId="ADAL" clId="{6DDD2D34-D8A4-4186-B078-4EEE10C10B7D}" dt="2026-02-16T09:00:16.411" v="56" actId="1076"/>
          <ac:spMkLst>
            <pc:docMk/>
            <pc:sldMk cId="3757127198" sldId="263"/>
            <ac:spMk id="7" creationId="{8D2A3224-A69E-9C8F-8542-4653907B721F}"/>
          </ac:spMkLst>
        </pc:spChg>
      </pc:sldChg>
      <pc:sldChg chg="del">
        <pc:chgData name="Bonnie Wiles" userId="fa0f4074-5170-4bea-9f02-83e1a1769c79" providerId="ADAL" clId="{6DDD2D34-D8A4-4186-B078-4EEE10C10B7D}" dt="2026-02-16T08:55:09.918" v="1" actId="47"/>
        <pc:sldMkLst>
          <pc:docMk/>
          <pc:sldMk cId="572125366" sldId="265"/>
        </pc:sldMkLst>
      </pc:sldChg>
      <pc:sldChg chg="addSp delSp modSp add mod">
        <pc:chgData name="Bonnie Wiles" userId="fa0f4074-5170-4bea-9f02-83e1a1769c79" providerId="ADAL" clId="{6DDD2D34-D8A4-4186-B078-4EEE10C10B7D}" dt="2026-02-16T09:08:06.600" v="133" actId="207"/>
        <pc:sldMkLst>
          <pc:docMk/>
          <pc:sldMk cId="3845947729" sldId="265"/>
        </pc:sldMkLst>
        <pc:spChg chg="add mod">
          <ac:chgData name="Bonnie Wiles" userId="fa0f4074-5170-4bea-9f02-83e1a1769c79" providerId="ADAL" clId="{6DDD2D34-D8A4-4186-B078-4EEE10C10B7D}" dt="2026-02-16T09:00:01.757" v="53"/>
          <ac:spMkLst>
            <pc:docMk/>
            <pc:sldMk cId="3845947729" sldId="265"/>
            <ac:spMk id="2" creationId="{88ED2469-C65D-C36E-D931-40D47DB643AB}"/>
          </ac:spMkLst>
        </pc:spChg>
        <pc:spChg chg="mod">
          <ac:chgData name="Bonnie Wiles" userId="fa0f4074-5170-4bea-9f02-83e1a1769c79" providerId="ADAL" clId="{6DDD2D34-D8A4-4186-B078-4EEE10C10B7D}" dt="2026-02-16T08:56:12.758" v="26" actId="20577"/>
          <ac:spMkLst>
            <pc:docMk/>
            <pc:sldMk cId="3845947729" sldId="265"/>
            <ac:spMk id="5" creationId="{8FBE4985-08BF-C389-62D4-E83E4E1C8D9A}"/>
          </ac:spMkLst>
        </pc:spChg>
        <pc:spChg chg="add del mod">
          <ac:chgData name="Bonnie Wiles" userId="fa0f4074-5170-4bea-9f02-83e1a1769c79" providerId="ADAL" clId="{6DDD2D34-D8A4-4186-B078-4EEE10C10B7D}" dt="2026-02-16T09:07:18.431" v="127" actId="478"/>
          <ac:spMkLst>
            <pc:docMk/>
            <pc:sldMk cId="3845947729" sldId="265"/>
            <ac:spMk id="6" creationId="{C8FC6E4E-DFAD-2D4B-356F-6759DF9E0990}"/>
          </ac:spMkLst>
        </pc:spChg>
        <pc:spChg chg="mod">
          <ac:chgData name="Bonnie Wiles" userId="fa0f4074-5170-4bea-9f02-83e1a1769c79" providerId="ADAL" clId="{6DDD2D34-D8A4-4186-B078-4EEE10C10B7D}" dt="2026-02-16T08:59:20.645" v="47" actId="255"/>
          <ac:spMkLst>
            <pc:docMk/>
            <pc:sldMk cId="3845947729" sldId="265"/>
            <ac:spMk id="7" creationId="{0B2EBA97-D2C7-5AC6-31D2-FEEA564B92C5}"/>
          </ac:spMkLst>
        </pc:spChg>
        <pc:spChg chg="mod">
          <ac:chgData name="Bonnie Wiles" userId="fa0f4074-5170-4bea-9f02-83e1a1769c79" providerId="ADAL" clId="{6DDD2D34-D8A4-4186-B078-4EEE10C10B7D}" dt="2026-02-16T09:06:11.136" v="118" actId="20577"/>
          <ac:spMkLst>
            <pc:docMk/>
            <pc:sldMk cId="3845947729" sldId="265"/>
            <ac:spMk id="8" creationId="{4F3F3DCA-4D79-5C6A-7402-A5EAED820BDB}"/>
          </ac:spMkLst>
        </pc:spChg>
        <pc:spChg chg="add mod">
          <ac:chgData name="Bonnie Wiles" userId="fa0f4074-5170-4bea-9f02-83e1a1769c79" providerId="ADAL" clId="{6DDD2D34-D8A4-4186-B078-4EEE10C10B7D}" dt="2026-02-16T09:08:06.600" v="133" actId="207"/>
          <ac:spMkLst>
            <pc:docMk/>
            <pc:sldMk cId="3845947729" sldId="265"/>
            <ac:spMk id="9" creationId="{B6E27F4F-F476-4493-B6F4-6F8D9C579F8C}"/>
          </ac:spMkLst>
        </pc:spChg>
        <pc:spChg chg="del">
          <ac:chgData name="Bonnie Wiles" userId="fa0f4074-5170-4bea-9f02-83e1a1769c79" providerId="ADAL" clId="{6DDD2D34-D8A4-4186-B078-4EEE10C10B7D}" dt="2026-02-16T09:03:50.411" v="76" actId="478"/>
          <ac:spMkLst>
            <pc:docMk/>
            <pc:sldMk cId="3845947729" sldId="265"/>
            <ac:spMk id="12" creationId="{3D70A111-43D1-B1C4-E98F-0C0EAA6C058B}"/>
          </ac:spMkLst>
        </pc:spChg>
        <pc:picChg chg="add mod">
          <ac:chgData name="Bonnie Wiles" userId="fa0f4074-5170-4bea-9f02-83e1a1769c79" providerId="ADAL" clId="{6DDD2D34-D8A4-4186-B078-4EEE10C10B7D}" dt="2026-02-16T09:00:21.124" v="57"/>
          <ac:picMkLst>
            <pc:docMk/>
            <pc:sldMk cId="3845947729" sldId="265"/>
            <ac:picMk id="3" creationId="{B7ABE3F4-AEDF-96C9-08E8-79446426D020}"/>
          </ac:picMkLst>
        </pc:picChg>
        <pc:picChg chg="del">
          <ac:chgData name="Bonnie Wiles" userId="fa0f4074-5170-4bea-9f02-83e1a1769c79" providerId="ADAL" clId="{6DDD2D34-D8A4-4186-B078-4EEE10C10B7D}" dt="2026-02-16T09:00:05.637" v="54" actId="478"/>
          <ac:picMkLst>
            <pc:docMk/>
            <pc:sldMk cId="3845947729" sldId="265"/>
            <ac:picMk id="15" creationId="{171081DE-BA74-BEED-8F5A-48F53FE560F7}"/>
          </ac:picMkLst>
        </pc:picChg>
      </pc:sldChg>
    </pc:docChg>
  </pc:docChgLst>
  <pc:docChgLst>
    <pc:chgData name="James Campbell" userId="e1c274c6-d26d-4ed1-9607-dc5d0216f0fd" providerId="ADAL" clId="{877C3C79-340F-46FA-B24E-C43775B24BEE}"/>
    <pc:docChg chg="modSld">
      <pc:chgData name="James Campbell" userId="e1c274c6-d26d-4ed1-9607-dc5d0216f0fd" providerId="ADAL" clId="{877C3C79-340F-46FA-B24E-C43775B24BEE}" dt="2026-03-23T11:28:33.217" v="4" actId="20577"/>
      <pc:docMkLst>
        <pc:docMk/>
      </pc:docMkLst>
      <pc:sldChg chg="modSp mod">
        <pc:chgData name="James Campbell" userId="e1c274c6-d26d-4ed1-9607-dc5d0216f0fd" providerId="ADAL" clId="{877C3C79-340F-46FA-B24E-C43775B24BEE}" dt="2026-03-23T11:28:33.217" v="4" actId="20577"/>
        <pc:sldMkLst>
          <pc:docMk/>
          <pc:sldMk cId="3845947729" sldId="265"/>
        </pc:sldMkLst>
        <pc:spChg chg="mod">
          <ac:chgData name="James Campbell" userId="e1c274c6-d26d-4ed1-9607-dc5d0216f0fd" providerId="ADAL" clId="{877C3C79-340F-46FA-B24E-C43775B24BEE}" dt="2026-03-23T11:28:33.217" v="4" actId="20577"/>
          <ac:spMkLst>
            <pc:docMk/>
            <pc:sldMk cId="3845947729" sldId="265"/>
            <ac:spMk id="8" creationId="{4F3F3DCA-4D79-5C6A-7402-A5EAED820BDB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19905B-9323-442A-8A69-B3BC8076E70D}" type="datetimeFigureOut">
              <a:rPr lang="en-GB" smtClean="0"/>
              <a:t>23/03/2026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C34A6E7-5E1F-4473-A744-B66AE7B09B8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872361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2438248" rtl="0" eaLnBrk="1" latinLnBrk="0" hangingPunct="1">
      <a:defRPr sz="3200" kern="1200">
        <a:solidFill>
          <a:schemeClr val="tx1"/>
        </a:solidFill>
        <a:latin typeface="+mn-lt"/>
        <a:ea typeface="+mn-ea"/>
        <a:cs typeface="+mn-cs"/>
      </a:defRPr>
    </a:lvl1pPr>
    <a:lvl2pPr marL="1219124" algn="l" defTabSz="2438248" rtl="0" eaLnBrk="1" latinLnBrk="0" hangingPunct="1">
      <a:defRPr sz="3200" kern="1200">
        <a:solidFill>
          <a:schemeClr val="tx1"/>
        </a:solidFill>
        <a:latin typeface="+mn-lt"/>
        <a:ea typeface="+mn-ea"/>
        <a:cs typeface="+mn-cs"/>
      </a:defRPr>
    </a:lvl2pPr>
    <a:lvl3pPr marL="2438248" algn="l" defTabSz="2438248" rtl="0" eaLnBrk="1" latinLnBrk="0" hangingPunct="1">
      <a:defRPr sz="3200" kern="1200">
        <a:solidFill>
          <a:schemeClr val="tx1"/>
        </a:solidFill>
        <a:latin typeface="+mn-lt"/>
        <a:ea typeface="+mn-ea"/>
        <a:cs typeface="+mn-cs"/>
      </a:defRPr>
    </a:lvl3pPr>
    <a:lvl4pPr marL="3657371" algn="l" defTabSz="2438248" rtl="0" eaLnBrk="1" latinLnBrk="0" hangingPunct="1">
      <a:defRPr sz="3200" kern="1200">
        <a:solidFill>
          <a:schemeClr val="tx1"/>
        </a:solidFill>
        <a:latin typeface="+mn-lt"/>
        <a:ea typeface="+mn-ea"/>
        <a:cs typeface="+mn-cs"/>
      </a:defRPr>
    </a:lvl4pPr>
    <a:lvl5pPr marL="4876495" algn="l" defTabSz="2438248" rtl="0" eaLnBrk="1" latinLnBrk="0" hangingPunct="1">
      <a:defRPr sz="3200" kern="1200">
        <a:solidFill>
          <a:schemeClr val="tx1"/>
        </a:solidFill>
        <a:latin typeface="+mn-lt"/>
        <a:ea typeface="+mn-ea"/>
        <a:cs typeface="+mn-cs"/>
      </a:defRPr>
    </a:lvl5pPr>
    <a:lvl6pPr marL="6095619" algn="l" defTabSz="2438248" rtl="0" eaLnBrk="1" latinLnBrk="0" hangingPunct="1">
      <a:defRPr sz="3200" kern="1200">
        <a:solidFill>
          <a:schemeClr val="tx1"/>
        </a:solidFill>
        <a:latin typeface="+mn-lt"/>
        <a:ea typeface="+mn-ea"/>
        <a:cs typeface="+mn-cs"/>
      </a:defRPr>
    </a:lvl6pPr>
    <a:lvl7pPr marL="7314743" algn="l" defTabSz="2438248" rtl="0" eaLnBrk="1" latinLnBrk="0" hangingPunct="1">
      <a:defRPr sz="3200" kern="1200">
        <a:solidFill>
          <a:schemeClr val="tx1"/>
        </a:solidFill>
        <a:latin typeface="+mn-lt"/>
        <a:ea typeface="+mn-ea"/>
        <a:cs typeface="+mn-cs"/>
      </a:defRPr>
    </a:lvl7pPr>
    <a:lvl8pPr marL="8533867" algn="l" defTabSz="2438248" rtl="0" eaLnBrk="1" latinLnBrk="0" hangingPunct="1">
      <a:defRPr sz="3200" kern="1200">
        <a:solidFill>
          <a:schemeClr val="tx1"/>
        </a:solidFill>
        <a:latin typeface="+mn-lt"/>
        <a:ea typeface="+mn-ea"/>
        <a:cs typeface="+mn-cs"/>
      </a:defRPr>
    </a:lvl8pPr>
    <a:lvl9pPr marL="9752990" algn="l" defTabSz="2438248" rtl="0" eaLnBrk="1" latinLnBrk="0" hangingPunct="1">
      <a:defRPr sz="3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over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2787CD40-F377-D2F6-0294-FAF561DA6FCE}"/>
              </a:ext>
            </a:extLst>
          </p:cNvPr>
          <p:cNvSpPr/>
          <p:nvPr userDrawn="1"/>
        </p:nvSpPr>
        <p:spPr>
          <a:xfrm>
            <a:off x="0" y="0"/>
            <a:ext cx="24382413" cy="13716000"/>
          </a:xfrm>
          <a:prstGeom prst="rect">
            <a:avLst/>
          </a:prstGeom>
          <a:solidFill>
            <a:srgbClr val="1A283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/>
          <a:lstStyle/>
          <a:p>
            <a:pPr algn="ctr"/>
            <a:endParaRPr lang="en-US" sz="1600" dirty="0">
              <a:solidFill>
                <a:schemeClr val="bg1"/>
              </a:solidFill>
            </a:endParaRPr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130DC521-287C-4009-7431-1A8018502083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 l="47607" r="14141"/>
          <a:stretch>
            <a:fillRect/>
          </a:stretch>
        </p:blipFill>
        <p:spPr>
          <a:xfrm>
            <a:off x="18246308" y="4692316"/>
            <a:ext cx="6136105" cy="902368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49363" y="748285"/>
            <a:ext cx="17460668" cy="2382349"/>
          </a:xfrm>
          <a:noFill/>
        </p:spPr>
        <p:txBody>
          <a:bodyPr/>
          <a:lstStyle>
            <a:lvl1pPr>
              <a:defRPr sz="12799" b="1" i="0">
                <a:gradFill flip="none" rotWithShape="1">
                  <a:gsLst>
                    <a:gs pos="49000">
                      <a:schemeClr val="accent2"/>
                    </a:gs>
                    <a:gs pos="0">
                      <a:schemeClr val="accent4"/>
                    </a:gs>
                    <a:gs pos="99000">
                      <a:schemeClr val="accent5"/>
                    </a:gs>
                  </a:gsLst>
                  <a:path path="circle">
                    <a:fillToRect l="100000" t="100000"/>
                  </a:path>
                  <a:tileRect r="-100000" b="-100000"/>
                </a:gradFill>
                <a:latin typeface="Georgia" panose="02040502050405020303" pitchFamily="18" charset="0"/>
              </a:defRPr>
            </a:lvl1pPr>
          </a:lstStyle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49363" y="4232151"/>
            <a:ext cx="11935810" cy="1413597"/>
          </a:xfrm>
        </p:spPr>
        <p:txBody>
          <a:bodyPr/>
          <a:lstStyle>
            <a:lvl1pPr marL="0" indent="0" algn="l">
              <a:buNone/>
              <a:defRPr>
                <a:solidFill>
                  <a:schemeClr val="bg1"/>
                </a:solidFill>
              </a:defRPr>
            </a:lvl1pPr>
            <a:lvl2pPr marL="9143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8286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274302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365737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45717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54860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64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73147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94373FB-FDB1-074F-C595-DB8413AF3853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 l="218" t="80383" r="55714" b="3952"/>
          <a:stretch>
            <a:fillRect/>
          </a:stretch>
        </p:blipFill>
        <p:spPr>
          <a:xfrm>
            <a:off x="0" y="11291496"/>
            <a:ext cx="10234701" cy="2046642"/>
          </a:xfrm>
          <a:prstGeom prst="rect">
            <a:avLst/>
          </a:prstGeom>
        </p:spPr>
      </p:pic>
      <p:pic>
        <p:nvPicPr>
          <p:cNvPr id="7" name="Picture 6" descr="A black and white logo&#10;&#10;AI-generated content may be incorrect.">
            <a:extLst>
              <a:ext uri="{FF2B5EF4-FFF2-40B4-BE49-F238E27FC236}">
                <a16:creationId xmlns:a16="http://schemas.microsoft.com/office/drawing/2014/main" id="{90A0D7B1-7DD9-E9D0-80AF-F812ACCDC9F8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4567809" y="11757197"/>
            <a:ext cx="3360964" cy="1580941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>
            <a:extLst>
              <a:ext uri="{FF2B5EF4-FFF2-40B4-BE49-F238E27FC236}">
                <a16:creationId xmlns:a16="http://schemas.microsoft.com/office/drawing/2014/main" id="{144D71EB-7014-1E0B-8B01-155FE58FEDF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 l="73525"/>
          <a:stretch>
            <a:fillRect/>
          </a:stretch>
        </p:blipFill>
        <p:spPr>
          <a:xfrm>
            <a:off x="20656423" y="5799220"/>
            <a:ext cx="3725989" cy="791677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48754" y="1624284"/>
            <a:ext cx="17401251" cy="757802"/>
          </a:xfrm>
          <a:noFill/>
        </p:spPr>
        <p:txBody>
          <a:bodyPr/>
          <a:lstStyle>
            <a:lvl1pPr>
              <a:defRPr sz="10000" b="1" i="0">
                <a:gradFill flip="none" rotWithShape="1">
                  <a:gsLst>
                    <a:gs pos="0">
                      <a:schemeClr val="accent4"/>
                    </a:gs>
                    <a:gs pos="46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5"/>
                    </a:gs>
                  </a:gsLst>
                  <a:lin ang="0" scaled="1"/>
                  <a:tileRect/>
                </a:gradFill>
                <a:latin typeface="Georgia" panose="02040502050405020303" pitchFamily="18" charset="0"/>
              </a:defRPr>
            </a:lvl1pPr>
          </a:lstStyle>
          <a:p>
            <a:endParaRPr 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2AEF50A3-91E8-8B07-6BD6-EC4A3EBC95B1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 l="1728" t="5370" r="57380" b="80800"/>
          <a:stretch>
            <a:fillRect/>
          </a:stretch>
        </p:blipFill>
        <p:spPr>
          <a:xfrm>
            <a:off x="0" y="11692956"/>
            <a:ext cx="8917011" cy="1696472"/>
          </a:xfrm>
          <a:prstGeom prst="rect">
            <a:avLst/>
          </a:prstGeom>
        </p:spPr>
      </p:pic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EFE5C8E-81C8-9CB1-0922-C3499796C43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249363" y="2730500"/>
            <a:ext cx="20888742" cy="7667625"/>
          </a:xfrm>
        </p:spPr>
        <p:txBody>
          <a:bodyPr/>
          <a:lstStyle>
            <a:lvl1pPr>
              <a:lnSpc>
                <a:spcPct val="100000"/>
              </a:lnSpc>
              <a:spcAft>
                <a:spcPts val="500"/>
              </a:spcAft>
              <a:defRPr sz="3500">
                <a:solidFill>
                  <a:schemeClr val="tx2">
                    <a:lumMod val="50000"/>
                  </a:schemeClr>
                </a:solidFill>
              </a:defRPr>
            </a:lvl1pPr>
            <a:lvl2pPr>
              <a:spcBef>
                <a:spcPts val="0"/>
              </a:spcBef>
              <a:spcAft>
                <a:spcPts val="500"/>
              </a:spcAft>
              <a:defRPr sz="3500">
                <a:solidFill>
                  <a:schemeClr val="tx2">
                    <a:lumMod val="50000"/>
                  </a:schemeClr>
                </a:solidFill>
              </a:defRPr>
            </a:lvl2pPr>
            <a:lvl3pPr>
              <a:spcBef>
                <a:spcPts val="0"/>
              </a:spcBef>
              <a:spcAft>
                <a:spcPts val="500"/>
              </a:spcAft>
              <a:defRPr sz="3500">
                <a:solidFill>
                  <a:schemeClr val="tx2">
                    <a:lumMod val="50000"/>
                  </a:schemeClr>
                </a:solidFill>
              </a:defRPr>
            </a:lvl3pPr>
            <a:lvl4pPr>
              <a:spcBef>
                <a:spcPts val="0"/>
              </a:spcBef>
              <a:spcAft>
                <a:spcPts val="500"/>
              </a:spcAft>
              <a:defRPr sz="3500">
                <a:solidFill>
                  <a:schemeClr val="tx2">
                    <a:lumMod val="50000"/>
                  </a:schemeClr>
                </a:solidFill>
              </a:defRPr>
            </a:lvl4pPr>
            <a:lvl5pPr>
              <a:spcBef>
                <a:spcPts val="0"/>
              </a:spcBef>
              <a:spcAft>
                <a:spcPts val="500"/>
              </a:spcAft>
              <a:defRPr sz="3500">
                <a:solidFill>
                  <a:schemeClr val="tx2">
                    <a:lumMod val="50000"/>
                  </a:schemeClr>
                </a:solidFill>
              </a:defRPr>
            </a:lvl5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US" dirty="0"/>
          </a:p>
        </p:txBody>
      </p:sp>
      <p:pic>
        <p:nvPicPr>
          <p:cNvPr id="7" name="Picture 6" descr="A close-up of a logo&#10;&#10;AI-generated content may be incorrect.">
            <a:extLst>
              <a:ext uri="{FF2B5EF4-FFF2-40B4-BE49-F238E27FC236}">
                <a16:creationId xmlns:a16="http://schemas.microsoft.com/office/drawing/2014/main" id="{392941D4-3F00-6308-AB40-06A96751B6CE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6552975" y="11692956"/>
            <a:ext cx="3606574" cy="16964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074789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64" userDrawn="1">
          <p15:clr>
            <a:srgbClr val="FBAE40"/>
          </p15:clr>
        </p15:guide>
        <p15:guide id="2" pos="768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2AC3BB8D-77C2-FE1B-89C0-2AB2CBAB8F7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0" y="0"/>
            <a:ext cx="24382413" cy="13716000"/>
          </a:xfrm>
          <a:prstGeom prst="rect">
            <a:avLst/>
          </a:prstGeom>
        </p:spPr>
      </p:pic>
      <p:sp>
        <p:nvSpPr>
          <p:cNvPr id="5" name="Title 1">
            <a:extLst>
              <a:ext uri="{FF2B5EF4-FFF2-40B4-BE49-F238E27FC236}">
                <a16:creationId xmlns:a16="http://schemas.microsoft.com/office/drawing/2014/main" id="{3243C28D-9BF2-C2F9-E644-20024464234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49363" y="3894078"/>
            <a:ext cx="18494231" cy="2382349"/>
          </a:xfrm>
          <a:noFill/>
        </p:spPr>
        <p:txBody>
          <a:bodyPr/>
          <a:lstStyle>
            <a:lvl1pPr>
              <a:defRPr sz="12000" b="1" i="0">
                <a:solidFill>
                  <a:schemeClr val="accent2"/>
                </a:solidFill>
                <a:latin typeface="Georgia" panose="02040502050405020303" pitchFamily="18" charset="0"/>
              </a:defRPr>
            </a:lvl1pPr>
          </a:lstStyle>
          <a:p>
            <a:endParaRPr lang="en-US" dirty="0"/>
          </a:p>
        </p:txBody>
      </p:sp>
      <p:sp>
        <p:nvSpPr>
          <p:cNvPr id="2" name="Text Placeholder 8">
            <a:extLst>
              <a:ext uri="{FF2B5EF4-FFF2-40B4-BE49-F238E27FC236}">
                <a16:creationId xmlns:a16="http://schemas.microsoft.com/office/drawing/2014/main" id="{3B5DFB8A-8541-4D50-32D5-660CBCD6A9D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249363" y="6276427"/>
            <a:ext cx="14214608" cy="1576021"/>
          </a:xfrm>
        </p:spPr>
        <p:txBody>
          <a:bodyPr/>
          <a:lstStyle>
            <a:lvl1pPr marL="474104" indent="-474104">
              <a:buClr>
                <a:schemeClr val="accent4"/>
              </a:buClr>
              <a:buFont typeface="System Font Regular"/>
              <a:buNone/>
              <a:defRPr sz="4500" b="1">
                <a:solidFill>
                  <a:schemeClr val="accent6"/>
                </a:solidFill>
              </a:defRPr>
            </a:lvl1pPr>
            <a:lvl2pPr marL="960908" indent="-482570">
              <a:buClr>
                <a:schemeClr val="accent4"/>
              </a:buClr>
              <a:buFont typeface="System Font Regular"/>
              <a:buChar char="&gt;"/>
              <a:tabLst/>
              <a:defRPr>
                <a:solidFill>
                  <a:schemeClr val="tx2">
                    <a:lumMod val="50000"/>
                  </a:schemeClr>
                </a:solidFill>
              </a:defRPr>
            </a:lvl2pPr>
            <a:lvl3pPr marL="1439243" indent="-478338">
              <a:buClr>
                <a:schemeClr val="accent4"/>
              </a:buClr>
              <a:buFont typeface="System Font Regular"/>
              <a:buChar char="&gt;"/>
              <a:tabLst/>
              <a:defRPr>
                <a:solidFill>
                  <a:schemeClr val="tx2">
                    <a:lumMod val="50000"/>
                  </a:schemeClr>
                </a:solidFill>
              </a:defRPr>
            </a:lvl3pPr>
            <a:lvl4pPr marL="2036107" indent="-482570">
              <a:buClr>
                <a:schemeClr val="accent4"/>
              </a:buClr>
              <a:buFont typeface="System Font Regular"/>
              <a:buChar char="&gt;"/>
              <a:tabLst/>
              <a:defRPr>
                <a:solidFill>
                  <a:schemeClr val="tx2">
                    <a:lumMod val="50000"/>
                  </a:schemeClr>
                </a:solidFill>
              </a:defRPr>
            </a:lvl4pPr>
            <a:lvl5pPr marL="2743029" indent="-478338">
              <a:buClr>
                <a:schemeClr val="accent4"/>
              </a:buClr>
              <a:buFont typeface="System Font Regular"/>
              <a:buChar char="&gt;"/>
              <a:tabLst/>
              <a:defRPr>
                <a:solidFill>
                  <a:schemeClr val="tx2">
                    <a:lumMod val="50000"/>
                  </a:schemeClr>
                </a:solidFill>
              </a:defRPr>
            </a:lvl5pPr>
          </a:lstStyle>
          <a:p>
            <a:pPr lvl="0"/>
            <a:r>
              <a:rPr lang="en-US" dirty="0"/>
              <a:t>Subtitle</a:t>
            </a:r>
          </a:p>
        </p:txBody>
      </p:sp>
    </p:spTree>
    <p:extLst>
      <p:ext uri="{BB962C8B-B14F-4D97-AF65-F5344CB8AC3E}">
        <p14:creationId xmlns:p14="http://schemas.microsoft.com/office/powerpoint/2010/main" val="11632059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19121" y="549279"/>
            <a:ext cx="21944172" cy="1850723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/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19121" y="2730503"/>
            <a:ext cx="21944172" cy="9521827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GB" dirty="0"/>
              <a:t>Click to edit Master text styles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2" r:id="rId2"/>
    <p:sldLayoutId id="2147483660" r:id="rId3"/>
  </p:sldLayoutIdLst>
  <p:hf hdr="0" ftr="0" dt="0"/>
  <p:txStyles>
    <p:titleStyle>
      <a:lvl1pPr algn="l" defTabSz="914343" rtl="0" eaLnBrk="1" latinLnBrk="0" hangingPunct="1">
        <a:lnSpc>
          <a:spcPct val="90000"/>
        </a:lnSpc>
        <a:spcBef>
          <a:spcPct val="0"/>
        </a:spcBef>
        <a:buNone/>
        <a:defRPr sz="9000" b="0" i="0" kern="1200">
          <a:solidFill>
            <a:schemeClr val="accent5"/>
          </a:solidFill>
          <a:latin typeface="Georgia" panose="02040502050405020303" pitchFamily="18" charset="0"/>
          <a:ea typeface="+mj-ea"/>
          <a:cs typeface="+mj-cs"/>
        </a:defRPr>
      </a:lvl1pPr>
    </p:titleStyle>
    <p:bodyStyle>
      <a:lvl1pPr marL="474104" indent="-474104" algn="l" defTabSz="914343" rtl="0" eaLnBrk="1" latinLnBrk="0" hangingPunct="1">
        <a:lnSpc>
          <a:spcPct val="90000"/>
        </a:lnSpc>
        <a:spcBef>
          <a:spcPts val="0"/>
        </a:spcBef>
        <a:spcAft>
          <a:spcPts val="1333"/>
        </a:spcAft>
        <a:buClr>
          <a:schemeClr val="accent2"/>
        </a:buClr>
        <a:buFont typeface="System Font Regular"/>
        <a:buChar char="&gt;"/>
        <a:tabLst/>
        <a:defRPr sz="4200" kern="1200">
          <a:solidFill>
            <a:schemeClr val="tx2">
              <a:lumMod val="50000"/>
            </a:schemeClr>
          </a:solidFill>
          <a:latin typeface="+mn-lt"/>
          <a:ea typeface="+mn-ea"/>
          <a:cs typeface="+mn-cs"/>
        </a:defRPr>
      </a:lvl1pPr>
      <a:lvl2pPr marL="914343" indent="0" algn="l" defTabSz="914343" rtl="0" eaLnBrk="1" latinLnBrk="0" hangingPunct="1">
        <a:spcBef>
          <a:spcPct val="20000"/>
        </a:spcBef>
        <a:buFont typeface="Arial"/>
        <a:buNone/>
        <a:defRPr sz="4266" kern="1200">
          <a:solidFill>
            <a:schemeClr val="tx1"/>
          </a:solidFill>
          <a:latin typeface="+mn-lt"/>
          <a:ea typeface="+mn-ea"/>
          <a:cs typeface="+mn-cs"/>
        </a:defRPr>
      </a:lvl2pPr>
      <a:lvl3pPr marL="1828686" indent="0" algn="l" defTabSz="914343" rtl="0" eaLnBrk="1" latinLnBrk="0" hangingPunct="1">
        <a:spcBef>
          <a:spcPct val="20000"/>
        </a:spcBef>
        <a:buFont typeface="Arial"/>
        <a:buNone/>
        <a:defRPr sz="4266" kern="1200">
          <a:solidFill>
            <a:schemeClr val="tx1"/>
          </a:solidFill>
          <a:latin typeface="+mn-lt"/>
          <a:ea typeface="+mn-ea"/>
          <a:cs typeface="+mn-cs"/>
        </a:defRPr>
      </a:lvl3pPr>
      <a:lvl4pPr marL="2743029" indent="0" algn="l" defTabSz="914343" rtl="0" eaLnBrk="1" latinLnBrk="0" hangingPunct="1">
        <a:spcBef>
          <a:spcPct val="20000"/>
        </a:spcBef>
        <a:buFont typeface="Arial"/>
        <a:buNone/>
        <a:defRPr sz="4266" kern="1200">
          <a:solidFill>
            <a:schemeClr val="tx1"/>
          </a:solidFill>
          <a:latin typeface="+mn-lt"/>
          <a:ea typeface="+mn-ea"/>
          <a:cs typeface="+mn-cs"/>
        </a:defRPr>
      </a:lvl4pPr>
      <a:lvl5pPr marL="3657371" indent="0" algn="l" defTabSz="914343" rtl="0" eaLnBrk="1" latinLnBrk="0" hangingPunct="1">
        <a:spcBef>
          <a:spcPct val="20000"/>
        </a:spcBef>
        <a:buFont typeface="Arial"/>
        <a:buNone/>
        <a:defRPr sz="4266" kern="1200">
          <a:solidFill>
            <a:schemeClr val="tx1"/>
          </a:solidFill>
          <a:latin typeface="+mn-lt"/>
          <a:ea typeface="+mn-ea"/>
          <a:cs typeface="+mn-cs"/>
        </a:defRPr>
      </a:lvl5pPr>
      <a:lvl6pPr marL="5028886" indent="-457171" algn="l" defTabSz="914343" rtl="0" eaLnBrk="1" latinLnBrk="0" hangingPunct="1">
        <a:spcBef>
          <a:spcPct val="20000"/>
        </a:spcBef>
        <a:buFont typeface="Arial"/>
        <a:buChar char="•"/>
        <a:defRPr sz="4000" kern="1200">
          <a:solidFill>
            <a:schemeClr val="tx1"/>
          </a:solidFill>
          <a:latin typeface="+mn-lt"/>
          <a:ea typeface="+mn-ea"/>
          <a:cs typeface="+mn-cs"/>
        </a:defRPr>
      </a:lvl6pPr>
      <a:lvl7pPr marL="5943229" indent="-457171" algn="l" defTabSz="914343" rtl="0" eaLnBrk="1" latinLnBrk="0" hangingPunct="1">
        <a:spcBef>
          <a:spcPct val="20000"/>
        </a:spcBef>
        <a:buFont typeface="Arial"/>
        <a:buChar char="•"/>
        <a:defRPr sz="4000" kern="1200">
          <a:solidFill>
            <a:schemeClr val="tx1"/>
          </a:solidFill>
          <a:latin typeface="+mn-lt"/>
          <a:ea typeface="+mn-ea"/>
          <a:cs typeface="+mn-cs"/>
        </a:defRPr>
      </a:lvl7pPr>
      <a:lvl8pPr marL="6857571" indent="-457171" algn="l" defTabSz="914343" rtl="0" eaLnBrk="1" latinLnBrk="0" hangingPunct="1">
        <a:spcBef>
          <a:spcPct val="20000"/>
        </a:spcBef>
        <a:buFont typeface="Arial"/>
        <a:buChar char="•"/>
        <a:defRPr sz="4000" kern="1200">
          <a:solidFill>
            <a:schemeClr val="tx1"/>
          </a:solidFill>
          <a:latin typeface="+mn-lt"/>
          <a:ea typeface="+mn-ea"/>
          <a:cs typeface="+mn-cs"/>
        </a:defRPr>
      </a:lvl8pPr>
      <a:lvl9pPr marL="7771914" indent="-457171" algn="l" defTabSz="914343" rtl="0" eaLnBrk="1" latinLnBrk="0" hangingPunct="1">
        <a:spcBef>
          <a:spcPct val="20000"/>
        </a:spcBef>
        <a:buFont typeface="Arial"/>
        <a:buChar char="•"/>
        <a:defRPr sz="4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43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914343" algn="l" defTabSz="914343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828686" algn="l" defTabSz="914343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3pPr>
      <a:lvl4pPr marL="2743029" algn="l" defTabSz="914343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4pPr>
      <a:lvl5pPr marL="3657371" algn="l" defTabSz="914343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5pPr>
      <a:lvl6pPr marL="4571714" algn="l" defTabSz="914343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486057" algn="l" defTabSz="914343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400400" algn="l" defTabSz="914343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7314743" algn="l" defTabSz="914343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720" userDrawn="1">
          <p15:clr>
            <a:srgbClr val="F26B43"/>
          </p15:clr>
        </p15:guide>
        <p15:guide id="2" pos="787" userDrawn="1">
          <p15:clr>
            <a:srgbClr val="F26B43"/>
          </p15:clr>
        </p15:guide>
        <p15:guide id="3" orient="horz" pos="1326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nhfd.co.uk/2025Report" TargetMode="External"/><Relationship Id="rId2" Type="http://schemas.openxmlformats.org/officeDocument/2006/relationships/hyperlink" Target="https://pubmed.ncbi.nlm.nih.gov/39288651/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hyperlink" Target="https://www.rcp.ac.uk/improving-care/national-clinical-audits/falls-and-fragility-fracture-audit-programme-fffap/national-audit-of-inpatient-falls-naif/naif-annual-report-2025/" TargetMode="Externa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youtube.com/watch?v=IIfIk5fRpk0" TargetMode="External"/><Relationship Id="rId3" Type="http://schemas.openxmlformats.org/officeDocument/2006/relationships/hyperlink" Target="https://www.youtube.com/playlist?list=PLXHNtzK-LiWOgUz1vXdwemim15drtWRoz" TargetMode="External"/><Relationship Id="rId7" Type="http://schemas.openxmlformats.org/officeDocument/2006/relationships/hyperlink" Target="https://www.rcp.ac.uk/improving-care/national-clinical-audits/falls-and-fragility-fracture-audit-programme-fffap/nhfd-improvement-repository/" TargetMode="External"/><Relationship Id="rId2" Type="http://schemas.openxmlformats.org/officeDocument/2006/relationships/hyperlink" Target="https://youtu.be/Q5cSPxX4HBU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rcp.ac.uk/media/5zbpp5ug/what-is-masa-v2.pdf" TargetMode="External"/><Relationship Id="rId11" Type="http://schemas.openxmlformats.org/officeDocument/2006/relationships/image" Target="../media/image8.svg"/><Relationship Id="rId5" Type="http://schemas.openxmlformats.org/officeDocument/2006/relationships/hyperlink" Target="https://www.rcp.ac.uk/improving-care/resources/naif-improvement-repository/" TargetMode="External"/><Relationship Id="rId10" Type="http://schemas.openxmlformats.org/officeDocument/2006/relationships/image" Target="../media/image7.png"/><Relationship Id="rId4" Type="http://schemas.openxmlformats.org/officeDocument/2006/relationships/hyperlink" Target="https://www.youtube.com/watch?v=wtlKP6qaepA" TargetMode="External"/><Relationship Id="rId9" Type="http://schemas.openxmlformats.org/officeDocument/2006/relationships/hyperlink" Target="https://www.youtube.com/watch?v=cC4MULcYGrM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rcp.ac.uk/improving-care/national-clinical-audits/falls-and-fragility-fracture-audit-programme-fffap/fracture-liaison-service-database-fls-db-exchanges/" TargetMode="External"/><Relationship Id="rId7" Type="http://schemas.openxmlformats.org/officeDocument/2006/relationships/image" Target="../media/image10.svg"/><Relationship Id="rId2" Type="http://schemas.openxmlformats.org/officeDocument/2006/relationships/hyperlink" Target="https://www.fffap.org.uk/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5" Type="http://schemas.openxmlformats.org/officeDocument/2006/relationships/hyperlink" Target="https://www.rcp.ac.uk/media/j22j4t11/fls-db-mental-health-and-osteoporosis-leaflet-digtal.pdf" TargetMode="External"/><Relationship Id="rId4" Type="http://schemas.openxmlformats.org/officeDocument/2006/relationships/hyperlink" Target="https://www.rcp.ac.uk/media/v5pizek1/cqid_flsdb_transfer-of-care-check-list.pdf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43DAE6E-1AD4-5A4A-D363-6292878C6D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>
            <a:extLst>
              <a:ext uri="{FF2B5EF4-FFF2-40B4-BE49-F238E27FC236}">
                <a16:creationId xmlns:a16="http://schemas.microsoft.com/office/drawing/2014/main" id="{3D4AF9E1-7586-946A-286B-D3C30F1AAD3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9600" dirty="0"/>
              <a:t>National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9EDFDDB-040F-B20E-9D35-485E9298E71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249363" y="3594100"/>
            <a:ext cx="4726894" cy="6421905"/>
          </a:xfrm>
          <a:solidFill>
            <a:schemeClr val="accent6"/>
          </a:solidFill>
          <a:ln w="31750">
            <a:gradFill>
              <a:gsLst>
                <a:gs pos="0">
                  <a:schemeClr val="accent4"/>
                </a:gs>
                <a:gs pos="46000">
                  <a:schemeClr val="accent1">
                    <a:lumMod val="45000"/>
                    <a:lumOff val="55000"/>
                  </a:schemeClr>
                </a:gs>
                <a:gs pos="100000">
                  <a:schemeClr val="accent5"/>
                </a:gs>
              </a:gsLst>
              <a:lin ang="5400000" scaled="1"/>
            </a:gradFill>
          </a:ln>
        </p:spPr>
        <p:txBody>
          <a:bodyPr lIns="288000" tIns="288000" rIns="288000" bIns="288000"/>
          <a:lstStyle/>
          <a:p>
            <a:pPr marL="0" indent="0">
              <a:lnSpc>
                <a:spcPct val="100000"/>
              </a:lnSpc>
              <a:buNone/>
            </a:pPr>
            <a:r>
              <a:rPr lang="en-GB" sz="4500" dirty="0">
                <a:solidFill>
                  <a:schemeClr val="accent4"/>
                </a:solidFill>
                <a:latin typeface="Georgia" panose="02040502050405020303" pitchFamily="18" charset="0"/>
              </a:rPr>
              <a:t>FFFAP </a:t>
            </a:r>
            <a:br>
              <a:rPr lang="en-GB" sz="3500" dirty="0">
                <a:solidFill>
                  <a:schemeClr val="bg1"/>
                </a:solidFill>
              </a:rPr>
            </a:br>
            <a:r>
              <a:rPr lang="en-GB" sz="3500" dirty="0">
                <a:solidFill>
                  <a:schemeClr val="bg1"/>
                </a:solidFill>
              </a:rPr>
              <a:t>is the largest database of its kind. Patient records submitted </a:t>
            </a:r>
            <a:br>
              <a:rPr lang="en-GB" sz="3500" dirty="0">
                <a:solidFill>
                  <a:schemeClr val="bg1"/>
                </a:solidFill>
              </a:rPr>
            </a:br>
            <a:r>
              <a:rPr lang="en-GB" sz="3500" dirty="0">
                <a:solidFill>
                  <a:schemeClr val="bg1"/>
                </a:solidFill>
              </a:rPr>
              <a:t>(as of Feb 2026):</a:t>
            </a:r>
          </a:p>
          <a:p>
            <a:pPr marL="0" indent="0">
              <a:lnSpc>
                <a:spcPct val="100000"/>
              </a:lnSpc>
              <a:buNone/>
            </a:pPr>
            <a:endParaRPr lang="en-GB" sz="3500" dirty="0">
              <a:solidFill>
                <a:schemeClr val="bg1"/>
              </a:solidFill>
            </a:endParaRPr>
          </a:p>
          <a:p>
            <a:pPr>
              <a:lnSpc>
                <a:spcPct val="100000"/>
              </a:lnSpc>
            </a:pPr>
            <a:r>
              <a:rPr lang="en-GB" sz="3500" dirty="0">
                <a:solidFill>
                  <a:schemeClr val="bg1"/>
                </a:solidFill>
              </a:rPr>
              <a:t>NHFD: &gt;</a:t>
            </a:r>
            <a:r>
              <a:rPr lang="en-GB" sz="3500" b="1" dirty="0">
                <a:solidFill>
                  <a:schemeClr val="bg1"/>
                </a:solidFill>
              </a:rPr>
              <a:t>1 million </a:t>
            </a:r>
            <a:br>
              <a:rPr lang="en-GB" sz="3500" b="1" dirty="0">
                <a:solidFill>
                  <a:schemeClr val="bg1"/>
                </a:solidFill>
              </a:rPr>
            </a:br>
            <a:r>
              <a:rPr lang="en-GB" sz="3500" b="1" dirty="0">
                <a:solidFill>
                  <a:schemeClr val="bg1"/>
                </a:solidFill>
              </a:rPr>
              <a:t>(</a:t>
            </a:r>
            <a:r>
              <a:rPr lang="en-GB" sz="3500" b="1" dirty="0" err="1">
                <a:solidFill>
                  <a:schemeClr val="bg1"/>
                </a:solidFill>
              </a:rPr>
              <a:t>approx</a:t>
            </a:r>
            <a:r>
              <a:rPr lang="en-GB" sz="3500" b="1" dirty="0">
                <a:solidFill>
                  <a:schemeClr val="bg1"/>
                </a:solidFill>
              </a:rPr>
              <a:t> 1,175,000)</a:t>
            </a:r>
          </a:p>
          <a:p>
            <a:pPr>
              <a:lnSpc>
                <a:spcPct val="100000"/>
              </a:lnSpc>
            </a:pPr>
            <a:r>
              <a:rPr lang="en-GB" sz="3500" dirty="0">
                <a:solidFill>
                  <a:schemeClr val="bg1"/>
                </a:solidFill>
              </a:rPr>
              <a:t>FLS-DB: </a:t>
            </a:r>
            <a:r>
              <a:rPr lang="en-GB" sz="3500" b="1" dirty="0">
                <a:solidFill>
                  <a:schemeClr val="bg1"/>
                </a:solidFill>
              </a:rPr>
              <a:t>703,649</a:t>
            </a:r>
          </a:p>
          <a:p>
            <a:pPr>
              <a:lnSpc>
                <a:spcPct val="100000"/>
              </a:lnSpc>
            </a:pPr>
            <a:r>
              <a:rPr lang="en-GB" sz="3500" dirty="0">
                <a:solidFill>
                  <a:schemeClr val="bg1"/>
                </a:solidFill>
              </a:rPr>
              <a:t>NAIF: </a:t>
            </a:r>
            <a:r>
              <a:rPr lang="en-GB" sz="3500" b="1" dirty="0">
                <a:solidFill>
                  <a:schemeClr val="bg1"/>
                </a:solidFill>
              </a:rPr>
              <a:t>15,378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40478C76-13B4-DD6F-DC73-FF677307A81B}"/>
              </a:ext>
            </a:extLst>
          </p:cNvPr>
          <p:cNvSpPr txBox="1"/>
          <p:nvPr/>
        </p:nvSpPr>
        <p:spPr>
          <a:xfrm>
            <a:off x="1248754" y="2730500"/>
            <a:ext cx="22362360" cy="96949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ct val="90000"/>
              </a:lnSpc>
            </a:pPr>
            <a:r>
              <a:rPr lang="en-GB" sz="3500" b="1" dirty="0">
                <a:solidFill>
                  <a:schemeClr val="tx2">
                    <a:lumMod val="50000"/>
                  </a:schemeClr>
                </a:solidFill>
              </a:rPr>
              <a:t>How the programme provides evidence of quality and outcomes of care nationally</a:t>
            </a:r>
          </a:p>
          <a:p>
            <a:pPr algn="l">
              <a:lnSpc>
                <a:spcPct val="90000"/>
              </a:lnSpc>
            </a:pPr>
            <a:endParaRPr lang="en-US" sz="35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DEC51FAB-2673-A0BA-DF86-025EF574C19C}"/>
              </a:ext>
            </a:extLst>
          </p:cNvPr>
          <p:cNvSpPr txBox="1"/>
          <p:nvPr/>
        </p:nvSpPr>
        <p:spPr>
          <a:xfrm>
            <a:off x="6290391" y="3594100"/>
            <a:ext cx="9123780" cy="805348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539750" indent="-539750">
              <a:spcAft>
                <a:spcPts val="1000"/>
              </a:spcAft>
              <a:buClr>
                <a:schemeClr val="accent4"/>
              </a:buClr>
              <a:buFont typeface="System Font Regular"/>
              <a:buChar char="&gt;"/>
            </a:pPr>
            <a:r>
              <a:rPr lang="en-GB" sz="3500" dirty="0">
                <a:solidFill>
                  <a:schemeClr val="tx2">
                    <a:lumMod val="50000"/>
                  </a:schemeClr>
                </a:solidFill>
              </a:rPr>
              <a:t>Since the NHFD was set up in 2007, mortality as a result of a hip fracture has halved, from 11% to 5.3% </a:t>
            </a:r>
          </a:p>
          <a:p>
            <a:pPr marL="539750" indent="-539750">
              <a:spcAft>
                <a:spcPts val="1000"/>
              </a:spcAft>
              <a:buClr>
                <a:schemeClr val="accent4"/>
              </a:buClr>
              <a:buFont typeface="System Font Regular"/>
              <a:buChar char="&gt;"/>
            </a:pPr>
            <a:r>
              <a:rPr lang="en-GB" sz="3500" dirty="0">
                <a:solidFill>
                  <a:schemeClr val="tx2">
                    <a:lumMod val="50000"/>
                  </a:schemeClr>
                </a:solidFill>
              </a:rPr>
              <a:t>For FLS-DB, since 2020 the number of patients who commenced bone therapy at 12 weeks has increased from 25% to 37% in 2024.</a:t>
            </a:r>
          </a:p>
          <a:p>
            <a:pPr marL="539750" indent="-539750">
              <a:spcAft>
                <a:spcPts val="1000"/>
              </a:spcAft>
              <a:buClr>
                <a:schemeClr val="accent4"/>
              </a:buClr>
              <a:buFont typeface="System Font Regular"/>
              <a:buChar char="&gt;"/>
            </a:pPr>
            <a:r>
              <a:rPr lang="en-GB" sz="3500" dirty="0">
                <a:solidFill>
                  <a:schemeClr val="tx2">
                    <a:lumMod val="50000"/>
                  </a:schemeClr>
                </a:solidFill>
              </a:rPr>
              <a:t>NHFD data projects future numbers of </a:t>
            </a:r>
            <a:r>
              <a:rPr lang="en-GB" sz="3500" dirty="0">
                <a:solidFill>
                  <a:srgbClr val="59D8A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hip fractures to double by 2060</a:t>
            </a:r>
            <a:r>
              <a:rPr lang="en-GB" sz="3500" dirty="0">
                <a:solidFill>
                  <a:schemeClr val="tx2">
                    <a:lumMod val="50000"/>
                  </a:schemeClr>
                </a:solidFill>
              </a:rPr>
              <a:t>.</a:t>
            </a:r>
          </a:p>
          <a:p>
            <a:pPr marL="539750" indent="-539750">
              <a:spcAft>
                <a:spcPts val="1000"/>
              </a:spcAft>
              <a:buClr>
                <a:schemeClr val="accent4"/>
              </a:buClr>
              <a:buFont typeface="System Font Regular"/>
              <a:buChar char="&gt;"/>
            </a:pPr>
            <a:r>
              <a:rPr lang="en-GB" sz="3500" dirty="0">
                <a:solidFill>
                  <a:schemeClr val="accent4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NHFD 2025 report </a:t>
            </a:r>
            <a:r>
              <a:rPr lang="en-GB" sz="3500" dirty="0">
                <a:solidFill>
                  <a:schemeClr val="tx2">
                    <a:lumMod val="50000"/>
                  </a:schemeClr>
                </a:solidFill>
              </a:rPr>
              <a:t>showed over 10,000 (14%) more people received bone protection in 2024.</a:t>
            </a:r>
          </a:p>
          <a:p>
            <a:pPr marL="539750" indent="-539750">
              <a:spcAft>
                <a:spcPts val="1000"/>
              </a:spcAft>
              <a:buClr>
                <a:schemeClr val="accent4"/>
              </a:buClr>
              <a:buFont typeface="System Font Regular"/>
              <a:buChar char="&gt;"/>
            </a:pPr>
            <a:r>
              <a:rPr lang="en-GB" sz="3500" dirty="0">
                <a:solidFill>
                  <a:schemeClr val="tx2">
                    <a:lumMod val="50000"/>
                  </a:schemeClr>
                </a:solidFill>
              </a:rPr>
              <a:t>NHFD expanded in January 2026 to collect data on pelvic fractures, with almost a third of all participating sites already inputting pelvic fracture data within the first month.</a:t>
            </a:r>
            <a:endParaRPr lang="en-US" sz="40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B1B99FDC-0E9A-653F-BFC6-F843ECF4272C}"/>
              </a:ext>
            </a:extLst>
          </p:cNvPr>
          <p:cNvSpPr txBox="1"/>
          <p:nvPr/>
        </p:nvSpPr>
        <p:spPr>
          <a:xfrm>
            <a:off x="15414171" y="3594100"/>
            <a:ext cx="7718879" cy="105156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539750" indent="-539750">
              <a:spcAft>
                <a:spcPts val="1000"/>
              </a:spcAft>
              <a:buClr>
                <a:schemeClr val="accent4"/>
              </a:buClr>
              <a:buFont typeface="System Font Regular"/>
              <a:buChar char="&gt;"/>
            </a:pPr>
            <a:r>
              <a:rPr lang="en-GB" sz="3500" u="sng" dirty="0">
                <a:solidFill>
                  <a:schemeClr val="accent4"/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NAIF 2025 report </a:t>
            </a:r>
            <a:r>
              <a:rPr lang="en-GB" sz="3500" dirty="0">
                <a:solidFill>
                  <a:schemeClr val="tx2">
                    <a:lumMod val="50000"/>
                  </a:schemeClr>
                </a:solidFill>
              </a:rPr>
              <a:t>celebrated a nationwide improvement over 6 years across all KPIs related to pre-fall assessment quality and post-fall management of inpatients who suffered hip fractures after a fall.</a:t>
            </a:r>
          </a:p>
          <a:p>
            <a:pPr marL="539750" indent="-539750">
              <a:spcAft>
                <a:spcPts val="1000"/>
              </a:spcAft>
              <a:buClr>
                <a:schemeClr val="accent4"/>
              </a:buClr>
              <a:buFont typeface="System Font Regular"/>
              <a:buChar char="&gt;"/>
            </a:pPr>
            <a:r>
              <a:rPr lang="en-GB" sz="3500" dirty="0">
                <a:solidFill>
                  <a:schemeClr val="tx2">
                    <a:lumMod val="50000"/>
                  </a:schemeClr>
                </a:solidFill>
              </a:rPr>
              <a:t>Since the expansion of NAIF on </a:t>
            </a:r>
            <a:br>
              <a:rPr lang="en-GB" sz="3500" dirty="0">
                <a:solidFill>
                  <a:schemeClr val="tx2">
                    <a:lumMod val="50000"/>
                  </a:schemeClr>
                </a:solidFill>
              </a:rPr>
            </a:br>
            <a:r>
              <a:rPr lang="en-GB" sz="3500" dirty="0">
                <a:solidFill>
                  <a:schemeClr val="tx2">
                    <a:lumMod val="50000"/>
                  </a:schemeClr>
                </a:solidFill>
              </a:rPr>
              <a:t>1 January 2025 to include all fractures, head and spinal injuries, the number of records submitted has increased by around 82% compared to the same period prior to the expansion.</a:t>
            </a:r>
          </a:p>
          <a:p>
            <a:pPr marL="457200" indent="-457200">
              <a:spcAft>
                <a:spcPts val="1000"/>
              </a:spcAft>
              <a:buClr>
                <a:schemeClr val="accent4"/>
              </a:buClr>
              <a:buFont typeface="System Font Regular"/>
              <a:buChar char="&gt;"/>
            </a:pPr>
            <a:endParaRPr lang="en-GB" sz="3500" dirty="0">
              <a:solidFill>
                <a:schemeClr val="tx2">
                  <a:lumMod val="50000"/>
                </a:schemeClr>
              </a:solidFill>
            </a:endParaRPr>
          </a:p>
          <a:p>
            <a:pPr>
              <a:spcAft>
                <a:spcPts val="1000"/>
              </a:spcAft>
            </a:pPr>
            <a:endParaRPr lang="en-GB" sz="4000" dirty="0"/>
          </a:p>
          <a:p>
            <a:pPr>
              <a:buClr>
                <a:schemeClr val="accent4"/>
              </a:buClr>
            </a:pPr>
            <a:endParaRPr lang="en-GB" sz="3500" dirty="0">
              <a:solidFill>
                <a:schemeClr val="tx2">
                  <a:lumMod val="50000"/>
                </a:schemeClr>
              </a:solidFill>
            </a:endParaRPr>
          </a:p>
          <a:p>
            <a:endParaRPr lang="en-GB" sz="4000" dirty="0">
              <a:solidFill>
                <a:schemeClr val="tx2">
                  <a:lumMod val="50000"/>
                </a:schemeClr>
              </a:solidFill>
            </a:endParaRPr>
          </a:p>
          <a:p>
            <a:endParaRPr lang="en-GB" sz="4000" dirty="0">
              <a:solidFill>
                <a:schemeClr val="tx2">
                  <a:lumMod val="50000"/>
                </a:schemeClr>
              </a:solidFill>
            </a:endParaRPr>
          </a:p>
          <a:p>
            <a:pPr algn="l">
              <a:lnSpc>
                <a:spcPct val="100000"/>
              </a:lnSpc>
            </a:pPr>
            <a:endParaRPr lang="en-US" sz="4000" dirty="0">
              <a:solidFill>
                <a:schemeClr val="tx2">
                  <a:lumMod val="50000"/>
                </a:schemeClr>
              </a:solidFill>
            </a:endParaRPr>
          </a:p>
        </p:txBody>
      </p:sp>
      <p:grpSp>
        <p:nvGrpSpPr>
          <p:cNvPr id="22" name="Group 21">
            <a:extLst>
              <a:ext uri="{FF2B5EF4-FFF2-40B4-BE49-F238E27FC236}">
                <a16:creationId xmlns:a16="http://schemas.microsoft.com/office/drawing/2014/main" id="{C75871A8-B879-531D-02CB-102380C45A69}"/>
              </a:ext>
            </a:extLst>
          </p:cNvPr>
          <p:cNvGrpSpPr/>
          <p:nvPr/>
        </p:nvGrpSpPr>
        <p:grpSpPr>
          <a:xfrm>
            <a:off x="20606657" y="416737"/>
            <a:ext cx="3161524" cy="3161524"/>
            <a:chOff x="4199880" y="3436898"/>
            <a:chExt cx="2167809" cy="2167809"/>
          </a:xfrm>
        </p:grpSpPr>
        <p:sp>
          <p:nvSpPr>
            <p:cNvPr id="20" name="Oval 19">
              <a:extLst>
                <a:ext uri="{FF2B5EF4-FFF2-40B4-BE49-F238E27FC236}">
                  <a16:creationId xmlns:a16="http://schemas.microsoft.com/office/drawing/2014/main" id="{398C22F9-4925-FA86-EB8A-3066E92CA903}"/>
                </a:ext>
              </a:extLst>
            </p:cNvPr>
            <p:cNvSpPr/>
            <p:nvPr/>
          </p:nvSpPr>
          <p:spPr>
            <a:xfrm>
              <a:off x="4199880" y="3436898"/>
              <a:ext cx="2167809" cy="2167809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72000" tIns="72000" rIns="72000" bIns="72000" rtlCol="0" anchor="ctr"/>
            <a:lstStyle/>
            <a:p>
              <a:pPr algn="ctr"/>
              <a:endParaRPr lang="en-US" sz="1600" dirty="0">
                <a:solidFill>
                  <a:schemeClr val="bg1"/>
                </a:solidFill>
              </a:endParaRPr>
            </a:p>
          </p:txBody>
        </p:sp>
        <p:pic>
          <p:nvPicPr>
            <p:cNvPr id="21" name="Picture 20" descr="A white outline of a map&#10;&#10;AI-generated content may be incorrect.">
              <a:extLst>
                <a:ext uri="{FF2B5EF4-FFF2-40B4-BE49-F238E27FC236}">
                  <a16:creationId xmlns:a16="http://schemas.microsoft.com/office/drawing/2014/main" id="{C8470DB0-B5FC-1216-28D9-D6CE93F643A9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4502100" y="3573154"/>
              <a:ext cx="1563367" cy="1883486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695675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F24315B-7293-CE23-C078-1949C5F2C61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AAC7E81A-B4F6-D93D-A7B9-DB85E2A3583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9600" dirty="0"/>
              <a:t>Local</a:t>
            </a:r>
            <a:endParaRPr lang="en-US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A2EB0248-602D-695A-0282-55DA8B353EB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249363" y="2730500"/>
            <a:ext cx="10941843" cy="7667625"/>
          </a:xfrm>
        </p:spPr>
        <p:txBody>
          <a:bodyPr/>
          <a:lstStyle/>
          <a:p>
            <a:pPr marL="0" indent="0">
              <a:buNone/>
            </a:pPr>
            <a:r>
              <a:rPr lang="en-GB" b="1" dirty="0"/>
              <a:t>How the programme stimulates healthcare improvement</a:t>
            </a:r>
          </a:p>
          <a:p>
            <a:r>
              <a:rPr lang="en-GB" dirty="0"/>
              <a:t>Engagement through webinars with hospital staff in 2025 saw 1,800 attendees across 12 webinars.</a:t>
            </a:r>
          </a:p>
          <a:p>
            <a:r>
              <a:rPr lang="en-GB" dirty="0"/>
              <a:t>Top three attended webinars:</a:t>
            </a:r>
          </a:p>
          <a:p>
            <a:pPr marL="963613" lvl="1" indent="-487363">
              <a:buClr>
                <a:schemeClr val="accent5"/>
              </a:buClr>
              <a:buFont typeface="+mj-lt"/>
              <a:buAutoNum type="arabicPeriod"/>
            </a:pPr>
            <a:r>
              <a:rPr lang="en-GB" dirty="0">
                <a:solidFill>
                  <a:schemeClr val="accent4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From guidance to practice: how the NICE guideline updates affect you</a:t>
            </a:r>
            <a:endParaRPr lang="en-GB" dirty="0">
              <a:solidFill>
                <a:schemeClr val="accent4"/>
              </a:solidFill>
            </a:endParaRPr>
          </a:p>
          <a:p>
            <a:pPr marL="963613" lvl="1" indent="-487363">
              <a:buClr>
                <a:schemeClr val="accent5"/>
              </a:buClr>
              <a:buFont typeface="+mj-lt"/>
              <a:buAutoNum type="arabicPeriod"/>
            </a:pPr>
            <a:r>
              <a:rPr lang="en-GB" dirty="0">
                <a:solidFill>
                  <a:schemeClr val="accent4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NHFD annual report and pelvic fracture expansion</a:t>
            </a:r>
            <a:endParaRPr lang="en-GB" dirty="0">
              <a:solidFill>
                <a:schemeClr val="accent4"/>
              </a:solidFill>
            </a:endParaRPr>
          </a:p>
          <a:p>
            <a:pPr marL="963613" lvl="1" indent="-487363">
              <a:buClr>
                <a:schemeClr val="accent5"/>
              </a:buClr>
              <a:buFont typeface="+mj-lt"/>
              <a:buAutoNum type="arabicPeriod"/>
            </a:pPr>
            <a:r>
              <a:rPr lang="en-GB" dirty="0">
                <a:solidFill>
                  <a:schemeClr val="accent4"/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Patient education to prevent falls in hospitals</a:t>
            </a:r>
            <a:endParaRPr lang="en-GB" dirty="0">
              <a:solidFill>
                <a:schemeClr val="accent4"/>
              </a:solidFill>
            </a:endParaRPr>
          </a:p>
          <a:p>
            <a:r>
              <a:rPr lang="en-GB" dirty="0">
                <a:ea typeface="Calibri"/>
                <a:cs typeface="Calibri"/>
              </a:rPr>
              <a:t>30 case studies of local improvement are live on the </a:t>
            </a:r>
            <a:br>
              <a:rPr lang="en-GB" dirty="0">
                <a:ea typeface="Calibri"/>
                <a:cs typeface="Calibri"/>
              </a:rPr>
            </a:br>
            <a:r>
              <a:rPr lang="en-GB" dirty="0">
                <a:ea typeface="Calibri"/>
                <a:cs typeface="Calibri"/>
              </a:rPr>
              <a:t>RCP website:</a:t>
            </a:r>
          </a:p>
          <a:p>
            <a:pPr marL="1047750" lvl="1" indent="-476250">
              <a:buClr>
                <a:schemeClr val="accent5"/>
              </a:buClr>
              <a:buFont typeface="System Font Regular"/>
              <a:buChar char="–"/>
            </a:pPr>
            <a:r>
              <a:rPr lang="en-GB" dirty="0">
                <a:solidFill>
                  <a:schemeClr val="accent4"/>
                </a:solidFill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The team </a:t>
            </a:r>
            <a:r>
              <a:rPr lang="en-GB" dirty="0"/>
              <a:t>at Imperial College Healthcare NHS Trust successfully improved the compliance of taking lying standing blood pressure readings, which is a component of NAIF's KPI 1: </a:t>
            </a:r>
            <a:r>
              <a:rPr lang="en-GB" u="sng" dirty="0">
                <a:solidFill>
                  <a:schemeClr val="accent4"/>
                </a:solidFill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MASA</a:t>
            </a:r>
            <a:r>
              <a:rPr lang="en-GB" dirty="0"/>
              <a:t> quality score, </a:t>
            </a:r>
            <a:br>
              <a:rPr lang="en-GB" dirty="0"/>
            </a:br>
            <a:r>
              <a:rPr lang="en-GB" dirty="0"/>
              <a:t>going from 6% to 67% compliance.</a:t>
            </a:r>
            <a:endParaRPr lang="en-US" dirty="0"/>
          </a:p>
        </p:txBody>
      </p:sp>
      <p:sp>
        <p:nvSpPr>
          <p:cNvPr id="8" name="Text Placeholder 6">
            <a:extLst>
              <a:ext uri="{FF2B5EF4-FFF2-40B4-BE49-F238E27FC236}">
                <a16:creationId xmlns:a16="http://schemas.microsoft.com/office/drawing/2014/main" id="{7ED12DE5-5FEA-127B-7209-A66C1CDD58C6}"/>
              </a:ext>
            </a:extLst>
          </p:cNvPr>
          <p:cNvSpPr txBox="1">
            <a:spLocks/>
          </p:cNvSpPr>
          <p:nvPr/>
        </p:nvSpPr>
        <p:spPr>
          <a:xfrm>
            <a:off x="12439878" y="2619829"/>
            <a:ext cx="10941843" cy="766762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474104" indent="-474104" algn="l" defTabSz="914343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500"/>
              </a:spcAft>
              <a:buClr>
                <a:schemeClr val="accent2"/>
              </a:buClr>
              <a:buFont typeface="System Font Regular"/>
              <a:buChar char="&gt;"/>
              <a:tabLst/>
              <a:defRPr sz="3500" kern="1200">
                <a:solidFill>
                  <a:schemeClr val="tx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914343" indent="0" algn="l" defTabSz="914343" rtl="0" eaLnBrk="1" latinLnBrk="0" hangingPunct="1">
              <a:spcBef>
                <a:spcPts val="0"/>
              </a:spcBef>
              <a:spcAft>
                <a:spcPts val="500"/>
              </a:spcAft>
              <a:buFont typeface="Arial"/>
              <a:buNone/>
              <a:defRPr sz="3500" kern="1200">
                <a:solidFill>
                  <a:schemeClr val="tx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828686" indent="0" algn="l" defTabSz="914343" rtl="0" eaLnBrk="1" latinLnBrk="0" hangingPunct="1">
              <a:spcBef>
                <a:spcPts val="0"/>
              </a:spcBef>
              <a:spcAft>
                <a:spcPts val="500"/>
              </a:spcAft>
              <a:buFont typeface="Arial"/>
              <a:buNone/>
              <a:defRPr sz="3500" kern="1200">
                <a:solidFill>
                  <a:schemeClr val="tx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2743029" indent="0" algn="l" defTabSz="914343" rtl="0" eaLnBrk="1" latinLnBrk="0" hangingPunct="1">
              <a:spcBef>
                <a:spcPts val="0"/>
              </a:spcBef>
              <a:spcAft>
                <a:spcPts val="500"/>
              </a:spcAft>
              <a:buFont typeface="Arial"/>
              <a:buNone/>
              <a:defRPr sz="3500" kern="1200">
                <a:solidFill>
                  <a:schemeClr val="tx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3657371" indent="0" algn="l" defTabSz="914343" rtl="0" eaLnBrk="1" latinLnBrk="0" hangingPunct="1">
              <a:spcBef>
                <a:spcPts val="0"/>
              </a:spcBef>
              <a:spcAft>
                <a:spcPts val="500"/>
              </a:spcAft>
              <a:buFont typeface="Arial"/>
              <a:buNone/>
              <a:defRPr sz="3500" kern="1200">
                <a:solidFill>
                  <a:schemeClr val="tx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5028886" indent="-457171" algn="l" defTabSz="914343" rtl="0" eaLnBrk="1" latinLnBrk="0" hangingPunct="1">
              <a:spcBef>
                <a:spcPct val="20000"/>
              </a:spcBef>
              <a:buFont typeface="Arial"/>
              <a:buChar char="•"/>
              <a:defRPr sz="4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943229" indent="-457171" algn="l" defTabSz="914343" rtl="0" eaLnBrk="1" latinLnBrk="0" hangingPunct="1">
              <a:spcBef>
                <a:spcPct val="20000"/>
              </a:spcBef>
              <a:buFont typeface="Arial"/>
              <a:buChar char="•"/>
              <a:defRPr sz="4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857571" indent="-457171" algn="l" defTabSz="914343" rtl="0" eaLnBrk="1" latinLnBrk="0" hangingPunct="1">
              <a:spcBef>
                <a:spcPct val="20000"/>
              </a:spcBef>
              <a:buFont typeface="Arial"/>
              <a:buChar char="•"/>
              <a:defRPr sz="4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71914" indent="-457171" algn="l" defTabSz="914343" rtl="0" eaLnBrk="1" latinLnBrk="0" hangingPunct="1">
              <a:spcBef>
                <a:spcPct val="20000"/>
              </a:spcBef>
              <a:buFont typeface="Arial"/>
              <a:buChar char="•"/>
              <a:defRPr sz="4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984250" lvl="1" indent="-476250">
              <a:buClr>
                <a:schemeClr val="accent5"/>
              </a:buClr>
              <a:buFont typeface="System Font Regular"/>
              <a:buChar char="–"/>
            </a:pPr>
            <a:r>
              <a:rPr lang="en-GB" dirty="0">
                <a:solidFill>
                  <a:schemeClr val="accent4"/>
                </a:solidFill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The NHFD team at Sherwood Forest </a:t>
            </a:r>
            <a:br>
              <a:rPr lang="en-GB" dirty="0"/>
            </a:br>
            <a:r>
              <a:rPr lang="en-GB" dirty="0"/>
              <a:t>noticed below average performance for </a:t>
            </a:r>
            <a:br>
              <a:rPr lang="en-GB" dirty="0"/>
            </a:br>
            <a:r>
              <a:rPr lang="en-GB" dirty="0"/>
              <a:t>KPI7: receiving appropriate bone medication. </a:t>
            </a:r>
            <a:br>
              <a:rPr lang="en-GB" dirty="0"/>
            </a:br>
            <a:r>
              <a:rPr lang="en-GB" dirty="0"/>
              <a:t>Through exploring the barriers to bone medication, they were able to improve from 19.5% in 2022 to over 70% by the end of 2024.</a:t>
            </a:r>
          </a:p>
          <a:p>
            <a:r>
              <a:rPr lang="en-GB" dirty="0"/>
              <a:t>In 2025, FLS-DB created a new chart on the medication recommended to patients by site of fracture to measure and help address variability found in previous annual reports.</a:t>
            </a:r>
          </a:p>
          <a:p>
            <a:r>
              <a:rPr lang="en-GB" dirty="0"/>
              <a:t>NAIF held two engagement sessions for clinicians to share quality improvement ideas for local adaptation:</a:t>
            </a:r>
            <a:endParaRPr lang="en-GB" dirty="0">
              <a:ea typeface="Calibri"/>
              <a:cs typeface="Calibri"/>
            </a:endParaRPr>
          </a:p>
          <a:p>
            <a:pPr marL="963613" lvl="1" indent="-455613">
              <a:buClr>
                <a:schemeClr val="accent5"/>
              </a:buClr>
              <a:buFont typeface="+mj-lt"/>
              <a:buAutoNum type="arabicPeriod"/>
            </a:pPr>
            <a:r>
              <a:rPr lang="en-GB" dirty="0">
                <a:solidFill>
                  <a:schemeClr val="accent4"/>
                </a:solidFill>
                <a:hlinkClick r:id="rId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Falls prevention project in a community hospital</a:t>
            </a:r>
            <a:endParaRPr lang="en-GB" dirty="0">
              <a:solidFill>
                <a:schemeClr val="accent4"/>
              </a:solidFill>
              <a:ea typeface="Calibri"/>
              <a:cs typeface="Calibri"/>
            </a:endParaRPr>
          </a:p>
          <a:p>
            <a:pPr marL="963613" lvl="1" indent="-455613">
              <a:buClr>
                <a:schemeClr val="accent5"/>
              </a:buClr>
              <a:buFont typeface="+mj-lt"/>
              <a:buAutoNum type="arabicPeriod"/>
            </a:pPr>
            <a:r>
              <a:rPr lang="en-GB" dirty="0">
                <a:solidFill>
                  <a:schemeClr val="accent4"/>
                </a:solidFill>
                <a:hlinkClick r:id="rId9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Comprehensive assessment for inpatients</a:t>
            </a:r>
            <a:endParaRPr lang="en-GB" dirty="0">
              <a:solidFill>
                <a:schemeClr val="accent4"/>
              </a:solidFill>
              <a:ea typeface="Calibri"/>
              <a:cs typeface="Calibri"/>
              <a:hlinkClick r:id="rId9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pPr marL="482570" lvl="1"/>
            <a:r>
              <a:rPr lang="en-GB" dirty="0">
                <a:ea typeface="Calibri"/>
                <a:cs typeface="Calibri"/>
              </a:rPr>
              <a:t>These were developed as a result of feedback </a:t>
            </a:r>
            <a:br>
              <a:rPr lang="en-GB" dirty="0">
                <a:ea typeface="Calibri"/>
                <a:cs typeface="Calibri"/>
              </a:rPr>
            </a:br>
            <a:r>
              <a:rPr lang="en-GB" dirty="0">
                <a:ea typeface="Calibri"/>
                <a:cs typeface="Calibri"/>
              </a:rPr>
              <a:t>for more networking opportunities between </a:t>
            </a:r>
            <a:br>
              <a:rPr lang="en-GB" dirty="0">
                <a:ea typeface="Calibri"/>
                <a:cs typeface="Calibri"/>
              </a:rPr>
            </a:br>
            <a:r>
              <a:rPr lang="en-GB" dirty="0">
                <a:ea typeface="Calibri"/>
                <a:cs typeface="Calibri"/>
              </a:rPr>
              <a:t>audit participants.</a:t>
            </a:r>
          </a:p>
          <a:p>
            <a:pPr lvl="1"/>
            <a:endParaRPr lang="en-GB" dirty="0"/>
          </a:p>
          <a:p>
            <a:pPr lvl="1"/>
            <a:endParaRPr lang="en-GB" dirty="0">
              <a:ea typeface="Calibri"/>
              <a:cs typeface="Calibri"/>
            </a:endParaRPr>
          </a:p>
          <a:p>
            <a:pPr marL="965140" lvl="1">
              <a:buFont typeface="+mj-lt"/>
              <a:buAutoNum type="arabicPeriod"/>
            </a:pPr>
            <a:endParaRPr lang="en-GB" dirty="0"/>
          </a:p>
          <a:p>
            <a:pPr marL="482570" lvl="1"/>
            <a:endParaRPr lang="en-GB" dirty="0"/>
          </a:p>
          <a:p>
            <a:pPr marL="482570" lvl="1"/>
            <a:endParaRPr lang="en-GB" dirty="0"/>
          </a:p>
          <a:p>
            <a:endParaRPr lang="en-GB" dirty="0"/>
          </a:p>
          <a:p>
            <a:endParaRPr lang="en-US" dirty="0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564C6DD2-8DE8-77BE-BA7A-284E69425D61}"/>
              </a:ext>
            </a:extLst>
          </p:cNvPr>
          <p:cNvSpPr/>
          <p:nvPr/>
        </p:nvSpPr>
        <p:spPr>
          <a:xfrm>
            <a:off x="20606657" y="416737"/>
            <a:ext cx="3161524" cy="3161524"/>
          </a:xfrm>
          <a:prstGeom prst="ellipse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/>
          <a:lstStyle/>
          <a:p>
            <a:pPr algn="ctr"/>
            <a:endParaRPr lang="en-US" sz="1600" dirty="0">
              <a:solidFill>
                <a:schemeClr val="bg1"/>
              </a:solidFill>
            </a:endParaRPr>
          </a:p>
        </p:txBody>
      </p:sp>
      <p:pic>
        <p:nvPicPr>
          <p:cNvPr id="15" name="Graphic 14" descr="Hospital with solid fill">
            <a:extLst>
              <a:ext uri="{FF2B5EF4-FFF2-40B4-BE49-F238E27FC236}">
                <a16:creationId xmlns:a16="http://schemas.microsoft.com/office/drawing/2014/main" id="{35DEAAD4-16A9-43EA-D9F6-14AF0405A5DE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20820053" y="416737"/>
            <a:ext cx="2767702" cy="27677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65180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9729B53-6D38-D41A-3480-26B1FB3D991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8FBE4985-08BF-C389-62D4-E83E4E1C8D9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9600" dirty="0"/>
              <a:t>System and Public</a:t>
            </a:r>
            <a:endParaRPr lang="en-US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0B2EBA97-D2C7-5AC6-31D2-FEEA564B92C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249363" y="2730500"/>
            <a:ext cx="10941843" cy="7667625"/>
          </a:xfrm>
        </p:spPr>
        <p:txBody>
          <a:bodyPr/>
          <a:lstStyle/>
          <a:p>
            <a:pPr marL="0" indent="0">
              <a:buNone/>
            </a:pPr>
            <a:r>
              <a:rPr lang="en-US" b="1" dirty="0"/>
              <a:t>How the programme supports policy development and system management</a:t>
            </a:r>
          </a:p>
          <a:p>
            <a:r>
              <a:rPr lang="en-GB" sz="3200" dirty="0"/>
              <a:t>FLS-DB data have been used to support successful campaigning and a pledge of 100% coverage </a:t>
            </a:r>
            <a:br>
              <a:rPr lang="en-GB" sz="3200" dirty="0"/>
            </a:br>
            <a:r>
              <a:rPr lang="en-GB" sz="3200" dirty="0"/>
              <a:t>of FLSs in the UK by 2030 in the</a:t>
            </a:r>
            <a:r>
              <a:rPr lang="en-GB" sz="3200" dirty="0">
                <a:highlight>
                  <a:srgbClr val="FFFFFF"/>
                </a:highlight>
              </a:rPr>
              <a:t> NHS 10 Year Plan. </a:t>
            </a:r>
            <a:endParaRPr lang="en-GB" sz="3200" dirty="0">
              <a:highlight>
                <a:srgbClr val="FFFFFF"/>
              </a:highlight>
              <a:ea typeface="Calibri"/>
              <a:cs typeface="Calibri"/>
            </a:endParaRPr>
          </a:p>
          <a:p>
            <a:r>
              <a:rPr lang="en-GB" sz="3200" dirty="0"/>
              <a:t>Four new FLSs registered in 2025, expanding geographical coverage of the audit.</a:t>
            </a:r>
            <a:endParaRPr lang="en-GB" sz="3200" dirty="0">
              <a:ea typeface="Calibri"/>
              <a:cs typeface="Calibri"/>
            </a:endParaRPr>
          </a:p>
          <a:p>
            <a:r>
              <a:rPr lang="en-GB" sz="3200" dirty="0"/>
              <a:t>We continue to contribute towards NICE guidelines, in 2025 reviewing those on osteoporosis.</a:t>
            </a:r>
            <a:endParaRPr lang="en-GB" sz="3200" dirty="0">
              <a:ea typeface="Calibri"/>
              <a:cs typeface="Calibri"/>
            </a:endParaRPr>
          </a:p>
          <a:p>
            <a:r>
              <a:rPr lang="en-GB" sz="3200" dirty="0">
                <a:ea typeface="Calibri"/>
                <a:cs typeface="Calibri"/>
              </a:rPr>
              <a:t>The audits’ data are used by the Care Quality Commission (CQC), Getting It Right First Time (GIRFT), British Orthopaedic Association (BOA) and Model Health System, all to support improvement.</a:t>
            </a:r>
          </a:p>
          <a:p>
            <a:r>
              <a:rPr lang="en-GB" sz="3200" dirty="0">
                <a:ea typeface="Calibri"/>
                <a:cs typeface="Calibri"/>
              </a:rPr>
              <a:t>The NHFD contacted six hospitals as outliers in 2024. Following tailored and ongoing support from the NHFD, those identified as outliers in 2023 </a:t>
            </a:r>
            <a:r>
              <a:rPr lang="en-GB" sz="3200" dirty="0"/>
              <a:t>recorded a reduction in 30-day mortality by a third in the year after their identification as outliers.</a:t>
            </a:r>
            <a:endParaRPr lang="en-GB" sz="3200" dirty="0">
              <a:ea typeface="Calibri"/>
              <a:cs typeface="Calibri"/>
            </a:endParaRPr>
          </a:p>
          <a:p>
            <a:endParaRPr lang="en-GB" dirty="0">
              <a:ea typeface="Calibri"/>
              <a:cs typeface="Calibri"/>
            </a:endParaRPr>
          </a:p>
          <a:p>
            <a:endParaRPr lang="en-GB" dirty="0">
              <a:ea typeface="Calibri"/>
              <a:cs typeface="Calibri"/>
            </a:endParaRPr>
          </a:p>
          <a:p>
            <a:endParaRPr lang="en-GB" dirty="0">
              <a:ea typeface="Calibri"/>
              <a:cs typeface="Calibri"/>
            </a:endParaRPr>
          </a:p>
          <a:p>
            <a:endParaRPr lang="en-GB" dirty="0"/>
          </a:p>
          <a:p>
            <a:endParaRPr lang="en-GB" dirty="0">
              <a:ea typeface="Calibri"/>
              <a:cs typeface="Calibri"/>
            </a:endParaRPr>
          </a:p>
          <a:p>
            <a:endParaRPr lang="en-GB" dirty="0">
              <a:ea typeface="Calibri"/>
              <a:cs typeface="Calibri"/>
            </a:endParaRPr>
          </a:p>
          <a:p>
            <a:endParaRPr lang="en-US" dirty="0"/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8" name="Text Placeholder 6">
            <a:extLst>
              <a:ext uri="{FF2B5EF4-FFF2-40B4-BE49-F238E27FC236}">
                <a16:creationId xmlns:a16="http://schemas.microsoft.com/office/drawing/2014/main" id="{4F3F3DCA-4D79-5C6A-7402-A5EAED820BDB}"/>
              </a:ext>
            </a:extLst>
          </p:cNvPr>
          <p:cNvSpPr txBox="1">
            <a:spLocks/>
          </p:cNvSpPr>
          <p:nvPr/>
        </p:nvSpPr>
        <p:spPr>
          <a:xfrm>
            <a:off x="12439878" y="4044079"/>
            <a:ext cx="11942535" cy="8047637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474104" indent="-474104" algn="l" defTabSz="914343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500"/>
              </a:spcAft>
              <a:buClr>
                <a:schemeClr val="accent2"/>
              </a:buClr>
              <a:buFont typeface="System Font Regular"/>
              <a:buChar char="&gt;"/>
              <a:tabLst/>
              <a:defRPr sz="3500" kern="1200">
                <a:solidFill>
                  <a:schemeClr val="tx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914343" indent="0" algn="l" defTabSz="914343" rtl="0" eaLnBrk="1" latinLnBrk="0" hangingPunct="1">
              <a:spcBef>
                <a:spcPts val="0"/>
              </a:spcBef>
              <a:spcAft>
                <a:spcPts val="500"/>
              </a:spcAft>
              <a:buFont typeface="Arial"/>
              <a:buNone/>
              <a:defRPr sz="3500" kern="1200">
                <a:solidFill>
                  <a:schemeClr val="tx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828686" indent="0" algn="l" defTabSz="914343" rtl="0" eaLnBrk="1" latinLnBrk="0" hangingPunct="1">
              <a:spcBef>
                <a:spcPts val="0"/>
              </a:spcBef>
              <a:spcAft>
                <a:spcPts val="500"/>
              </a:spcAft>
              <a:buFont typeface="Arial"/>
              <a:buNone/>
              <a:defRPr sz="3500" kern="1200">
                <a:solidFill>
                  <a:schemeClr val="tx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2743029" indent="0" algn="l" defTabSz="914343" rtl="0" eaLnBrk="1" latinLnBrk="0" hangingPunct="1">
              <a:spcBef>
                <a:spcPts val="0"/>
              </a:spcBef>
              <a:spcAft>
                <a:spcPts val="500"/>
              </a:spcAft>
              <a:buFont typeface="Arial"/>
              <a:buNone/>
              <a:defRPr sz="3500" kern="1200">
                <a:solidFill>
                  <a:schemeClr val="tx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3657371" indent="0" algn="l" defTabSz="914343" rtl="0" eaLnBrk="1" latinLnBrk="0" hangingPunct="1">
              <a:spcBef>
                <a:spcPts val="0"/>
              </a:spcBef>
              <a:spcAft>
                <a:spcPts val="500"/>
              </a:spcAft>
              <a:buFont typeface="Arial"/>
              <a:buNone/>
              <a:defRPr sz="3500" kern="1200">
                <a:solidFill>
                  <a:schemeClr val="tx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5028886" indent="-457171" algn="l" defTabSz="914343" rtl="0" eaLnBrk="1" latinLnBrk="0" hangingPunct="1">
              <a:spcBef>
                <a:spcPct val="20000"/>
              </a:spcBef>
              <a:buFont typeface="Arial"/>
              <a:buChar char="•"/>
              <a:defRPr sz="4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943229" indent="-457171" algn="l" defTabSz="914343" rtl="0" eaLnBrk="1" latinLnBrk="0" hangingPunct="1">
              <a:spcBef>
                <a:spcPct val="20000"/>
              </a:spcBef>
              <a:buFont typeface="Arial"/>
              <a:buChar char="•"/>
              <a:defRPr sz="4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857571" indent="-457171" algn="l" defTabSz="914343" rtl="0" eaLnBrk="1" latinLnBrk="0" hangingPunct="1">
              <a:spcBef>
                <a:spcPct val="20000"/>
              </a:spcBef>
              <a:buFont typeface="Arial"/>
              <a:buChar char="•"/>
              <a:defRPr sz="4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71914" indent="-457171" algn="l" defTabSz="914343" rtl="0" eaLnBrk="1" latinLnBrk="0" hangingPunct="1">
              <a:spcBef>
                <a:spcPct val="20000"/>
              </a:spcBef>
              <a:buFont typeface="Arial"/>
              <a:buChar char="•"/>
              <a:defRPr sz="4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GB" b="1" dirty="0"/>
              <a:t>How the programme is used by the public </a:t>
            </a:r>
          </a:p>
          <a:p>
            <a:pPr marL="0" indent="0">
              <a:buNone/>
            </a:pPr>
            <a:r>
              <a:rPr lang="en-GB" b="1" dirty="0"/>
              <a:t>and demand for it</a:t>
            </a:r>
            <a:endParaRPr lang="en-GB" sz="2000" dirty="0"/>
          </a:p>
          <a:p>
            <a:r>
              <a:rPr lang="en-GB" sz="3200" dirty="0"/>
              <a:t>All three audits have </a:t>
            </a:r>
            <a:r>
              <a:rPr lang="en-GB" sz="3200" dirty="0">
                <a:solidFill>
                  <a:schemeClr val="accent4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publicly available data</a:t>
            </a:r>
            <a:r>
              <a:rPr lang="en-GB" sz="3200" dirty="0"/>
              <a:t>, allowing for accountability at service level and real-time interventions.   </a:t>
            </a:r>
          </a:p>
          <a:p>
            <a:r>
              <a:rPr lang="en-GB" sz="3200" dirty="0"/>
              <a:t>In 2025, FFFAP resources combined garnered more than 10K views.</a:t>
            </a:r>
          </a:p>
          <a:p>
            <a:r>
              <a:rPr lang="en-GB" sz="3200" dirty="0"/>
              <a:t>Successfully recruited a new member to our patient and carer panel.</a:t>
            </a:r>
          </a:p>
          <a:p>
            <a:r>
              <a:rPr lang="en-GB" sz="3200" dirty="0">
                <a:ea typeface="Calibri"/>
                <a:cs typeface="Calibri"/>
              </a:rPr>
              <a:t>76 attendees at our webinar on </a:t>
            </a:r>
            <a:r>
              <a:rPr lang="en-GB" sz="3200" dirty="0">
                <a:solidFill>
                  <a:schemeClr val="accent4"/>
                </a:solidFill>
                <a:ea typeface="Calibri"/>
                <a:cs typeface="Calibri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patient engagement</a:t>
            </a:r>
            <a:r>
              <a:rPr lang="en-GB" sz="3200" u="sng" dirty="0">
                <a:solidFill>
                  <a:schemeClr val="accent4"/>
                </a:solidFill>
                <a:ea typeface="Calibri"/>
                <a:cs typeface="Calibri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lang="en-GB" sz="3200" dirty="0">
                <a:ea typeface="Calibri"/>
                <a:cs typeface="Calibri"/>
              </a:rPr>
              <a:t>in 2025. </a:t>
            </a:r>
            <a:r>
              <a:rPr lang="en-GB" sz="3200" dirty="0"/>
              <a:t>The session provided practical ideas </a:t>
            </a:r>
            <a:br>
              <a:rPr lang="en-GB" sz="3200" dirty="0"/>
            </a:br>
            <a:r>
              <a:rPr lang="en-GB" sz="3200" dirty="0"/>
              <a:t>and support for FLS teams experiencing challenges </a:t>
            </a:r>
            <a:r>
              <a:rPr lang="en-GB" sz="3200"/>
              <a:t>with involving </a:t>
            </a:r>
            <a:r>
              <a:rPr lang="en-GB" sz="3200" dirty="0"/>
              <a:t>patients.</a:t>
            </a:r>
          </a:p>
          <a:p>
            <a:r>
              <a:rPr lang="en-GB" sz="3200" dirty="0">
                <a:ea typeface="Calibri"/>
                <a:cs typeface="Calibri"/>
              </a:rPr>
              <a:t>Our newsletters go out quarterly to over 4,000 clinical staff. </a:t>
            </a:r>
          </a:p>
          <a:p>
            <a:r>
              <a:rPr lang="en-GB" sz="3200" dirty="0"/>
              <a:t>FLS-DB and the patient and carer panel (PCP) </a:t>
            </a:r>
            <a:br>
              <a:rPr lang="en-GB" sz="3200" dirty="0"/>
            </a:br>
            <a:r>
              <a:rPr lang="en-GB" sz="3200" dirty="0"/>
              <a:t>coproduced two patient resources: </a:t>
            </a:r>
            <a:r>
              <a:rPr lang="en-GB" sz="3200" dirty="0">
                <a:solidFill>
                  <a:schemeClr val="accent4"/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transfer of care</a:t>
            </a:r>
            <a:r>
              <a:rPr lang="en-GB" sz="3200" dirty="0">
                <a:solidFill>
                  <a:schemeClr val="accent4"/>
                </a:solidFill>
              </a:rPr>
              <a:t> </a:t>
            </a:r>
            <a:br>
              <a:rPr lang="en-GB" sz="3200" dirty="0">
                <a:solidFill>
                  <a:schemeClr val="accent4"/>
                </a:solidFill>
              </a:rPr>
            </a:br>
            <a:r>
              <a:rPr lang="en-GB" sz="3200" dirty="0"/>
              <a:t>and </a:t>
            </a:r>
            <a:r>
              <a:rPr lang="en-GB" sz="3200" dirty="0">
                <a:solidFill>
                  <a:schemeClr val="accent4"/>
                </a:solidFill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mental health and osteoporosis</a:t>
            </a:r>
            <a:r>
              <a:rPr lang="en-GB" sz="3200" dirty="0"/>
              <a:t>.  </a:t>
            </a:r>
            <a:endParaRPr lang="en-GB" sz="4300" dirty="0">
              <a:solidFill>
                <a:schemeClr val="accent6"/>
              </a:solidFill>
              <a:latin typeface="Georgia" panose="02040502050405020303" pitchFamily="18" charset="0"/>
            </a:endParaRPr>
          </a:p>
          <a:p>
            <a:pPr marL="0" indent="0">
              <a:buNone/>
            </a:pPr>
            <a:endParaRPr lang="en-GB" dirty="0"/>
          </a:p>
          <a:p>
            <a:endParaRPr lang="en-GB" dirty="0">
              <a:ea typeface="Calibri"/>
              <a:cs typeface="Calibri"/>
            </a:endParaRP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3" name="Graphic 2" descr="Users with solid fill">
            <a:extLst>
              <a:ext uri="{FF2B5EF4-FFF2-40B4-BE49-F238E27FC236}">
                <a16:creationId xmlns:a16="http://schemas.microsoft.com/office/drawing/2014/main" id="{B7ABE3F4-AEDF-96C9-08E8-79446426D020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20545216" y="493542"/>
            <a:ext cx="3222965" cy="3222965"/>
          </a:xfrm>
          <a:prstGeom prst="rect">
            <a:avLst/>
          </a:prstGeom>
        </p:spPr>
      </p:pic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B6E27F4F-F476-4493-B6F4-6F8D9C579F8C}"/>
              </a:ext>
            </a:extLst>
          </p:cNvPr>
          <p:cNvSpPr txBox="1">
            <a:spLocks/>
          </p:cNvSpPr>
          <p:nvPr/>
        </p:nvSpPr>
        <p:spPr>
          <a:xfrm>
            <a:off x="13054747" y="191277"/>
            <a:ext cx="11190515" cy="3689016"/>
          </a:xfrm>
          <a:prstGeom prst="rect">
            <a:avLst/>
          </a:prstGeom>
          <a:solidFill>
            <a:schemeClr val="accent6"/>
          </a:solidFill>
          <a:ln w="31750">
            <a:gradFill>
              <a:gsLst>
                <a:gs pos="0">
                  <a:schemeClr val="accent4"/>
                </a:gs>
                <a:gs pos="46000">
                  <a:schemeClr val="accent1">
                    <a:lumMod val="45000"/>
                    <a:lumOff val="55000"/>
                  </a:schemeClr>
                </a:gs>
                <a:gs pos="100000">
                  <a:schemeClr val="accent5"/>
                </a:gs>
              </a:gsLst>
              <a:lin ang="5400000" scaled="1"/>
            </a:gradFill>
          </a:ln>
        </p:spPr>
        <p:txBody>
          <a:bodyPr vert="horz" lIns="288000" tIns="288000" rIns="288000" bIns="288000" rtlCol="0">
            <a:noAutofit/>
          </a:bodyPr>
          <a:lstStyle>
            <a:lvl1pPr marL="474104" indent="-474104" algn="l" defTabSz="914343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500"/>
              </a:spcAft>
              <a:buClr>
                <a:schemeClr val="accent2"/>
              </a:buClr>
              <a:buFont typeface="System Font Regular"/>
              <a:buChar char="&gt;"/>
              <a:tabLst/>
              <a:defRPr sz="3500" kern="1200">
                <a:solidFill>
                  <a:schemeClr val="tx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914343" indent="0" algn="l" defTabSz="914343" rtl="0" eaLnBrk="1" latinLnBrk="0" hangingPunct="1">
              <a:spcBef>
                <a:spcPts val="0"/>
              </a:spcBef>
              <a:spcAft>
                <a:spcPts val="500"/>
              </a:spcAft>
              <a:buFont typeface="Arial"/>
              <a:buNone/>
              <a:defRPr sz="3500" kern="1200">
                <a:solidFill>
                  <a:schemeClr val="tx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828686" indent="0" algn="l" defTabSz="914343" rtl="0" eaLnBrk="1" latinLnBrk="0" hangingPunct="1">
              <a:spcBef>
                <a:spcPts val="0"/>
              </a:spcBef>
              <a:spcAft>
                <a:spcPts val="500"/>
              </a:spcAft>
              <a:buFont typeface="Arial"/>
              <a:buNone/>
              <a:defRPr sz="3500" kern="1200">
                <a:solidFill>
                  <a:schemeClr val="tx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2743029" indent="0" algn="l" defTabSz="914343" rtl="0" eaLnBrk="1" latinLnBrk="0" hangingPunct="1">
              <a:spcBef>
                <a:spcPts val="0"/>
              </a:spcBef>
              <a:spcAft>
                <a:spcPts val="500"/>
              </a:spcAft>
              <a:buFont typeface="Arial"/>
              <a:buNone/>
              <a:defRPr sz="3500" kern="1200">
                <a:solidFill>
                  <a:schemeClr val="tx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3657371" indent="0" algn="l" defTabSz="914343" rtl="0" eaLnBrk="1" latinLnBrk="0" hangingPunct="1">
              <a:spcBef>
                <a:spcPts val="0"/>
              </a:spcBef>
              <a:spcAft>
                <a:spcPts val="500"/>
              </a:spcAft>
              <a:buFont typeface="Arial"/>
              <a:buNone/>
              <a:defRPr sz="3500" kern="1200">
                <a:solidFill>
                  <a:schemeClr val="tx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5028886" indent="-457171" algn="l" defTabSz="914343" rtl="0" eaLnBrk="1" latinLnBrk="0" hangingPunct="1">
              <a:spcBef>
                <a:spcPct val="20000"/>
              </a:spcBef>
              <a:buFont typeface="Arial"/>
              <a:buChar char="•"/>
              <a:defRPr sz="4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943229" indent="-457171" algn="l" defTabSz="914343" rtl="0" eaLnBrk="1" latinLnBrk="0" hangingPunct="1">
              <a:spcBef>
                <a:spcPct val="20000"/>
              </a:spcBef>
              <a:buFont typeface="Arial"/>
              <a:buChar char="•"/>
              <a:defRPr sz="4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857571" indent="-457171" algn="l" defTabSz="914343" rtl="0" eaLnBrk="1" latinLnBrk="0" hangingPunct="1">
              <a:spcBef>
                <a:spcPct val="20000"/>
              </a:spcBef>
              <a:buFont typeface="Arial"/>
              <a:buChar char="•"/>
              <a:defRPr sz="4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71914" indent="-457171" algn="l" defTabSz="914343" rtl="0" eaLnBrk="1" latinLnBrk="0" hangingPunct="1">
              <a:spcBef>
                <a:spcPct val="20000"/>
              </a:spcBef>
              <a:buFont typeface="Arial"/>
              <a:buChar char="•"/>
              <a:defRPr sz="4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58750" indent="-158750">
              <a:buNone/>
            </a:pPr>
            <a:r>
              <a:rPr lang="en-GB" dirty="0">
                <a:solidFill>
                  <a:schemeClr val="bg1"/>
                </a:solidFill>
                <a:latin typeface="Georgia" panose="02040502050405020303" pitchFamily="18" charset="0"/>
              </a:rPr>
              <a:t>‘	I welcomed the opportunity to contribute to FFFAP because I could clearly see how significant these audits are in driving improvements in patient outcomes.’</a:t>
            </a:r>
          </a:p>
          <a:p>
            <a:pPr marL="158750" indent="-158750">
              <a:buNone/>
            </a:pPr>
            <a:r>
              <a:rPr lang="en-GB" b="1" dirty="0">
                <a:solidFill>
                  <a:schemeClr val="accent5"/>
                </a:solidFill>
              </a:rPr>
              <a:t>  </a:t>
            </a:r>
            <a:r>
              <a:rPr lang="en-GB" b="1" dirty="0">
                <a:solidFill>
                  <a:schemeClr val="accent4"/>
                </a:solidFill>
              </a:rPr>
              <a:t>Kathleen Briers, a member of the PCP since its conception in 2018</a:t>
            </a:r>
          </a:p>
        </p:txBody>
      </p:sp>
    </p:spTree>
    <p:extLst>
      <p:ext uri="{BB962C8B-B14F-4D97-AF65-F5344CB8AC3E}">
        <p14:creationId xmlns:p14="http://schemas.microsoft.com/office/powerpoint/2010/main" val="38459477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FFFAP med care">
      <a:dk1>
        <a:srgbClr val="192834"/>
      </a:dk1>
      <a:lt1>
        <a:srgbClr val="FFFFFF"/>
      </a:lt1>
      <a:dk2>
        <a:srgbClr val="959FA1"/>
      </a:dk2>
      <a:lt2>
        <a:srgbClr val="D6D9D8"/>
      </a:lt2>
      <a:accent1>
        <a:srgbClr val="08406C"/>
      </a:accent1>
      <a:accent2>
        <a:srgbClr val="0082BA"/>
      </a:accent2>
      <a:accent3>
        <a:srgbClr val="A9DAF3"/>
      </a:accent3>
      <a:accent4>
        <a:srgbClr val="59D8A1"/>
      </a:accent4>
      <a:accent5>
        <a:srgbClr val="34898C"/>
      </a:accent5>
      <a:accent6>
        <a:srgbClr val="1B2840"/>
      </a:accent6>
      <a:hlink>
        <a:srgbClr val="959FA1"/>
      </a:hlink>
      <a:folHlink>
        <a:srgbClr val="959FA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2">
            <a:lumMod val="50000"/>
          </a:schemeClr>
        </a:solidFill>
        <a:ln>
          <a:noFill/>
        </a:ln>
        <a:effectLst/>
      </a:spPr>
      <a:bodyPr lIns="72000" tIns="72000" rIns="72000" bIns="72000" rtlCol="0" anchor="ctr"/>
      <a:lstStyle>
        <a:defPPr algn="ctr">
          <a:defRPr sz="1600" dirty="0">
            <a:solidFill>
              <a:schemeClr val="bg1"/>
            </a:solidFill>
          </a:defRPr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accent6"/>
          </a:solidFill>
        </a:ln>
        <a:effectLst/>
      </a:spPr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 algn="l">
          <a:lnSpc>
            <a:spcPct val="100000"/>
          </a:lnSpc>
          <a:defRPr sz="4000" dirty="0" smtClean="0">
            <a:solidFill>
              <a:schemeClr val="bg2">
                <a:lumMod val="10000"/>
              </a:schemeClr>
            </a:solidFill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CB75E62D3DE67478C470A2463941AF3" ma:contentTypeVersion="16" ma:contentTypeDescription="Create a new document." ma:contentTypeScope="" ma:versionID="3cbb43f0fcf6d6eaeffdb7271f5f2e25">
  <xsd:schema xmlns:xsd="http://www.w3.org/2001/XMLSchema" xmlns:xs="http://www.w3.org/2001/XMLSchema" xmlns:p="http://schemas.microsoft.com/office/2006/metadata/properties" xmlns:ns2="88d9f489-fbb5-409d-8361-5dd6458cd0ad" xmlns:ns3="58afd8fe-34e6-4347-ac36-1932accbb357" targetNamespace="http://schemas.microsoft.com/office/2006/metadata/properties" ma:root="true" ma:fieldsID="b5597f15bbd7953552400ed0e2ffdd6b" ns2:_="" ns3:_="">
    <xsd:import namespace="88d9f489-fbb5-409d-8361-5dd6458cd0ad"/>
    <xsd:import namespace="58afd8fe-34e6-4347-ac36-1932accbb35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BillingMetadata" minOccurs="0"/>
                <xsd:element ref="ns2:DateandTime" minOccurs="0"/>
                <xsd:element ref="ns2:lcf76f155ced4ddcb4097134ff3c332f" minOccurs="0"/>
                <xsd:element ref="ns3:TaxCatchAll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8d9f489-fbb5-409d-8361-5dd6458cd0a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MediaServiceBillingMetadata" ma:index="15" nillable="true" ma:displayName="MediaServiceBillingMetadata" ma:hidden="true" ma:internalName="MediaServiceBillingMetadata" ma:readOnly="true">
      <xsd:simpleType>
        <xsd:restriction base="dms:Note"/>
      </xsd:simpleType>
    </xsd:element>
    <xsd:element name="DateandTime" ma:index="16" nillable="true" ma:displayName="Date and Time" ma:format="DateTime" ma:internalName="DateandTime">
      <xsd:simpleType>
        <xsd:restriction base="dms:DateTime"/>
      </xsd:simpleType>
    </xsd:element>
    <xsd:element name="lcf76f155ced4ddcb4097134ff3c332f" ma:index="18" nillable="true" ma:taxonomy="true" ma:internalName="lcf76f155ced4ddcb4097134ff3c332f" ma:taxonomyFieldName="MediaServiceImageTags" ma:displayName="Image Tags" ma:readOnly="false" ma:fieldId="{5cf76f15-5ced-4ddc-b409-7134ff3c332f}" ma:taxonomyMulti="true" ma:sspId="74f7a641-d7a7-4058-a8da-0ae5b4afc5b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8afd8fe-34e6-4347-ac36-1932accbb357" elementFormDefault="qualified">
    <xsd:import namespace="http://schemas.microsoft.com/office/2006/documentManagement/types"/>
    <xsd:import namespace="http://schemas.microsoft.com/office/infopath/2007/PartnerControls"/>
    <xsd:element name="TaxCatchAll" ma:index="19" nillable="true" ma:displayName="Taxonomy Catch All Column" ma:hidden="true" ma:list="{aff74fbe-f2fd-4cb2-ac19-1241c3710773}" ma:internalName="TaxCatchAll" ma:showField="CatchAllData" ma:web="58afd8fe-34e6-4347-ac36-1932accbb35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88d9f489-fbb5-409d-8361-5dd6458cd0ad">
      <Terms xmlns="http://schemas.microsoft.com/office/infopath/2007/PartnerControls"/>
    </lcf76f155ced4ddcb4097134ff3c332f>
    <TaxCatchAll xmlns="58afd8fe-34e6-4347-ac36-1932accbb357" xsi:nil="true"/>
    <DateandTime xmlns="88d9f489-fbb5-409d-8361-5dd6458cd0ad" xsi:nil="true"/>
  </documentManagement>
</p:properties>
</file>

<file path=customXml/itemProps1.xml><?xml version="1.0" encoding="utf-8"?>
<ds:datastoreItem xmlns:ds="http://schemas.openxmlformats.org/officeDocument/2006/customXml" ds:itemID="{1B4500EE-5CCA-4958-AF5F-F686D66E44E8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D90C6D93-5F80-4342-954D-DA7BC8F44351}"/>
</file>

<file path=customXml/itemProps3.xml><?xml version="1.0" encoding="utf-8"?>
<ds:datastoreItem xmlns:ds="http://schemas.openxmlformats.org/officeDocument/2006/customXml" ds:itemID="{8723AECE-1BEC-4349-8578-2BD1562CE3F6}">
  <ds:schemaRefs>
    <ds:schemaRef ds:uri="http://schemas.microsoft.com/office/infopath/2007/PartnerControls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purl.org/dc/elements/1.1/"/>
    <ds:schemaRef ds:uri="http://purl.org/dc/dcmitype/"/>
    <ds:schemaRef ds:uri="http://www.w3.org/XML/1998/namespace"/>
    <ds:schemaRef ds:uri="http://schemas.microsoft.com/office/2006/metadata/properties"/>
    <ds:schemaRef ds:uri="58afd8fe-34e6-4347-ac36-1932accbb357"/>
    <ds:schemaRef ds:uri="88d9f489-fbb5-409d-8361-5dd6458cd0a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1000</TotalTime>
  <Words>781</Words>
  <Application>Microsoft Office PowerPoint</Application>
  <PresentationFormat>Custom</PresentationFormat>
  <Paragraphs>64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Calibri</vt:lpstr>
      <vt:lpstr>Georgia</vt:lpstr>
      <vt:lpstr>System Font Regular</vt:lpstr>
      <vt:lpstr>Office Theme</vt:lpstr>
      <vt:lpstr>National</vt:lpstr>
      <vt:lpstr>Local</vt:lpstr>
      <vt:lpstr>System and Public</vt:lpstr>
    </vt:vector>
  </TitlesOfParts>
  <Company>RCP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Studio</dc:creator>
  <cp:lastModifiedBy>James Campbell</cp:lastModifiedBy>
  <cp:revision>46</cp:revision>
  <cp:lastPrinted>2019-03-08T14:18:05Z</cp:lastPrinted>
  <dcterms:created xsi:type="dcterms:W3CDTF">2014-04-14T09:59:09Z</dcterms:created>
  <dcterms:modified xsi:type="dcterms:W3CDTF">2026-03-23T11:28:38Z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0x010100DCB75E62D3DE67478C470A2463941AF3</vt:lpwstr>
  </property>
  <property fmtid="{D5CDD505-2E9C-101B-9397-08002B2CF9AE}" pid="3" name="MediaServiceImageTags">
    <vt:lpwstr/>
  </property>
  <property fmtid="{D5CDD505-2E9C-101B-9397-08002B2CF9AE}" pid="4" name="Order">
    <vt:r8>4893400</vt:r8>
  </property>
</Properties>
</file>