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6"/>
  </p:notesMasterIdLst>
  <p:sldIdLst>
    <p:sldId id="256" r:id="rId5"/>
  </p:sldIdLst>
  <p:sldSz cx="15113000" cy="23037800"/>
  <p:notesSz cx="6858000" cy="9144000"/>
  <p:embeddedFontLst>
    <p:embeddedFont>
      <p:font typeface="Montserrat" panose="00000500000000000000" pitchFamily="50" charset="0"/>
      <p:regular r:id="rId7"/>
      <p:bold r:id="rId8"/>
      <p:italic r:id="rId9"/>
      <p:boldItalic r:id="rId10"/>
    </p:embeddedFont>
    <p:embeddedFont>
      <p:font typeface="Montserrat Bold" panose="020B0604020202020204" charset="0"/>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61937-6853-7DC8-5F94-F133E305E4D8}" name="Tina Strack" initials="TS" userId="S::tina.strack@hqip.org.uk::d6ff3060-f281-4a05-95da-3273d3914871" providerId="AD"/>
  <p188:author id="{3099106F-397F-D465-6632-3482BD6F5938}" name="Niky Raja" initials="" userId="S::Niky.Raja@rcpch.ac.uk::bbcb8039-b9ae-4d7c-a7fe-3a6acb22efba" providerId="AD"/>
  <p188:author id="{1AA9E975-F663-D142-F78B-301E7F2A1F98}" name="Saleema Abdin" initials="SA" userId="S::Saleema.Abdin@rcpch.ac.uk::cdf0617b-63c1-485a-a36d-7876adc3a5e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2D31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9" d="100"/>
          <a:sy n="29" d="100"/>
        </p:scale>
        <p:origin x="3456" y="30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font" Target="fonts/font1.fntdata"/><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font" Target="fonts/font3.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F435DD-AE62-485B-AAA1-774FB65AB83A}" type="datetimeFigureOut">
              <a:rPr lang="en-GB" smtClean="0"/>
              <a:t>15/04/2026</a:t>
            </a:fld>
            <a:endParaRPr lang="en-GB"/>
          </a:p>
        </p:txBody>
      </p:sp>
      <p:sp>
        <p:nvSpPr>
          <p:cNvPr id="4" name="Slide Image Placeholder 3"/>
          <p:cNvSpPr>
            <a:spLocks noGrp="1" noRot="1" noChangeAspect="1"/>
          </p:cNvSpPr>
          <p:nvPr>
            <p:ph type="sldImg" idx="2"/>
          </p:nvPr>
        </p:nvSpPr>
        <p:spPr>
          <a:xfrm>
            <a:off x="2416175" y="1143000"/>
            <a:ext cx="202565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E3771-4E6A-4F96-A227-612A77093624}" type="slidenum">
              <a:rPr lang="en-GB" smtClean="0"/>
              <a:t>‹#›</a:t>
            </a:fld>
            <a:endParaRPr lang="en-GB"/>
          </a:p>
        </p:txBody>
      </p:sp>
    </p:spTree>
    <p:extLst>
      <p:ext uri="{BB962C8B-B14F-4D97-AF65-F5344CB8AC3E}">
        <p14:creationId xmlns:p14="http://schemas.microsoft.com/office/powerpoint/2010/main" val="96577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ADE3771-4E6A-4F96-A227-612A77093624}" type="slidenum">
              <a:rPr lang="en-GB" smtClean="0"/>
              <a:t>1</a:t>
            </a:fld>
            <a:endParaRPr lang="en-GB"/>
          </a:p>
        </p:txBody>
      </p:sp>
    </p:spTree>
    <p:extLst>
      <p:ext uri="{BB962C8B-B14F-4D97-AF65-F5344CB8AC3E}">
        <p14:creationId xmlns:p14="http://schemas.microsoft.com/office/powerpoint/2010/main" val="1616844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rcpch.ac.uk/resources/epilepsy12-audit-dashboard" TargetMode="External"/><Relationship Id="rId13"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hyperlink" Target="https://www.england.nhs.uk/long-read/national-bundle-of-care-for-children-and-young-people-with-epilepsy/" TargetMode="External"/><Relationship Id="rId12" Type="http://schemas.openxmlformats.org/officeDocument/2006/relationships/hyperlink" Target="https://www.england.nhs.uk/about/equality/equality-hub/national-healthcare-inequalities-improvement-programme/core20plus5/" TargetMode="External"/><Relationship Id="rId17" Type="http://schemas.openxmlformats.org/officeDocument/2006/relationships/hyperlink" Target="https://www.rcpch.ac.uk/resources/epilepsy12-audit-2018-19-children-young-people" TargetMode="External"/><Relationship Id="rId2" Type="http://schemas.openxmlformats.org/officeDocument/2006/relationships/notesSlide" Target="../notesSlides/notesSlide1.xml"/><Relationship Id="rId16" Type="http://schemas.openxmlformats.org/officeDocument/2006/relationships/hyperlink" Target="https://www.rcpch.ac.uk/sites/default/files/2024-11/2024-epilepsy12_youth_advocate_infographic.pdf" TargetMode="External"/><Relationship Id="rId1" Type="http://schemas.openxmlformats.org/officeDocument/2006/relationships/slideLayout" Target="../slideLayouts/slideLayout7.xml"/><Relationship Id="rId6" Type="http://schemas.openxmlformats.org/officeDocument/2006/relationships/hyperlink" Target="https://www.rcpch.ac.uk/work-we-do/clinical-audits/epilepsy12/about#our-quality-improvement-goals" TargetMode="External"/><Relationship Id="rId11" Type="http://schemas.openxmlformats.org/officeDocument/2006/relationships/hyperlink" Target="https://www.rcpch.ac.uk/work-we-do/clinical-audits/epilepsy12/reports-resources#our-engagement-work-with-ayph" TargetMode="External"/><Relationship Id="rId5" Type="http://schemas.openxmlformats.org/officeDocument/2006/relationships/hyperlink" Target="https://www.rcpch.ac.uk/work-we-do/clinical-audits/epilepsy12/reports-resources#our-annual-reports" TargetMode="External"/><Relationship Id="rId15" Type="http://schemas.openxmlformats.org/officeDocument/2006/relationships/hyperlink" Target="https://www.rcpch.ac.uk/resources/epilepsy12-youth-advocates#the-importance-of-school-care-plans" TargetMode="External"/><Relationship Id="rId10" Type="http://schemas.openxmlformats.org/officeDocument/2006/relationships/hyperlink" Target="https://www.rcpch.ac.uk/resources/EQIP-impact#downloadBox" TargetMode="External"/><Relationship Id="rId4" Type="http://schemas.openxmlformats.org/officeDocument/2006/relationships/image" Target="../media/image2.png"/><Relationship Id="rId9" Type="http://schemas.openxmlformats.org/officeDocument/2006/relationships/hyperlink" Target="https://theprsb.org/epilepsy-standard/" TargetMode="External"/><Relationship Id="rId14" Type="http://schemas.openxmlformats.org/officeDocument/2006/relationships/hyperlink" Target="https://www.rcpch.ac.uk/resources/epilepsy12-youth-advocat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954652" y="601322"/>
            <a:ext cx="3160526" cy="1573679"/>
          </a:xfrm>
          <a:custGeom>
            <a:avLst/>
            <a:gdLst/>
            <a:ahLst/>
            <a:cxnLst/>
            <a:rect l="l" t="t" r="r" b="b"/>
            <a:pathLst>
              <a:path w="3160526" h="1573679">
                <a:moveTo>
                  <a:pt x="0" y="0"/>
                </a:moveTo>
                <a:lnTo>
                  <a:pt x="3160527" y="0"/>
                </a:lnTo>
                <a:lnTo>
                  <a:pt x="3160527" y="1573679"/>
                </a:lnTo>
                <a:lnTo>
                  <a:pt x="0" y="1573679"/>
                </a:lnTo>
                <a:lnTo>
                  <a:pt x="0" y="0"/>
                </a:lnTo>
                <a:close/>
              </a:path>
            </a:pathLst>
          </a:custGeom>
          <a:blipFill>
            <a:blip r:embed="rId3"/>
            <a:stretch>
              <a:fillRect/>
            </a:stretch>
          </a:blipFill>
        </p:spPr>
        <p:txBody>
          <a:bodyPr/>
          <a:lstStyle/>
          <a:p>
            <a:endParaRPr lang="en-GB"/>
          </a:p>
        </p:txBody>
      </p:sp>
      <p:sp>
        <p:nvSpPr>
          <p:cNvPr id="3" name="Freeform 3"/>
          <p:cNvSpPr/>
          <p:nvPr/>
        </p:nvSpPr>
        <p:spPr>
          <a:xfrm>
            <a:off x="7488865" y="571824"/>
            <a:ext cx="3340304" cy="2004183"/>
          </a:xfrm>
          <a:custGeom>
            <a:avLst/>
            <a:gdLst/>
            <a:ahLst/>
            <a:cxnLst/>
            <a:rect l="l" t="t" r="r" b="b"/>
            <a:pathLst>
              <a:path w="3340304" h="2004183">
                <a:moveTo>
                  <a:pt x="0" y="0"/>
                </a:moveTo>
                <a:lnTo>
                  <a:pt x="3340304" y="0"/>
                </a:lnTo>
                <a:lnTo>
                  <a:pt x="3340304" y="2004183"/>
                </a:lnTo>
                <a:lnTo>
                  <a:pt x="0" y="2004183"/>
                </a:lnTo>
                <a:lnTo>
                  <a:pt x="0" y="0"/>
                </a:lnTo>
                <a:close/>
              </a:path>
            </a:pathLst>
          </a:custGeom>
          <a:blipFill>
            <a:blip r:embed="rId4"/>
            <a:stretch>
              <a:fillRect/>
            </a:stretch>
          </a:blipFill>
        </p:spPr>
        <p:txBody>
          <a:bodyPr/>
          <a:lstStyle/>
          <a:p>
            <a:endParaRPr lang="en-GB"/>
          </a:p>
        </p:txBody>
      </p:sp>
      <p:grpSp>
        <p:nvGrpSpPr>
          <p:cNvPr id="4" name="Group 4"/>
          <p:cNvGrpSpPr/>
          <p:nvPr/>
        </p:nvGrpSpPr>
        <p:grpSpPr>
          <a:xfrm>
            <a:off x="381000" y="2463390"/>
            <a:ext cx="7023100" cy="9448800"/>
            <a:chOff x="0" y="0"/>
            <a:chExt cx="965496" cy="982675"/>
          </a:xfrm>
        </p:grpSpPr>
        <p:sp>
          <p:nvSpPr>
            <p:cNvPr id="5" name="Freeform 5"/>
            <p:cNvSpPr/>
            <p:nvPr/>
          </p:nvSpPr>
          <p:spPr>
            <a:xfrm>
              <a:off x="0" y="0"/>
              <a:ext cx="965496" cy="982675"/>
            </a:xfrm>
            <a:custGeom>
              <a:avLst/>
              <a:gdLst/>
              <a:ahLst/>
              <a:cxnLst/>
              <a:rect l="l" t="t" r="r" b="b"/>
              <a:pathLst>
                <a:path w="965496" h="982675">
                  <a:moveTo>
                    <a:pt x="0" y="0"/>
                  </a:moveTo>
                  <a:lnTo>
                    <a:pt x="965496" y="0"/>
                  </a:lnTo>
                  <a:lnTo>
                    <a:pt x="965496" y="982675"/>
                  </a:lnTo>
                  <a:lnTo>
                    <a:pt x="0" y="982675"/>
                  </a:lnTo>
                  <a:close/>
                </a:path>
              </a:pathLst>
            </a:custGeom>
            <a:solidFill>
              <a:srgbClr val="0E0E58"/>
            </a:solidFill>
          </p:spPr>
          <p:txBody>
            <a:bodyPr/>
            <a:lstStyle/>
            <a:p>
              <a:endParaRPr lang="en-GB"/>
            </a:p>
          </p:txBody>
        </p:sp>
        <p:sp>
          <p:nvSpPr>
            <p:cNvPr id="6" name="TextBox 6"/>
            <p:cNvSpPr txBox="1"/>
            <p:nvPr/>
          </p:nvSpPr>
          <p:spPr>
            <a:xfrm>
              <a:off x="0" y="-38100"/>
              <a:ext cx="965496" cy="1020775"/>
            </a:xfrm>
            <a:prstGeom prst="rect">
              <a:avLst/>
            </a:prstGeom>
          </p:spPr>
          <p:txBody>
            <a:bodyPr lIns="20120" tIns="20120" rIns="20120" bIns="20120" rtlCol="0" anchor="ctr"/>
            <a:lstStyle/>
            <a:p>
              <a:pPr algn="ctr">
                <a:lnSpc>
                  <a:spcPts val="3382"/>
                </a:lnSpc>
                <a:spcBef>
                  <a:spcPct val="0"/>
                </a:spcBef>
              </a:pPr>
              <a:endParaRPr/>
            </a:p>
          </p:txBody>
        </p:sp>
      </p:grpSp>
      <p:grpSp>
        <p:nvGrpSpPr>
          <p:cNvPr id="7" name="Group 7"/>
          <p:cNvGrpSpPr/>
          <p:nvPr/>
        </p:nvGrpSpPr>
        <p:grpSpPr>
          <a:xfrm>
            <a:off x="774700" y="2387188"/>
            <a:ext cx="6565577" cy="1546748"/>
            <a:chOff x="0" y="-56028"/>
            <a:chExt cx="965496" cy="227456"/>
          </a:xfrm>
        </p:grpSpPr>
        <p:sp>
          <p:nvSpPr>
            <p:cNvPr id="8" name="Freeform 8"/>
            <p:cNvSpPr/>
            <p:nvPr/>
          </p:nvSpPr>
          <p:spPr>
            <a:xfrm>
              <a:off x="0" y="0"/>
              <a:ext cx="965496" cy="171428"/>
            </a:xfrm>
            <a:custGeom>
              <a:avLst/>
              <a:gdLst/>
              <a:ahLst/>
              <a:cxnLst/>
              <a:rect l="l" t="t" r="r" b="b"/>
              <a:pathLst>
                <a:path w="965496" h="171428">
                  <a:moveTo>
                    <a:pt x="0" y="0"/>
                  </a:moveTo>
                  <a:lnTo>
                    <a:pt x="965496" y="0"/>
                  </a:lnTo>
                  <a:lnTo>
                    <a:pt x="965496" y="171428"/>
                  </a:lnTo>
                  <a:lnTo>
                    <a:pt x="0" y="171428"/>
                  </a:lnTo>
                  <a:close/>
                </a:path>
              </a:pathLst>
            </a:custGeom>
            <a:solidFill>
              <a:srgbClr val="0E0E58"/>
            </a:solidFill>
          </p:spPr>
          <p:txBody>
            <a:bodyPr/>
            <a:lstStyle/>
            <a:p>
              <a:endParaRPr lang="en-GB"/>
            </a:p>
          </p:txBody>
        </p:sp>
        <p:sp>
          <p:nvSpPr>
            <p:cNvPr id="9" name="TextBox 9"/>
            <p:cNvSpPr txBox="1"/>
            <p:nvPr/>
          </p:nvSpPr>
          <p:spPr>
            <a:xfrm>
              <a:off x="0" y="-56028"/>
              <a:ext cx="965496" cy="219053"/>
            </a:xfrm>
            <a:prstGeom prst="rect">
              <a:avLst/>
            </a:prstGeom>
          </p:spPr>
          <p:txBody>
            <a:bodyPr lIns="20120" tIns="20120" rIns="20120" bIns="20120" rtlCol="0" anchor="ctr"/>
            <a:lstStyle/>
            <a:p>
              <a:pPr algn="ctr">
                <a:lnSpc>
                  <a:spcPts val="2736"/>
                </a:lnSpc>
              </a:pPr>
              <a:r>
                <a:rPr lang="en-US" sz="1954" b="1">
                  <a:solidFill>
                    <a:srgbClr val="FFFFFF"/>
                  </a:solidFill>
                  <a:latin typeface="Montserrat Bold"/>
                  <a:ea typeface="Montserrat Bold"/>
                  <a:cs typeface="Montserrat Bold"/>
                  <a:sym typeface="Montserrat Bold"/>
                </a:rPr>
                <a:t>NATIONAL </a:t>
              </a:r>
            </a:p>
            <a:p>
              <a:pPr algn="ctr">
                <a:lnSpc>
                  <a:spcPts val="1984"/>
                </a:lnSpc>
              </a:pPr>
              <a:r>
                <a:rPr lang="en-US" sz="1417">
                  <a:solidFill>
                    <a:srgbClr val="FFFFFF"/>
                  </a:solidFill>
                  <a:latin typeface="Montserrat"/>
                  <a:ea typeface="Montserrat"/>
                  <a:cs typeface="Montserrat"/>
                  <a:sym typeface="Montserrat"/>
                </a:rPr>
                <a:t>How the project provides evidence of quality and </a:t>
              </a:r>
            </a:p>
            <a:p>
              <a:pPr algn="ctr">
                <a:lnSpc>
                  <a:spcPts val="1984"/>
                </a:lnSpc>
                <a:spcBef>
                  <a:spcPct val="0"/>
                </a:spcBef>
              </a:pPr>
              <a:r>
                <a:rPr lang="en-US" sz="1417">
                  <a:solidFill>
                    <a:srgbClr val="FFFFFF"/>
                  </a:solidFill>
                  <a:latin typeface="Montserrat"/>
                  <a:ea typeface="Montserrat"/>
                  <a:cs typeface="Montserrat"/>
                  <a:sym typeface="Montserrat"/>
                </a:rPr>
                <a:t>outcomes of care nationally</a:t>
              </a:r>
            </a:p>
          </p:txBody>
        </p:sp>
      </p:grpSp>
      <p:grpSp>
        <p:nvGrpSpPr>
          <p:cNvPr id="10" name="Group 10"/>
          <p:cNvGrpSpPr/>
          <p:nvPr/>
        </p:nvGrpSpPr>
        <p:grpSpPr>
          <a:xfrm>
            <a:off x="7556500" y="3149190"/>
            <a:ext cx="7016750" cy="8763000"/>
            <a:chOff x="0" y="0"/>
            <a:chExt cx="965496" cy="982675"/>
          </a:xfrm>
        </p:grpSpPr>
        <p:sp>
          <p:nvSpPr>
            <p:cNvPr id="11" name="Freeform 11"/>
            <p:cNvSpPr/>
            <p:nvPr/>
          </p:nvSpPr>
          <p:spPr>
            <a:xfrm>
              <a:off x="0" y="0"/>
              <a:ext cx="965496" cy="982675"/>
            </a:xfrm>
            <a:custGeom>
              <a:avLst/>
              <a:gdLst/>
              <a:ahLst/>
              <a:cxnLst/>
              <a:rect l="l" t="t" r="r" b="b"/>
              <a:pathLst>
                <a:path w="965496" h="982675">
                  <a:moveTo>
                    <a:pt x="0" y="0"/>
                  </a:moveTo>
                  <a:lnTo>
                    <a:pt x="965496" y="0"/>
                  </a:lnTo>
                  <a:lnTo>
                    <a:pt x="965496" y="982675"/>
                  </a:lnTo>
                  <a:lnTo>
                    <a:pt x="0" y="982675"/>
                  </a:lnTo>
                  <a:close/>
                </a:path>
              </a:pathLst>
            </a:custGeom>
            <a:solidFill>
              <a:srgbClr val="515086"/>
            </a:solidFill>
          </p:spPr>
          <p:txBody>
            <a:bodyPr/>
            <a:lstStyle/>
            <a:p>
              <a:endParaRPr lang="en-GB"/>
            </a:p>
          </p:txBody>
        </p:sp>
        <p:sp>
          <p:nvSpPr>
            <p:cNvPr id="12" name="TextBox 12"/>
            <p:cNvSpPr txBox="1"/>
            <p:nvPr/>
          </p:nvSpPr>
          <p:spPr>
            <a:xfrm>
              <a:off x="0" y="-38100"/>
              <a:ext cx="965496" cy="1020775"/>
            </a:xfrm>
            <a:prstGeom prst="rect">
              <a:avLst/>
            </a:prstGeom>
          </p:spPr>
          <p:txBody>
            <a:bodyPr lIns="20120" tIns="20120" rIns="20120" bIns="20120" rtlCol="0" anchor="ctr"/>
            <a:lstStyle/>
            <a:p>
              <a:pPr algn="ctr">
                <a:lnSpc>
                  <a:spcPts val="3382"/>
                </a:lnSpc>
                <a:spcBef>
                  <a:spcPct val="0"/>
                </a:spcBef>
              </a:pPr>
              <a:endParaRPr/>
            </a:p>
          </p:txBody>
        </p:sp>
      </p:grpSp>
      <p:grpSp>
        <p:nvGrpSpPr>
          <p:cNvPr id="13" name="Group 13"/>
          <p:cNvGrpSpPr/>
          <p:nvPr/>
        </p:nvGrpSpPr>
        <p:grpSpPr>
          <a:xfrm>
            <a:off x="7556500" y="2450689"/>
            <a:ext cx="7016750" cy="1332021"/>
            <a:chOff x="0" y="0"/>
            <a:chExt cx="965496" cy="198024"/>
          </a:xfrm>
        </p:grpSpPr>
        <p:sp>
          <p:nvSpPr>
            <p:cNvPr id="14" name="Freeform 14"/>
            <p:cNvSpPr/>
            <p:nvPr/>
          </p:nvSpPr>
          <p:spPr>
            <a:xfrm>
              <a:off x="0" y="0"/>
              <a:ext cx="965496" cy="171130"/>
            </a:xfrm>
            <a:custGeom>
              <a:avLst/>
              <a:gdLst/>
              <a:ahLst/>
              <a:cxnLst/>
              <a:rect l="l" t="t" r="r" b="b"/>
              <a:pathLst>
                <a:path w="965496" h="171130">
                  <a:moveTo>
                    <a:pt x="0" y="0"/>
                  </a:moveTo>
                  <a:lnTo>
                    <a:pt x="965496" y="0"/>
                  </a:lnTo>
                  <a:lnTo>
                    <a:pt x="965496" y="171130"/>
                  </a:lnTo>
                  <a:lnTo>
                    <a:pt x="0" y="171130"/>
                  </a:lnTo>
                  <a:close/>
                </a:path>
              </a:pathLst>
            </a:custGeom>
            <a:solidFill>
              <a:srgbClr val="515086"/>
            </a:solidFill>
          </p:spPr>
          <p:txBody>
            <a:bodyPr/>
            <a:lstStyle/>
            <a:p>
              <a:endParaRPr lang="en-GB"/>
            </a:p>
          </p:txBody>
        </p:sp>
        <p:sp>
          <p:nvSpPr>
            <p:cNvPr id="15" name="TextBox 15"/>
            <p:cNvSpPr txBox="1"/>
            <p:nvPr/>
          </p:nvSpPr>
          <p:spPr>
            <a:xfrm>
              <a:off x="0" y="2144"/>
              <a:ext cx="965496" cy="195880"/>
            </a:xfrm>
            <a:prstGeom prst="rect">
              <a:avLst/>
            </a:prstGeom>
          </p:spPr>
          <p:txBody>
            <a:bodyPr lIns="20120" tIns="20120" rIns="20120" bIns="20120" rtlCol="0" anchor="ctr"/>
            <a:lstStyle/>
            <a:p>
              <a:pPr algn="ctr">
                <a:lnSpc>
                  <a:spcPts val="2855"/>
                </a:lnSpc>
              </a:pPr>
              <a:r>
                <a:rPr lang="en-US" sz="2039" b="1">
                  <a:solidFill>
                    <a:srgbClr val="FFFFFF"/>
                  </a:solidFill>
                  <a:latin typeface="Montserrat Bold"/>
                  <a:ea typeface="Montserrat Bold"/>
                  <a:cs typeface="Montserrat Bold"/>
                  <a:sym typeface="Montserrat Bold"/>
                </a:rPr>
                <a:t>SYSTEM </a:t>
              </a:r>
            </a:p>
            <a:p>
              <a:pPr algn="ctr">
                <a:lnSpc>
                  <a:spcPts val="1984"/>
                </a:lnSpc>
              </a:pPr>
              <a:r>
                <a:rPr lang="en-US" sz="1417">
                  <a:solidFill>
                    <a:srgbClr val="FFFFFF"/>
                  </a:solidFill>
                  <a:latin typeface="Montserrat"/>
                  <a:ea typeface="Montserrat"/>
                  <a:cs typeface="Montserrat"/>
                  <a:sym typeface="Montserrat"/>
                </a:rPr>
                <a:t>How the project supports policy development </a:t>
              </a:r>
            </a:p>
            <a:p>
              <a:pPr algn="ctr">
                <a:lnSpc>
                  <a:spcPts val="1984"/>
                </a:lnSpc>
                <a:spcBef>
                  <a:spcPct val="0"/>
                </a:spcBef>
              </a:pPr>
              <a:r>
                <a:rPr lang="en-US" sz="1417">
                  <a:solidFill>
                    <a:srgbClr val="FFFFFF"/>
                  </a:solidFill>
                  <a:latin typeface="Montserrat"/>
                  <a:ea typeface="Montserrat"/>
                  <a:cs typeface="Montserrat"/>
                  <a:sym typeface="Montserrat"/>
                </a:rPr>
                <a:t>&amp; system management</a:t>
              </a:r>
            </a:p>
          </p:txBody>
        </p:sp>
      </p:grpSp>
      <p:grpSp>
        <p:nvGrpSpPr>
          <p:cNvPr id="16" name="Group 16"/>
          <p:cNvGrpSpPr/>
          <p:nvPr/>
        </p:nvGrpSpPr>
        <p:grpSpPr>
          <a:xfrm>
            <a:off x="304800" y="12978990"/>
            <a:ext cx="7099300" cy="9055100"/>
            <a:chOff x="0" y="0"/>
            <a:chExt cx="965496" cy="959750"/>
          </a:xfrm>
        </p:grpSpPr>
        <p:sp>
          <p:nvSpPr>
            <p:cNvPr id="17" name="Freeform 17"/>
            <p:cNvSpPr/>
            <p:nvPr/>
          </p:nvSpPr>
          <p:spPr>
            <a:xfrm>
              <a:off x="0" y="0"/>
              <a:ext cx="965496" cy="959750"/>
            </a:xfrm>
            <a:custGeom>
              <a:avLst/>
              <a:gdLst/>
              <a:ahLst/>
              <a:cxnLst/>
              <a:rect l="l" t="t" r="r" b="b"/>
              <a:pathLst>
                <a:path w="965496" h="959750">
                  <a:moveTo>
                    <a:pt x="0" y="0"/>
                  </a:moveTo>
                  <a:lnTo>
                    <a:pt x="965496" y="0"/>
                  </a:lnTo>
                  <a:lnTo>
                    <a:pt x="965496" y="959750"/>
                  </a:lnTo>
                  <a:lnTo>
                    <a:pt x="0" y="959750"/>
                  </a:lnTo>
                  <a:close/>
                </a:path>
              </a:pathLst>
            </a:custGeom>
            <a:solidFill>
              <a:srgbClr val="A1A1BE"/>
            </a:solidFill>
          </p:spPr>
          <p:txBody>
            <a:bodyPr/>
            <a:lstStyle/>
            <a:p>
              <a:endParaRPr lang="en-GB"/>
            </a:p>
          </p:txBody>
        </p:sp>
        <p:sp>
          <p:nvSpPr>
            <p:cNvPr id="18" name="TextBox 18"/>
            <p:cNvSpPr txBox="1"/>
            <p:nvPr/>
          </p:nvSpPr>
          <p:spPr>
            <a:xfrm>
              <a:off x="0" y="-38100"/>
              <a:ext cx="965496" cy="997850"/>
            </a:xfrm>
            <a:prstGeom prst="rect">
              <a:avLst/>
            </a:prstGeom>
          </p:spPr>
          <p:txBody>
            <a:bodyPr lIns="20120" tIns="20120" rIns="20120" bIns="20120" rtlCol="0" anchor="ctr"/>
            <a:lstStyle/>
            <a:p>
              <a:pPr algn="ctr">
                <a:lnSpc>
                  <a:spcPts val="3382"/>
                </a:lnSpc>
                <a:spcBef>
                  <a:spcPct val="0"/>
                </a:spcBef>
              </a:pPr>
              <a:endParaRPr/>
            </a:p>
          </p:txBody>
        </p:sp>
      </p:grpSp>
      <p:grpSp>
        <p:nvGrpSpPr>
          <p:cNvPr id="19" name="Group 19"/>
          <p:cNvGrpSpPr/>
          <p:nvPr/>
        </p:nvGrpSpPr>
        <p:grpSpPr>
          <a:xfrm>
            <a:off x="304801" y="12140793"/>
            <a:ext cx="7099300" cy="1400340"/>
            <a:chOff x="-3205" y="217369"/>
            <a:chExt cx="965707" cy="205926"/>
          </a:xfrm>
        </p:grpSpPr>
        <p:sp>
          <p:nvSpPr>
            <p:cNvPr id="20" name="Freeform 20"/>
            <p:cNvSpPr/>
            <p:nvPr/>
          </p:nvSpPr>
          <p:spPr>
            <a:xfrm>
              <a:off x="-2994" y="217369"/>
              <a:ext cx="965496" cy="158301"/>
            </a:xfrm>
            <a:custGeom>
              <a:avLst/>
              <a:gdLst/>
              <a:ahLst/>
              <a:cxnLst/>
              <a:rect l="l" t="t" r="r" b="b"/>
              <a:pathLst>
                <a:path w="965496" h="158301">
                  <a:moveTo>
                    <a:pt x="0" y="0"/>
                  </a:moveTo>
                  <a:lnTo>
                    <a:pt x="965496" y="0"/>
                  </a:lnTo>
                  <a:lnTo>
                    <a:pt x="965496" y="158301"/>
                  </a:lnTo>
                  <a:lnTo>
                    <a:pt x="0" y="158301"/>
                  </a:lnTo>
                  <a:close/>
                </a:path>
              </a:pathLst>
            </a:custGeom>
            <a:solidFill>
              <a:srgbClr val="A1A1BE"/>
            </a:solidFill>
          </p:spPr>
          <p:txBody>
            <a:bodyPr/>
            <a:lstStyle/>
            <a:p>
              <a:endParaRPr lang="en-GB"/>
            </a:p>
          </p:txBody>
        </p:sp>
        <p:sp>
          <p:nvSpPr>
            <p:cNvPr id="21" name="TextBox 21"/>
            <p:cNvSpPr txBox="1"/>
            <p:nvPr/>
          </p:nvSpPr>
          <p:spPr>
            <a:xfrm>
              <a:off x="-3205" y="217369"/>
              <a:ext cx="965496" cy="205926"/>
            </a:xfrm>
            <a:prstGeom prst="rect">
              <a:avLst/>
            </a:prstGeom>
          </p:spPr>
          <p:txBody>
            <a:bodyPr lIns="20120" tIns="20120" rIns="20120" bIns="20120" rtlCol="0" anchor="ctr"/>
            <a:lstStyle/>
            <a:p>
              <a:pPr algn="ctr">
                <a:lnSpc>
                  <a:spcPts val="3173"/>
                </a:lnSpc>
              </a:pPr>
              <a:r>
                <a:rPr lang="en-US" sz="2266" b="1">
                  <a:solidFill>
                    <a:srgbClr val="FFFFFF"/>
                  </a:solidFill>
                  <a:latin typeface="Montserrat Bold"/>
                  <a:ea typeface="Montserrat Bold"/>
                  <a:cs typeface="Montserrat Bold"/>
                  <a:sym typeface="Montserrat Bold"/>
                </a:rPr>
                <a:t>LOCAL </a:t>
              </a:r>
            </a:p>
            <a:p>
              <a:pPr algn="ctr">
                <a:lnSpc>
                  <a:spcPts val="1964"/>
                </a:lnSpc>
                <a:spcBef>
                  <a:spcPct val="0"/>
                </a:spcBef>
              </a:pPr>
              <a:r>
                <a:rPr lang="en-US" sz="1403">
                  <a:solidFill>
                    <a:srgbClr val="FFFFFF"/>
                  </a:solidFill>
                  <a:latin typeface="Montserrat"/>
                  <a:ea typeface="Montserrat"/>
                  <a:cs typeface="Montserrat"/>
                  <a:sym typeface="Montserrat"/>
                </a:rPr>
                <a:t>How the project stimulates quality improvement</a:t>
              </a:r>
            </a:p>
          </p:txBody>
        </p:sp>
      </p:grpSp>
      <p:grpSp>
        <p:nvGrpSpPr>
          <p:cNvPr id="22" name="Group 22"/>
          <p:cNvGrpSpPr>
            <a:grpSpLocks/>
          </p:cNvGrpSpPr>
          <p:nvPr/>
        </p:nvGrpSpPr>
        <p:grpSpPr>
          <a:xfrm>
            <a:off x="7556500" y="12597990"/>
            <a:ext cx="6997700" cy="9418316"/>
            <a:chOff x="0" y="0"/>
            <a:chExt cx="965496" cy="959458"/>
          </a:xfrm>
        </p:grpSpPr>
        <p:sp>
          <p:nvSpPr>
            <p:cNvPr id="23" name="Freeform 23"/>
            <p:cNvSpPr>
              <a:spLocks/>
            </p:cNvSpPr>
            <p:nvPr/>
          </p:nvSpPr>
          <p:spPr>
            <a:xfrm>
              <a:off x="0" y="0"/>
              <a:ext cx="965496" cy="959458"/>
            </a:xfrm>
            <a:custGeom>
              <a:avLst/>
              <a:gdLst/>
              <a:ahLst/>
              <a:cxnLst/>
              <a:rect l="l" t="t" r="r" b="b"/>
              <a:pathLst>
                <a:path w="965496" h="959458">
                  <a:moveTo>
                    <a:pt x="0" y="0"/>
                  </a:moveTo>
                  <a:lnTo>
                    <a:pt x="965496" y="0"/>
                  </a:lnTo>
                  <a:lnTo>
                    <a:pt x="965496" y="959458"/>
                  </a:lnTo>
                  <a:lnTo>
                    <a:pt x="0" y="959458"/>
                  </a:lnTo>
                  <a:close/>
                </a:path>
              </a:pathLst>
            </a:custGeom>
            <a:solidFill>
              <a:srgbClr val="23AAF2"/>
            </a:solidFill>
          </p:spPr>
          <p:txBody>
            <a:bodyPr/>
            <a:lstStyle/>
            <a:p>
              <a:endParaRPr lang="en-GB"/>
            </a:p>
          </p:txBody>
        </p:sp>
        <p:sp>
          <p:nvSpPr>
            <p:cNvPr id="24" name="TextBox 24"/>
            <p:cNvSpPr txBox="1">
              <a:spLocks/>
            </p:cNvSpPr>
            <p:nvPr/>
          </p:nvSpPr>
          <p:spPr>
            <a:xfrm>
              <a:off x="0" y="-38100"/>
              <a:ext cx="965496" cy="997558"/>
            </a:xfrm>
            <a:prstGeom prst="rect">
              <a:avLst/>
            </a:prstGeom>
          </p:spPr>
          <p:txBody>
            <a:bodyPr lIns="20120" tIns="20120" rIns="20120" bIns="20120" rtlCol="0" anchor="ctr"/>
            <a:lstStyle/>
            <a:p>
              <a:pPr algn="ctr">
                <a:lnSpc>
                  <a:spcPts val="3382"/>
                </a:lnSpc>
                <a:spcBef>
                  <a:spcPct val="0"/>
                </a:spcBef>
              </a:pPr>
              <a:endParaRPr/>
            </a:p>
          </p:txBody>
        </p:sp>
      </p:grpSp>
      <p:grpSp>
        <p:nvGrpSpPr>
          <p:cNvPr id="25" name="Group 25"/>
          <p:cNvGrpSpPr/>
          <p:nvPr/>
        </p:nvGrpSpPr>
        <p:grpSpPr>
          <a:xfrm>
            <a:off x="7556500" y="12140790"/>
            <a:ext cx="6997700" cy="1335568"/>
            <a:chOff x="0" y="0"/>
            <a:chExt cx="961409" cy="196401"/>
          </a:xfrm>
        </p:grpSpPr>
        <p:sp>
          <p:nvSpPr>
            <p:cNvPr id="26" name="Freeform 26"/>
            <p:cNvSpPr/>
            <p:nvPr/>
          </p:nvSpPr>
          <p:spPr>
            <a:xfrm>
              <a:off x="0" y="0"/>
              <a:ext cx="961409" cy="158301"/>
            </a:xfrm>
            <a:custGeom>
              <a:avLst/>
              <a:gdLst/>
              <a:ahLst/>
              <a:cxnLst/>
              <a:rect l="l" t="t" r="r" b="b"/>
              <a:pathLst>
                <a:path w="961409" h="158301">
                  <a:moveTo>
                    <a:pt x="0" y="0"/>
                  </a:moveTo>
                  <a:lnTo>
                    <a:pt x="961409" y="0"/>
                  </a:lnTo>
                  <a:lnTo>
                    <a:pt x="961409" y="158301"/>
                  </a:lnTo>
                  <a:lnTo>
                    <a:pt x="0" y="158301"/>
                  </a:lnTo>
                  <a:close/>
                </a:path>
              </a:pathLst>
            </a:custGeom>
            <a:solidFill>
              <a:srgbClr val="23AAF2"/>
            </a:solidFill>
          </p:spPr>
          <p:txBody>
            <a:bodyPr/>
            <a:lstStyle/>
            <a:p>
              <a:endParaRPr lang="en-GB"/>
            </a:p>
          </p:txBody>
        </p:sp>
        <p:sp>
          <p:nvSpPr>
            <p:cNvPr id="27" name="TextBox 27"/>
            <p:cNvSpPr txBox="1"/>
            <p:nvPr/>
          </p:nvSpPr>
          <p:spPr>
            <a:xfrm>
              <a:off x="0" y="0"/>
              <a:ext cx="961409" cy="196401"/>
            </a:xfrm>
            <a:prstGeom prst="rect">
              <a:avLst/>
            </a:prstGeom>
          </p:spPr>
          <p:txBody>
            <a:bodyPr lIns="20120" tIns="20120" rIns="20120" bIns="20120" rtlCol="0" anchor="ctr"/>
            <a:lstStyle/>
            <a:p>
              <a:pPr algn="ctr">
                <a:lnSpc>
                  <a:spcPts val="2995"/>
                </a:lnSpc>
              </a:pPr>
              <a:r>
                <a:rPr lang="en-US" sz="2139" b="1">
                  <a:solidFill>
                    <a:srgbClr val="FFFFFF"/>
                  </a:solidFill>
                  <a:latin typeface="Montserrat Bold"/>
                  <a:ea typeface="Montserrat Bold"/>
                  <a:cs typeface="Montserrat Bold"/>
                  <a:sym typeface="Montserrat Bold"/>
                </a:rPr>
                <a:t>PUBLIC </a:t>
              </a:r>
            </a:p>
            <a:p>
              <a:pPr algn="ctr">
                <a:lnSpc>
                  <a:spcPts val="1964"/>
                </a:lnSpc>
                <a:spcBef>
                  <a:spcPct val="0"/>
                </a:spcBef>
              </a:pPr>
              <a:r>
                <a:rPr lang="en-US" sz="1403">
                  <a:solidFill>
                    <a:srgbClr val="FFFFFF"/>
                  </a:solidFill>
                  <a:latin typeface="Montserrat"/>
                  <a:ea typeface="Montserrat"/>
                  <a:cs typeface="Montserrat"/>
                  <a:sym typeface="Montserrat"/>
                </a:rPr>
                <a:t>How the project is used by the public and the demand for it</a:t>
              </a:r>
            </a:p>
          </p:txBody>
        </p:sp>
      </p:grpSp>
      <p:sp>
        <p:nvSpPr>
          <p:cNvPr id="29" name="Freeform 29"/>
          <p:cNvSpPr/>
          <p:nvPr/>
        </p:nvSpPr>
        <p:spPr>
          <a:xfrm>
            <a:off x="736598" y="3839185"/>
            <a:ext cx="6299202" cy="961005"/>
          </a:xfrm>
          <a:custGeom>
            <a:avLst/>
            <a:gdLst/>
            <a:ahLst/>
            <a:cxnLst/>
            <a:rect l="l" t="t" r="r" b="b"/>
            <a:pathLst>
              <a:path w="720854" h="76819">
                <a:moveTo>
                  <a:pt x="0" y="0"/>
                </a:moveTo>
                <a:lnTo>
                  <a:pt x="720854" y="0"/>
                </a:lnTo>
                <a:lnTo>
                  <a:pt x="720854" y="76819"/>
                </a:lnTo>
                <a:lnTo>
                  <a:pt x="0" y="76819"/>
                </a:lnTo>
                <a:close/>
              </a:path>
            </a:pathLst>
          </a:custGeom>
          <a:solidFill>
            <a:srgbClr val="FFFFFF"/>
          </a:solidFill>
          <a:ln w="66675" cap="sq">
            <a:solidFill>
              <a:srgbClr val="FFFFFF"/>
            </a:solidFill>
            <a:prstDash val="solid"/>
            <a:miter/>
          </a:ln>
        </p:spPr>
        <p:txBody>
          <a:bodyPr/>
          <a:lstStyle/>
          <a:p>
            <a:endParaRPr lang="en-GB"/>
          </a:p>
        </p:txBody>
      </p:sp>
      <p:sp>
        <p:nvSpPr>
          <p:cNvPr id="30" name="TextBox 30"/>
          <p:cNvSpPr txBox="1"/>
          <p:nvPr/>
        </p:nvSpPr>
        <p:spPr>
          <a:xfrm>
            <a:off x="927100" y="3692210"/>
            <a:ext cx="6011992" cy="1221375"/>
          </a:xfrm>
          <a:prstGeom prst="rect">
            <a:avLst/>
          </a:prstGeom>
        </p:spPr>
        <p:txBody>
          <a:bodyPr lIns="17560" tIns="17560" rIns="17560" bIns="17560" rtlCol="0" anchor="ctr"/>
          <a:lstStyle/>
          <a:p>
            <a:pPr algn="ctr">
              <a:lnSpc>
                <a:spcPts val="1750"/>
              </a:lnSpc>
            </a:pPr>
            <a:r>
              <a:rPr lang="en-US" sz="1200">
                <a:solidFill>
                  <a:srgbClr val="2D316E"/>
                </a:solidFill>
                <a:latin typeface="Montserrat" panose="00000500000000000000" pitchFamily="50" charset="0"/>
                <a:ea typeface="Montserrat Bold"/>
                <a:cs typeface="Montserrat Bold"/>
                <a:sym typeface="Montserrat Bold"/>
              </a:rPr>
              <a:t>Epilepsy12 provides robust evidence on the quality and consistency of paediatric epilepsy care by describing national and regional results within annual reports and outputs and monthly dashboards.</a:t>
            </a:r>
            <a:endParaRPr lang="en-US" sz="1200">
              <a:solidFill>
                <a:srgbClr val="2D316E"/>
              </a:solidFill>
              <a:latin typeface="Montserrat" panose="00000500000000000000" pitchFamily="50" charset="0"/>
              <a:ea typeface="Montserrat"/>
              <a:cs typeface="Montserrat"/>
              <a:sym typeface="Montserrat"/>
            </a:endParaRPr>
          </a:p>
        </p:txBody>
      </p:sp>
      <p:sp>
        <p:nvSpPr>
          <p:cNvPr id="32" name="Freeform 32"/>
          <p:cNvSpPr/>
          <p:nvPr/>
        </p:nvSpPr>
        <p:spPr>
          <a:xfrm>
            <a:off x="736600" y="7606890"/>
            <a:ext cx="3429000" cy="1371599"/>
          </a:xfrm>
          <a:custGeom>
            <a:avLst/>
            <a:gdLst/>
            <a:ahLst/>
            <a:cxnLst/>
            <a:rect l="l" t="t" r="r" b="b"/>
            <a:pathLst>
              <a:path w="720854" h="242301">
                <a:moveTo>
                  <a:pt x="0" y="0"/>
                </a:moveTo>
                <a:lnTo>
                  <a:pt x="720854" y="0"/>
                </a:lnTo>
                <a:lnTo>
                  <a:pt x="720854" y="242301"/>
                </a:lnTo>
                <a:lnTo>
                  <a:pt x="0" y="242301"/>
                </a:lnTo>
                <a:close/>
              </a:path>
            </a:pathLst>
          </a:custGeom>
          <a:solidFill>
            <a:srgbClr val="FFFFFF"/>
          </a:solidFill>
          <a:ln w="66675" cap="sq">
            <a:solidFill>
              <a:srgbClr val="FFFFFF"/>
            </a:solidFill>
            <a:prstDash val="solid"/>
            <a:miter/>
          </a:ln>
        </p:spPr>
        <p:txBody>
          <a:bodyPr/>
          <a:lstStyle/>
          <a:p>
            <a:endParaRPr lang="en-GB"/>
          </a:p>
        </p:txBody>
      </p:sp>
      <p:sp>
        <p:nvSpPr>
          <p:cNvPr id="33" name="TextBox 33"/>
          <p:cNvSpPr txBox="1"/>
          <p:nvPr/>
        </p:nvSpPr>
        <p:spPr>
          <a:xfrm>
            <a:off x="939800" y="7556090"/>
            <a:ext cx="3200401" cy="1447799"/>
          </a:xfrm>
          <a:prstGeom prst="rect">
            <a:avLst/>
          </a:prstGeom>
        </p:spPr>
        <p:txBody>
          <a:bodyPr lIns="17560" tIns="17560" rIns="17560" bIns="17560" rtlCol="0" anchor="ctr"/>
          <a:lstStyle/>
          <a:p>
            <a:pPr algn="l">
              <a:lnSpc>
                <a:spcPts val="1750"/>
              </a:lnSpc>
            </a:pPr>
            <a:r>
              <a:rPr lang="en-US" sz="1200">
                <a:solidFill>
                  <a:srgbClr val="0E0E58"/>
                </a:solidFill>
                <a:latin typeface="Montserrat"/>
                <a:ea typeface="Montserrat"/>
                <a:cs typeface="Montserrat"/>
                <a:sym typeface="Montserrat"/>
              </a:rPr>
              <a:t>In 2025, </a:t>
            </a:r>
            <a:r>
              <a:rPr lang="en-US" sz="1200" b="1">
                <a:solidFill>
                  <a:srgbClr val="0E0E58"/>
                </a:solidFill>
                <a:latin typeface="Montserrat"/>
                <a:ea typeface="Montserrat"/>
                <a:cs typeface="Montserrat"/>
                <a:sym typeface="Montserrat"/>
              </a:rPr>
              <a:t>90% </a:t>
            </a:r>
            <a:r>
              <a:rPr lang="en-US" sz="1200">
                <a:solidFill>
                  <a:srgbClr val="0E0E58"/>
                </a:solidFill>
                <a:latin typeface="Montserrat"/>
                <a:ea typeface="Montserrat"/>
                <a:cs typeface="Montserrat"/>
                <a:sym typeface="Montserrat"/>
              </a:rPr>
              <a:t>(108/120) of participating Health Boards and Trusts indicated having an agreed referral pathway to adult services, and 75.8% (91/120) used structured transition resources. </a:t>
            </a:r>
          </a:p>
        </p:txBody>
      </p:sp>
      <p:sp>
        <p:nvSpPr>
          <p:cNvPr id="35" name="Freeform 35"/>
          <p:cNvSpPr/>
          <p:nvPr/>
        </p:nvSpPr>
        <p:spPr>
          <a:xfrm>
            <a:off x="723900" y="9156290"/>
            <a:ext cx="3454400" cy="1422400"/>
          </a:xfrm>
          <a:custGeom>
            <a:avLst/>
            <a:gdLst/>
            <a:ahLst/>
            <a:cxnLst/>
            <a:rect l="l" t="t" r="r" b="b"/>
            <a:pathLst>
              <a:path w="720854" h="242143">
                <a:moveTo>
                  <a:pt x="0" y="0"/>
                </a:moveTo>
                <a:lnTo>
                  <a:pt x="720854" y="0"/>
                </a:lnTo>
                <a:lnTo>
                  <a:pt x="720854" y="242143"/>
                </a:lnTo>
                <a:lnTo>
                  <a:pt x="0" y="242143"/>
                </a:lnTo>
                <a:close/>
              </a:path>
            </a:pathLst>
          </a:custGeom>
          <a:solidFill>
            <a:srgbClr val="FFFFFF"/>
          </a:solidFill>
          <a:ln w="66675" cap="sq">
            <a:solidFill>
              <a:srgbClr val="FFFFFF"/>
            </a:solidFill>
            <a:prstDash val="solid"/>
            <a:miter/>
          </a:ln>
        </p:spPr>
        <p:txBody>
          <a:bodyPr/>
          <a:lstStyle/>
          <a:p>
            <a:endParaRPr lang="en-GB"/>
          </a:p>
        </p:txBody>
      </p:sp>
      <p:sp>
        <p:nvSpPr>
          <p:cNvPr id="36" name="TextBox 36"/>
          <p:cNvSpPr txBox="1"/>
          <p:nvPr/>
        </p:nvSpPr>
        <p:spPr>
          <a:xfrm>
            <a:off x="927100" y="9016590"/>
            <a:ext cx="3200400" cy="1614787"/>
          </a:xfrm>
          <a:prstGeom prst="rect">
            <a:avLst/>
          </a:prstGeom>
        </p:spPr>
        <p:txBody>
          <a:bodyPr lIns="17560" tIns="17560" rIns="17560" bIns="17560" rtlCol="0" anchor="ctr"/>
          <a:lstStyle/>
          <a:p>
            <a:pPr algn="l">
              <a:lnSpc>
                <a:spcPts val="1750"/>
              </a:lnSpc>
            </a:pPr>
            <a:r>
              <a:rPr lang="en-US" sz="1200">
                <a:solidFill>
                  <a:srgbClr val="0E0E58"/>
                </a:solidFill>
                <a:latin typeface="Montserrat"/>
                <a:ea typeface="Montserrat"/>
                <a:cs typeface="Montserrat"/>
                <a:sym typeface="Montserrat"/>
              </a:rPr>
              <a:t>In cohort 7, </a:t>
            </a:r>
            <a:r>
              <a:rPr lang="en-US" sz="1200" b="1">
                <a:solidFill>
                  <a:srgbClr val="0E0E58"/>
                </a:solidFill>
                <a:latin typeface="Montserrat Bold"/>
                <a:ea typeface="Montserrat Bold"/>
                <a:cs typeface="Montserrat Bold"/>
                <a:sym typeface="Montserrat Bold"/>
              </a:rPr>
              <a:t>88.1%</a:t>
            </a:r>
            <a:r>
              <a:rPr lang="en-US" sz="1200">
                <a:solidFill>
                  <a:srgbClr val="0E0E58"/>
                </a:solidFill>
                <a:latin typeface="Montserrat"/>
                <a:ea typeface="Montserrat"/>
                <a:cs typeface="Montserrat"/>
                <a:sym typeface="Montserrat"/>
              </a:rPr>
              <a:t> of children and young people with epilepsy received input by an epilepsy specialist nurse within the first year of care. This has increased steadily from 69% in cohort 1.</a:t>
            </a:r>
          </a:p>
        </p:txBody>
      </p:sp>
      <p:grpSp>
        <p:nvGrpSpPr>
          <p:cNvPr id="37" name="Group 37"/>
          <p:cNvGrpSpPr/>
          <p:nvPr/>
        </p:nvGrpSpPr>
        <p:grpSpPr>
          <a:xfrm>
            <a:off x="4381500" y="5039912"/>
            <a:ext cx="2667000" cy="2376480"/>
            <a:chOff x="0" y="0"/>
            <a:chExt cx="399609" cy="360957"/>
          </a:xfrm>
        </p:grpSpPr>
        <p:sp>
          <p:nvSpPr>
            <p:cNvPr id="38" name="Freeform 38"/>
            <p:cNvSpPr/>
            <p:nvPr/>
          </p:nvSpPr>
          <p:spPr>
            <a:xfrm>
              <a:off x="0" y="0"/>
              <a:ext cx="399609" cy="360957"/>
            </a:xfrm>
            <a:custGeom>
              <a:avLst/>
              <a:gdLst/>
              <a:ahLst/>
              <a:cxnLst/>
              <a:rect l="l" t="t" r="r" b="b"/>
              <a:pathLst>
                <a:path w="399609" h="490128">
                  <a:moveTo>
                    <a:pt x="0" y="0"/>
                  </a:moveTo>
                  <a:lnTo>
                    <a:pt x="399609" y="0"/>
                  </a:lnTo>
                  <a:lnTo>
                    <a:pt x="399609" y="490128"/>
                  </a:lnTo>
                  <a:lnTo>
                    <a:pt x="0" y="490128"/>
                  </a:lnTo>
                  <a:close/>
                </a:path>
              </a:pathLst>
            </a:custGeom>
            <a:solidFill>
              <a:srgbClr val="FFFFFF"/>
            </a:solidFill>
            <a:ln w="66675" cap="sq">
              <a:solidFill>
                <a:srgbClr val="FFFFFF"/>
              </a:solidFill>
              <a:prstDash val="solid"/>
              <a:miter/>
            </a:ln>
          </p:spPr>
          <p:txBody>
            <a:bodyPr/>
            <a:lstStyle/>
            <a:p>
              <a:endParaRPr lang="en-GB"/>
            </a:p>
          </p:txBody>
        </p:sp>
        <p:sp>
          <p:nvSpPr>
            <p:cNvPr id="39" name="TextBox 39"/>
            <p:cNvSpPr txBox="1"/>
            <p:nvPr/>
          </p:nvSpPr>
          <p:spPr>
            <a:xfrm>
              <a:off x="31660" y="6027"/>
              <a:ext cx="350341" cy="341194"/>
            </a:xfrm>
            <a:prstGeom prst="rect">
              <a:avLst/>
            </a:prstGeom>
          </p:spPr>
          <p:txBody>
            <a:bodyPr lIns="17560" tIns="17560" rIns="17560" bIns="17560" rtlCol="0" anchor="ctr"/>
            <a:lstStyle/>
            <a:p>
              <a:pPr algn="l">
                <a:lnSpc>
                  <a:spcPts val="1750"/>
                </a:lnSpc>
              </a:pPr>
              <a:r>
                <a:rPr lang="en-US" sz="1200">
                  <a:solidFill>
                    <a:srgbClr val="0E0E58"/>
                  </a:solidFill>
                  <a:latin typeface="Montserrat"/>
                  <a:ea typeface="Montserrat"/>
                  <a:cs typeface="Montserrat"/>
                  <a:sym typeface="Montserrat"/>
                </a:rPr>
                <a:t>More children and young people had evidence of care planning agreement (88.1%), achieving all core elements of care planning (71.3%) and School Individual Health Care Plans (75.3%) in cohort 7 than in previous years.</a:t>
              </a:r>
            </a:p>
          </p:txBody>
        </p:sp>
      </p:grpSp>
      <p:grpSp>
        <p:nvGrpSpPr>
          <p:cNvPr id="40" name="Group 40"/>
          <p:cNvGrpSpPr/>
          <p:nvPr/>
        </p:nvGrpSpPr>
        <p:grpSpPr>
          <a:xfrm>
            <a:off x="698501" y="10592328"/>
            <a:ext cx="3479798" cy="1022587"/>
            <a:chOff x="-13349" y="-35763"/>
            <a:chExt cx="731533" cy="192922"/>
          </a:xfrm>
        </p:grpSpPr>
        <p:sp>
          <p:nvSpPr>
            <p:cNvPr id="41" name="Freeform 41"/>
            <p:cNvSpPr/>
            <p:nvPr/>
          </p:nvSpPr>
          <p:spPr>
            <a:xfrm>
              <a:off x="-10679" y="-2396"/>
              <a:ext cx="728863" cy="159555"/>
            </a:xfrm>
            <a:custGeom>
              <a:avLst/>
              <a:gdLst/>
              <a:ahLst/>
              <a:cxnLst/>
              <a:rect l="l" t="t" r="r" b="b"/>
              <a:pathLst>
                <a:path w="720854" h="159555">
                  <a:moveTo>
                    <a:pt x="0" y="0"/>
                  </a:moveTo>
                  <a:lnTo>
                    <a:pt x="720854" y="0"/>
                  </a:lnTo>
                  <a:lnTo>
                    <a:pt x="720854" y="159555"/>
                  </a:lnTo>
                  <a:lnTo>
                    <a:pt x="0" y="159555"/>
                  </a:lnTo>
                  <a:close/>
                </a:path>
              </a:pathLst>
            </a:custGeom>
            <a:solidFill>
              <a:srgbClr val="FFFFFF"/>
            </a:solidFill>
            <a:ln w="66675" cap="sq">
              <a:solidFill>
                <a:srgbClr val="FFFFFF"/>
              </a:solidFill>
              <a:prstDash val="solid"/>
              <a:miter/>
            </a:ln>
          </p:spPr>
          <p:txBody>
            <a:bodyPr/>
            <a:lstStyle/>
            <a:p>
              <a:endParaRPr lang="en-GB"/>
            </a:p>
          </p:txBody>
        </p:sp>
        <p:sp>
          <p:nvSpPr>
            <p:cNvPr id="42" name="TextBox 42"/>
            <p:cNvSpPr txBox="1"/>
            <p:nvPr/>
          </p:nvSpPr>
          <p:spPr>
            <a:xfrm>
              <a:off x="-13349" y="-35763"/>
              <a:ext cx="720854" cy="188130"/>
            </a:xfrm>
            <a:prstGeom prst="rect">
              <a:avLst/>
            </a:prstGeom>
          </p:spPr>
          <p:txBody>
            <a:bodyPr lIns="17560" tIns="17560" rIns="17560" bIns="17560" rtlCol="0" anchor="ctr"/>
            <a:lstStyle/>
            <a:p>
              <a:pPr algn="ctr">
                <a:lnSpc>
                  <a:spcPts val="1722"/>
                </a:lnSpc>
              </a:pPr>
              <a:endParaRPr lang="en-US" sz="1400" u="sng">
                <a:solidFill>
                  <a:srgbClr val="E00087"/>
                </a:solidFill>
                <a:latin typeface="Montserrat"/>
                <a:ea typeface="Montserrat"/>
                <a:cs typeface="Montserrat"/>
                <a:sym typeface="Montserrat"/>
                <a:hlinkClick r:id="rId5" tooltip="https://www.rcpch.ac.uk/work-we-do/clinical-audits/epilepsy12/reports-resources#our-annual-reports"/>
              </a:endParaRPr>
            </a:p>
            <a:p>
              <a:pPr algn="ctr">
                <a:lnSpc>
                  <a:spcPts val="1722"/>
                </a:lnSpc>
              </a:pPr>
              <a:r>
                <a:rPr lang="en-US" sz="1200" b="1" u="sng">
                  <a:solidFill>
                    <a:srgbClr val="E00087"/>
                  </a:solidFill>
                  <a:latin typeface="Montserrat"/>
                  <a:ea typeface="Montserrat"/>
                  <a:cs typeface="Montserrat"/>
                  <a:sym typeface="Montserrat"/>
                  <a:hlinkClick r:id="rId6" tooltip="https://www.rcpch.ac.uk/work-we-do/clinical-audits/epilepsy12/about#our-quality-improvement-goals"/>
                </a:rPr>
                <a:t>Epilepsy12 Quality Improvement plan</a:t>
              </a:r>
              <a:r>
                <a:rPr lang="en-US" sz="1400">
                  <a:solidFill>
                    <a:srgbClr val="0E0E58"/>
                  </a:solidFill>
                  <a:latin typeface="Montserrat"/>
                  <a:ea typeface="Montserrat"/>
                  <a:cs typeface="Montserrat"/>
                  <a:sym typeface="Montserrat"/>
                </a:rPr>
                <a:t>​</a:t>
              </a:r>
            </a:p>
          </p:txBody>
        </p:sp>
      </p:grpSp>
      <p:grpSp>
        <p:nvGrpSpPr>
          <p:cNvPr id="43" name="Group 43"/>
          <p:cNvGrpSpPr/>
          <p:nvPr/>
        </p:nvGrpSpPr>
        <p:grpSpPr>
          <a:xfrm>
            <a:off x="7853643" y="3863655"/>
            <a:ext cx="2726219" cy="3454310"/>
            <a:chOff x="-14700" y="19299"/>
            <a:chExt cx="573312" cy="782327"/>
          </a:xfrm>
        </p:grpSpPr>
        <p:sp>
          <p:nvSpPr>
            <p:cNvPr id="44" name="Freeform 44"/>
            <p:cNvSpPr/>
            <p:nvPr/>
          </p:nvSpPr>
          <p:spPr>
            <a:xfrm>
              <a:off x="-14700" y="19299"/>
              <a:ext cx="573312" cy="782327"/>
            </a:xfrm>
            <a:custGeom>
              <a:avLst/>
              <a:gdLst/>
              <a:ahLst/>
              <a:cxnLst/>
              <a:rect l="l" t="t" r="r" b="b"/>
              <a:pathLst>
                <a:path w="554161" h="572790">
                  <a:moveTo>
                    <a:pt x="0" y="0"/>
                  </a:moveTo>
                  <a:lnTo>
                    <a:pt x="554161" y="0"/>
                  </a:lnTo>
                  <a:lnTo>
                    <a:pt x="554161" y="572790"/>
                  </a:lnTo>
                  <a:lnTo>
                    <a:pt x="0" y="572790"/>
                  </a:lnTo>
                  <a:close/>
                </a:path>
              </a:pathLst>
            </a:custGeom>
            <a:solidFill>
              <a:srgbClr val="FFFFFF"/>
            </a:solidFill>
            <a:ln w="66675" cap="sq">
              <a:solidFill>
                <a:srgbClr val="FFFFFF"/>
              </a:solidFill>
              <a:prstDash val="solid"/>
              <a:miter/>
            </a:ln>
          </p:spPr>
          <p:txBody>
            <a:bodyPr/>
            <a:lstStyle/>
            <a:p>
              <a:endParaRPr lang="en-GB"/>
            </a:p>
          </p:txBody>
        </p:sp>
        <p:sp>
          <p:nvSpPr>
            <p:cNvPr id="45" name="TextBox 45"/>
            <p:cNvSpPr txBox="1"/>
            <p:nvPr/>
          </p:nvSpPr>
          <p:spPr>
            <a:xfrm>
              <a:off x="19386" y="108131"/>
              <a:ext cx="501675" cy="591840"/>
            </a:xfrm>
            <a:prstGeom prst="rect">
              <a:avLst/>
            </a:prstGeom>
          </p:spPr>
          <p:txBody>
            <a:bodyPr lIns="17560" tIns="17560" rIns="17560" bIns="17560" rtlCol="0" anchor="ctr"/>
            <a:lstStyle/>
            <a:p>
              <a:pPr algn="l">
                <a:lnSpc>
                  <a:spcPts val="1750"/>
                </a:lnSpc>
              </a:pPr>
              <a:r>
                <a:rPr lang="en-US" sz="1200">
                  <a:solidFill>
                    <a:srgbClr val="2D316E"/>
                  </a:solidFill>
                  <a:latin typeface="Montserrat"/>
                  <a:ea typeface="Montserrat"/>
                  <a:cs typeface="Montserrat"/>
                  <a:sym typeface="Montserrat"/>
                </a:rPr>
                <a:t>Epilepsy12 are represented on the </a:t>
              </a:r>
              <a:r>
                <a:rPr lang="en-US" sz="1200" b="1">
                  <a:solidFill>
                    <a:srgbClr val="2D316E"/>
                  </a:solidFill>
                  <a:latin typeface="Montserrat Bold"/>
                  <a:ea typeface="Montserrat Bold"/>
                  <a:cs typeface="Montserrat Bold"/>
                  <a:sym typeface="Montserrat Bold"/>
                </a:rPr>
                <a:t>NHS England Epilepsy Oversight Group</a:t>
              </a:r>
              <a:r>
                <a:rPr lang="en-US" sz="1200">
                  <a:solidFill>
                    <a:srgbClr val="2D316E"/>
                  </a:solidFill>
                  <a:latin typeface="Montserrat"/>
                  <a:ea typeface="Montserrat"/>
                  <a:cs typeface="Montserrat"/>
                  <a:sym typeface="Montserrat"/>
                </a:rPr>
                <a:t> and have supported the development of the </a:t>
              </a:r>
              <a:r>
                <a:rPr lang="en-US" sz="1200" u="sng">
                  <a:solidFill>
                    <a:srgbClr val="E00087"/>
                  </a:solidFill>
                  <a:latin typeface="Montserrat"/>
                  <a:ea typeface="Montserrat"/>
                  <a:cs typeface="Montserrat"/>
                  <a:sym typeface="Montserrat"/>
                  <a:hlinkClick r:id="rId7" tooltip="https://www.england.nhs.uk/long-read/national-bundle-of-care-for-children-and-young-people-with-epilepsy/"/>
                </a:rPr>
                <a:t>National Bundle of care for children and young people with epilepsy</a:t>
              </a:r>
              <a:r>
                <a:rPr lang="en-US" sz="1200">
                  <a:solidFill>
                    <a:srgbClr val="2D316E"/>
                  </a:solidFill>
                  <a:latin typeface="Montserrat"/>
                  <a:ea typeface="Montserrat"/>
                  <a:cs typeface="Montserrat"/>
                  <a:sym typeface="Montserrat"/>
                </a:rPr>
                <a:t>. Cohort 2-6 data packs were shared with the group reporting audit data at NHS region, ICS &amp; Trust level to support policy and improvements in 4 priority areas of epilepsy care, described in the Bundle.</a:t>
              </a:r>
            </a:p>
          </p:txBody>
        </p:sp>
      </p:grpSp>
      <p:sp>
        <p:nvSpPr>
          <p:cNvPr id="47" name="Freeform 47"/>
          <p:cNvSpPr/>
          <p:nvPr/>
        </p:nvSpPr>
        <p:spPr>
          <a:xfrm>
            <a:off x="7861300" y="7502207"/>
            <a:ext cx="2730500" cy="4121058"/>
          </a:xfrm>
          <a:custGeom>
            <a:avLst/>
            <a:gdLst/>
            <a:ahLst/>
            <a:cxnLst/>
            <a:rect l="l" t="t" r="r" b="b"/>
            <a:pathLst>
              <a:path w="554161" h="572790">
                <a:moveTo>
                  <a:pt x="0" y="0"/>
                </a:moveTo>
                <a:lnTo>
                  <a:pt x="554161" y="0"/>
                </a:lnTo>
                <a:lnTo>
                  <a:pt x="554161" y="572790"/>
                </a:lnTo>
                <a:lnTo>
                  <a:pt x="0" y="572790"/>
                </a:lnTo>
                <a:close/>
              </a:path>
            </a:pathLst>
          </a:custGeom>
          <a:solidFill>
            <a:srgbClr val="FFFFFF"/>
          </a:solidFill>
          <a:ln w="66675" cap="sq">
            <a:solidFill>
              <a:srgbClr val="FFFFFF"/>
            </a:solidFill>
            <a:prstDash val="solid"/>
            <a:miter/>
          </a:ln>
        </p:spPr>
        <p:txBody>
          <a:bodyPr/>
          <a:lstStyle/>
          <a:p>
            <a:endParaRPr lang="en-GB"/>
          </a:p>
        </p:txBody>
      </p:sp>
      <p:sp>
        <p:nvSpPr>
          <p:cNvPr id="48" name="TextBox 48"/>
          <p:cNvSpPr txBox="1"/>
          <p:nvPr/>
        </p:nvSpPr>
        <p:spPr>
          <a:xfrm>
            <a:off x="8070849" y="7654607"/>
            <a:ext cx="2209801" cy="3769968"/>
          </a:xfrm>
          <a:prstGeom prst="rect">
            <a:avLst/>
          </a:prstGeom>
        </p:spPr>
        <p:txBody>
          <a:bodyPr lIns="17560" tIns="17560" rIns="17560" bIns="17560" rtlCol="0" anchor="ctr"/>
          <a:lstStyle/>
          <a:p>
            <a:pPr algn="l">
              <a:lnSpc>
                <a:spcPts val="1750"/>
              </a:lnSpc>
            </a:pPr>
            <a:r>
              <a:rPr lang="en-US" sz="1200">
                <a:solidFill>
                  <a:srgbClr val="0E0E58"/>
                </a:solidFill>
                <a:latin typeface="Montserrat"/>
                <a:ea typeface="Montserrat"/>
                <a:cs typeface="Montserrat"/>
                <a:sym typeface="Montserrat"/>
              </a:rPr>
              <a:t>Epilepsy12 publishes </a:t>
            </a:r>
            <a:r>
              <a:rPr lang="en-US" sz="1200" b="1">
                <a:solidFill>
                  <a:srgbClr val="0E0E58"/>
                </a:solidFill>
                <a:latin typeface="Montserrat Bold"/>
                <a:ea typeface="Montserrat Bold"/>
                <a:cs typeface="Montserrat Bold"/>
                <a:sym typeface="Montserrat Bold"/>
              </a:rPr>
              <a:t>data, reports and findings</a:t>
            </a:r>
            <a:r>
              <a:rPr lang="en-US" sz="1200">
                <a:solidFill>
                  <a:srgbClr val="0E0E58"/>
                </a:solidFill>
                <a:latin typeface="Montserrat"/>
                <a:ea typeface="Montserrat"/>
                <a:cs typeface="Montserrat"/>
                <a:sym typeface="Montserrat"/>
              </a:rPr>
              <a:t> online. Monthly data on KPIs are available </a:t>
            </a:r>
            <a:r>
              <a:rPr lang="en-US" sz="1200" u="sng">
                <a:solidFill>
                  <a:srgbClr val="E00087"/>
                </a:solidFill>
                <a:latin typeface="Montserrat"/>
                <a:ea typeface="Montserrat"/>
                <a:cs typeface="Montserrat"/>
                <a:sym typeface="Montserrat"/>
                <a:hlinkClick r:id="rId8" tooltip="https://www.rcpch.ac.uk/resources/epilepsy12-audit-dashboard"/>
              </a:rPr>
              <a:t>online</a:t>
            </a:r>
            <a:r>
              <a:rPr lang="en-US" sz="1200">
                <a:solidFill>
                  <a:srgbClr val="0E0E58"/>
                </a:solidFill>
                <a:latin typeface="Montserrat"/>
                <a:ea typeface="Montserrat"/>
                <a:cs typeface="Montserrat"/>
                <a:sym typeface="Montserrat"/>
              </a:rPr>
              <a:t>. Live KPI dashboards are available to registered users of the Epilepsy12 platform.​</a:t>
            </a:r>
          </a:p>
          <a:p>
            <a:pPr algn="l">
              <a:lnSpc>
                <a:spcPts val="1750"/>
              </a:lnSpc>
            </a:pPr>
            <a:endParaRPr lang="en-US" sz="1200">
              <a:solidFill>
                <a:srgbClr val="0E0E58"/>
              </a:solidFill>
              <a:latin typeface="Montserrat"/>
              <a:ea typeface="Montserrat"/>
              <a:cs typeface="Montserrat"/>
              <a:sym typeface="Montserrat"/>
            </a:endParaRPr>
          </a:p>
          <a:p>
            <a:pPr algn="l">
              <a:lnSpc>
                <a:spcPts val="1750"/>
              </a:lnSpc>
            </a:pPr>
            <a:r>
              <a:rPr lang="en-US" sz="1200">
                <a:solidFill>
                  <a:srgbClr val="0E0E58"/>
                </a:solidFill>
                <a:latin typeface="Montserrat"/>
                <a:ea typeface="Montserrat"/>
                <a:cs typeface="Montserrat"/>
                <a:sym typeface="Montserrat"/>
              </a:rPr>
              <a:t>​The 2026 annual outputs present national, regional and local findings, alongside a summary report with national recommendations for policy-makers and commissioners.</a:t>
            </a:r>
          </a:p>
        </p:txBody>
      </p:sp>
      <p:sp>
        <p:nvSpPr>
          <p:cNvPr id="50" name="Freeform 50"/>
          <p:cNvSpPr/>
          <p:nvPr/>
        </p:nvSpPr>
        <p:spPr>
          <a:xfrm>
            <a:off x="10794999" y="3851349"/>
            <a:ext cx="3349625" cy="4447692"/>
          </a:xfrm>
          <a:custGeom>
            <a:avLst/>
            <a:gdLst/>
            <a:ahLst/>
            <a:cxnLst/>
            <a:rect l="l" t="t" r="r" b="b"/>
            <a:pathLst>
              <a:path w="563866" h="820775">
                <a:moveTo>
                  <a:pt x="0" y="0"/>
                </a:moveTo>
                <a:lnTo>
                  <a:pt x="563866" y="0"/>
                </a:lnTo>
                <a:lnTo>
                  <a:pt x="563866" y="820775"/>
                </a:lnTo>
                <a:lnTo>
                  <a:pt x="0" y="820775"/>
                </a:lnTo>
                <a:close/>
              </a:path>
            </a:pathLst>
          </a:custGeom>
          <a:solidFill>
            <a:srgbClr val="FFFFFF"/>
          </a:solidFill>
          <a:ln w="66675" cap="sq">
            <a:solidFill>
              <a:srgbClr val="FFFFFF"/>
            </a:solidFill>
            <a:prstDash val="solid"/>
            <a:miter/>
          </a:ln>
        </p:spPr>
        <p:txBody>
          <a:bodyPr/>
          <a:lstStyle/>
          <a:p>
            <a:endParaRPr lang="en-GB"/>
          </a:p>
        </p:txBody>
      </p:sp>
      <p:sp>
        <p:nvSpPr>
          <p:cNvPr id="51" name="TextBox 51"/>
          <p:cNvSpPr txBox="1"/>
          <p:nvPr/>
        </p:nvSpPr>
        <p:spPr>
          <a:xfrm>
            <a:off x="10995024" y="3796204"/>
            <a:ext cx="2911475" cy="4459538"/>
          </a:xfrm>
          <a:prstGeom prst="rect">
            <a:avLst/>
          </a:prstGeom>
        </p:spPr>
        <p:txBody>
          <a:bodyPr lIns="17560" tIns="17560" rIns="17560" bIns="17560" rtlCol="0" anchor="ctr"/>
          <a:lstStyle/>
          <a:p>
            <a:pPr algn="l">
              <a:lnSpc>
                <a:spcPts val="1750"/>
              </a:lnSpc>
            </a:pPr>
            <a:r>
              <a:rPr lang="en-US" sz="1200">
                <a:solidFill>
                  <a:srgbClr val="0E0E58"/>
                </a:solidFill>
                <a:latin typeface="Montserrat"/>
                <a:ea typeface="Montserrat"/>
                <a:cs typeface="Montserrat"/>
                <a:sym typeface="Montserrat"/>
              </a:rPr>
              <a:t>The </a:t>
            </a:r>
            <a:r>
              <a:rPr lang="en-US" sz="1200" b="1">
                <a:solidFill>
                  <a:srgbClr val="0E0E58"/>
                </a:solidFill>
                <a:latin typeface="Montserrat Bold"/>
                <a:ea typeface="Montserrat Bold"/>
                <a:cs typeface="Montserrat Bold"/>
                <a:sym typeface="Montserrat Bold"/>
              </a:rPr>
              <a:t>new Epilepsy12 data platform</a:t>
            </a:r>
            <a:r>
              <a:rPr lang="en-US" sz="1200">
                <a:solidFill>
                  <a:srgbClr val="0E0E58"/>
                </a:solidFill>
                <a:latin typeface="Montserrat"/>
                <a:ea typeface="Montserrat"/>
                <a:cs typeface="Montserrat"/>
                <a:sym typeface="Montserrat"/>
              </a:rPr>
              <a:t> was launched in 2023, designed to streamline data entry, reduce the burden on clinical teams and enhance reporting capabilities. The new system has improved the quality and quantity of data submitted in 2025 and 2026.</a:t>
            </a:r>
          </a:p>
          <a:p>
            <a:pPr algn="l">
              <a:lnSpc>
                <a:spcPts val="1750"/>
              </a:lnSpc>
            </a:pPr>
            <a:endParaRPr lang="en-US" sz="1200">
              <a:solidFill>
                <a:srgbClr val="0E0E58"/>
              </a:solidFill>
              <a:latin typeface="Montserrat"/>
              <a:ea typeface="Montserrat"/>
              <a:cs typeface="Montserrat"/>
              <a:sym typeface="Montserrat"/>
            </a:endParaRPr>
          </a:p>
          <a:p>
            <a:pPr algn="l">
              <a:lnSpc>
                <a:spcPts val="1750"/>
              </a:lnSpc>
            </a:pPr>
            <a:r>
              <a:rPr lang="en-US" sz="1200">
                <a:solidFill>
                  <a:srgbClr val="0E0E58"/>
                </a:solidFill>
                <a:latin typeface="Montserrat"/>
                <a:ea typeface="Montserrat"/>
                <a:cs typeface="Montserrat"/>
                <a:sym typeface="Montserrat"/>
              </a:rPr>
              <a:t>Epilepsy12 continue to work with the Professional Records Standards Body (PRSB) to develop an </a:t>
            </a:r>
            <a:r>
              <a:rPr lang="en-US" sz="1200" b="1" u="sng">
                <a:solidFill>
                  <a:srgbClr val="E00087"/>
                </a:solidFill>
                <a:latin typeface="Montserrat Bold"/>
                <a:ea typeface="Montserrat Bold"/>
                <a:cs typeface="Montserrat Bold"/>
                <a:sym typeface="Montserrat Bold"/>
                <a:hlinkClick r:id="rId9" tooltip="https://theprsb.org/epilepsy-standard/"/>
              </a:rPr>
              <a:t>Epilepsy Information Standard</a:t>
            </a:r>
            <a:r>
              <a:rPr lang="en-US" sz="1200">
                <a:solidFill>
                  <a:srgbClr val="0E0E58"/>
                </a:solidFill>
                <a:latin typeface="Montserrat"/>
                <a:ea typeface="Montserrat"/>
                <a:cs typeface="Montserrat"/>
                <a:sym typeface="Montserrat"/>
              </a:rPr>
              <a:t>. The standard will support the integrated and continuous care of epilepsy across settings and help facilitate automatic data flows between NHS systems and audit platforms. </a:t>
            </a:r>
          </a:p>
        </p:txBody>
      </p:sp>
      <p:sp>
        <p:nvSpPr>
          <p:cNvPr id="53" name="Freeform 53"/>
          <p:cNvSpPr/>
          <p:nvPr/>
        </p:nvSpPr>
        <p:spPr>
          <a:xfrm>
            <a:off x="10801350" y="8523247"/>
            <a:ext cx="3342681" cy="3095072"/>
          </a:xfrm>
          <a:custGeom>
            <a:avLst/>
            <a:gdLst/>
            <a:ahLst/>
            <a:cxnLst/>
            <a:rect l="l" t="t" r="r" b="b"/>
            <a:pathLst>
              <a:path w="563866" h="324804">
                <a:moveTo>
                  <a:pt x="0" y="0"/>
                </a:moveTo>
                <a:lnTo>
                  <a:pt x="563866" y="0"/>
                </a:lnTo>
                <a:lnTo>
                  <a:pt x="563866" y="324804"/>
                </a:lnTo>
                <a:lnTo>
                  <a:pt x="0" y="324804"/>
                </a:lnTo>
                <a:close/>
              </a:path>
            </a:pathLst>
          </a:custGeom>
          <a:solidFill>
            <a:srgbClr val="FFFFFF"/>
          </a:solidFill>
          <a:ln w="66675" cap="sq">
            <a:solidFill>
              <a:srgbClr val="FFFFFF"/>
            </a:solidFill>
            <a:prstDash val="solid"/>
            <a:miter/>
          </a:ln>
        </p:spPr>
        <p:txBody>
          <a:bodyPr/>
          <a:lstStyle/>
          <a:p>
            <a:endParaRPr lang="en-GB"/>
          </a:p>
        </p:txBody>
      </p:sp>
      <p:sp>
        <p:nvSpPr>
          <p:cNvPr id="54" name="TextBox 54"/>
          <p:cNvSpPr txBox="1"/>
          <p:nvPr/>
        </p:nvSpPr>
        <p:spPr>
          <a:xfrm>
            <a:off x="11028977" y="8432390"/>
            <a:ext cx="2934673" cy="3276600"/>
          </a:xfrm>
          <a:prstGeom prst="rect">
            <a:avLst/>
          </a:prstGeom>
        </p:spPr>
        <p:txBody>
          <a:bodyPr lIns="17560" tIns="17560" rIns="17560" bIns="17560" rtlCol="0" anchor="ctr"/>
          <a:lstStyle/>
          <a:p>
            <a:pPr algn="l">
              <a:lnSpc>
                <a:spcPts val="1750"/>
              </a:lnSpc>
            </a:pPr>
            <a:r>
              <a:rPr lang="en-US" sz="1200">
                <a:solidFill>
                  <a:srgbClr val="0E0E58"/>
                </a:solidFill>
                <a:latin typeface="Montserrat"/>
                <a:ea typeface="Montserrat"/>
                <a:cs typeface="Montserrat"/>
                <a:sym typeface="Montserrat"/>
              </a:rPr>
              <a:t>Epilepsy12 hosts the OPEN UK national group and the UK Epilepsy Programme Board, providing a national forum for aligning policy and coordinating action across stakeholders. This collaborative approach supports health improvement by enabling joined‑up system leadership, reducing variation in care delivery, and supporting improvements in the quality and consistency of epilepsy services.</a:t>
            </a:r>
          </a:p>
        </p:txBody>
      </p:sp>
      <p:sp>
        <p:nvSpPr>
          <p:cNvPr id="56" name="Freeform 56"/>
          <p:cNvSpPr/>
          <p:nvPr/>
        </p:nvSpPr>
        <p:spPr>
          <a:xfrm>
            <a:off x="723900" y="13410791"/>
            <a:ext cx="6324600" cy="2425699"/>
          </a:xfrm>
          <a:custGeom>
            <a:avLst/>
            <a:gdLst/>
            <a:ahLst/>
            <a:cxnLst/>
            <a:rect l="l" t="t" r="r" b="b"/>
            <a:pathLst>
              <a:path w="527290" h="738113">
                <a:moveTo>
                  <a:pt x="0" y="0"/>
                </a:moveTo>
                <a:lnTo>
                  <a:pt x="527290" y="0"/>
                </a:lnTo>
                <a:lnTo>
                  <a:pt x="527290" y="738113"/>
                </a:lnTo>
                <a:lnTo>
                  <a:pt x="0" y="738113"/>
                </a:lnTo>
                <a:close/>
              </a:path>
            </a:pathLst>
          </a:custGeom>
          <a:solidFill>
            <a:srgbClr val="FFFFFF"/>
          </a:solidFill>
          <a:ln w="66675" cap="sq">
            <a:solidFill>
              <a:srgbClr val="FFFFFF"/>
            </a:solidFill>
            <a:prstDash val="solid"/>
            <a:miter/>
          </a:ln>
        </p:spPr>
        <p:txBody>
          <a:bodyPr/>
          <a:lstStyle/>
          <a:p>
            <a:endParaRPr lang="en-GB"/>
          </a:p>
        </p:txBody>
      </p:sp>
      <p:sp>
        <p:nvSpPr>
          <p:cNvPr id="57" name="TextBox 57"/>
          <p:cNvSpPr txBox="1"/>
          <p:nvPr/>
        </p:nvSpPr>
        <p:spPr>
          <a:xfrm>
            <a:off x="977900" y="13321890"/>
            <a:ext cx="5880100" cy="2667000"/>
          </a:xfrm>
          <a:prstGeom prst="rect">
            <a:avLst/>
          </a:prstGeom>
        </p:spPr>
        <p:txBody>
          <a:bodyPr lIns="17560" tIns="17560" rIns="17560" bIns="17560" rtlCol="0" anchor="ctr"/>
          <a:lstStyle/>
          <a:p>
            <a:pPr>
              <a:lnSpc>
                <a:spcPts val="1750"/>
              </a:lnSpc>
            </a:pPr>
            <a:r>
              <a:rPr lang="en-US" sz="1200">
                <a:solidFill>
                  <a:srgbClr val="0E0E58"/>
                </a:solidFill>
                <a:latin typeface="Montserrat"/>
                <a:ea typeface="Montserrat"/>
                <a:cs typeface="Montserrat"/>
                <a:sym typeface="Montserrat"/>
              </a:rPr>
              <a:t>Epilepsy12 funded and supported an RCPCH led </a:t>
            </a:r>
            <a:r>
              <a:rPr lang="en-US" sz="1200" b="1">
                <a:solidFill>
                  <a:srgbClr val="0E0E58"/>
                </a:solidFill>
                <a:latin typeface="Montserrat Bold"/>
                <a:ea typeface="Montserrat Bold"/>
                <a:cs typeface="Montserrat Bold"/>
                <a:sym typeface="Montserrat Bold"/>
              </a:rPr>
              <a:t>Epilepsy Quality Improvement Programme (EQIP). </a:t>
            </a:r>
            <a:r>
              <a:rPr lang="en-US" sz="1200">
                <a:solidFill>
                  <a:srgbClr val="0E0E58"/>
                </a:solidFill>
                <a:latin typeface="Montserrat"/>
                <a:ea typeface="Montserrat"/>
                <a:cs typeface="Montserrat"/>
                <a:sym typeface="Montserrat"/>
              </a:rPr>
              <a:t>The EQIP </a:t>
            </a:r>
            <a:r>
              <a:rPr lang="en-US" sz="1200" u="sng">
                <a:solidFill>
                  <a:srgbClr val="E00087"/>
                </a:solidFill>
                <a:latin typeface="Montserrat"/>
                <a:ea typeface="Montserrat"/>
                <a:cs typeface="Montserrat"/>
                <a:sym typeface="Montserrat"/>
                <a:hlinkClick r:id="rId10" tooltip="https://www.rcpch.ac.uk/resources/EQIP-impact#downloadBox"/>
              </a:rPr>
              <a:t>2023/2024 Summary Report</a:t>
            </a:r>
            <a:r>
              <a:rPr lang="en-US" sz="1200" u="sng">
                <a:solidFill>
                  <a:srgbClr val="0E0E58"/>
                </a:solidFill>
                <a:latin typeface="Montserrat"/>
                <a:ea typeface="Montserrat"/>
                <a:cs typeface="Montserrat"/>
                <a:sym typeface="Montserrat"/>
                <a:hlinkClick r:id="rId10" tooltip="https://www.rcpch.ac.uk/resources/EQIP-impact#downloadBox"/>
              </a:rPr>
              <a:t> </a:t>
            </a:r>
            <a:r>
              <a:rPr lang="en-US" sz="1200">
                <a:solidFill>
                  <a:srgbClr val="0E0E58"/>
                </a:solidFill>
                <a:latin typeface="Montserrat"/>
                <a:ea typeface="Montserrat"/>
                <a:cs typeface="Montserrat"/>
                <a:sym typeface="Montserrat"/>
              </a:rPr>
              <a:t>was published in 2024. It follows on from the </a:t>
            </a:r>
            <a:r>
              <a:rPr lang="en-US" sz="1200" u="sng">
                <a:solidFill>
                  <a:srgbClr val="E00087"/>
                </a:solidFill>
                <a:latin typeface="Montserrat"/>
                <a:ea typeface="Montserrat"/>
                <a:cs typeface="Montserrat"/>
                <a:sym typeface="Montserrat"/>
                <a:hlinkClick r:id="rId10" tooltip="https://www.rcpch.ac.uk/resources/EQIP-impact#downloadBox"/>
              </a:rPr>
              <a:t>2019/2023 Impact Report</a:t>
            </a:r>
            <a:r>
              <a:rPr lang="en-US" sz="1200">
                <a:solidFill>
                  <a:srgbClr val="0E0E58"/>
                </a:solidFill>
                <a:latin typeface="Montserrat"/>
                <a:ea typeface="Montserrat"/>
                <a:cs typeface="Montserrat"/>
                <a:sym typeface="Montserrat"/>
              </a:rPr>
              <a:t>, highlighting the impact of the EQIP and the continued improvements in patient care and service delivery for children and young people with epilepsy.</a:t>
            </a:r>
          </a:p>
          <a:p>
            <a:pPr algn="l">
              <a:lnSpc>
                <a:spcPts val="1750"/>
              </a:lnSpc>
            </a:pPr>
            <a:endParaRPr lang="en-US" sz="1200">
              <a:solidFill>
                <a:srgbClr val="0E0E58"/>
              </a:solidFill>
              <a:latin typeface="Montserrat"/>
              <a:ea typeface="Montserrat"/>
              <a:cs typeface="Montserrat"/>
              <a:sym typeface="Montserrat"/>
            </a:endParaRPr>
          </a:p>
          <a:p>
            <a:pPr algn="l">
              <a:lnSpc>
                <a:spcPts val="1750"/>
              </a:lnSpc>
            </a:pPr>
            <a:r>
              <a:rPr lang="en-US" sz="1200">
                <a:solidFill>
                  <a:srgbClr val="0E0E58"/>
                </a:solidFill>
                <a:latin typeface="Montserrat"/>
                <a:ea typeface="Montserrat"/>
                <a:cs typeface="Montserrat"/>
                <a:sym typeface="Montserrat"/>
              </a:rPr>
              <a:t>EQIP has helped teams develop transition pathways, improve mental health care, and engage effectively with patients and families. </a:t>
            </a:r>
            <a:r>
              <a:rPr lang="en-US" sz="1250">
                <a:solidFill>
                  <a:srgbClr val="0E0E58"/>
                </a:solidFill>
                <a:latin typeface="Montserrat"/>
                <a:ea typeface="Montserrat"/>
                <a:cs typeface="Montserrat"/>
                <a:sym typeface="Montserrat"/>
              </a:rPr>
              <a:t>​</a:t>
            </a:r>
          </a:p>
        </p:txBody>
      </p:sp>
      <p:sp>
        <p:nvSpPr>
          <p:cNvPr id="59" name="Freeform 59"/>
          <p:cNvSpPr/>
          <p:nvPr/>
        </p:nvSpPr>
        <p:spPr>
          <a:xfrm>
            <a:off x="723900" y="19836990"/>
            <a:ext cx="6362700" cy="1854201"/>
          </a:xfrm>
          <a:custGeom>
            <a:avLst/>
            <a:gdLst/>
            <a:ahLst/>
            <a:cxnLst/>
            <a:rect l="l" t="t" r="r" b="b"/>
            <a:pathLst>
              <a:path w="527290" h="366135">
                <a:moveTo>
                  <a:pt x="0" y="0"/>
                </a:moveTo>
                <a:lnTo>
                  <a:pt x="527290" y="0"/>
                </a:lnTo>
                <a:lnTo>
                  <a:pt x="527290" y="366135"/>
                </a:lnTo>
                <a:lnTo>
                  <a:pt x="0" y="366135"/>
                </a:lnTo>
                <a:close/>
              </a:path>
            </a:pathLst>
          </a:custGeom>
          <a:solidFill>
            <a:srgbClr val="FFFFFF"/>
          </a:solidFill>
          <a:ln w="66675" cap="sq">
            <a:solidFill>
              <a:srgbClr val="FFFFFF"/>
            </a:solidFill>
            <a:prstDash val="solid"/>
            <a:miter/>
          </a:ln>
        </p:spPr>
        <p:txBody>
          <a:bodyPr/>
          <a:lstStyle/>
          <a:p>
            <a:endParaRPr lang="en-GB"/>
          </a:p>
        </p:txBody>
      </p:sp>
      <p:sp>
        <p:nvSpPr>
          <p:cNvPr id="60" name="TextBox 60"/>
          <p:cNvSpPr txBox="1"/>
          <p:nvPr/>
        </p:nvSpPr>
        <p:spPr>
          <a:xfrm>
            <a:off x="1016000" y="19748090"/>
            <a:ext cx="5981700" cy="2039386"/>
          </a:xfrm>
          <a:prstGeom prst="rect">
            <a:avLst/>
          </a:prstGeom>
        </p:spPr>
        <p:txBody>
          <a:bodyPr lIns="17560" tIns="17560" rIns="17560" bIns="17560" rtlCol="0" anchor="ctr"/>
          <a:lstStyle/>
          <a:p>
            <a:pPr>
              <a:lnSpc>
                <a:spcPts val="1750"/>
              </a:lnSpc>
            </a:pPr>
            <a:r>
              <a:rPr lang="en-GB" sz="1200">
                <a:solidFill>
                  <a:srgbClr val="002060"/>
                </a:solidFill>
                <a:latin typeface="Montserrat" panose="00000500000000000000" pitchFamily="50" charset="0"/>
              </a:rPr>
              <a:t>Each Trust/Health Board will receive detailed datasets and HTML reports of local results with regional and national benchmarks ahead of publication, alongside KPI data available through monthly and live dashboards. This enables earlier review of performance, identification of gaps, and timely, evidence-based action, supporting better decision-making, improved transparency, and targeted quality improvement to enhance patient outcomes.</a:t>
            </a:r>
            <a:endParaRPr lang="en-US" sz="1200">
              <a:solidFill>
                <a:srgbClr val="002060"/>
              </a:solidFill>
              <a:latin typeface="Montserrat" panose="00000500000000000000" pitchFamily="50" charset="0"/>
              <a:ea typeface="Montserrat"/>
              <a:cs typeface="Montserrat"/>
              <a:sym typeface="Montserrat"/>
            </a:endParaRPr>
          </a:p>
        </p:txBody>
      </p:sp>
      <p:sp>
        <p:nvSpPr>
          <p:cNvPr id="62" name="Freeform 62"/>
          <p:cNvSpPr/>
          <p:nvPr/>
        </p:nvSpPr>
        <p:spPr>
          <a:xfrm>
            <a:off x="723902" y="16039690"/>
            <a:ext cx="3784598" cy="3581400"/>
          </a:xfrm>
          <a:custGeom>
            <a:avLst/>
            <a:gdLst/>
            <a:ahLst/>
            <a:cxnLst/>
            <a:rect l="l" t="t" r="r" b="b"/>
            <a:pathLst>
              <a:path w="599359" h="606309">
                <a:moveTo>
                  <a:pt x="0" y="0"/>
                </a:moveTo>
                <a:lnTo>
                  <a:pt x="599359" y="0"/>
                </a:lnTo>
                <a:lnTo>
                  <a:pt x="599359" y="606309"/>
                </a:lnTo>
                <a:lnTo>
                  <a:pt x="0" y="606309"/>
                </a:lnTo>
                <a:close/>
              </a:path>
            </a:pathLst>
          </a:custGeom>
          <a:solidFill>
            <a:srgbClr val="FFFFFF"/>
          </a:solidFill>
          <a:ln w="66675" cap="sq">
            <a:solidFill>
              <a:srgbClr val="FFFFFF"/>
            </a:solidFill>
            <a:prstDash val="solid"/>
            <a:miter/>
          </a:ln>
        </p:spPr>
        <p:txBody>
          <a:bodyPr/>
          <a:lstStyle/>
          <a:p>
            <a:endParaRPr lang="en-GB"/>
          </a:p>
        </p:txBody>
      </p:sp>
      <p:sp>
        <p:nvSpPr>
          <p:cNvPr id="63" name="TextBox 63"/>
          <p:cNvSpPr txBox="1"/>
          <p:nvPr/>
        </p:nvSpPr>
        <p:spPr>
          <a:xfrm>
            <a:off x="990597" y="16510329"/>
            <a:ext cx="3289303" cy="2691660"/>
          </a:xfrm>
          <a:prstGeom prst="rect">
            <a:avLst/>
          </a:prstGeom>
        </p:spPr>
        <p:txBody>
          <a:bodyPr lIns="17560" tIns="17560" rIns="17560" bIns="17560" rtlCol="0" anchor="ctr"/>
          <a:lstStyle/>
          <a:p>
            <a:pPr algn="l">
              <a:lnSpc>
                <a:spcPts val="1742"/>
              </a:lnSpc>
            </a:pPr>
            <a:r>
              <a:rPr lang="en-US" sz="1200">
                <a:solidFill>
                  <a:srgbClr val="0E0E58"/>
                </a:solidFill>
                <a:latin typeface="Montserrat"/>
                <a:ea typeface="Montserrat"/>
                <a:cs typeface="Montserrat"/>
                <a:sym typeface="Montserrat"/>
              </a:rPr>
              <a:t>The 8th </a:t>
            </a:r>
            <a:r>
              <a:rPr lang="en-US" sz="1200" b="1">
                <a:solidFill>
                  <a:srgbClr val="0E0E58"/>
                </a:solidFill>
                <a:latin typeface="Montserrat Bold"/>
                <a:ea typeface="Montserrat Bold"/>
                <a:cs typeface="Montserrat Bold"/>
                <a:sym typeface="Montserrat Bold"/>
              </a:rPr>
              <a:t>Epilepsy12/OPEN UK</a:t>
            </a:r>
            <a:r>
              <a:rPr lang="en-US" sz="1200">
                <a:solidFill>
                  <a:srgbClr val="0E0E58"/>
                </a:solidFill>
                <a:latin typeface="Montserrat"/>
                <a:ea typeface="Montserrat"/>
                <a:cs typeface="Montserrat"/>
                <a:sym typeface="Montserrat"/>
              </a:rPr>
              <a:t> </a:t>
            </a:r>
            <a:r>
              <a:rPr lang="en-US" sz="1200" b="1">
                <a:solidFill>
                  <a:srgbClr val="0E0E58"/>
                </a:solidFill>
                <a:latin typeface="Montserrat Bold"/>
                <a:ea typeface="Montserrat Bold"/>
                <a:cs typeface="Montserrat Bold"/>
                <a:sym typeface="Montserrat Bold"/>
              </a:rPr>
              <a:t>annual conference </a:t>
            </a:r>
            <a:r>
              <a:rPr lang="en-US" sz="1200">
                <a:solidFill>
                  <a:srgbClr val="0E0E58"/>
                </a:solidFill>
                <a:latin typeface="Montserrat"/>
                <a:ea typeface="Montserrat"/>
                <a:cs typeface="Montserrat"/>
                <a:sym typeface="Montserrat"/>
              </a:rPr>
              <a:t>took place in September 2025 with &gt;400 virtual attendees and 35 in-person. </a:t>
            </a:r>
          </a:p>
          <a:p>
            <a:pPr algn="l">
              <a:lnSpc>
                <a:spcPts val="1742"/>
              </a:lnSpc>
            </a:pPr>
            <a:endParaRPr lang="en-US" sz="100">
              <a:solidFill>
                <a:srgbClr val="0E0E58"/>
              </a:solidFill>
              <a:latin typeface="Montserrat"/>
              <a:ea typeface="Montserrat"/>
              <a:cs typeface="Montserrat"/>
              <a:sym typeface="Montserrat"/>
            </a:endParaRPr>
          </a:p>
          <a:p>
            <a:pPr algn="l">
              <a:lnSpc>
                <a:spcPts val="1742"/>
              </a:lnSpc>
            </a:pPr>
            <a:r>
              <a:rPr lang="en-US" sz="1200">
                <a:solidFill>
                  <a:srgbClr val="0E0E58"/>
                </a:solidFill>
                <a:latin typeface="Montserrat"/>
                <a:ea typeface="Montserrat"/>
                <a:cs typeface="Montserrat"/>
                <a:sym typeface="Montserrat"/>
              </a:rPr>
              <a:t>The conference focused on youth‑led mental health and wellbeing, updates from Epilepsy12 and OPEN UK, paediatric epilepsy surgery pathways, the evolving role of epilepsy specialist nurses and medical adherence in paediatric epilepsy. </a:t>
            </a:r>
          </a:p>
          <a:p>
            <a:pPr algn="l">
              <a:lnSpc>
                <a:spcPts val="1742"/>
              </a:lnSpc>
            </a:pPr>
            <a:endParaRPr lang="en-US" sz="1200">
              <a:solidFill>
                <a:srgbClr val="0E0E58"/>
              </a:solidFill>
              <a:latin typeface="Montserrat"/>
              <a:ea typeface="Montserrat"/>
              <a:cs typeface="Montserrat"/>
              <a:sym typeface="Montserrat"/>
            </a:endParaRPr>
          </a:p>
          <a:p>
            <a:pPr algn="l">
              <a:lnSpc>
                <a:spcPts val="1742"/>
              </a:lnSpc>
            </a:pPr>
            <a:r>
              <a:rPr lang="en-US" sz="1200">
                <a:solidFill>
                  <a:srgbClr val="0E0E58"/>
                </a:solidFill>
                <a:latin typeface="Montserrat"/>
                <a:ea typeface="Montserrat"/>
                <a:cs typeface="Montserrat"/>
                <a:sym typeface="Montserrat"/>
              </a:rPr>
              <a:t>97% of attendees reported leaving the conference with ideas for improvements for their service.</a:t>
            </a:r>
          </a:p>
        </p:txBody>
      </p:sp>
      <p:sp>
        <p:nvSpPr>
          <p:cNvPr id="65" name="Freeform 65"/>
          <p:cNvSpPr/>
          <p:nvPr/>
        </p:nvSpPr>
        <p:spPr>
          <a:xfrm>
            <a:off x="11210924" y="13407050"/>
            <a:ext cx="2924175" cy="5350440"/>
          </a:xfrm>
          <a:custGeom>
            <a:avLst/>
            <a:gdLst/>
            <a:ahLst/>
            <a:cxnLst/>
            <a:rect l="l" t="t" r="r" b="b"/>
            <a:pathLst>
              <a:path w="599359" h="495677">
                <a:moveTo>
                  <a:pt x="0" y="0"/>
                </a:moveTo>
                <a:lnTo>
                  <a:pt x="599359" y="0"/>
                </a:lnTo>
                <a:lnTo>
                  <a:pt x="599359" y="495677"/>
                </a:lnTo>
                <a:lnTo>
                  <a:pt x="0" y="495677"/>
                </a:lnTo>
                <a:close/>
              </a:path>
            </a:pathLst>
          </a:custGeom>
          <a:solidFill>
            <a:srgbClr val="FFFFFF"/>
          </a:solidFill>
          <a:ln w="66675" cap="sq">
            <a:solidFill>
              <a:srgbClr val="FFFFFF"/>
            </a:solidFill>
            <a:prstDash val="solid"/>
            <a:miter/>
          </a:ln>
        </p:spPr>
        <p:txBody>
          <a:bodyPr/>
          <a:lstStyle/>
          <a:p>
            <a:endParaRPr lang="en-GB"/>
          </a:p>
        </p:txBody>
      </p:sp>
      <p:sp>
        <p:nvSpPr>
          <p:cNvPr id="71" name="Freeform 71"/>
          <p:cNvSpPr/>
          <p:nvPr/>
        </p:nvSpPr>
        <p:spPr>
          <a:xfrm>
            <a:off x="7848599" y="16484590"/>
            <a:ext cx="3200401" cy="3174600"/>
          </a:xfrm>
          <a:custGeom>
            <a:avLst/>
            <a:gdLst/>
            <a:ahLst/>
            <a:cxnLst/>
            <a:rect l="l" t="t" r="r" b="b"/>
            <a:pathLst>
              <a:path w="709409" h="469259">
                <a:moveTo>
                  <a:pt x="0" y="0"/>
                </a:moveTo>
                <a:lnTo>
                  <a:pt x="709409" y="0"/>
                </a:lnTo>
                <a:lnTo>
                  <a:pt x="709409" y="469259"/>
                </a:lnTo>
                <a:lnTo>
                  <a:pt x="0" y="469259"/>
                </a:lnTo>
                <a:close/>
              </a:path>
            </a:pathLst>
          </a:custGeom>
          <a:solidFill>
            <a:srgbClr val="FFFFFF"/>
          </a:solidFill>
          <a:ln w="66675" cap="sq">
            <a:solidFill>
              <a:srgbClr val="FFFFFF"/>
            </a:solidFill>
            <a:prstDash val="solid"/>
            <a:miter/>
          </a:ln>
        </p:spPr>
        <p:txBody>
          <a:bodyPr/>
          <a:lstStyle/>
          <a:p>
            <a:endParaRPr lang="en-GB"/>
          </a:p>
        </p:txBody>
      </p:sp>
      <p:sp>
        <p:nvSpPr>
          <p:cNvPr id="72" name="TextBox 72"/>
          <p:cNvSpPr txBox="1"/>
          <p:nvPr/>
        </p:nvSpPr>
        <p:spPr>
          <a:xfrm>
            <a:off x="8011238" y="16552453"/>
            <a:ext cx="2910762" cy="3101575"/>
          </a:xfrm>
          <a:prstGeom prst="rect">
            <a:avLst/>
          </a:prstGeom>
        </p:spPr>
        <p:txBody>
          <a:bodyPr lIns="17560" tIns="17560" rIns="17560" bIns="17560" rtlCol="0" anchor="ctr"/>
          <a:lstStyle/>
          <a:p>
            <a:pPr algn="l">
              <a:lnSpc>
                <a:spcPts val="1750"/>
              </a:lnSpc>
            </a:pPr>
            <a:r>
              <a:rPr lang="en-US" sz="1200">
                <a:solidFill>
                  <a:srgbClr val="002060"/>
                </a:solidFill>
                <a:latin typeface="Montserrat"/>
                <a:ea typeface="Montserrat"/>
                <a:cs typeface="Montserrat"/>
                <a:sym typeface="Montserrat"/>
              </a:rPr>
              <a:t>Epilepsy12 have worked with the </a:t>
            </a:r>
            <a:r>
              <a:rPr lang="en-US" sz="1200" b="1">
                <a:solidFill>
                  <a:srgbClr val="002060"/>
                </a:solidFill>
                <a:latin typeface="Montserrat Bold"/>
                <a:ea typeface="Montserrat Bold"/>
                <a:cs typeface="Montserrat Bold"/>
                <a:sym typeface="Montserrat Bold"/>
              </a:rPr>
              <a:t>Association for Young People’s Health (AYPH)</a:t>
            </a:r>
            <a:r>
              <a:rPr lang="en-US" sz="1200">
                <a:solidFill>
                  <a:srgbClr val="002060"/>
                </a:solidFill>
                <a:latin typeface="Montserrat"/>
                <a:ea typeface="Montserrat"/>
                <a:cs typeface="Montserrat"/>
                <a:sym typeface="Montserrat"/>
              </a:rPr>
              <a:t> to understand more about the experiences of managing epilepsy care from children, young people and families from groups which may be more likely to face marginalisation. Workshops with ICSs have embedded key learnings into practice by support services to better engage with marginalised communities. More information is </a:t>
            </a:r>
            <a:r>
              <a:rPr lang="en-US" sz="1200" u="sng">
                <a:solidFill>
                  <a:srgbClr val="E00087"/>
                </a:solidFill>
                <a:latin typeface="Montserrat"/>
                <a:ea typeface="Montserrat"/>
                <a:cs typeface="Montserrat"/>
                <a:sym typeface="Montserrat"/>
                <a:hlinkClick r:id="rId11" tooltip="https://www.rcpch.ac.uk/work-we-do/clinical-audits/epilepsy12/reports-resources#our-engagement-work-with-ayph"/>
              </a:rPr>
              <a:t>online</a:t>
            </a:r>
            <a:r>
              <a:rPr lang="en-US" sz="1200">
                <a:solidFill>
                  <a:srgbClr val="2D316E"/>
                </a:solidFill>
                <a:latin typeface="Montserrat"/>
                <a:ea typeface="Montserrat"/>
                <a:cs typeface="Montserrat"/>
                <a:sym typeface="Montserrat"/>
              </a:rPr>
              <a:t>.</a:t>
            </a:r>
          </a:p>
        </p:txBody>
      </p:sp>
      <p:grpSp>
        <p:nvGrpSpPr>
          <p:cNvPr id="76" name="Group 76"/>
          <p:cNvGrpSpPr/>
          <p:nvPr/>
        </p:nvGrpSpPr>
        <p:grpSpPr>
          <a:xfrm>
            <a:off x="11188700" y="18941074"/>
            <a:ext cx="2965449" cy="718115"/>
            <a:chOff x="-3719" y="68349"/>
            <a:chExt cx="432824" cy="159481"/>
          </a:xfrm>
        </p:grpSpPr>
        <p:sp>
          <p:nvSpPr>
            <p:cNvPr id="77" name="Freeform 77"/>
            <p:cNvSpPr/>
            <p:nvPr/>
          </p:nvSpPr>
          <p:spPr>
            <a:xfrm>
              <a:off x="0" y="68349"/>
              <a:ext cx="429105" cy="159481"/>
            </a:xfrm>
            <a:custGeom>
              <a:avLst/>
              <a:gdLst/>
              <a:ahLst/>
              <a:cxnLst/>
              <a:rect l="l" t="t" r="r" b="b"/>
              <a:pathLst>
                <a:path w="429105" h="159481">
                  <a:moveTo>
                    <a:pt x="0" y="0"/>
                  </a:moveTo>
                  <a:lnTo>
                    <a:pt x="429105" y="0"/>
                  </a:lnTo>
                  <a:lnTo>
                    <a:pt x="429105" y="159481"/>
                  </a:lnTo>
                  <a:lnTo>
                    <a:pt x="0" y="159481"/>
                  </a:lnTo>
                  <a:close/>
                </a:path>
              </a:pathLst>
            </a:custGeom>
            <a:solidFill>
              <a:srgbClr val="FFFFFF"/>
            </a:solidFill>
            <a:ln w="66675" cap="sq">
              <a:solidFill>
                <a:srgbClr val="FFFFFF"/>
              </a:solidFill>
              <a:prstDash val="solid"/>
              <a:miter/>
            </a:ln>
          </p:spPr>
          <p:txBody>
            <a:bodyPr/>
            <a:lstStyle/>
            <a:p>
              <a:pPr algn="ctr"/>
              <a:endParaRPr lang="en-GB"/>
            </a:p>
          </p:txBody>
        </p:sp>
        <p:sp>
          <p:nvSpPr>
            <p:cNvPr id="78" name="TextBox 78"/>
            <p:cNvSpPr txBox="1"/>
            <p:nvPr/>
          </p:nvSpPr>
          <p:spPr>
            <a:xfrm>
              <a:off x="-3719" y="94763"/>
              <a:ext cx="429105" cy="110284"/>
            </a:xfrm>
            <a:prstGeom prst="rect">
              <a:avLst/>
            </a:prstGeom>
          </p:spPr>
          <p:txBody>
            <a:bodyPr lIns="17560" tIns="17560" rIns="17560" bIns="17560" rtlCol="0" anchor="ctr"/>
            <a:lstStyle/>
            <a:p>
              <a:pPr algn="ctr">
                <a:lnSpc>
                  <a:spcPts val="1750"/>
                </a:lnSpc>
              </a:pPr>
              <a:r>
                <a:rPr lang="en-US" sz="1200" b="1">
                  <a:solidFill>
                    <a:srgbClr val="0E0E58"/>
                  </a:solidFill>
                  <a:latin typeface="Montserrat"/>
                  <a:ea typeface="Montserrat"/>
                  <a:cs typeface="Montserrat"/>
                  <a:sym typeface="Montserrat"/>
                </a:rPr>
                <a:t>Social media: @epilepsy_12 and @RCPCH_&amp;_US</a:t>
              </a:r>
            </a:p>
          </p:txBody>
        </p:sp>
      </p:grpSp>
      <p:grpSp>
        <p:nvGrpSpPr>
          <p:cNvPr id="79" name="Group 79"/>
          <p:cNvGrpSpPr/>
          <p:nvPr/>
        </p:nvGrpSpPr>
        <p:grpSpPr>
          <a:xfrm>
            <a:off x="4247105" y="22226448"/>
            <a:ext cx="6086696" cy="635289"/>
            <a:chOff x="-1147" y="-40746"/>
            <a:chExt cx="1148321" cy="119854"/>
          </a:xfrm>
        </p:grpSpPr>
        <p:sp>
          <p:nvSpPr>
            <p:cNvPr id="80" name="Freeform 80"/>
            <p:cNvSpPr/>
            <p:nvPr/>
          </p:nvSpPr>
          <p:spPr>
            <a:xfrm>
              <a:off x="0" y="0"/>
              <a:ext cx="1147174" cy="79108"/>
            </a:xfrm>
            <a:custGeom>
              <a:avLst/>
              <a:gdLst/>
              <a:ahLst/>
              <a:cxnLst/>
              <a:rect l="l" t="t" r="r" b="b"/>
              <a:pathLst>
                <a:path w="1147174" h="79108">
                  <a:moveTo>
                    <a:pt x="0" y="0"/>
                  </a:moveTo>
                  <a:lnTo>
                    <a:pt x="1147174" y="0"/>
                  </a:lnTo>
                  <a:lnTo>
                    <a:pt x="1147174" y="79108"/>
                  </a:lnTo>
                  <a:lnTo>
                    <a:pt x="0" y="79108"/>
                  </a:lnTo>
                  <a:close/>
                </a:path>
              </a:pathLst>
            </a:custGeom>
            <a:solidFill>
              <a:srgbClr val="FFFFFF"/>
            </a:solidFill>
            <a:ln w="66675" cap="sq">
              <a:solidFill>
                <a:srgbClr val="FFFFFF"/>
              </a:solidFill>
              <a:prstDash val="solid"/>
              <a:miter/>
            </a:ln>
          </p:spPr>
          <p:txBody>
            <a:bodyPr/>
            <a:lstStyle/>
            <a:p>
              <a:endParaRPr lang="en-GB"/>
            </a:p>
          </p:txBody>
        </p:sp>
        <p:sp>
          <p:nvSpPr>
            <p:cNvPr id="81" name="TextBox 81"/>
            <p:cNvSpPr txBox="1"/>
            <p:nvPr/>
          </p:nvSpPr>
          <p:spPr>
            <a:xfrm>
              <a:off x="-1147" y="-40746"/>
              <a:ext cx="1147174" cy="98158"/>
            </a:xfrm>
            <a:prstGeom prst="rect">
              <a:avLst/>
            </a:prstGeom>
          </p:spPr>
          <p:txBody>
            <a:bodyPr lIns="17560" tIns="17560" rIns="17560" bIns="17560" rtlCol="0" anchor="ctr"/>
            <a:lstStyle/>
            <a:p>
              <a:pPr algn="l">
                <a:lnSpc>
                  <a:spcPts val="1483"/>
                </a:lnSpc>
              </a:pPr>
              <a:r>
                <a:rPr lang="en-US" sz="1059">
                  <a:solidFill>
                    <a:srgbClr val="0E0E58"/>
                  </a:solidFill>
                  <a:latin typeface="Montserrat"/>
                  <a:ea typeface="Montserrat"/>
                  <a:cs typeface="Montserrat"/>
                  <a:sym typeface="Montserrat"/>
                </a:rPr>
                <a:t>Impact examples from April 2025 to March 2026. Impact report updated in March 2026.</a:t>
              </a:r>
            </a:p>
          </p:txBody>
        </p:sp>
      </p:grpSp>
      <p:sp>
        <p:nvSpPr>
          <p:cNvPr id="83" name="Freeform 83"/>
          <p:cNvSpPr/>
          <p:nvPr/>
        </p:nvSpPr>
        <p:spPr>
          <a:xfrm>
            <a:off x="730250" y="5041491"/>
            <a:ext cx="3429000" cy="2362200"/>
          </a:xfrm>
          <a:custGeom>
            <a:avLst/>
            <a:gdLst/>
            <a:ahLst/>
            <a:cxnLst/>
            <a:rect l="l" t="t" r="r" b="b"/>
            <a:pathLst>
              <a:path w="720854" h="337542">
                <a:moveTo>
                  <a:pt x="0" y="0"/>
                </a:moveTo>
                <a:lnTo>
                  <a:pt x="720854" y="0"/>
                </a:lnTo>
                <a:lnTo>
                  <a:pt x="720854" y="337542"/>
                </a:lnTo>
                <a:lnTo>
                  <a:pt x="0" y="337542"/>
                </a:lnTo>
                <a:close/>
              </a:path>
            </a:pathLst>
          </a:custGeom>
          <a:solidFill>
            <a:srgbClr val="FFFFFF"/>
          </a:solidFill>
          <a:ln w="66675" cap="sq">
            <a:solidFill>
              <a:srgbClr val="FFFFFF"/>
            </a:solidFill>
            <a:prstDash val="solid"/>
            <a:miter/>
          </a:ln>
        </p:spPr>
        <p:txBody>
          <a:bodyPr/>
          <a:lstStyle/>
          <a:p>
            <a:endParaRPr lang="en-GB"/>
          </a:p>
        </p:txBody>
      </p:sp>
      <p:sp>
        <p:nvSpPr>
          <p:cNvPr id="84" name="TextBox 84"/>
          <p:cNvSpPr txBox="1"/>
          <p:nvPr/>
        </p:nvSpPr>
        <p:spPr>
          <a:xfrm>
            <a:off x="933450" y="4977990"/>
            <a:ext cx="3079750" cy="2484278"/>
          </a:xfrm>
          <a:prstGeom prst="rect">
            <a:avLst/>
          </a:prstGeom>
        </p:spPr>
        <p:txBody>
          <a:bodyPr lIns="17560" tIns="17560" rIns="17560" bIns="17560" rtlCol="0" anchor="ctr"/>
          <a:lstStyle/>
          <a:p>
            <a:pPr algn="l">
              <a:lnSpc>
                <a:spcPts val="1801"/>
              </a:lnSpc>
            </a:pPr>
            <a:r>
              <a:rPr lang="en-US" sz="1200" b="1">
                <a:solidFill>
                  <a:srgbClr val="2D316E"/>
                </a:solidFill>
                <a:latin typeface="Montserrat Bold"/>
                <a:ea typeface="Montserrat Bold"/>
                <a:cs typeface="Montserrat Bold"/>
                <a:sym typeface="Montserrat Bold"/>
              </a:rPr>
              <a:t>97.7% </a:t>
            </a:r>
            <a:r>
              <a:rPr lang="en-US" sz="1200">
                <a:solidFill>
                  <a:srgbClr val="2D316E"/>
                </a:solidFill>
                <a:latin typeface="Montserrat Bold"/>
                <a:ea typeface="Montserrat Bold"/>
                <a:cs typeface="Montserrat Bold"/>
                <a:sym typeface="Montserrat Bold"/>
              </a:rPr>
              <a:t>(130/133) </a:t>
            </a:r>
            <a:r>
              <a:rPr lang="en-US" sz="1200">
                <a:solidFill>
                  <a:srgbClr val="2D316E"/>
                </a:solidFill>
                <a:latin typeface="Montserrat"/>
                <a:ea typeface="Montserrat"/>
                <a:cs typeface="Montserrat"/>
                <a:sym typeface="Montserrat"/>
              </a:rPr>
              <a:t>of Health Boards and Trusts participated in the cohort 7 clinical audit, as well as Jersey. This is a substantial increase from 80% in cohort 6, 78% in cohort 5 and 74% in cohort 4. </a:t>
            </a:r>
            <a:endParaRPr lang="en-US" sz="500">
              <a:solidFill>
                <a:srgbClr val="2D316E"/>
              </a:solidFill>
              <a:latin typeface="Montserrat"/>
              <a:ea typeface="Montserrat"/>
              <a:cs typeface="Montserrat"/>
              <a:sym typeface="Montserrat"/>
            </a:endParaRPr>
          </a:p>
          <a:p>
            <a:pPr algn="l">
              <a:lnSpc>
                <a:spcPts val="1801"/>
              </a:lnSpc>
            </a:pPr>
            <a:r>
              <a:rPr lang="en-US" sz="1200">
                <a:solidFill>
                  <a:srgbClr val="2D316E"/>
                </a:solidFill>
                <a:latin typeface="Montserrat"/>
                <a:ea typeface="Montserrat"/>
                <a:cs typeface="Montserrat"/>
                <a:sym typeface="Montserrat"/>
              </a:rPr>
              <a:t>The cohort size has also continued to increase, from around 2000 in cohorts 1-5 to 3105 in cohort 6</a:t>
            </a:r>
            <a:r>
              <a:rPr lang="en-US" sz="1200">
                <a:solidFill>
                  <a:srgbClr val="FF3131"/>
                </a:solidFill>
                <a:latin typeface="Montserrat"/>
                <a:ea typeface="Montserrat"/>
                <a:cs typeface="Montserrat"/>
                <a:sym typeface="Montserrat"/>
              </a:rPr>
              <a:t> </a:t>
            </a:r>
            <a:r>
              <a:rPr lang="en-US" sz="1200">
                <a:solidFill>
                  <a:srgbClr val="2D316E"/>
                </a:solidFill>
                <a:latin typeface="Montserrat"/>
                <a:ea typeface="Montserrat"/>
                <a:cs typeface="Montserrat"/>
                <a:sym typeface="Montserrat"/>
              </a:rPr>
              <a:t>and 3709 in cohort 7.</a:t>
            </a:r>
          </a:p>
        </p:txBody>
      </p:sp>
      <p:sp>
        <p:nvSpPr>
          <p:cNvPr id="86" name="Freeform 86"/>
          <p:cNvSpPr/>
          <p:nvPr/>
        </p:nvSpPr>
        <p:spPr>
          <a:xfrm>
            <a:off x="4368800" y="7619590"/>
            <a:ext cx="2692400" cy="4013200"/>
          </a:xfrm>
          <a:custGeom>
            <a:avLst/>
            <a:gdLst/>
            <a:ahLst/>
            <a:cxnLst/>
            <a:rect l="l" t="t" r="r" b="b"/>
            <a:pathLst>
              <a:path w="399609" h="655451">
                <a:moveTo>
                  <a:pt x="0" y="0"/>
                </a:moveTo>
                <a:lnTo>
                  <a:pt x="399609" y="0"/>
                </a:lnTo>
                <a:lnTo>
                  <a:pt x="399609" y="655451"/>
                </a:lnTo>
                <a:lnTo>
                  <a:pt x="0" y="655451"/>
                </a:lnTo>
                <a:close/>
              </a:path>
            </a:pathLst>
          </a:custGeom>
          <a:solidFill>
            <a:srgbClr val="FFFFFF"/>
          </a:solidFill>
          <a:ln w="66675" cap="sq">
            <a:solidFill>
              <a:srgbClr val="FFFFFF"/>
            </a:solidFill>
            <a:prstDash val="solid"/>
            <a:miter/>
          </a:ln>
        </p:spPr>
        <p:txBody>
          <a:bodyPr/>
          <a:lstStyle/>
          <a:p>
            <a:endParaRPr lang="en-GB"/>
          </a:p>
        </p:txBody>
      </p:sp>
      <p:sp>
        <p:nvSpPr>
          <p:cNvPr id="87" name="TextBox 87"/>
          <p:cNvSpPr txBox="1"/>
          <p:nvPr/>
        </p:nvSpPr>
        <p:spPr>
          <a:xfrm>
            <a:off x="4648200" y="7797390"/>
            <a:ext cx="2159000" cy="3575207"/>
          </a:xfrm>
          <a:prstGeom prst="rect">
            <a:avLst/>
          </a:prstGeom>
        </p:spPr>
        <p:txBody>
          <a:bodyPr lIns="17560" tIns="17560" rIns="17560" bIns="17560" rtlCol="0" anchor="ctr"/>
          <a:lstStyle/>
          <a:p>
            <a:pPr algn="l">
              <a:lnSpc>
                <a:spcPts val="1750"/>
              </a:lnSpc>
            </a:pPr>
            <a:r>
              <a:rPr lang="en-US" sz="1200">
                <a:solidFill>
                  <a:srgbClr val="0E0E58"/>
                </a:solidFill>
                <a:latin typeface="Montserrat"/>
                <a:ea typeface="Montserrat"/>
                <a:cs typeface="Montserrat"/>
                <a:sym typeface="Montserrat"/>
              </a:rPr>
              <a:t>Epilepsy12 has aligned its reporting to the NHS England </a:t>
            </a:r>
            <a:r>
              <a:rPr lang="en-US" sz="1200" b="1" u="sng">
                <a:solidFill>
                  <a:srgbClr val="E00087"/>
                </a:solidFill>
                <a:latin typeface="Montserrat Bold"/>
                <a:ea typeface="Montserrat Bold"/>
                <a:cs typeface="Montserrat Bold"/>
                <a:sym typeface="Montserrat Bold"/>
                <a:hlinkClick r:id="rId12" tooltip="https://www.england.nhs.uk/about/equality/equality-hub/national-healthcare-inequalities-improvement-programme/core20plus5/"/>
              </a:rPr>
              <a:t>Core20PLUS5</a:t>
            </a:r>
            <a:r>
              <a:rPr lang="en-US" sz="1200" b="1" u="sng">
                <a:solidFill>
                  <a:srgbClr val="0E0E58"/>
                </a:solidFill>
                <a:latin typeface="Montserrat Bold"/>
                <a:ea typeface="Montserrat Bold"/>
                <a:cs typeface="Montserrat Bold"/>
                <a:sym typeface="Montserrat Bold"/>
                <a:hlinkClick r:id="rId12" tooltip="https://www.england.nhs.uk/about/equality/equality-hub/national-healthcare-inequalities-improvement-programme/core20plus5/"/>
              </a:rPr>
              <a:t> </a:t>
            </a:r>
            <a:r>
              <a:rPr lang="en-US" sz="1200">
                <a:solidFill>
                  <a:srgbClr val="0E0E58"/>
                </a:solidFill>
                <a:latin typeface="Montserrat"/>
                <a:ea typeface="Montserrat"/>
                <a:cs typeface="Montserrat"/>
                <a:sym typeface="Montserrat"/>
              </a:rPr>
              <a:t>framework for children by exploring variation by deprivation, ethnicity and the presence/absence of neurodevelopmental conditions or learning disabilities and mental health conditions. This is alongside variation by geography, age and gender.</a:t>
            </a:r>
          </a:p>
        </p:txBody>
      </p:sp>
      <p:sp>
        <p:nvSpPr>
          <p:cNvPr id="88" name="Freeform 88"/>
          <p:cNvSpPr/>
          <p:nvPr/>
        </p:nvSpPr>
        <p:spPr>
          <a:xfrm>
            <a:off x="7829388" y="14540368"/>
            <a:ext cx="3257712" cy="1842222"/>
          </a:xfrm>
          <a:custGeom>
            <a:avLst/>
            <a:gdLst/>
            <a:ahLst/>
            <a:cxnLst/>
            <a:rect l="l" t="t" r="r" b="b"/>
            <a:pathLst>
              <a:path w="3509053" h="2486016">
                <a:moveTo>
                  <a:pt x="0" y="0"/>
                </a:moveTo>
                <a:lnTo>
                  <a:pt x="3509054" y="0"/>
                </a:lnTo>
                <a:lnTo>
                  <a:pt x="3509054" y="2486015"/>
                </a:lnTo>
                <a:lnTo>
                  <a:pt x="0" y="2486015"/>
                </a:lnTo>
                <a:lnTo>
                  <a:pt x="0" y="0"/>
                </a:lnTo>
                <a:close/>
              </a:path>
            </a:pathLst>
          </a:custGeom>
          <a:blipFill>
            <a:blip r:embed="rId13"/>
            <a:stretch>
              <a:fillRect l="-245" r="-245"/>
            </a:stretch>
          </a:blipFill>
        </p:spPr>
        <p:txBody>
          <a:bodyPr/>
          <a:lstStyle/>
          <a:p>
            <a:endParaRPr lang="en-GB"/>
          </a:p>
        </p:txBody>
      </p:sp>
      <p:sp>
        <p:nvSpPr>
          <p:cNvPr id="90" name="TextBox 90"/>
          <p:cNvSpPr txBox="1"/>
          <p:nvPr/>
        </p:nvSpPr>
        <p:spPr>
          <a:xfrm>
            <a:off x="843389" y="792789"/>
            <a:ext cx="5682581" cy="1348803"/>
          </a:xfrm>
          <a:prstGeom prst="rect">
            <a:avLst/>
          </a:prstGeom>
        </p:spPr>
        <p:txBody>
          <a:bodyPr lIns="0" tIns="0" rIns="0" bIns="0" rtlCol="0" anchor="t">
            <a:spAutoFit/>
          </a:bodyPr>
          <a:lstStyle/>
          <a:p>
            <a:pPr algn="l">
              <a:lnSpc>
                <a:spcPts val="5219"/>
              </a:lnSpc>
            </a:pPr>
            <a:r>
              <a:rPr lang="en-US" sz="5018" b="1">
                <a:solidFill>
                  <a:srgbClr val="0E0E58"/>
                </a:solidFill>
                <a:latin typeface="Montserrat Bold"/>
                <a:ea typeface="Montserrat Bold"/>
                <a:cs typeface="Montserrat Bold"/>
                <a:sym typeface="Montserrat Bold"/>
              </a:rPr>
              <a:t>EPILEPSY12 IMPACT REPORT</a:t>
            </a:r>
          </a:p>
        </p:txBody>
      </p:sp>
      <p:sp>
        <p:nvSpPr>
          <p:cNvPr id="92" name="Freeform 92"/>
          <p:cNvSpPr/>
          <p:nvPr/>
        </p:nvSpPr>
        <p:spPr>
          <a:xfrm>
            <a:off x="7851775" y="19824290"/>
            <a:ext cx="6321425" cy="1879600"/>
          </a:xfrm>
          <a:custGeom>
            <a:avLst/>
            <a:gdLst/>
            <a:ahLst/>
            <a:cxnLst/>
            <a:rect l="l" t="t" r="r" b="b"/>
            <a:pathLst>
              <a:path w="1161875" h="118150">
                <a:moveTo>
                  <a:pt x="0" y="0"/>
                </a:moveTo>
                <a:lnTo>
                  <a:pt x="1161875" y="0"/>
                </a:lnTo>
                <a:lnTo>
                  <a:pt x="1161875" y="118150"/>
                </a:lnTo>
                <a:lnTo>
                  <a:pt x="0" y="118150"/>
                </a:lnTo>
                <a:close/>
              </a:path>
            </a:pathLst>
          </a:custGeom>
          <a:solidFill>
            <a:srgbClr val="FFFFFF"/>
          </a:solidFill>
          <a:ln w="66675" cap="sq">
            <a:solidFill>
              <a:srgbClr val="FFFFFF"/>
            </a:solidFill>
            <a:prstDash val="solid"/>
            <a:miter/>
          </a:ln>
        </p:spPr>
        <p:txBody>
          <a:bodyPr/>
          <a:lstStyle/>
          <a:p>
            <a:endParaRPr lang="en-GB" sz="1200">
              <a:solidFill>
                <a:srgbClr val="002060"/>
              </a:solidFill>
            </a:endParaRPr>
          </a:p>
        </p:txBody>
      </p:sp>
      <p:sp>
        <p:nvSpPr>
          <p:cNvPr id="93" name="TextBox 93"/>
          <p:cNvSpPr txBox="1"/>
          <p:nvPr/>
        </p:nvSpPr>
        <p:spPr>
          <a:xfrm>
            <a:off x="4044018" y="15495885"/>
            <a:ext cx="3089954" cy="3532523"/>
          </a:xfrm>
          <a:prstGeom prst="rect">
            <a:avLst/>
          </a:prstGeom>
        </p:spPr>
        <p:txBody>
          <a:bodyPr lIns="17560" tIns="17560" rIns="17560" bIns="17560" rtlCol="0" anchor="ctr"/>
          <a:lstStyle/>
          <a:p>
            <a:pPr algn="l">
              <a:lnSpc>
                <a:spcPts val="1750"/>
              </a:lnSpc>
            </a:pPr>
            <a:endParaRPr lang="en-US" sz="1250">
              <a:solidFill>
                <a:srgbClr val="0E0E58"/>
              </a:solidFill>
              <a:latin typeface="Montserrat"/>
              <a:ea typeface="Montserrat"/>
              <a:cs typeface="Montserrat"/>
              <a:sym typeface="Montserrat"/>
            </a:endParaRPr>
          </a:p>
        </p:txBody>
      </p:sp>
      <p:sp>
        <p:nvSpPr>
          <p:cNvPr id="91" name="TextBox 69"/>
          <p:cNvSpPr txBox="1"/>
          <p:nvPr/>
        </p:nvSpPr>
        <p:spPr>
          <a:xfrm>
            <a:off x="11388724" y="13302995"/>
            <a:ext cx="2644775" cy="5577688"/>
          </a:xfrm>
          <a:prstGeom prst="rect">
            <a:avLst/>
          </a:prstGeom>
        </p:spPr>
        <p:txBody>
          <a:bodyPr lIns="17560" tIns="17560" rIns="17560" bIns="17560" rtlCol="0" anchor="ctr"/>
          <a:lstStyle/>
          <a:p>
            <a:pPr>
              <a:lnSpc>
                <a:spcPts val="1750"/>
              </a:lnSpc>
            </a:pPr>
            <a:r>
              <a:rPr lang="en-GB" sz="1250">
                <a:solidFill>
                  <a:srgbClr val="002060"/>
                </a:solidFill>
                <a:latin typeface="Montserrat" panose="00000500000000000000" pitchFamily="50" charset="0"/>
              </a:rPr>
              <a:t>Children and young people are actively involved in Epilepsy12, with their views directly shaping the audit and its priorities. Improvement activities are led by the </a:t>
            </a:r>
            <a:r>
              <a:rPr lang="en-GB" sz="1250" b="1">
                <a:solidFill>
                  <a:srgbClr val="002060"/>
                </a:solidFill>
                <a:latin typeface="Montserrat" panose="00000500000000000000" pitchFamily="50" charset="0"/>
              </a:rPr>
              <a:t>Epilepsy12 Youth Advocates </a:t>
            </a:r>
            <a:r>
              <a:rPr lang="en-GB" sz="1250">
                <a:solidFill>
                  <a:srgbClr val="002060"/>
                </a:solidFill>
                <a:latin typeface="Montserrat" panose="00000500000000000000" pitchFamily="50" charset="0"/>
              </a:rPr>
              <a:t>children, young people, families and epilepsy specialist nurses with lived experience ensuring a strong patient-centred approach. Their involvement has led to the creation of practical resources including the </a:t>
            </a:r>
            <a:r>
              <a:rPr lang="en-GB" sz="1250">
                <a:solidFill>
                  <a:srgbClr val="0000FF"/>
                </a:solidFill>
                <a:latin typeface="Montserrat" panose="00000500000000000000" pitchFamily="50" charset="0"/>
                <a:hlinkClick r:id="rId14">
                  <a:extLst>
                    <a:ext uri="{A12FA001-AC4F-418D-AE19-62706E023703}">
                      <ahyp:hlinkClr xmlns:ahyp="http://schemas.microsoft.com/office/drawing/2018/hyperlinkcolor" val="tx"/>
                    </a:ext>
                  </a:extLst>
                </a:hlinkClick>
              </a:rPr>
              <a:t>Clinic Chat Checklist</a:t>
            </a:r>
            <a:r>
              <a:rPr lang="en-GB" sz="1250">
                <a:solidFill>
                  <a:schemeClr val="tx2">
                    <a:lumMod val="50000"/>
                  </a:schemeClr>
                </a:solidFill>
                <a:latin typeface="Montserrat" panose="00000500000000000000" pitchFamily="50" charset="0"/>
                <a:hlinkClick r:id="rId14">
                  <a:extLst>
                    <a:ext uri="{A12FA001-AC4F-418D-AE19-62706E023703}">
                      <ahyp:hlinkClr xmlns:ahyp="http://schemas.microsoft.com/office/drawing/2018/hyperlinkcolor" val="tx"/>
                    </a:ext>
                  </a:extLst>
                </a:hlinkClick>
              </a:rPr>
              <a:t> </a:t>
            </a:r>
            <a:r>
              <a:rPr lang="en-GB" sz="1250">
                <a:solidFill>
                  <a:schemeClr val="tx2">
                    <a:lumMod val="50000"/>
                  </a:schemeClr>
                </a:solidFill>
                <a:latin typeface="Montserrat" panose="00000500000000000000" pitchFamily="50" charset="0"/>
              </a:rPr>
              <a:t>and </a:t>
            </a:r>
            <a:r>
              <a:rPr lang="en-GB" sz="1250" u="sng">
                <a:solidFill>
                  <a:srgbClr val="0000FF"/>
                </a:solidFill>
                <a:latin typeface="Montserrat" panose="00000500000000000000" pitchFamily="50" charset="0"/>
              </a:rPr>
              <a:t>S</a:t>
            </a:r>
            <a:r>
              <a:rPr lang="en-GB" sz="1250" u="sng">
                <a:solidFill>
                  <a:srgbClr val="0000FF"/>
                </a:solidFill>
                <a:latin typeface="Montserrat" panose="00000500000000000000" pitchFamily="50" charset="0"/>
                <a:hlinkClick r:id="rId15">
                  <a:extLst>
                    <a:ext uri="{A12FA001-AC4F-418D-AE19-62706E023703}">
                      <ahyp:hlinkClr xmlns:ahyp="http://schemas.microsoft.com/office/drawing/2018/hyperlinkcolor" val="tx"/>
                    </a:ext>
                  </a:extLst>
                </a:hlinkClick>
              </a:rPr>
              <a:t>c</a:t>
            </a:r>
            <a:r>
              <a:rPr lang="en-GB" sz="1250">
                <a:solidFill>
                  <a:srgbClr val="0000FF"/>
                </a:solidFill>
                <a:latin typeface="Montserrat" panose="00000500000000000000" pitchFamily="50" charset="0"/>
                <a:hlinkClick r:id="rId15">
                  <a:extLst>
                    <a:ext uri="{A12FA001-AC4F-418D-AE19-62706E023703}">
                      <ahyp:hlinkClr xmlns:ahyp="http://schemas.microsoft.com/office/drawing/2018/hyperlinkcolor" val="tx"/>
                    </a:ext>
                  </a:extLst>
                </a:hlinkClick>
              </a:rPr>
              <a:t>hool care plan </a:t>
            </a:r>
            <a:r>
              <a:rPr lang="en-GB" sz="1250">
                <a:solidFill>
                  <a:srgbClr val="002060"/>
                </a:solidFill>
                <a:latin typeface="Montserrat" panose="00000500000000000000" pitchFamily="50" charset="0"/>
              </a:rPr>
              <a:t>support tools, and has influenced key areas such as a focus on mental health and audit KPI development. </a:t>
            </a:r>
            <a:r>
              <a:rPr lang="en-US" sz="1250">
                <a:solidFill>
                  <a:srgbClr val="002060"/>
                </a:solidFill>
                <a:latin typeface="Montserrat" panose="00000500000000000000" pitchFamily="50" charset="0"/>
                <a:ea typeface="Montserrat"/>
                <a:cs typeface="Montserrat"/>
                <a:sym typeface="Montserrat"/>
              </a:rPr>
              <a:t>An </a:t>
            </a:r>
            <a:r>
              <a:rPr lang="en-US" sz="1250" u="sng">
                <a:solidFill>
                  <a:srgbClr val="0000FF"/>
                </a:solidFill>
                <a:latin typeface="Montserrat" panose="00000500000000000000" pitchFamily="50" charset="0"/>
                <a:ea typeface="Montserrat"/>
                <a:cs typeface="Montserrat"/>
                <a:sym typeface="Montserrat"/>
                <a:hlinkClick r:id="rId16" tooltip="https://www.rcpch.ac.uk/sites/default/files/2024-11/2024-epilepsy12_youth_advocate_infographic.pdf">
                  <a:extLst>
                    <a:ext uri="{A12FA001-AC4F-418D-AE19-62706E023703}">
                      <ahyp:hlinkClr xmlns:ahyp="http://schemas.microsoft.com/office/drawing/2018/hyperlinkcolor" val="tx"/>
                    </a:ext>
                  </a:extLst>
                </a:hlinkClick>
              </a:rPr>
              <a:t>infographic</a:t>
            </a:r>
            <a:r>
              <a:rPr lang="en-US" sz="1250">
                <a:solidFill>
                  <a:schemeClr val="tx2">
                    <a:lumMod val="50000"/>
                  </a:schemeClr>
                </a:solidFill>
                <a:latin typeface="Montserrat" panose="00000500000000000000" pitchFamily="50" charset="0"/>
                <a:ea typeface="Montserrat"/>
                <a:cs typeface="Montserrat"/>
                <a:sym typeface="Montserrat"/>
              </a:rPr>
              <a:t> </a:t>
            </a:r>
            <a:r>
              <a:rPr lang="en-US" sz="1250">
                <a:solidFill>
                  <a:srgbClr val="002060"/>
                </a:solidFill>
                <a:latin typeface="Montserrat" panose="00000500000000000000" pitchFamily="50" charset="0"/>
                <a:ea typeface="Montserrat"/>
                <a:cs typeface="Montserrat"/>
                <a:sym typeface="Montserrat"/>
              </a:rPr>
              <a:t>has been created to showcase all of their incredible contributions.</a:t>
            </a:r>
          </a:p>
        </p:txBody>
      </p:sp>
      <p:sp>
        <p:nvSpPr>
          <p:cNvPr id="95" name="Freeform 77">
            <a:extLst>
              <a:ext uri="{FF2B5EF4-FFF2-40B4-BE49-F238E27FC236}">
                <a16:creationId xmlns:a16="http://schemas.microsoft.com/office/drawing/2014/main" id="{5340827D-B33D-FFA7-0C1C-57862E5433F8}"/>
              </a:ext>
            </a:extLst>
          </p:cNvPr>
          <p:cNvSpPr/>
          <p:nvPr/>
        </p:nvSpPr>
        <p:spPr>
          <a:xfrm>
            <a:off x="7848600" y="13416575"/>
            <a:ext cx="3213100" cy="1022915"/>
          </a:xfrm>
          <a:custGeom>
            <a:avLst/>
            <a:gdLst/>
            <a:ahLst/>
            <a:cxnLst/>
            <a:rect l="l" t="t" r="r" b="b"/>
            <a:pathLst>
              <a:path w="429105" h="159481">
                <a:moveTo>
                  <a:pt x="0" y="0"/>
                </a:moveTo>
                <a:lnTo>
                  <a:pt x="429105" y="0"/>
                </a:lnTo>
                <a:lnTo>
                  <a:pt x="429105" y="159481"/>
                </a:lnTo>
                <a:lnTo>
                  <a:pt x="0" y="159481"/>
                </a:lnTo>
                <a:close/>
              </a:path>
            </a:pathLst>
          </a:custGeom>
          <a:solidFill>
            <a:srgbClr val="FFFFFF"/>
          </a:solidFill>
          <a:ln w="66675" cap="sq">
            <a:solidFill>
              <a:srgbClr val="FFFFFF"/>
            </a:solidFill>
            <a:prstDash val="solid"/>
            <a:miter/>
          </a:ln>
        </p:spPr>
        <p:txBody>
          <a:bodyPr/>
          <a:lstStyle/>
          <a:p>
            <a:pPr algn="ctr"/>
            <a:endParaRPr lang="en-GB"/>
          </a:p>
        </p:txBody>
      </p:sp>
      <p:sp>
        <p:nvSpPr>
          <p:cNvPr id="96" name="TextBox 78">
            <a:extLst>
              <a:ext uri="{FF2B5EF4-FFF2-40B4-BE49-F238E27FC236}">
                <a16:creationId xmlns:a16="http://schemas.microsoft.com/office/drawing/2014/main" id="{EE9AB908-0B5A-FAA5-7F11-844495E5FBF0}"/>
              </a:ext>
            </a:extLst>
          </p:cNvPr>
          <p:cNvSpPr txBox="1"/>
          <p:nvPr/>
        </p:nvSpPr>
        <p:spPr>
          <a:xfrm>
            <a:off x="7937500" y="14077749"/>
            <a:ext cx="2442254" cy="632324"/>
          </a:xfrm>
          <a:prstGeom prst="rect">
            <a:avLst/>
          </a:prstGeom>
        </p:spPr>
        <p:txBody>
          <a:bodyPr lIns="17560" tIns="17560" rIns="17560" bIns="17560" rtlCol="0" anchor="ctr"/>
          <a:lstStyle/>
          <a:p>
            <a:pPr algn="ctr">
              <a:lnSpc>
                <a:spcPts val="1750"/>
              </a:lnSpc>
            </a:pPr>
            <a:endParaRPr lang="en-US" sz="1250">
              <a:solidFill>
                <a:srgbClr val="0E0E58"/>
              </a:solidFill>
              <a:latin typeface="Montserrat"/>
              <a:ea typeface="Montserrat"/>
              <a:cs typeface="Montserrat"/>
              <a:sym typeface="Montserrat"/>
            </a:endParaRPr>
          </a:p>
        </p:txBody>
      </p:sp>
      <p:sp>
        <p:nvSpPr>
          <p:cNvPr id="75" name="TextBox 75"/>
          <p:cNvSpPr txBox="1"/>
          <p:nvPr/>
        </p:nvSpPr>
        <p:spPr>
          <a:xfrm>
            <a:off x="7997824" y="13461590"/>
            <a:ext cx="3051176" cy="934046"/>
          </a:xfrm>
          <a:prstGeom prst="rect">
            <a:avLst/>
          </a:prstGeom>
        </p:spPr>
        <p:txBody>
          <a:bodyPr lIns="17560" tIns="17560" rIns="17560" bIns="17560" rtlCol="0" anchor="ctr"/>
          <a:lstStyle/>
          <a:p>
            <a:pPr algn="l">
              <a:lnSpc>
                <a:spcPts val="1750"/>
              </a:lnSpc>
            </a:pPr>
            <a:r>
              <a:rPr lang="en-US" sz="1200">
                <a:solidFill>
                  <a:srgbClr val="0E0E58"/>
                </a:solidFill>
                <a:latin typeface="Montserrat"/>
                <a:ea typeface="Montserrat"/>
                <a:cs typeface="Montserrat"/>
                <a:sym typeface="Montserrat"/>
              </a:rPr>
              <a:t>Various</a:t>
            </a:r>
            <a:r>
              <a:rPr lang="en-US" sz="1200" u="sng">
                <a:solidFill>
                  <a:srgbClr val="0E0E58"/>
                </a:solidFill>
                <a:latin typeface="Montserrat"/>
                <a:ea typeface="Montserrat"/>
                <a:cs typeface="Montserrat"/>
                <a:sym typeface="Montserrat"/>
                <a:hlinkClick r:id="rId17" tooltip="https://www.rcpch.ac.uk/resources/epilepsy12-audit-2018-19-children-young-people"/>
              </a:rPr>
              <a:t> </a:t>
            </a:r>
            <a:r>
              <a:rPr lang="en-US" sz="1200" b="1" u="sng">
                <a:solidFill>
                  <a:srgbClr val="E00087"/>
                </a:solidFill>
                <a:latin typeface="Montserrat Bold"/>
                <a:ea typeface="Montserrat Bold"/>
                <a:cs typeface="Montserrat Bold"/>
                <a:sym typeface="Montserrat Bold"/>
                <a:hlinkClick r:id="rId17" tooltip="https://www.rcpch.ac.uk/resources/epilepsy12-audit-2018-19-children-young-people"/>
              </a:rPr>
              <a:t>patient and parent resources</a:t>
            </a:r>
            <a:r>
              <a:rPr lang="en-US" sz="1200">
                <a:solidFill>
                  <a:srgbClr val="0E0E58"/>
                </a:solidFill>
                <a:latin typeface="Montserrat"/>
                <a:ea typeface="Montserrat"/>
                <a:cs typeface="Montserrat"/>
                <a:sym typeface="Montserrat"/>
              </a:rPr>
              <a:t> are created to support Epilepsy12 annual reports, including guides and leaflets.</a:t>
            </a:r>
          </a:p>
        </p:txBody>
      </p:sp>
      <p:sp>
        <p:nvSpPr>
          <p:cNvPr id="98" name="Freeform 41">
            <a:extLst>
              <a:ext uri="{FF2B5EF4-FFF2-40B4-BE49-F238E27FC236}">
                <a16:creationId xmlns:a16="http://schemas.microsoft.com/office/drawing/2014/main" id="{95A9AF6F-0690-CD54-A23C-B71F3CC88081}"/>
              </a:ext>
            </a:extLst>
          </p:cNvPr>
          <p:cNvSpPr/>
          <p:nvPr/>
        </p:nvSpPr>
        <p:spPr>
          <a:xfrm>
            <a:off x="4686300" y="16039690"/>
            <a:ext cx="2387600" cy="3581400"/>
          </a:xfrm>
          <a:custGeom>
            <a:avLst/>
            <a:gdLst/>
            <a:ahLst/>
            <a:cxnLst/>
            <a:rect l="l" t="t" r="r" b="b"/>
            <a:pathLst>
              <a:path w="720854" h="159555">
                <a:moveTo>
                  <a:pt x="0" y="0"/>
                </a:moveTo>
                <a:lnTo>
                  <a:pt x="720854" y="0"/>
                </a:lnTo>
                <a:lnTo>
                  <a:pt x="720854" y="159555"/>
                </a:lnTo>
                <a:lnTo>
                  <a:pt x="0" y="159555"/>
                </a:lnTo>
                <a:close/>
              </a:path>
            </a:pathLst>
          </a:custGeom>
          <a:solidFill>
            <a:srgbClr val="FFFFFF"/>
          </a:solidFill>
          <a:ln w="66675" cap="sq">
            <a:solidFill>
              <a:srgbClr val="FFFFFF"/>
            </a:solidFill>
            <a:prstDash val="solid"/>
            <a:miter/>
          </a:ln>
        </p:spPr>
        <p:txBody>
          <a:bodyPr/>
          <a:lstStyle/>
          <a:p>
            <a:endParaRPr lang="en-GB"/>
          </a:p>
        </p:txBody>
      </p:sp>
      <p:sp>
        <p:nvSpPr>
          <p:cNvPr id="99" name="TextBox 42">
            <a:extLst>
              <a:ext uri="{FF2B5EF4-FFF2-40B4-BE49-F238E27FC236}">
                <a16:creationId xmlns:a16="http://schemas.microsoft.com/office/drawing/2014/main" id="{B11E2350-EE1F-D6F9-A97F-45A9A70B87C1}"/>
              </a:ext>
            </a:extLst>
          </p:cNvPr>
          <p:cNvSpPr txBox="1"/>
          <p:nvPr/>
        </p:nvSpPr>
        <p:spPr>
          <a:xfrm>
            <a:off x="4851400" y="15841648"/>
            <a:ext cx="1981200" cy="3728642"/>
          </a:xfrm>
          <a:prstGeom prst="rect">
            <a:avLst/>
          </a:prstGeom>
        </p:spPr>
        <p:txBody>
          <a:bodyPr lIns="17560" tIns="17560" rIns="17560" bIns="17560" rtlCol="0" anchor="ctr"/>
          <a:lstStyle/>
          <a:p>
            <a:pPr algn="ctr">
              <a:lnSpc>
                <a:spcPts val="1722"/>
              </a:lnSpc>
            </a:pPr>
            <a:endParaRPr lang="en-US" sz="1200" u="sng">
              <a:solidFill>
                <a:srgbClr val="E00087"/>
              </a:solidFill>
              <a:latin typeface="Montserrat"/>
              <a:ea typeface="Montserrat"/>
              <a:cs typeface="Montserrat"/>
              <a:sym typeface="Montserrat"/>
              <a:hlinkClick r:id="rId5" tooltip="https://www.rcpch.ac.uk/work-we-do/clinical-audits/epilepsy12/reports-resources#our-annual-reports"/>
            </a:endParaRPr>
          </a:p>
          <a:p>
            <a:pPr algn="ctr">
              <a:lnSpc>
                <a:spcPts val="1722"/>
              </a:lnSpc>
            </a:pPr>
            <a:r>
              <a:rPr lang="en-US" sz="1400" b="1" u="sng">
                <a:hlinkClick r:id="rId5"/>
              </a:rPr>
              <a:t>Annual audits </a:t>
            </a:r>
          </a:p>
          <a:p>
            <a:pPr algn="ctr">
              <a:lnSpc>
                <a:spcPts val="1722"/>
              </a:lnSpc>
            </a:pPr>
            <a:r>
              <a:rPr lang="en-US" sz="1400" b="1" u="sng">
                <a:hlinkClick r:id="rId5"/>
              </a:rPr>
              <a:t>reports with </a:t>
            </a:r>
          </a:p>
          <a:p>
            <a:pPr algn="ctr">
              <a:lnSpc>
                <a:spcPts val="1722"/>
              </a:lnSpc>
            </a:pPr>
            <a:r>
              <a:rPr lang="en-US" sz="1400" b="1" u="sng">
                <a:hlinkClick r:id="rId5"/>
              </a:rPr>
              <a:t>QI case studies</a:t>
            </a:r>
            <a:endParaRPr lang="en-US" sz="1400" b="1" u="sng"/>
          </a:p>
          <a:p>
            <a:pPr algn="ctr">
              <a:lnSpc>
                <a:spcPts val="1722"/>
              </a:lnSpc>
            </a:pPr>
            <a:endParaRPr lang="en-US" sz="1200" u="sng">
              <a:solidFill>
                <a:srgbClr val="0E0E58"/>
              </a:solidFill>
              <a:latin typeface="Montserrat"/>
              <a:ea typeface="Montserrat"/>
              <a:cs typeface="Montserrat"/>
              <a:sym typeface="Montserrat"/>
            </a:endParaRPr>
          </a:p>
          <a:p>
            <a:pPr algn="ctr">
              <a:lnSpc>
                <a:spcPts val="1722"/>
              </a:lnSpc>
            </a:pPr>
            <a:r>
              <a:rPr lang="en-US" sz="1200">
                <a:solidFill>
                  <a:srgbClr val="0E0E58"/>
                </a:solidFill>
                <a:latin typeface="Montserrat"/>
                <a:ea typeface="Montserrat"/>
                <a:cs typeface="Montserrat"/>
                <a:sym typeface="Montserrat"/>
              </a:rPr>
              <a:t>QI case studies, and conference presentations, allow services to showcase QI projects and facilitates shared learning between peers to improve overall performance and health and care across services.​</a:t>
            </a:r>
          </a:p>
        </p:txBody>
      </p:sp>
      <p:sp>
        <p:nvSpPr>
          <p:cNvPr id="31" name="Freeform 71">
            <a:extLst>
              <a:ext uri="{FF2B5EF4-FFF2-40B4-BE49-F238E27FC236}">
                <a16:creationId xmlns:a16="http://schemas.microsoft.com/office/drawing/2014/main" id="{806342D3-AB4E-8307-2823-224B727CD16F}"/>
              </a:ext>
            </a:extLst>
          </p:cNvPr>
          <p:cNvSpPr/>
          <p:nvPr/>
        </p:nvSpPr>
        <p:spPr>
          <a:xfrm>
            <a:off x="7924799" y="19913590"/>
            <a:ext cx="6121401" cy="1726800"/>
          </a:xfrm>
          <a:custGeom>
            <a:avLst/>
            <a:gdLst/>
            <a:ahLst/>
            <a:cxnLst/>
            <a:rect l="l" t="t" r="r" b="b"/>
            <a:pathLst>
              <a:path w="709409" h="469259">
                <a:moveTo>
                  <a:pt x="0" y="0"/>
                </a:moveTo>
                <a:lnTo>
                  <a:pt x="709409" y="0"/>
                </a:lnTo>
                <a:lnTo>
                  <a:pt x="709409" y="469259"/>
                </a:lnTo>
                <a:lnTo>
                  <a:pt x="0" y="469259"/>
                </a:lnTo>
                <a:close/>
              </a:path>
            </a:pathLst>
          </a:custGeom>
          <a:noFill/>
          <a:ln w="6350" cap="sq">
            <a:solidFill>
              <a:srgbClr val="FFFFFF"/>
            </a:solidFill>
            <a:prstDash val="solid"/>
            <a:miter/>
          </a:ln>
        </p:spPr>
        <p:txBody>
          <a:bodyPr/>
          <a:lstStyle/>
          <a:p>
            <a:r>
              <a:rPr lang="en-US" sz="1200">
                <a:solidFill>
                  <a:srgbClr val="002060"/>
                </a:solidFill>
                <a:latin typeface="Montserrat" panose="00000500000000000000" pitchFamily="50" charset="0"/>
                <a:ea typeface="Montserrat"/>
                <a:cs typeface="Montserrat"/>
                <a:sym typeface="Montserrat"/>
              </a:rPr>
              <a:t>Epilepsy12 audit findings have been presented at </a:t>
            </a:r>
            <a:r>
              <a:rPr lang="en-US" sz="1200" b="1">
                <a:solidFill>
                  <a:srgbClr val="002060"/>
                </a:solidFill>
                <a:latin typeface="Montserrat" panose="00000500000000000000" pitchFamily="50" charset="0"/>
                <a:ea typeface="Montserrat"/>
                <a:cs typeface="Montserrat"/>
                <a:sym typeface="Montserrat"/>
              </a:rPr>
              <a:t>national and international conferences</a:t>
            </a:r>
            <a:r>
              <a:rPr lang="en-US" sz="1200">
                <a:solidFill>
                  <a:srgbClr val="002060"/>
                </a:solidFill>
                <a:latin typeface="Montserrat" panose="00000500000000000000" pitchFamily="50" charset="0"/>
                <a:ea typeface="Montserrat"/>
                <a:cs typeface="Montserrat"/>
                <a:sym typeface="Montserrat"/>
              </a:rPr>
              <a:t>, including the International League Against Epilepsy (ILAE) – international branch, RCPCH, the British Paediatric Neurology Association (BPNA) and Young Epilepsy Research Retreat. Oral and poster presentations have showcased longitudinal trends in access to professionals, services, investigations and care planning for children and young people with epilepsy. Data on seizure sub-groups have also been presented. The Epilepsy12 Youth Advocates have also separately presented their work at the national conferences to promote their successes widely.</a:t>
            </a:r>
            <a:endParaRPr lang="en-GB" sz="1200">
              <a:solidFill>
                <a:srgbClr val="002060"/>
              </a:solidFill>
              <a:latin typeface="Montserrat" panose="00000500000000000000" pitchFamily="50" charset="0"/>
            </a:endParaRPr>
          </a:p>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8afd8fe-34e6-4347-ac36-1932accbb357" xsi:nil="true"/>
    <lcf76f155ced4ddcb4097134ff3c332f xmlns="88d9f489-fbb5-409d-8361-5dd6458cd0ad">
      <Terms xmlns="http://schemas.microsoft.com/office/infopath/2007/PartnerControls"/>
    </lcf76f155ced4ddcb4097134ff3c332f>
    <DateandTime xmlns="88d9f489-fbb5-409d-8361-5dd6458cd0a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CB75E62D3DE67478C470A2463941AF3" ma:contentTypeVersion="16" ma:contentTypeDescription="Create a new document." ma:contentTypeScope="" ma:versionID="3cbb43f0fcf6d6eaeffdb7271f5f2e25">
  <xsd:schema xmlns:xsd="http://www.w3.org/2001/XMLSchema" xmlns:xs="http://www.w3.org/2001/XMLSchema" xmlns:p="http://schemas.microsoft.com/office/2006/metadata/properties" xmlns:ns2="88d9f489-fbb5-409d-8361-5dd6458cd0ad" xmlns:ns3="58afd8fe-34e6-4347-ac36-1932accbb357" targetNamespace="http://schemas.microsoft.com/office/2006/metadata/properties" ma:root="true" ma:fieldsID="b5597f15bbd7953552400ed0e2ffdd6b" ns2:_="" ns3:_="">
    <xsd:import namespace="88d9f489-fbb5-409d-8361-5dd6458cd0ad"/>
    <xsd:import namespace="58afd8fe-34e6-4347-ac36-1932accbb35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DateandTim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d9f489-fbb5-409d-8361-5dd6458cd0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DateandTime" ma:index="16" nillable="true" ma:displayName="Date and Time" ma:format="DateTime" ma:internalName="DateandTime">
      <xsd:simpleType>
        <xsd:restriction base="dms:DateTim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4f7a641-d7a7-4058-a8da-0ae5b4afc5b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8afd8fe-34e6-4347-ac36-1932accbb35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ff74fbe-f2fd-4cb2-ac19-1241c3710773}" ma:internalName="TaxCatchAll" ma:showField="CatchAllData" ma:web="58afd8fe-34e6-4347-ac36-1932accbb3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31F35B-1307-4860-BD16-8EBD7155B6DA}">
  <ds:schemaRefs>
    <ds:schemaRef ds:uri="19d55dec-64db-48ca-8a2a-bb7d318d4195"/>
    <ds:schemaRef ds:uri="1be50a68-e751-4212-ab16-e9f1f1e893c3"/>
    <ds:schemaRef ds:uri="58afd8fe-34e6-4347-ac36-1932accbb357"/>
    <ds:schemaRef ds:uri="88d9f489-fbb5-409d-8361-5dd6458cd0ad"/>
    <ds:schemaRef ds:uri="http://schemas.microsoft.com/office/2006/metadata/properties"/>
    <ds:schemaRef ds:uri="http://schemas.microsoft.com/office/infopath/2007/PartnerControls"/>
    <ds:schemaRef ds:uri="http://schemas.microsoft.com/sharepoint/v3/fields"/>
  </ds:schemaRefs>
</ds:datastoreItem>
</file>

<file path=customXml/itemProps2.xml><?xml version="1.0" encoding="utf-8"?>
<ds:datastoreItem xmlns:ds="http://schemas.openxmlformats.org/officeDocument/2006/customXml" ds:itemID="{9382CE27-6B22-4073-AE89-7400FEE1B9CF}">
  <ds:schemaRefs>
    <ds:schemaRef ds:uri="http://schemas.microsoft.com/sharepoint/v3/contenttype/forms"/>
  </ds:schemaRefs>
</ds:datastoreItem>
</file>

<file path=customXml/itemProps3.xml><?xml version="1.0" encoding="utf-8"?>
<ds:datastoreItem xmlns:ds="http://schemas.openxmlformats.org/officeDocument/2006/customXml" ds:itemID="{0C8B5BEF-BE36-4820-9CF7-8788CDE52C46}"/>
</file>

<file path=docProps/app.xml><?xml version="1.0" encoding="utf-8"?>
<Properties xmlns="http://schemas.openxmlformats.org/officeDocument/2006/extended-properties" xmlns:vt="http://schemas.openxmlformats.org/officeDocument/2006/docPropsVTypes">
  <TotalTime>0</TotalTime>
  <Words>1157</Words>
  <Application>Microsoft Office PowerPoint</Application>
  <PresentationFormat>Custom</PresentationFormat>
  <Paragraphs>50</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Montserrat Bold</vt:lpstr>
      <vt:lpstr>Aptos</vt:lpstr>
      <vt:lpstr>Montserrat</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Epilepsy12’s new Quality Improvement Strategy</dc:title>
  <dc:creator>Niky Raja</dc:creator>
  <cp:lastModifiedBy>Niky Raja</cp:lastModifiedBy>
  <cp:revision>2</cp:revision>
  <dcterms:created xsi:type="dcterms:W3CDTF">2006-08-16T00:00:00Z</dcterms:created>
  <dcterms:modified xsi:type="dcterms:W3CDTF">2026-04-15T14:43:53Z</dcterms:modified>
  <dc:identifier>DAGgqjhnz_c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Business_x0020_Activity">
    <vt:lpwstr/>
  </property>
  <property fmtid="{D5CDD505-2E9C-101B-9397-08002B2CF9AE}" pid="3" name="Document_x0020_status">
    <vt:lpwstr/>
  </property>
  <property fmtid="{D5CDD505-2E9C-101B-9397-08002B2CF9AE}" pid="4" name="Document status">
    <vt:lpwstr/>
  </property>
  <property fmtid="{D5CDD505-2E9C-101B-9397-08002B2CF9AE}" pid="5" name="Archive">
    <vt:lpwstr/>
  </property>
  <property fmtid="{D5CDD505-2E9C-101B-9397-08002B2CF9AE}" pid="6" name="MediaServiceImageTags">
    <vt:lpwstr/>
  </property>
  <property fmtid="{D5CDD505-2E9C-101B-9397-08002B2CF9AE}" pid="7" name="Business Activity">
    <vt:lpwstr/>
  </property>
  <property fmtid="{D5CDD505-2E9C-101B-9397-08002B2CF9AE}" pid="8" name="Business Function">
    <vt:lpwstr>2;#Audits|ae63694e-9999-473c-882e-084b09c6631d</vt:lpwstr>
  </property>
  <property fmtid="{D5CDD505-2E9C-101B-9397-08002B2CF9AE}" pid="9" name="Project/ contract status">
    <vt:lpwstr/>
  </property>
  <property fmtid="{D5CDD505-2E9C-101B-9397-08002B2CF9AE}" pid="10" name="Division">
    <vt:lpwstr>1;#Research ＆ Quality Improvement|c788aced-109f-432d-9368-116094370ebc</vt:lpwstr>
  </property>
  <property fmtid="{D5CDD505-2E9C-101B-9397-08002B2CF9AE}" pid="11" name="Project_x002F__x0020_contract_x0020_status">
    <vt:lpwstr/>
  </property>
  <property fmtid="{D5CDD505-2E9C-101B-9397-08002B2CF9AE}" pid="12" name="Information type">
    <vt:lpwstr/>
  </property>
  <property fmtid="{D5CDD505-2E9C-101B-9397-08002B2CF9AE}" pid="13" name="Information_x0020_type">
    <vt:lpwstr/>
  </property>
  <property fmtid="{D5CDD505-2E9C-101B-9397-08002B2CF9AE}" pid="14" name="Business_x0020_Function">
    <vt:lpwstr>2;#Audits|ae63694e-9999-473c-882e-084b09c6631d</vt:lpwstr>
  </property>
  <property fmtid="{D5CDD505-2E9C-101B-9397-08002B2CF9AE}" pid="15" name="ContentTypeId">
    <vt:lpwstr>0x010100DCB75E62D3DE67478C470A2463941AF3</vt:lpwstr>
  </property>
</Properties>
</file>