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96" r:id="rId4"/>
  </p:sldMasterIdLst>
  <p:notesMasterIdLst>
    <p:notesMasterId r:id="rId6"/>
  </p:notesMasterIdLst>
  <p:sldIdLst>
    <p:sldId id="256" r:id="rId5"/>
  </p:sldIdLst>
  <p:sldSz cx="15113000" cy="21374100"/>
  <p:notesSz cx="6858000" cy="9144000"/>
  <p:embeddedFontLst>
    <p:embeddedFont>
      <p:font typeface="Montserrat Classic" panose="020B0604020202020204" charset="0"/>
      <p:regular r:id="rId7"/>
    </p:embeddedFont>
    <p:embeddedFont>
      <p:font typeface="Montserrat Classic Bold" panose="020B0604020202020204" charset="0"/>
      <p:regular r:id="rId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1E1E"/>
    <a:srgbClr val="F9C2B9"/>
    <a:srgbClr val="ED7167"/>
    <a:srgbClr val="FB5353"/>
    <a:srgbClr val="9E0000"/>
    <a:srgbClr val="FF6D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25" d="100"/>
          <a:sy n="25" d="100"/>
        </p:scale>
        <p:origin x="2635"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3" Type="http://schemas.openxmlformats.org/officeDocument/2006/relationships/customXml" Target="../customXml/item3.xml"/><Relationship Id="rId7" Type="http://schemas.openxmlformats.org/officeDocument/2006/relationships/font" Target="fonts/font1.fntdata"/><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20CC06-3924-4186-9E65-2DC6256DA4E0}" type="datetimeFigureOut">
              <a:rPr lang="en-GB" smtClean="0"/>
              <a:t>01/06/2026</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28085E-090A-4419-B6E8-819E5C02C74A}" type="slidenum">
              <a:rPr lang="en-GB" smtClean="0"/>
              <a:t>‹#›</a:t>
            </a:fld>
            <a:endParaRPr lang="en-GB"/>
          </a:p>
        </p:txBody>
      </p:sp>
    </p:spTree>
    <p:extLst>
      <p:ext uri="{BB962C8B-B14F-4D97-AF65-F5344CB8AC3E}">
        <p14:creationId xmlns:p14="http://schemas.microsoft.com/office/powerpoint/2010/main" val="58546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028085E-090A-4419-B6E8-819E5C02C74A}" type="slidenum">
              <a:rPr lang="en-GB" smtClean="0"/>
              <a:t>1</a:t>
            </a:fld>
            <a:endParaRPr lang="en-GB"/>
          </a:p>
        </p:txBody>
      </p:sp>
    </p:spTree>
    <p:extLst>
      <p:ext uri="{BB962C8B-B14F-4D97-AF65-F5344CB8AC3E}">
        <p14:creationId xmlns:p14="http://schemas.microsoft.com/office/powerpoint/2010/main" val="3095456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3475" y="3498032"/>
            <a:ext cx="12846050" cy="7441353"/>
          </a:xfrm>
        </p:spPr>
        <p:txBody>
          <a:bodyPr anchor="b"/>
          <a:lstStyle>
            <a:lvl1pPr algn="ctr">
              <a:defRPr sz="9917"/>
            </a:lvl1pPr>
          </a:lstStyle>
          <a:p>
            <a:r>
              <a:rPr lang="en-US"/>
              <a:t>Click to edit Master title style</a:t>
            </a:r>
            <a:endParaRPr lang="en-US" dirty="0"/>
          </a:p>
        </p:txBody>
      </p:sp>
      <p:sp>
        <p:nvSpPr>
          <p:cNvPr id="3" name="Subtitle 2"/>
          <p:cNvSpPr>
            <a:spLocks noGrp="1"/>
          </p:cNvSpPr>
          <p:nvPr>
            <p:ph type="subTitle" idx="1"/>
          </p:nvPr>
        </p:nvSpPr>
        <p:spPr>
          <a:xfrm>
            <a:off x="1889125" y="11226352"/>
            <a:ext cx="11334750" cy="5160458"/>
          </a:xfrm>
        </p:spPr>
        <p:txBody>
          <a:bodyPr/>
          <a:lstStyle>
            <a:lvl1pPr marL="0" indent="0" algn="ctr">
              <a:buNone/>
              <a:defRPr sz="3967"/>
            </a:lvl1pPr>
            <a:lvl2pPr marL="755660" indent="0" algn="ctr">
              <a:buNone/>
              <a:defRPr sz="3306"/>
            </a:lvl2pPr>
            <a:lvl3pPr marL="1511320" indent="0" algn="ctr">
              <a:buNone/>
              <a:defRPr sz="2975"/>
            </a:lvl3pPr>
            <a:lvl4pPr marL="2266980" indent="0" algn="ctr">
              <a:buNone/>
              <a:defRPr sz="2644"/>
            </a:lvl4pPr>
            <a:lvl5pPr marL="3022641" indent="0" algn="ctr">
              <a:buNone/>
              <a:defRPr sz="2644"/>
            </a:lvl5pPr>
            <a:lvl6pPr marL="3778301" indent="0" algn="ctr">
              <a:buNone/>
              <a:defRPr sz="2644"/>
            </a:lvl6pPr>
            <a:lvl7pPr marL="4533961" indent="0" algn="ctr">
              <a:buNone/>
              <a:defRPr sz="2644"/>
            </a:lvl7pPr>
            <a:lvl8pPr marL="5289621" indent="0" algn="ctr">
              <a:buNone/>
              <a:defRPr sz="2644"/>
            </a:lvl8pPr>
            <a:lvl9pPr marL="6045281" indent="0" algn="ctr">
              <a:buNone/>
              <a:defRPr sz="264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333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4979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5241" y="1137973"/>
            <a:ext cx="3258741" cy="18113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9020" y="1137973"/>
            <a:ext cx="9587309" cy="18113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77733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8189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1148" y="5328688"/>
            <a:ext cx="13034963" cy="8891030"/>
          </a:xfrm>
        </p:spPr>
        <p:txBody>
          <a:bodyPr anchor="b"/>
          <a:lstStyle>
            <a:lvl1pPr>
              <a:defRPr sz="9917"/>
            </a:lvl1pPr>
          </a:lstStyle>
          <a:p>
            <a:r>
              <a:rPr lang="en-US"/>
              <a:t>Click to edit Master title style</a:t>
            </a:r>
            <a:endParaRPr lang="en-US" dirty="0"/>
          </a:p>
        </p:txBody>
      </p:sp>
      <p:sp>
        <p:nvSpPr>
          <p:cNvPr id="3" name="Text Placeholder 2"/>
          <p:cNvSpPr>
            <a:spLocks noGrp="1"/>
          </p:cNvSpPr>
          <p:nvPr>
            <p:ph type="body" idx="1"/>
          </p:nvPr>
        </p:nvSpPr>
        <p:spPr>
          <a:xfrm>
            <a:off x="1031148" y="14303831"/>
            <a:ext cx="13034963" cy="4675583"/>
          </a:xfrm>
        </p:spPr>
        <p:txBody>
          <a:bodyPr/>
          <a:lstStyle>
            <a:lvl1pPr marL="0" indent="0">
              <a:buNone/>
              <a:defRPr sz="3967">
                <a:solidFill>
                  <a:schemeClr val="tx1">
                    <a:shade val="82000"/>
                  </a:schemeClr>
                </a:solidFill>
              </a:defRPr>
            </a:lvl1pPr>
            <a:lvl2pPr marL="755660" indent="0">
              <a:buNone/>
              <a:defRPr sz="3306">
                <a:solidFill>
                  <a:schemeClr val="tx1">
                    <a:shade val="82000"/>
                  </a:schemeClr>
                </a:solidFill>
              </a:defRPr>
            </a:lvl2pPr>
            <a:lvl3pPr marL="1511320" indent="0">
              <a:buNone/>
              <a:defRPr sz="2975">
                <a:solidFill>
                  <a:schemeClr val="tx1">
                    <a:shade val="82000"/>
                  </a:schemeClr>
                </a:solidFill>
              </a:defRPr>
            </a:lvl3pPr>
            <a:lvl4pPr marL="2266980" indent="0">
              <a:buNone/>
              <a:defRPr sz="2644">
                <a:solidFill>
                  <a:schemeClr val="tx1">
                    <a:shade val="82000"/>
                  </a:schemeClr>
                </a:solidFill>
              </a:defRPr>
            </a:lvl4pPr>
            <a:lvl5pPr marL="3022641" indent="0">
              <a:buNone/>
              <a:defRPr sz="2644">
                <a:solidFill>
                  <a:schemeClr val="tx1">
                    <a:shade val="82000"/>
                  </a:schemeClr>
                </a:solidFill>
              </a:defRPr>
            </a:lvl5pPr>
            <a:lvl6pPr marL="3778301" indent="0">
              <a:buNone/>
              <a:defRPr sz="2644">
                <a:solidFill>
                  <a:schemeClr val="tx1">
                    <a:shade val="82000"/>
                  </a:schemeClr>
                </a:solidFill>
              </a:defRPr>
            </a:lvl6pPr>
            <a:lvl7pPr marL="4533961" indent="0">
              <a:buNone/>
              <a:defRPr sz="2644">
                <a:solidFill>
                  <a:schemeClr val="tx1">
                    <a:shade val="82000"/>
                  </a:schemeClr>
                </a:solidFill>
              </a:defRPr>
            </a:lvl7pPr>
            <a:lvl8pPr marL="5289621" indent="0">
              <a:buNone/>
              <a:defRPr sz="2644">
                <a:solidFill>
                  <a:schemeClr val="tx1">
                    <a:shade val="82000"/>
                  </a:schemeClr>
                </a:solidFill>
              </a:defRPr>
            </a:lvl8pPr>
            <a:lvl9pPr marL="6045281" indent="0">
              <a:buNone/>
              <a:defRPr sz="2644">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8674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9019" y="5689865"/>
            <a:ext cx="6423025" cy="135616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50956" y="5689865"/>
            <a:ext cx="6423025" cy="135616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34238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0987" y="1137978"/>
            <a:ext cx="13034963" cy="413133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40989" y="5239625"/>
            <a:ext cx="6393506" cy="2567859"/>
          </a:xfrm>
        </p:spPr>
        <p:txBody>
          <a:bodyPr anchor="b"/>
          <a:lstStyle>
            <a:lvl1pPr marL="0" indent="0">
              <a:buNone/>
              <a:defRPr sz="3967" b="1"/>
            </a:lvl1pPr>
            <a:lvl2pPr marL="755660" indent="0">
              <a:buNone/>
              <a:defRPr sz="3306" b="1"/>
            </a:lvl2pPr>
            <a:lvl3pPr marL="1511320" indent="0">
              <a:buNone/>
              <a:defRPr sz="2975" b="1"/>
            </a:lvl3pPr>
            <a:lvl4pPr marL="2266980" indent="0">
              <a:buNone/>
              <a:defRPr sz="2644" b="1"/>
            </a:lvl4pPr>
            <a:lvl5pPr marL="3022641" indent="0">
              <a:buNone/>
              <a:defRPr sz="2644" b="1"/>
            </a:lvl5pPr>
            <a:lvl6pPr marL="3778301" indent="0">
              <a:buNone/>
              <a:defRPr sz="2644" b="1"/>
            </a:lvl6pPr>
            <a:lvl7pPr marL="4533961" indent="0">
              <a:buNone/>
              <a:defRPr sz="2644" b="1"/>
            </a:lvl7pPr>
            <a:lvl8pPr marL="5289621" indent="0">
              <a:buNone/>
              <a:defRPr sz="2644" b="1"/>
            </a:lvl8pPr>
            <a:lvl9pPr marL="6045281" indent="0">
              <a:buNone/>
              <a:defRPr sz="2644" b="1"/>
            </a:lvl9pPr>
          </a:lstStyle>
          <a:p>
            <a:pPr lvl="0"/>
            <a:r>
              <a:rPr lang="en-US"/>
              <a:t>Click to edit Master text styles</a:t>
            </a:r>
          </a:p>
        </p:txBody>
      </p:sp>
      <p:sp>
        <p:nvSpPr>
          <p:cNvPr id="4" name="Content Placeholder 3"/>
          <p:cNvSpPr>
            <a:spLocks noGrp="1"/>
          </p:cNvSpPr>
          <p:nvPr>
            <p:ph sz="half" idx="2"/>
          </p:nvPr>
        </p:nvSpPr>
        <p:spPr>
          <a:xfrm>
            <a:off x="1040989" y="7807484"/>
            <a:ext cx="6393506" cy="11483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50957" y="5239625"/>
            <a:ext cx="6424993" cy="2567859"/>
          </a:xfrm>
        </p:spPr>
        <p:txBody>
          <a:bodyPr anchor="b"/>
          <a:lstStyle>
            <a:lvl1pPr marL="0" indent="0">
              <a:buNone/>
              <a:defRPr sz="3967" b="1"/>
            </a:lvl1pPr>
            <a:lvl2pPr marL="755660" indent="0">
              <a:buNone/>
              <a:defRPr sz="3306" b="1"/>
            </a:lvl2pPr>
            <a:lvl3pPr marL="1511320" indent="0">
              <a:buNone/>
              <a:defRPr sz="2975" b="1"/>
            </a:lvl3pPr>
            <a:lvl4pPr marL="2266980" indent="0">
              <a:buNone/>
              <a:defRPr sz="2644" b="1"/>
            </a:lvl4pPr>
            <a:lvl5pPr marL="3022641" indent="0">
              <a:buNone/>
              <a:defRPr sz="2644" b="1"/>
            </a:lvl5pPr>
            <a:lvl6pPr marL="3778301" indent="0">
              <a:buNone/>
              <a:defRPr sz="2644" b="1"/>
            </a:lvl6pPr>
            <a:lvl7pPr marL="4533961" indent="0">
              <a:buNone/>
              <a:defRPr sz="2644" b="1"/>
            </a:lvl7pPr>
            <a:lvl8pPr marL="5289621" indent="0">
              <a:buNone/>
              <a:defRPr sz="2644" b="1"/>
            </a:lvl8pPr>
            <a:lvl9pPr marL="6045281" indent="0">
              <a:buNone/>
              <a:defRPr sz="2644" b="1"/>
            </a:lvl9pPr>
          </a:lstStyle>
          <a:p>
            <a:pPr lvl="0"/>
            <a:r>
              <a:rPr lang="en-US"/>
              <a:t>Click to edit Master text styles</a:t>
            </a:r>
          </a:p>
        </p:txBody>
      </p:sp>
      <p:sp>
        <p:nvSpPr>
          <p:cNvPr id="6" name="Content Placeholder 5"/>
          <p:cNvSpPr>
            <a:spLocks noGrp="1"/>
          </p:cNvSpPr>
          <p:nvPr>
            <p:ph sz="quarter" idx="4"/>
          </p:nvPr>
        </p:nvSpPr>
        <p:spPr>
          <a:xfrm>
            <a:off x="7650957" y="7807484"/>
            <a:ext cx="6424993" cy="11483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6/1/2026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7080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6/1/2026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0712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2266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0987" y="1424940"/>
            <a:ext cx="4874336" cy="4987290"/>
          </a:xfrm>
        </p:spPr>
        <p:txBody>
          <a:bodyPr anchor="b"/>
          <a:lstStyle>
            <a:lvl1pPr>
              <a:defRPr sz="5289"/>
            </a:lvl1pPr>
          </a:lstStyle>
          <a:p>
            <a:r>
              <a:rPr lang="en-US"/>
              <a:t>Click to edit Master title style</a:t>
            </a:r>
            <a:endParaRPr lang="en-US" dirty="0"/>
          </a:p>
        </p:txBody>
      </p:sp>
      <p:sp>
        <p:nvSpPr>
          <p:cNvPr id="3" name="Content Placeholder 2"/>
          <p:cNvSpPr>
            <a:spLocks noGrp="1"/>
          </p:cNvSpPr>
          <p:nvPr>
            <p:ph idx="1"/>
          </p:nvPr>
        </p:nvSpPr>
        <p:spPr>
          <a:xfrm>
            <a:off x="6424994" y="3077479"/>
            <a:ext cx="7650956" cy="15189465"/>
          </a:xfrm>
        </p:spPr>
        <p:txBody>
          <a:bodyPr/>
          <a:lstStyle>
            <a:lvl1pPr>
              <a:defRPr sz="5289"/>
            </a:lvl1pPr>
            <a:lvl2pPr>
              <a:defRPr sz="4628"/>
            </a:lvl2pPr>
            <a:lvl3pPr>
              <a:defRPr sz="3967"/>
            </a:lvl3pPr>
            <a:lvl4pPr>
              <a:defRPr sz="3306"/>
            </a:lvl4pPr>
            <a:lvl5pPr>
              <a:defRPr sz="3306"/>
            </a:lvl5pPr>
            <a:lvl6pPr>
              <a:defRPr sz="3306"/>
            </a:lvl6pPr>
            <a:lvl7pPr>
              <a:defRPr sz="3306"/>
            </a:lvl7pPr>
            <a:lvl8pPr>
              <a:defRPr sz="3306"/>
            </a:lvl8pPr>
            <a:lvl9pPr>
              <a:defRPr sz="33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40987" y="6412230"/>
            <a:ext cx="4874336" cy="11879449"/>
          </a:xfrm>
        </p:spPr>
        <p:txBody>
          <a:bodyPr/>
          <a:lstStyle>
            <a:lvl1pPr marL="0" indent="0">
              <a:buNone/>
              <a:defRPr sz="2644"/>
            </a:lvl1pPr>
            <a:lvl2pPr marL="755660" indent="0">
              <a:buNone/>
              <a:defRPr sz="2314"/>
            </a:lvl2pPr>
            <a:lvl3pPr marL="1511320" indent="0">
              <a:buNone/>
              <a:defRPr sz="1983"/>
            </a:lvl3pPr>
            <a:lvl4pPr marL="2266980" indent="0">
              <a:buNone/>
              <a:defRPr sz="1653"/>
            </a:lvl4pPr>
            <a:lvl5pPr marL="3022641" indent="0">
              <a:buNone/>
              <a:defRPr sz="1653"/>
            </a:lvl5pPr>
            <a:lvl6pPr marL="3778301" indent="0">
              <a:buNone/>
              <a:defRPr sz="1653"/>
            </a:lvl6pPr>
            <a:lvl7pPr marL="4533961" indent="0">
              <a:buNone/>
              <a:defRPr sz="1653"/>
            </a:lvl7pPr>
            <a:lvl8pPr marL="5289621" indent="0">
              <a:buNone/>
              <a:defRPr sz="1653"/>
            </a:lvl8pPr>
            <a:lvl9pPr marL="6045281" indent="0">
              <a:buNone/>
              <a:defRPr sz="1653"/>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3753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0987" y="1424940"/>
            <a:ext cx="4874336" cy="4987290"/>
          </a:xfrm>
        </p:spPr>
        <p:txBody>
          <a:bodyPr anchor="b"/>
          <a:lstStyle>
            <a:lvl1pPr>
              <a:defRPr sz="5289"/>
            </a:lvl1pPr>
          </a:lstStyle>
          <a:p>
            <a:r>
              <a:rPr lang="en-US"/>
              <a:t>Click to edit Master title style</a:t>
            </a:r>
            <a:endParaRPr lang="en-US" dirty="0"/>
          </a:p>
        </p:txBody>
      </p:sp>
      <p:sp>
        <p:nvSpPr>
          <p:cNvPr id="3" name="Picture Placeholder 2"/>
          <p:cNvSpPr>
            <a:spLocks noGrp="1" noChangeAspect="1"/>
          </p:cNvSpPr>
          <p:nvPr>
            <p:ph type="pic" idx="1"/>
          </p:nvPr>
        </p:nvSpPr>
        <p:spPr>
          <a:xfrm>
            <a:off x="6424994" y="3077479"/>
            <a:ext cx="7650956" cy="15189465"/>
          </a:xfrm>
        </p:spPr>
        <p:txBody>
          <a:bodyPr anchor="t"/>
          <a:lstStyle>
            <a:lvl1pPr marL="0" indent="0">
              <a:buNone/>
              <a:defRPr sz="5289"/>
            </a:lvl1pPr>
            <a:lvl2pPr marL="755660" indent="0">
              <a:buNone/>
              <a:defRPr sz="4628"/>
            </a:lvl2pPr>
            <a:lvl3pPr marL="1511320" indent="0">
              <a:buNone/>
              <a:defRPr sz="3967"/>
            </a:lvl3pPr>
            <a:lvl4pPr marL="2266980" indent="0">
              <a:buNone/>
              <a:defRPr sz="3306"/>
            </a:lvl4pPr>
            <a:lvl5pPr marL="3022641" indent="0">
              <a:buNone/>
              <a:defRPr sz="3306"/>
            </a:lvl5pPr>
            <a:lvl6pPr marL="3778301" indent="0">
              <a:buNone/>
              <a:defRPr sz="3306"/>
            </a:lvl6pPr>
            <a:lvl7pPr marL="4533961" indent="0">
              <a:buNone/>
              <a:defRPr sz="3306"/>
            </a:lvl7pPr>
            <a:lvl8pPr marL="5289621" indent="0">
              <a:buNone/>
              <a:defRPr sz="3306"/>
            </a:lvl8pPr>
            <a:lvl9pPr marL="6045281" indent="0">
              <a:buNone/>
              <a:defRPr sz="3306"/>
            </a:lvl9pPr>
          </a:lstStyle>
          <a:p>
            <a:r>
              <a:rPr lang="en-US"/>
              <a:t>Click icon to add picture</a:t>
            </a:r>
            <a:endParaRPr lang="en-US" dirty="0"/>
          </a:p>
        </p:txBody>
      </p:sp>
      <p:sp>
        <p:nvSpPr>
          <p:cNvPr id="4" name="Text Placeholder 3"/>
          <p:cNvSpPr>
            <a:spLocks noGrp="1"/>
          </p:cNvSpPr>
          <p:nvPr>
            <p:ph type="body" sz="half" idx="2"/>
          </p:nvPr>
        </p:nvSpPr>
        <p:spPr>
          <a:xfrm>
            <a:off x="1040987" y="6412230"/>
            <a:ext cx="4874336" cy="11879449"/>
          </a:xfrm>
        </p:spPr>
        <p:txBody>
          <a:bodyPr/>
          <a:lstStyle>
            <a:lvl1pPr marL="0" indent="0">
              <a:buNone/>
              <a:defRPr sz="2644"/>
            </a:lvl1pPr>
            <a:lvl2pPr marL="755660" indent="0">
              <a:buNone/>
              <a:defRPr sz="2314"/>
            </a:lvl2pPr>
            <a:lvl3pPr marL="1511320" indent="0">
              <a:buNone/>
              <a:defRPr sz="1983"/>
            </a:lvl3pPr>
            <a:lvl4pPr marL="2266980" indent="0">
              <a:buNone/>
              <a:defRPr sz="1653"/>
            </a:lvl4pPr>
            <a:lvl5pPr marL="3022641" indent="0">
              <a:buNone/>
              <a:defRPr sz="1653"/>
            </a:lvl5pPr>
            <a:lvl6pPr marL="3778301" indent="0">
              <a:buNone/>
              <a:defRPr sz="1653"/>
            </a:lvl6pPr>
            <a:lvl7pPr marL="4533961" indent="0">
              <a:buNone/>
              <a:defRPr sz="1653"/>
            </a:lvl7pPr>
            <a:lvl8pPr marL="5289621" indent="0">
              <a:buNone/>
              <a:defRPr sz="1653"/>
            </a:lvl8pPr>
            <a:lvl9pPr marL="6045281" indent="0">
              <a:buNone/>
              <a:defRPr sz="1653"/>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37429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6000">
              <a:srgbClr val="9E1E1E"/>
            </a:gs>
            <a:gs pos="0">
              <a:srgbClr val="9E0000"/>
            </a:gs>
            <a:gs pos="74000">
              <a:srgbClr val="FB5353"/>
            </a:gs>
            <a:gs pos="83000">
              <a:srgbClr val="ED7167"/>
            </a:gs>
            <a:gs pos="100000">
              <a:srgbClr val="F9C2B9"/>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019" y="1137978"/>
            <a:ext cx="13034963" cy="41313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9019" y="5689865"/>
            <a:ext cx="13034963" cy="135616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9019" y="19810629"/>
            <a:ext cx="3400425" cy="1137973"/>
          </a:xfrm>
          <a:prstGeom prst="rect">
            <a:avLst/>
          </a:prstGeom>
        </p:spPr>
        <p:txBody>
          <a:bodyPr vert="horz" lIns="91440" tIns="45720" rIns="91440" bIns="45720" rtlCol="0" anchor="ctr"/>
          <a:lstStyle>
            <a:lvl1pPr algn="l">
              <a:defRPr sz="1983">
                <a:solidFill>
                  <a:schemeClr val="tx1">
                    <a:shade val="82000"/>
                  </a:schemeClr>
                </a:solidFill>
              </a:defRPr>
            </a:lvl1pPr>
          </a:lstStyle>
          <a:p>
            <a:fld id="{1D8BD707-D9CF-40AE-B4C6-C98DA3205C09}" type="datetimeFigureOut">
              <a:rPr lang="en-US" smtClean="0"/>
              <a:pPr/>
              <a:t>6/1/2026</a:t>
            </a:fld>
            <a:endParaRPr lang="en-US"/>
          </a:p>
        </p:txBody>
      </p:sp>
      <p:sp>
        <p:nvSpPr>
          <p:cNvPr id="5" name="Footer Placeholder 4"/>
          <p:cNvSpPr>
            <a:spLocks noGrp="1"/>
          </p:cNvSpPr>
          <p:nvPr>
            <p:ph type="ftr" sz="quarter" idx="3"/>
          </p:nvPr>
        </p:nvSpPr>
        <p:spPr>
          <a:xfrm>
            <a:off x="5006181" y="19810629"/>
            <a:ext cx="5100638" cy="1137973"/>
          </a:xfrm>
          <a:prstGeom prst="rect">
            <a:avLst/>
          </a:prstGeom>
        </p:spPr>
        <p:txBody>
          <a:bodyPr vert="horz" lIns="91440" tIns="45720" rIns="91440" bIns="45720" rtlCol="0" anchor="ctr"/>
          <a:lstStyle>
            <a:lvl1pPr algn="ctr">
              <a:defRPr sz="1983">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10673556" y="19810629"/>
            <a:ext cx="3400425" cy="1137973"/>
          </a:xfrm>
          <a:prstGeom prst="rect">
            <a:avLst/>
          </a:prstGeom>
        </p:spPr>
        <p:txBody>
          <a:bodyPr vert="horz" lIns="91440" tIns="45720" rIns="91440" bIns="45720" rtlCol="0" anchor="ctr"/>
          <a:lstStyle>
            <a:lvl1pPr algn="r">
              <a:defRPr sz="1983">
                <a:solidFill>
                  <a:schemeClr val="tx1">
                    <a:shade val="82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344712210"/>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1511320" rtl="0" eaLnBrk="1" latinLnBrk="0" hangingPunct="1">
        <a:lnSpc>
          <a:spcPct val="90000"/>
        </a:lnSpc>
        <a:spcBef>
          <a:spcPct val="0"/>
        </a:spcBef>
        <a:buNone/>
        <a:defRPr sz="7272" kern="1200">
          <a:solidFill>
            <a:schemeClr val="tx1"/>
          </a:solidFill>
          <a:latin typeface="+mj-lt"/>
          <a:ea typeface="+mj-ea"/>
          <a:cs typeface="+mj-cs"/>
        </a:defRPr>
      </a:lvl1pPr>
    </p:titleStyle>
    <p:bodyStyle>
      <a:lvl1pPr marL="377830" indent="-377830" algn="l" defTabSz="1511320" rtl="0" eaLnBrk="1" latinLnBrk="0" hangingPunct="1">
        <a:lnSpc>
          <a:spcPct val="90000"/>
        </a:lnSpc>
        <a:spcBef>
          <a:spcPts val="1653"/>
        </a:spcBef>
        <a:buFont typeface="Arial" panose="020B0604020202020204" pitchFamily="34" charset="0"/>
        <a:buChar char="•"/>
        <a:defRPr sz="4628" kern="1200">
          <a:solidFill>
            <a:schemeClr val="tx1"/>
          </a:solidFill>
          <a:latin typeface="+mn-lt"/>
          <a:ea typeface="+mn-ea"/>
          <a:cs typeface="+mn-cs"/>
        </a:defRPr>
      </a:lvl1pPr>
      <a:lvl2pPr marL="1133490" indent="-377830" algn="l" defTabSz="1511320" rtl="0" eaLnBrk="1" latinLnBrk="0" hangingPunct="1">
        <a:lnSpc>
          <a:spcPct val="90000"/>
        </a:lnSpc>
        <a:spcBef>
          <a:spcPts val="826"/>
        </a:spcBef>
        <a:buFont typeface="Arial" panose="020B0604020202020204" pitchFamily="34" charset="0"/>
        <a:buChar char="•"/>
        <a:defRPr sz="3967" kern="1200">
          <a:solidFill>
            <a:schemeClr val="tx1"/>
          </a:solidFill>
          <a:latin typeface="+mn-lt"/>
          <a:ea typeface="+mn-ea"/>
          <a:cs typeface="+mn-cs"/>
        </a:defRPr>
      </a:lvl2pPr>
      <a:lvl3pPr marL="1889150" indent="-377830" algn="l" defTabSz="1511320" rtl="0" eaLnBrk="1" latinLnBrk="0" hangingPunct="1">
        <a:lnSpc>
          <a:spcPct val="90000"/>
        </a:lnSpc>
        <a:spcBef>
          <a:spcPts val="826"/>
        </a:spcBef>
        <a:buFont typeface="Arial" panose="020B0604020202020204" pitchFamily="34" charset="0"/>
        <a:buChar char="•"/>
        <a:defRPr sz="3306" kern="1200">
          <a:solidFill>
            <a:schemeClr val="tx1"/>
          </a:solidFill>
          <a:latin typeface="+mn-lt"/>
          <a:ea typeface="+mn-ea"/>
          <a:cs typeface="+mn-cs"/>
        </a:defRPr>
      </a:lvl3pPr>
      <a:lvl4pPr marL="2644811" indent="-377830" algn="l" defTabSz="1511320" rtl="0" eaLnBrk="1" latinLnBrk="0" hangingPunct="1">
        <a:lnSpc>
          <a:spcPct val="90000"/>
        </a:lnSpc>
        <a:spcBef>
          <a:spcPts val="826"/>
        </a:spcBef>
        <a:buFont typeface="Arial" panose="020B0604020202020204" pitchFamily="34" charset="0"/>
        <a:buChar char="•"/>
        <a:defRPr sz="2975" kern="1200">
          <a:solidFill>
            <a:schemeClr val="tx1"/>
          </a:solidFill>
          <a:latin typeface="+mn-lt"/>
          <a:ea typeface="+mn-ea"/>
          <a:cs typeface="+mn-cs"/>
        </a:defRPr>
      </a:lvl4pPr>
      <a:lvl5pPr marL="3400471" indent="-377830" algn="l" defTabSz="1511320" rtl="0" eaLnBrk="1" latinLnBrk="0" hangingPunct="1">
        <a:lnSpc>
          <a:spcPct val="90000"/>
        </a:lnSpc>
        <a:spcBef>
          <a:spcPts val="826"/>
        </a:spcBef>
        <a:buFont typeface="Arial" panose="020B0604020202020204" pitchFamily="34" charset="0"/>
        <a:buChar char="•"/>
        <a:defRPr sz="2975" kern="1200">
          <a:solidFill>
            <a:schemeClr val="tx1"/>
          </a:solidFill>
          <a:latin typeface="+mn-lt"/>
          <a:ea typeface="+mn-ea"/>
          <a:cs typeface="+mn-cs"/>
        </a:defRPr>
      </a:lvl5pPr>
      <a:lvl6pPr marL="4156131" indent="-377830" algn="l" defTabSz="1511320" rtl="0" eaLnBrk="1" latinLnBrk="0" hangingPunct="1">
        <a:lnSpc>
          <a:spcPct val="90000"/>
        </a:lnSpc>
        <a:spcBef>
          <a:spcPts val="826"/>
        </a:spcBef>
        <a:buFont typeface="Arial" panose="020B0604020202020204" pitchFamily="34" charset="0"/>
        <a:buChar char="•"/>
        <a:defRPr sz="2975" kern="1200">
          <a:solidFill>
            <a:schemeClr val="tx1"/>
          </a:solidFill>
          <a:latin typeface="+mn-lt"/>
          <a:ea typeface="+mn-ea"/>
          <a:cs typeface="+mn-cs"/>
        </a:defRPr>
      </a:lvl6pPr>
      <a:lvl7pPr marL="4911791" indent="-377830" algn="l" defTabSz="1511320" rtl="0" eaLnBrk="1" latinLnBrk="0" hangingPunct="1">
        <a:lnSpc>
          <a:spcPct val="90000"/>
        </a:lnSpc>
        <a:spcBef>
          <a:spcPts val="826"/>
        </a:spcBef>
        <a:buFont typeface="Arial" panose="020B0604020202020204" pitchFamily="34" charset="0"/>
        <a:buChar char="•"/>
        <a:defRPr sz="2975" kern="1200">
          <a:solidFill>
            <a:schemeClr val="tx1"/>
          </a:solidFill>
          <a:latin typeface="+mn-lt"/>
          <a:ea typeface="+mn-ea"/>
          <a:cs typeface="+mn-cs"/>
        </a:defRPr>
      </a:lvl7pPr>
      <a:lvl8pPr marL="5667451" indent="-377830" algn="l" defTabSz="1511320" rtl="0" eaLnBrk="1" latinLnBrk="0" hangingPunct="1">
        <a:lnSpc>
          <a:spcPct val="90000"/>
        </a:lnSpc>
        <a:spcBef>
          <a:spcPts val="826"/>
        </a:spcBef>
        <a:buFont typeface="Arial" panose="020B0604020202020204" pitchFamily="34" charset="0"/>
        <a:buChar char="•"/>
        <a:defRPr sz="2975" kern="1200">
          <a:solidFill>
            <a:schemeClr val="tx1"/>
          </a:solidFill>
          <a:latin typeface="+mn-lt"/>
          <a:ea typeface="+mn-ea"/>
          <a:cs typeface="+mn-cs"/>
        </a:defRPr>
      </a:lvl8pPr>
      <a:lvl9pPr marL="6423111" indent="-377830" algn="l" defTabSz="1511320" rtl="0" eaLnBrk="1" latinLnBrk="0" hangingPunct="1">
        <a:lnSpc>
          <a:spcPct val="90000"/>
        </a:lnSpc>
        <a:spcBef>
          <a:spcPts val="826"/>
        </a:spcBef>
        <a:buFont typeface="Arial" panose="020B0604020202020204" pitchFamily="34" charset="0"/>
        <a:buChar char="•"/>
        <a:defRPr sz="2975" kern="1200">
          <a:solidFill>
            <a:schemeClr val="tx1"/>
          </a:solidFill>
          <a:latin typeface="+mn-lt"/>
          <a:ea typeface="+mn-ea"/>
          <a:cs typeface="+mn-cs"/>
        </a:defRPr>
      </a:lvl9pPr>
    </p:bodyStyle>
    <p:otherStyle>
      <a:defPPr>
        <a:defRPr lang="en-US"/>
      </a:defPPr>
      <a:lvl1pPr marL="0" algn="l" defTabSz="1511320" rtl="0" eaLnBrk="1" latinLnBrk="0" hangingPunct="1">
        <a:defRPr sz="2975" kern="1200">
          <a:solidFill>
            <a:schemeClr val="tx1"/>
          </a:solidFill>
          <a:latin typeface="+mn-lt"/>
          <a:ea typeface="+mn-ea"/>
          <a:cs typeface="+mn-cs"/>
        </a:defRPr>
      </a:lvl1pPr>
      <a:lvl2pPr marL="755660" algn="l" defTabSz="1511320" rtl="0" eaLnBrk="1" latinLnBrk="0" hangingPunct="1">
        <a:defRPr sz="2975" kern="1200">
          <a:solidFill>
            <a:schemeClr val="tx1"/>
          </a:solidFill>
          <a:latin typeface="+mn-lt"/>
          <a:ea typeface="+mn-ea"/>
          <a:cs typeface="+mn-cs"/>
        </a:defRPr>
      </a:lvl2pPr>
      <a:lvl3pPr marL="1511320" algn="l" defTabSz="1511320" rtl="0" eaLnBrk="1" latinLnBrk="0" hangingPunct="1">
        <a:defRPr sz="2975" kern="1200">
          <a:solidFill>
            <a:schemeClr val="tx1"/>
          </a:solidFill>
          <a:latin typeface="+mn-lt"/>
          <a:ea typeface="+mn-ea"/>
          <a:cs typeface="+mn-cs"/>
        </a:defRPr>
      </a:lvl3pPr>
      <a:lvl4pPr marL="2266980" algn="l" defTabSz="1511320" rtl="0" eaLnBrk="1" latinLnBrk="0" hangingPunct="1">
        <a:defRPr sz="2975" kern="1200">
          <a:solidFill>
            <a:schemeClr val="tx1"/>
          </a:solidFill>
          <a:latin typeface="+mn-lt"/>
          <a:ea typeface="+mn-ea"/>
          <a:cs typeface="+mn-cs"/>
        </a:defRPr>
      </a:lvl4pPr>
      <a:lvl5pPr marL="3022641" algn="l" defTabSz="1511320" rtl="0" eaLnBrk="1" latinLnBrk="0" hangingPunct="1">
        <a:defRPr sz="2975" kern="1200">
          <a:solidFill>
            <a:schemeClr val="tx1"/>
          </a:solidFill>
          <a:latin typeface="+mn-lt"/>
          <a:ea typeface="+mn-ea"/>
          <a:cs typeface="+mn-cs"/>
        </a:defRPr>
      </a:lvl5pPr>
      <a:lvl6pPr marL="3778301" algn="l" defTabSz="1511320" rtl="0" eaLnBrk="1" latinLnBrk="0" hangingPunct="1">
        <a:defRPr sz="2975" kern="1200">
          <a:solidFill>
            <a:schemeClr val="tx1"/>
          </a:solidFill>
          <a:latin typeface="+mn-lt"/>
          <a:ea typeface="+mn-ea"/>
          <a:cs typeface="+mn-cs"/>
        </a:defRPr>
      </a:lvl6pPr>
      <a:lvl7pPr marL="4533961" algn="l" defTabSz="1511320" rtl="0" eaLnBrk="1" latinLnBrk="0" hangingPunct="1">
        <a:defRPr sz="2975" kern="1200">
          <a:solidFill>
            <a:schemeClr val="tx1"/>
          </a:solidFill>
          <a:latin typeface="+mn-lt"/>
          <a:ea typeface="+mn-ea"/>
          <a:cs typeface="+mn-cs"/>
        </a:defRPr>
      </a:lvl7pPr>
      <a:lvl8pPr marL="5289621" algn="l" defTabSz="1511320" rtl="0" eaLnBrk="1" latinLnBrk="0" hangingPunct="1">
        <a:defRPr sz="2975" kern="1200">
          <a:solidFill>
            <a:schemeClr val="tx1"/>
          </a:solidFill>
          <a:latin typeface="+mn-lt"/>
          <a:ea typeface="+mn-ea"/>
          <a:cs typeface="+mn-cs"/>
        </a:defRPr>
      </a:lvl8pPr>
      <a:lvl9pPr marL="6045281" algn="l" defTabSz="1511320" rtl="0" eaLnBrk="1" latinLnBrk="0" hangingPunct="1">
        <a:defRPr sz="29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nela.org.uk/regional-local-data" TargetMode="External"/><Relationship Id="rId13" Type="http://schemas.openxmlformats.org/officeDocument/2006/relationships/hyperlink" Target="https://www.nela.org.uk/nolap" TargetMode="External"/><Relationship Id="rId18" Type="http://schemas.openxmlformats.org/officeDocument/2006/relationships/hyperlink" Target="https://www.nela.org.uk/" TargetMode="External"/><Relationship Id="rId3" Type="http://schemas.openxmlformats.org/officeDocument/2006/relationships/hyperlink" Target="https://www.nela.org.uk/tenth-annual-report" TargetMode="External"/><Relationship Id="rId7" Type="http://schemas.openxmlformats.org/officeDocument/2006/relationships/hyperlink" Target="https://www.nela.org.uk/information-for-patients-and-the-public" TargetMode="External"/><Relationship Id="rId12" Type="http://schemas.openxmlformats.org/officeDocument/2006/relationships/hyperlink" Target="https://www.rcoa.ac.uk/research/research-projects/improving-timeliness-emergency-laparotomy" TargetMode="External"/><Relationship Id="rId17" Type="http://schemas.openxmlformats.org/officeDocument/2006/relationships/hyperlink" Target="https://associationofanaesthetists-publications.onlinelibrary.wiley.com/doi/10.1111/anae.16096" TargetMode="External"/><Relationship Id="rId2" Type="http://schemas.openxmlformats.org/officeDocument/2006/relationships/notesSlide" Target="../notesSlides/notesSlide1.xml"/><Relationship Id="rId16"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hyperlink" Target="https://www.nela.org.uk/recovery-after-laparotomy" TargetMode="External"/><Relationship Id="rId11" Type="http://schemas.openxmlformats.org/officeDocument/2006/relationships/hyperlink" Target="https://www.nela.org.uk/standards-and-data-capture" TargetMode="External"/><Relationship Id="rId5" Type="http://schemas.openxmlformats.org/officeDocument/2006/relationships/hyperlink" Target="https://rcoa.shinyapps.io/nela_standards/" TargetMode="External"/><Relationship Id="rId15" Type="http://schemas.openxmlformats.org/officeDocument/2006/relationships/image" Target="../media/image1.jpeg"/><Relationship Id="rId10" Type="http://schemas.openxmlformats.org/officeDocument/2006/relationships/hyperlink" Target="https://www.nela.org.uk/bpt-faqs" TargetMode="External"/><Relationship Id="rId4" Type="http://schemas.openxmlformats.org/officeDocument/2006/relationships/hyperlink" Target="https://data.nela.org.uk/information/nelareport9" TargetMode="External"/><Relationship Id="rId9" Type="http://schemas.openxmlformats.org/officeDocument/2006/relationships/hyperlink" Target="https://www.nela.org.uk/annual-reports-1" TargetMode="External"/><Relationship Id="rId14" Type="http://schemas.openxmlformats.org/officeDocument/2006/relationships/hyperlink" Target="https://www.nela.org.uk/nolap-year-1-repor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E1E1E"/>
            </a:gs>
            <a:gs pos="0">
              <a:srgbClr val="9E0000"/>
            </a:gs>
            <a:gs pos="45000">
              <a:srgbClr val="FB5353"/>
            </a:gs>
            <a:gs pos="99000">
              <a:schemeClr val="tx1">
                <a:lumMod val="50000"/>
              </a:schemeClr>
            </a:gs>
            <a:gs pos="75000">
              <a:srgbClr val="F9C2B9"/>
            </a:gs>
          </a:gsLst>
          <a:lin ang="5400000" scaled="1"/>
          <a:tileRect/>
        </a:gradFill>
        <a:effectLst/>
      </p:bgPr>
    </p:bg>
    <p:spTree>
      <p:nvGrpSpPr>
        <p:cNvPr id="1" name=""/>
        <p:cNvGrpSpPr/>
        <p:nvPr/>
      </p:nvGrpSpPr>
      <p:grpSpPr>
        <a:xfrm>
          <a:off x="0" y="0"/>
          <a:ext cx="0" cy="0"/>
          <a:chOff x="0" y="0"/>
          <a:chExt cx="0" cy="0"/>
        </a:xfrm>
      </p:grpSpPr>
      <p:sp>
        <p:nvSpPr>
          <p:cNvPr id="131" name="TextBox 130">
            <a:extLst>
              <a:ext uri="{FF2B5EF4-FFF2-40B4-BE49-F238E27FC236}">
                <a16:creationId xmlns:a16="http://schemas.microsoft.com/office/drawing/2014/main" id="{6684D71B-CB04-18AE-3AAF-AFB0AB3D4E3E}"/>
              </a:ext>
            </a:extLst>
          </p:cNvPr>
          <p:cNvSpPr txBox="1"/>
          <p:nvPr/>
        </p:nvSpPr>
        <p:spPr>
          <a:xfrm>
            <a:off x="7986461" y="4658298"/>
            <a:ext cx="3326615" cy="1979127"/>
          </a:xfrm>
          <a:prstGeom prst="rect">
            <a:avLst/>
          </a:prstGeom>
          <a:noFill/>
          <a:ln>
            <a:solidFill>
              <a:schemeClr val="dk1"/>
            </a:solidFill>
          </a:ln>
        </p:spPr>
        <p:txBody>
          <a:bodyPr wrap="square" rtlCol="0">
            <a:spAutoFit/>
          </a:bodyPr>
          <a:lstStyle/>
          <a:p>
            <a:endParaRPr lang="en-GB" dirty="0"/>
          </a:p>
        </p:txBody>
      </p:sp>
      <p:sp>
        <p:nvSpPr>
          <p:cNvPr id="137" name="Rectangle 136">
            <a:extLst>
              <a:ext uri="{FF2B5EF4-FFF2-40B4-BE49-F238E27FC236}">
                <a16:creationId xmlns:a16="http://schemas.microsoft.com/office/drawing/2014/main" id="{79568F2A-E49E-941D-17BF-614154E33102}"/>
              </a:ext>
            </a:extLst>
          </p:cNvPr>
          <p:cNvSpPr/>
          <p:nvPr/>
        </p:nvSpPr>
        <p:spPr>
          <a:xfrm>
            <a:off x="7826804" y="12280896"/>
            <a:ext cx="7171328" cy="8701227"/>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134">
            <a:extLst>
              <a:ext uri="{FF2B5EF4-FFF2-40B4-BE49-F238E27FC236}">
                <a16:creationId xmlns:a16="http://schemas.microsoft.com/office/drawing/2014/main" id="{6BF2C93A-11BD-235B-916E-87D8DDCD7C23}"/>
              </a:ext>
            </a:extLst>
          </p:cNvPr>
          <p:cNvSpPr/>
          <p:nvPr/>
        </p:nvSpPr>
        <p:spPr>
          <a:xfrm>
            <a:off x="159885" y="12325217"/>
            <a:ext cx="7458860" cy="8701227"/>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133">
            <a:extLst>
              <a:ext uri="{FF2B5EF4-FFF2-40B4-BE49-F238E27FC236}">
                <a16:creationId xmlns:a16="http://schemas.microsoft.com/office/drawing/2014/main" id="{B23B77CF-9A61-E2B0-4792-1A0615D98208}"/>
              </a:ext>
            </a:extLst>
          </p:cNvPr>
          <p:cNvSpPr/>
          <p:nvPr/>
        </p:nvSpPr>
        <p:spPr>
          <a:xfrm>
            <a:off x="7818353" y="3429000"/>
            <a:ext cx="7171328" cy="8701227"/>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132">
            <a:extLst>
              <a:ext uri="{FF2B5EF4-FFF2-40B4-BE49-F238E27FC236}">
                <a16:creationId xmlns:a16="http://schemas.microsoft.com/office/drawing/2014/main" id="{DF274462-A9E9-9FAE-4D30-E9BD9566E24D}"/>
              </a:ext>
            </a:extLst>
          </p:cNvPr>
          <p:cNvSpPr/>
          <p:nvPr/>
        </p:nvSpPr>
        <p:spPr>
          <a:xfrm>
            <a:off x="160532" y="3400101"/>
            <a:ext cx="7458860" cy="8701227"/>
          </a:xfrm>
          <a:prstGeom prst="rect">
            <a:avLst/>
          </a:prstGeom>
          <a:solidFill>
            <a:schemeClr val="tx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3"/>
          <p:cNvGrpSpPr/>
          <p:nvPr/>
        </p:nvGrpSpPr>
        <p:grpSpPr>
          <a:xfrm>
            <a:off x="686224" y="12496450"/>
            <a:ext cx="6582491" cy="771282"/>
            <a:chOff x="0" y="0"/>
            <a:chExt cx="812800" cy="95237"/>
          </a:xfrm>
        </p:grpSpPr>
        <p:sp>
          <p:nvSpPr>
            <p:cNvPr id="24" name="Freeform 24"/>
            <p:cNvSpPr/>
            <p:nvPr/>
          </p:nvSpPr>
          <p:spPr>
            <a:xfrm>
              <a:off x="0" y="0"/>
              <a:ext cx="812800" cy="95237"/>
            </a:xfrm>
            <a:custGeom>
              <a:avLst/>
              <a:gdLst/>
              <a:ahLst/>
              <a:cxnLst/>
              <a:rect l="l" t="t" r="r" b="b"/>
              <a:pathLst>
                <a:path w="812800" h="95237">
                  <a:moveTo>
                    <a:pt x="47619" y="0"/>
                  </a:moveTo>
                  <a:lnTo>
                    <a:pt x="765181" y="0"/>
                  </a:lnTo>
                  <a:cubicBezTo>
                    <a:pt x="777811" y="0"/>
                    <a:pt x="789923" y="5017"/>
                    <a:pt x="798853" y="13947"/>
                  </a:cubicBezTo>
                  <a:cubicBezTo>
                    <a:pt x="807783" y="22877"/>
                    <a:pt x="812800" y="34989"/>
                    <a:pt x="812800" y="47619"/>
                  </a:cubicBezTo>
                  <a:lnTo>
                    <a:pt x="812800" y="47619"/>
                  </a:lnTo>
                  <a:cubicBezTo>
                    <a:pt x="812800" y="60248"/>
                    <a:pt x="807783" y="72360"/>
                    <a:pt x="798853" y="81290"/>
                  </a:cubicBezTo>
                  <a:cubicBezTo>
                    <a:pt x="789923" y="90220"/>
                    <a:pt x="777811" y="95237"/>
                    <a:pt x="765181" y="95237"/>
                  </a:cubicBezTo>
                  <a:lnTo>
                    <a:pt x="47619" y="95237"/>
                  </a:lnTo>
                  <a:cubicBezTo>
                    <a:pt x="34989" y="95237"/>
                    <a:pt x="22877" y="90220"/>
                    <a:pt x="13947" y="81290"/>
                  </a:cubicBezTo>
                  <a:cubicBezTo>
                    <a:pt x="5017" y="72360"/>
                    <a:pt x="0" y="60248"/>
                    <a:pt x="0" y="47619"/>
                  </a:cubicBezTo>
                  <a:lnTo>
                    <a:pt x="0" y="47619"/>
                  </a:lnTo>
                  <a:cubicBezTo>
                    <a:pt x="0" y="34989"/>
                    <a:pt x="5017" y="22877"/>
                    <a:pt x="13947" y="13947"/>
                  </a:cubicBezTo>
                  <a:cubicBezTo>
                    <a:pt x="22877" y="5017"/>
                    <a:pt x="34989" y="0"/>
                    <a:pt x="47619" y="0"/>
                  </a:cubicBezTo>
                  <a:close/>
                </a:path>
              </a:pathLst>
            </a:custGeom>
            <a:solidFill>
              <a:srgbClr val="FFFFFF"/>
            </a:solidFill>
          </p:spPr>
          <p:txBody>
            <a:bodyPr/>
            <a:lstStyle/>
            <a:p>
              <a:endParaRPr lang="en-GB"/>
            </a:p>
          </p:txBody>
        </p:sp>
        <p:sp>
          <p:nvSpPr>
            <p:cNvPr id="25" name="TextBox 25"/>
            <p:cNvSpPr txBox="1"/>
            <p:nvPr/>
          </p:nvSpPr>
          <p:spPr>
            <a:xfrm>
              <a:off x="0" y="-57150"/>
              <a:ext cx="812800" cy="152387"/>
            </a:xfrm>
            <a:prstGeom prst="rect">
              <a:avLst/>
            </a:prstGeom>
          </p:spPr>
          <p:txBody>
            <a:bodyPr lIns="50800" tIns="50800" rIns="50800" bIns="50800" rtlCol="0" anchor="ctr"/>
            <a:lstStyle/>
            <a:p>
              <a:pPr algn="ctr">
                <a:lnSpc>
                  <a:spcPts val="4060"/>
                </a:lnSpc>
              </a:pPr>
              <a:endParaRPr/>
            </a:p>
          </p:txBody>
        </p:sp>
      </p:grpSp>
      <p:grpSp>
        <p:nvGrpSpPr>
          <p:cNvPr id="26" name="Group 26"/>
          <p:cNvGrpSpPr/>
          <p:nvPr/>
        </p:nvGrpSpPr>
        <p:grpSpPr>
          <a:xfrm>
            <a:off x="8047839" y="12496450"/>
            <a:ext cx="6545124" cy="771282"/>
            <a:chOff x="0" y="0"/>
            <a:chExt cx="779267" cy="91829"/>
          </a:xfrm>
        </p:grpSpPr>
        <p:sp>
          <p:nvSpPr>
            <p:cNvPr id="27" name="Freeform 27"/>
            <p:cNvSpPr/>
            <p:nvPr/>
          </p:nvSpPr>
          <p:spPr>
            <a:xfrm>
              <a:off x="0" y="0"/>
              <a:ext cx="779267" cy="91829"/>
            </a:xfrm>
            <a:custGeom>
              <a:avLst/>
              <a:gdLst/>
              <a:ahLst/>
              <a:cxnLst/>
              <a:rect l="l" t="t" r="r" b="b"/>
              <a:pathLst>
                <a:path w="779267" h="91829">
                  <a:moveTo>
                    <a:pt x="45915" y="0"/>
                  </a:moveTo>
                  <a:lnTo>
                    <a:pt x="733352" y="0"/>
                  </a:lnTo>
                  <a:cubicBezTo>
                    <a:pt x="758710" y="0"/>
                    <a:pt x="779267" y="20557"/>
                    <a:pt x="779267" y="45915"/>
                  </a:cubicBezTo>
                  <a:lnTo>
                    <a:pt x="779267" y="45915"/>
                  </a:lnTo>
                  <a:cubicBezTo>
                    <a:pt x="779267" y="58092"/>
                    <a:pt x="774429" y="69771"/>
                    <a:pt x="765818" y="78381"/>
                  </a:cubicBezTo>
                  <a:cubicBezTo>
                    <a:pt x="757208" y="86992"/>
                    <a:pt x="745529" y="91829"/>
                    <a:pt x="733352" y="91829"/>
                  </a:cubicBezTo>
                  <a:lnTo>
                    <a:pt x="45915" y="91829"/>
                  </a:lnTo>
                  <a:cubicBezTo>
                    <a:pt x="20557" y="91829"/>
                    <a:pt x="0" y="71273"/>
                    <a:pt x="0" y="45915"/>
                  </a:cubicBezTo>
                  <a:lnTo>
                    <a:pt x="0" y="45915"/>
                  </a:lnTo>
                  <a:cubicBezTo>
                    <a:pt x="0" y="20557"/>
                    <a:pt x="20557" y="0"/>
                    <a:pt x="45915" y="0"/>
                  </a:cubicBezTo>
                  <a:close/>
                </a:path>
              </a:pathLst>
            </a:custGeom>
            <a:solidFill>
              <a:srgbClr val="FFFFFF"/>
            </a:solidFill>
          </p:spPr>
          <p:txBody>
            <a:bodyPr/>
            <a:lstStyle/>
            <a:p>
              <a:endParaRPr lang="en-GB"/>
            </a:p>
          </p:txBody>
        </p:sp>
        <p:sp>
          <p:nvSpPr>
            <p:cNvPr id="28" name="TextBox 28"/>
            <p:cNvSpPr txBox="1"/>
            <p:nvPr/>
          </p:nvSpPr>
          <p:spPr>
            <a:xfrm>
              <a:off x="0" y="-57150"/>
              <a:ext cx="779267" cy="148979"/>
            </a:xfrm>
            <a:prstGeom prst="rect">
              <a:avLst/>
            </a:prstGeom>
          </p:spPr>
          <p:txBody>
            <a:bodyPr lIns="50800" tIns="50800" rIns="50800" bIns="50800" rtlCol="0" anchor="ctr"/>
            <a:lstStyle/>
            <a:p>
              <a:pPr algn="ctr">
                <a:lnSpc>
                  <a:spcPts val="4060"/>
                </a:lnSpc>
              </a:pPr>
              <a:endParaRPr/>
            </a:p>
          </p:txBody>
        </p:sp>
      </p:grpSp>
      <p:grpSp>
        <p:nvGrpSpPr>
          <p:cNvPr id="29" name="Group 29"/>
          <p:cNvGrpSpPr/>
          <p:nvPr/>
        </p:nvGrpSpPr>
        <p:grpSpPr>
          <a:xfrm>
            <a:off x="640801" y="4732132"/>
            <a:ext cx="6520960" cy="1912040"/>
            <a:chOff x="0" y="-57150"/>
            <a:chExt cx="1205978" cy="310239"/>
          </a:xfrm>
          <a:solidFill>
            <a:schemeClr val="tx1">
              <a:lumMod val="95000"/>
            </a:schemeClr>
          </a:solidFill>
        </p:grpSpPr>
        <p:sp>
          <p:nvSpPr>
            <p:cNvPr id="30" name="Freeform 30"/>
            <p:cNvSpPr/>
            <p:nvPr/>
          </p:nvSpPr>
          <p:spPr>
            <a:xfrm>
              <a:off x="0" y="0"/>
              <a:ext cx="1205978" cy="198544"/>
            </a:xfrm>
            <a:custGeom>
              <a:avLst/>
              <a:gdLst/>
              <a:ahLst/>
              <a:cxnLst/>
              <a:rect l="l" t="t" r="r" b="b"/>
              <a:pathLst>
                <a:path w="1205978" h="253089">
                  <a:moveTo>
                    <a:pt x="85124" y="0"/>
                  </a:moveTo>
                  <a:lnTo>
                    <a:pt x="1120854" y="0"/>
                  </a:lnTo>
                  <a:cubicBezTo>
                    <a:pt x="1167866" y="0"/>
                    <a:pt x="1205978" y="38111"/>
                    <a:pt x="1205978" y="85124"/>
                  </a:cubicBezTo>
                  <a:lnTo>
                    <a:pt x="1205978" y="167965"/>
                  </a:lnTo>
                  <a:cubicBezTo>
                    <a:pt x="1205978" y="214977"/>
                    <a:pt x="1167866" y="253089"/>
                    <a:pt x="1120854" y="253089"/>
                  </a:cubicBezTo>
                  <a:lnTo>
                    <a:pt x="85124" y="253089"/>
                  </a:lnTo>
                  <a:cubicBezTo>
                    <a:pt x="38111" y="253089"/>
                    <a:pt x="0" y="214977"/>
                    <a:pt x="0" y="167965"/>
                  </a:cubicBezTo>
                  <a:lnTo>
                    <a:pt x="0" y="85124"/>
                  </a:lnTo>
                  <a:cubicBezTo>
                    <a:pt x="0" y="38111"/>
                    <a:pt x="38111" y="0"/>
                    <a:pt x="85124" y="0"/>
                  </a:cubicBezTo>
                  <a:close/>
                </a:path>
              </a:pathLst>
            </a:custGeom>
            <a:grpFill/>
          </p:spPr>
          <p:style>
            <a:lnRef idx="2">
              <a:schemeClr val="dk1"/>
            </a:lnRef>
            <a:fillRef idx="1">
              <a:schemeClr val="lt1"/>
            </a:fillRef>
            <a:effectRef idx="0">
              <a:schemeClr val="dk1"/>
            </a:effectRef>
            <a:fontRef idx="minor">
              <a:schemeClr val="dk1"/>
            </a:fontRef>
          </p:style>
          <p:txBody>
            <a:bodyPr/>
            <a:lstStyle/>
            <a:p>
              <a:endParaRPr lang="en-GB"/>
            </a:p>
          </p:txBody>
        </p:sp>
        <p:sp>
          <p:nvSpPr>
            <p:cNvPr id="31" name="TextBox 31"/>
            <p:cNvSpPr txBox="1"/>
            <p:nvPr/>
          </p:nvSpPr>
          <p:spPr>
            <a:xfrm>
              <a:off x="0" y="-57150"/>
              <a:ext cx="1205978" cy="310239"/>
            </a:xfrm>
            <a:prstGeom prst="rect">
              <a:avLst/>
            </a:prstGeom>
            <a:grpFill/>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32" name="Group 32"/>
          <p:cNvGrpSpPr/>
          <p:nvPr/>
        </p:nvGrpSpPr>
        <p:grpSpPr>
          <a:xfrm>
            <a:off x="640801" y="6849508"/>
            <a:ext cx="3131660" cy="1357523"/>
            <a:chOff x="0" y="-57150"/>
            <a:chExt cx="561158" cy="510999"/>
          </a:xfrm>
          <a:solidFill>
            <a:schemeClr val="tx1">
              <a:lumMod val="95000"/>
            </a:schemeClr>
          </a:solidFill>
        </p:grpSpPr>
        <p:sp>
          <p:nvSpPr>
            <p:cNvPr id="33" name="Freeform 33"/>
            <p:cNvSpPr/>
            <p:nvPr/>
          </p:nvSpPr>
          <p:spPr>
            <a:xfrm>
              <a:off x="0" y="0"/>
              <a:ext cx="561158" cy="285805"/>
            </a:xfrm>
            <a:custGeom>
              <a:avLst/>
              <a:gdLst/>
              <a:ahLst/>
              <a:cxnLst/>
              <a:rect l="l" t="t" r="r" b="b"/>
              <a:pathLst>
                <a:path w="561158" h="453849">
                  <a:moveTo>
                    <a:pt x="182939" y="0"/>
                  </a:moveTo>
                  <a:lnTo>
                    <a:pt x="378219" y="0"/>
                  </a:lnTo>
                  <a:cubicBezTo>
                    <a:pt x="479254" y="0"/>
                    <a:pt x="561158" y="81904"/>
                    <a:pt x="561158" y="182939"/>
                  </a:cubicBezTo>
                  <a:lnTo>
                    <a:pt x="561158" y="270910"/>
                  </a:lnTo>
                  <a:cubicBezTo>
                    <a:pt x="561158" y="371945"/>
                    <a:pt x="479254" y="453849"/>
                    <a:pt x="378219" y="453849"/>
                  </a:cubicBezTo>
                  <a:lnTo>
                    <a:pt x="182939" y="453849"/>
                  </a:lnTo>
                  <a:cubicBezTo>
                    <a:pt x="134420" y="453849"/>
                    <a:pt x="87889" y="434575"/>
                    <a:pt x="53582" y="400268"/>
                  </a:cubicBezTo>
                  <a:cubicBezTo>
                    <a:pt x="19274" y="365960"/>
                    <a:pt x="0" y="319429"/>
                    <a:pt x="0" y="270910"/>
                  </a:cubicBezTo>
                  <a:lnTo>
                    <a:pt x="0" y="182939"/>
                  </a:lnTo>
                  <a:cubicBezTo>
                    <a:pt x="0" y="81904"/>
                    <a:pt x="81904" y="0"/>
                    <a:pt x="182939" y="0"/>
                  </a:cubicBezTo>
                  <a:close/>
                </a:path>
              </a:pathLst>
            </a:custGeom>
            <a:grpFill/>
          </p:spPr>
          <p:style>
            <a:lnRef idx="2">
              <a:schemeClr val="dk1"/>
            </a:lnRef>
            <a:fillRef idx="1">
              <a:schemeClr val="lt1"/>
            </a:fillRef>
            <a:effectRef idx="0">
              <a:schemeClr val="dk1"/>
            </a:effectRef>
            <a:fontRef idx="minor">
              <a:schemeClr val="dk1"/>
            </a:fontRef>
          </p:style>
          <p:txBody>
            <a:bodyPr/>
            <a:lstStyle/>
            <a:p>
              <a:endParaRPr lang="en-GB" sz="1600"/>
            </a:p>
          </p:txBody>
        </p:sp>
        <p:sp>
          <p:nvSpPr>
            <p:cNvPr id="34" name="TextBox 34"/>
            <p:cNvSpPr txBox="1"/>
            <p:nvPr/>
          </p:nvSpPr>
          <p:spPr>
            <a:xfrm>
              <a:off x="0" y="-57150"/>
              <a:ext cx="561158" cy="510999"/>
            </a:xfrm>
            <a:prstGeom prst="rect">
              <a:avLst/>
            </a:prstGeom>
            <a:grpFill/>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sz="1600"/>
            </a:p>
          </p:txBody>
        </p:sp>
      </p:grpSp>
      <p:grpSp>
        <p:nvGrpSpPr>
          <p:cNvPr id="35" name="Group 35"/>
          <p:cNvGrpSpPr/>
          <p:nvPr/>
        </p:nvGrpSpPr>
        <p:grpSpPr>
          <a:xfrm>
            <a:off x="628101" y="8334853"/>
            <a:ext cx="3131660" cy="1555001"/>
            <a:chOff x="0" y="-57150"/>
            <a:chExt cx="561158" cy="507450"/>
          </a:xfrm>
          <a:solidFill>
            <a:schemeClr val="tx1">
              <a:lumMod val="95000"/>
            </a:schemeClr>
          </a:solidFill>
        </p:grpSpPr>
        <p:sp>
          <p:nvSpPr>
            <p:cNvPr id="36" name="Freeform 36"/>
            <p:cNvSpPr/>
            <p:nvPr/>
          </p:nvSpPr>
          <p:spPr>
            <a:xfrm>
              <a:off x="0" y="0"/>
              <a:ext cx="561158" cy="395443"/>
            </a:xfrm>
            <a:custGeom>
              <a:avLst/>
              <a:gdLst/>
              <a:ahLst/>
              <a:cxnLst/>
              <a:rect l="l" t="t" r="r" b="b"/>
              <a:pathLst>
                <a:path w="561158" h="450300">
                  <a:moveTo>
                    <a:pt x="182939" y="0"/>
                  </a:moveTo>
                  <a:lnTo>
                    <a:pt x="378219" y="0"/>
                  </a:lnTo>
                  <a:cubicBezTo>
                    <a:pt x="479254" y="0"/>
                    <a:pt x="561158" y="81904"/>
                    <a:pt x="561158" y="182939"/>
                  </a:cubicBezTo>
                  <a:lnTo>
                    <a:pt x="561158" y="267362"/>
                  </a:lnTo>
                  <a:cubicBezTo>
                    <a:pt x="561158" y="315880"/>
                    <a:pt x="541884" y="362411"/>
                    <a:pt x="507577" y="396719"/>
                  </a:cubicBezTo>
                  <a:cubicBezTo>
                    <a:pt x="473269" y="431027"/>
                    <a:pt x="426738" y="450300"/>
                    <a:pt x="378219" y="450300"/>
                  </a:cubicBezTo>
                  <a:lnTo>
                    <a:pt x="182939" y="450300"/>
                  </a:lnTo>
                  <a:cubicBezTo>
                    <a:pt x="81904" y="450300"/>
                    <a:pt x="0" y="368396"/>
                    <a:pt x="0" y="267362"/>
                  </a:cubicBezTo>
                  <a:lnTo>
                    <a:pt x="0" y="182939"/>
                  </a:lnTo>
                  <a:cubicBezTo>
                    <a:pt x="0" y="81904"/>
                    <a:pt x="81904" y="0"/>
                    <a:pt x="182939" y="0"/>
                  </a:cubicBezTo>
                  <a:close/>
                </a:path>
              </a:pathLst>
            </a:custGeom>
            <a:grpFill/>
          </p:spPr>
          <p:style>
            <a:lnRef idx="2">
              <a:schemeClr val="dk1"/>
            </a:lnRef>
            <a:fillRef idx="1">
              <a:schemeClr val="lt1"/>
            </a:fillRef>
            <a:effectRef idx="0">
              <a:schemeClr val="dk1"/>
            </a:effectRef>
            <a:fontRef idx="minor">
              <a:schemeClr val="dk1"/>
            </a:fontRef>
          </p:style>
          <p:txBody>
            <a:bodyPr/>
            <a:lstStyle/>
            <a:p>
              <a:endParaRPr lang="en-GB"/>
            </a:p>
          </p:txBody>
        </p:sp>
        <p:sp>
          <p:nvSpPr>
            <p:cNvPr id="37" name="TextBox 37"/>
            <p:cNvSpPr txBox="1"/>
            <p:nvPr/>
          </p:nvSpPr>
          <p:spPr>
            <a:xfrm>
              <a:off x="0" y="-57150"/>
              <a:ext cx="561158" cy="507450"/>
            </a:xfrm>
            <a:prstGeom prst="rect">
              <a:avLst/>
            </a:prstGeom>
            <a:grpFill/>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sp>
        <p:nvSpPr>
          <p:cNvPr id="40" name="TextBox 40"/>
          <p:cNvSpPr txBox="1"/>
          <p:nvPr/>
        </p:nvSpPr>
        <p:spPr>
          <a:xfrm>
            <a:off x="698661" y="10069058"/>
            <a:ext cx="3095739" cy="1580850"/>
          </a:xfrm>
          <a:prstGeom prst="rect">
            <a:avLst/>
          </a:prstGeom>
          <a:solidFill>
            <a:schemeClr val="tx1">
              <a:lumMod val="95000"/>
            </a:schemeClr>
          </a:solidFill>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nvGrpSpPr>
          <p:cNvPr id="41" name="Group 41"/>
          <p:cNvGrpSpPr/>
          <p:nvPr/>
        </p:nvGrpSpPr>
        <p:grpSpPr>
          <a:xfrm>
            <a:off x="3940113" y="7287490"/>
            <a:ext cx="3235517" cy="2328409"/>
            <a:chOff x="0" y="0"/>
            <a:chExt cx="579768" cy="359319"/>
          </a:xfrm>
          <a:solidFill>
            <a:schemeClr val="tx1">
              <a:lumMod val="95000"/>
            </a:schemeClr>
          </a:solidFill>
        </p:grpSpPr>
        <p:sp>
          <p:nvSpPr>
            <p:cNvPr id="42" name="Freeform 42"/>
            <p:cNvSpPr/>
            <p:nvPr/>
          </p:nvSpPr>
          <p:spPr>
            <a:xfrm>
              <a:off x="0" y="0"/>
              <a:ext cx="579768" cy="359319"/>
            </a:xfrm>
            <a:custGeom>
              <a:avLst/>
              <a:gdLst/>
              <a:ahLst/>
              <a:cxnLst/>
              <a:rect l="l" t="t" r="r" b="b"/>
              <a:pathLst>
                <a:path w="579768" h="359319">
                  <a:moveTo>
                    <a:pt x="177067" y="0"/>
                  </a:moveTo>
                  <a:lnTo>
                    <a:pt x="402702" y="0"/>
                  </a:lnTo>
                  <a:cubicBezTo>
                    <a:pt x="500493" y="0"/>
                    <a:pt x="579768" y="79275"/>
                    <a:pt x="579768" y="177067"/>
                  </a:cubicBezTo>
                  <a:lnTo>
                    <a:pt x="579768" y="182252"/>
                  </a:lnTo>
                  <a:cubicBezTo>
                    <a:pt x="579768" y="229213"/>
                    <a:pt x="561113" y="274251"/>
                    <a:pt x="527907" y="307457"/>
                  </a:cubicBezTo>
                  <a:cubicBezTo>
                    <a:pt x="494700" y="340664"/>
                    <a:pt x="449663" y="359319"/>
                    <a:pt x="402702" y="359319"/>
                  </a:cubicBezTo>
                  <a:lnTo>
                    <a:pt x="177067" y="359319"/>
                  </a:lnTo>
                  <a:cubicBezTo>
                    <a:pt x="130106" y="359319"/>
                    <a:pt x="85068" y="340664"/>
                    <a:pt x="51862" y="307457"/>
                  </a:cubicBezTo>
                  <a:cubicBezTo>
                    <a:pt x="18655" y="274251"/>
                    <a:pt x="0" y="229213"/>
                    <a:pt x="0" y="182252"/>
                  </a:cubicBezTo>
                  <a:lnTo>
                    <a:pt x="0" y="177067"/>
                  </a:lnTo>
                  <a:cubicBezTo>
                    <a:pt x="0" y="130106"/>
                    <a:pt x="18655" y="85068"/>
                    <a:pt x="51862" y="51862"/>
                  </a:cubicBezTo>
                  <a:cubicBezTo>
                    <a:pt x="85068" y="18655"/>
                    <a:pt x="130106" y="0"/>
                    <a:pt x="177067" y="0"/>
                  </a:cubicBezTo>
                  <a:close/>
                </a:path>
              </a:pathLst>
            </a:custGeom>
            <a:grpFill/>
          </p:spPr>
          <p:style>
            <a:lnRef idx="2">
              <a:schemeClr val="dk1"/>
            </a:lnRef>
            <a:fillRef idx="1">
              <a:schemeClr val="lt1"/>
            </a:fillRef>
            <a:effectRef idx="0">
              <a:schemeClr val="dk1"/>
            </a:effectRef>
            <a:fontRef idx="minor">
              <a:schemeClr val="dk1"/>
            </a:fontRef>
          </p:style>
          <p:txBody>
            <a:bodyPr/>
            <a:lstStyle/>
            <a:p>
              <a:endParaRPr lang="en-GB"/>
            </a:p>
          </p:txBody>
        </p:sp>
        <p:sp>
          <p:nvSpPr>
            <p:cNvPr id="43" name="TextBox 43"/>
            <p:cNvSpPr txBox="1"/>
            <p:nvPr/>
          </p:nvSpPr>
          <p:spPr>
            <a:xfrm>
              <a:off x="0" y="-57150"/>
              <a:ext cx="579768" cy="416469"/>
            </a:xfrm>
            <a:prstGeom prst="rect">
              <a:avLst/>
            </a:prstGeom>
            <a:grpFill/>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44" name="Group 44"/>
          <p:cNvGrpSpPr/>
          <p:nvPr/>
        </p:nvGrpSpPr>
        <p:grpSpPr>
          <a:xfrm>
            <a:off x="776777" y="13923589"/>
            <a:ext cx="2995684" cy="4555847"/>
            <a:chOff x="0" y="0"/>
            <a:chExt cx="1164339" cy="456223"/>
          </a:xfrm>
        </p:grpSpPr>
        <p:sp>
          <p:nvSpPr>
            <p:cNvPr id="45" name="Freeform 45"/>
            <p:cNvSpPr/>
            <p:nvPr/>
          </p:nvSpPr>
          <p:spPr>
            <a:xfrm>
              <a:off x="0" y="0"/>
              <a:ext cx="1164339" cy="456223"/>
            </a:xfrm>
            <a:custGeom>
              <a:avLst/>
              <a:gdLst/>
              <a:ahLst/>
              <a:cxnLst/>
              <a:rect l="l" t="t" r="r" b="b"/>
              <a:pathLst>
                <a:path w="1164339" h="456223">
                  <a:moveTo>
                    <a:pt x="88168" y="0"/>
                  </a:moveTo>
                  <a:lnTo>
                    <a:pt x="1076171" y="0"/>
                  </a:lnTo>
                  <a:cubicBezTo>
                    <a:pt x="1099554" y="0"/>
                    <a:pt x="1121980" y="9289"/>
                    <a:pt x="1138515" y="25824"/>
                  </a:cubicBezTo>
                  <a:cubicBezTo>
                    <a:pt x="1155050" y="42359"/>
                    <a:pt x="1164339" y="64784"/>
                    <a:pt x="1164339" y="88168"/>
                  </a:cubicBezTo>
                  <a:lnTo>
                    <a:pt x="1164339" y="368055"/>
                  </a:lnTo>
                  <a:cubicBezTo>
                    <a:pt x="1164339" y="416749"/>
                    <a:pt x="1124865" y="456223"/>
                    <a:pt x="1076171" y="456223"/>
                  </a:cubicBezTo>
                  <a:lnTo>
                    <a:pt x="88168" y="456223"/>
                  </a:lnTo>
                  <a:cubicBezTo>
                    <a:pt x="64784" y="456223"/>
                    <a:pt x="42359" y="446934"/>
                    <a:pt x="25824" y="430399"/>
                  </a:cubicBezTo>
                  <a:cubicBezTo>
                    <a:pt x="9289" y="413865"/>
                    <a:pt x="0" y="391439"/>
                    <a:pt x="0" y="368055"/>
                  </a:cubicBezTo>
                  <a:lnTo>
                    <a:pt x="0" y="88168"/>
                  </a:lnTo>
                  <a:cubicBezTo>
                    <a:pt x="0" y="64784"/>
                    <a:pt x="9289" y="42359"/>
                    <a:pt x="25824" y="25824"/>
                  </a:cubicBezTo>
                  <a:cubicBezTo>
                    <a:pt x="42359" y="9289"/>
                    <a:pt x="64784" y="0"/>
                    <a:pt x="88168" y="0"/>
                  </a:cubicBezTo>
                  <a:close/>
                </a:path>
              </a:pathLst>
            </a:custGeom>
          </p:spPr>
          <p:style>
            <a:lnRef idx="2">
              <a:schemeClr val="dk1"/>
            </a:lnRef>
            <a:fillRef idx="1">
              <a:schemeClr val="lt1"/>
            </a:fillRef>
            <a:effectRef idx="0">
              <a:schemeClr val="dk1"/>
            </a:effectRef>
            <a:fontRef idx="minor">
              <a:schemeClr val="dk1"/>
            </a:fontRef>
          </p:style>
          <p:txBody>
            <a:bodyPr/>
            <a:lstStyle/>
            <a:p>
              <a:endParaRPr lang="en-GB"/>
            </a:p>
          </p:txBody>
        </p:sp>
        <p:sp>
          <p:nvSpPr>
            <p:cNvPr id="46" name="TextBox 46"/>
            <p:cNvSpPr txBox="1"/>
            <p:nvPr/>
          </p:nvSpPr>
          <p:spPr>
            <a:xfrm>
              <a:off x="0" y="-57150"/>
              <a:ext cx="1164339" cy="513373"/>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47" name="Group 47"/>
          <p:cNvGrpSpPr/>
          <p:nvPr/>
        </p:nvGrpSpPr>
        <p:grpSpPr>
          <a:xfrm>
            <a:off x="3909151" y="13705671"/>
            <a:ext cx="3118260" cy="2624715"/>
            <a:chOff x="0" y="0"/>
            <a:chExt cx="558757" cy="429264"/>
          </a:xfrm>
        </p:grpSpPr>
        <p:sp>
          <p:nvSpPr>
            <p:cNvPr id="48" name="Freeform 48"/>
            <p:cNvSpPr/>
            <p:nvPr/>
          </p:nvSpPr>
          <p:spPr>
            <a:xfrm>
              <a:off x="0" y="0"/>
              <a:ext cx="558757" cy="429264"/>
            </a:xfrm>
            <a:custGeom>
              <a:avLst/>
              <a:gdLst/>
              <a:ahLst/>
              <a:cxnLst/>
              <a:rect l="l" t="t" r="r" b="b"/>
              <a:pathLst>
                <a:path w="558757" h="429264">
                  <a:moveTo>
                    <a:pt x="183725" y="0"/>
                  </a:moveTo>
                  <a:lnTo>
                    <a:pt x="375032" y="0"/>
                  </a:lnTo>
                  <a:cubicBezTo>
                    <a:pt x="476501" y="0"/>
                    <a:pt x="558757" y="82256"/>
                    <a:pt x="558757" y="183725"/>
                  </a:cubicBezTo>
                  <a:lnTo>
                    <a:pt x="558757" y="245539"/>
                  </a:lnTo>
                  <a:cubicBezTo>
                    <a:pt x="558757" y="294266"/>
                    <a:pt x="539400" y="340997"/>
                    <a:pt x="504945" y="375452"/>
                  </a:cubicBezTo>
                  <a:cubicBezTo>
                    <a:pt x="470490" y="409908"/>
                    <a:pt x="423759" y="429264"/>
                    <a:pt x="375032" y="429264"/>
                  </a:cubicBezTo>
                  <a:lnTo>
                    <a:pt x="183725" y="429264"/>
                  </a:lnTo>
                  <a:cubicBezTo>
                    <a:pt x="82256" y="429264"/>
                    <a:pt x="0" y="347008"/>
                    <a:pt x="0" y="245539"/>
                  </a:cubicBezTo>
                  <a:lnTo>
                    <a:pt x="0" y="183725"/>
                  </a:lnTo>
                  <a:cubicBezTo>
                    <a:pt x="0" y="82256"/>
                    <a:pt x="82256" y="0"/>
                    <a:pt x="183725" y="0"/>
                  </a:cubicBezTo>
                  <a:close/>
                </a:path>
              </a:pathLst>
            </a:custGeom>
          </p:spPr>
          <p:style>
            <a:lnRef idx="2">
              <a:schemeClr val="dk1"/>
            </a:lnRef>
            <a:fillRef idx="1">
              <a:schemeClr val="lt1"/>
            </a:fillRef>
            <a:effectRef idx="0">
              <a:schemeClr val="dk1"/>
            </a:effectRef>
            <a:fontRef idx="minor">
              <a:schemeClr val="dk1"/>
            </a:fontRef>
          </p:style>
          <p:txBody>
            <a:bodyPr/>
            <a:lstStyle/>
            <a:p>
              <a:endParaRPr lang="en-GB"/>
            </a:p>
          </p:txBody>
        </p:sp>
        <p:sp>
          <p:nvSpPr>
            <p:cNvPr id="49" name="TextBox 49"/>
            <p:cNvSpPr txBox="1"/>
            <p:nvPr/>
          </p:nvSpPr>
          <p:spPr>
            <a:xfrm>
              <a:off x="0" y="-57150"/>
              <a:ext cx="558757" cy="486414"/>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50" name="Group 50"/>
          <p:cNvGrpSpPr/>
          <p:nvPr/>
        </p:nvGrpSpPr>
        <p:grpSpPr>
          <a:xfrm>
            <a:off x="3896625" y="16797765"/>
            <a:ext cx="3118260" cy="1685368"/>
            <a:chOff x="0" y="0"/>
            <a:chExt cx="558757" cy="430257"/>
          </a:xfrm>
        </p:grpSpPr>
        <p:sp>
          <p:nvSpPr>
            <p:cNvPr id="51" name="Freeform 51"/>
            <p:cNvSpPr/>
            <p:nvPr/>
          </p:nvSpPr>
          <p:spPr>
            <a:xfrm>
              <a:off x="0" y="0"/>
              <a:ext cx="558757" cy="430257"/>
            </a:xfrm>
            <a:custGeom>
              <a:avLst/>
              <a:gdLst/>
              <a:ahLst/>
              <a:cxnLst/>
              <a:rect l="l" t="t" r="r" b="b"/>
              <a:pathLst>
                <a:path w="558757" h="430257">
                  <a:moveTo>
                    <a:pt x="183725" y="0"/>
                  </a:moveTo>
                  <a:lnTo>
                    <a:pt x="375032" y="0"/>
                  </a:lnTo>
                  <a:cubicBezTo>
                    <a:pt x="476501" y="0"/>
                    <a:pt x="558757" y="82256"/>
                    <a:pt x="558757" y="183725"/>
                  </a:cubicBezTo>
                  <a:lnTo>
                    <a:pt x="558757" y="246532"/>
                  </a:lnTo>
                  <a:cubicBezTo>
                    <a:pt x="558757" y="348001"/>
                    <a:pt x="476501" y="430257"/>
                    <a:pt x="375032" y="430257"/>
                  </a:cubicBezTo>
                  <a:lnTo>
                    <a:pt x="183725" y="430257"/>
                  </a:lnTo>
                  <a:cubicBezTo>
                    <a:pt x="82256" y="430257"/>
                    <a:pt x="0" y="348001"/>
                    <a:pt x="0" y="246532"/>
                  </a:cubicBezTo>
                  <a:lnTo>
                    <a:pt x="0" y="183725"/>
                  </a:lnTo>
                  <a:cubicBezTo>
                    <a:pt x="0" y="82256"/>
                    <a:pt x="82256" y="0"/>
                    <a:pt x="183725" y="0"/>
                  </a:cubicBezTo>
                  <a:close/>
                </a:path>
              </a:pathLst>
            </a:custGeom>
          </p:spPr>
          <p:style>
            <a:lnRef idx="2">
              <a:schemeClr val="dk1"/>
            </a:lnRef>
            <a:fillRef idx="1">
              <a:schemeClr val="lt1"/>
            </a:fillRef>
            <a:effectRef idx="0">
              <a:schemeClr val="dk1"/>
            </a:effectRef>
            <a:fontRef idx="minor">
              <a:schemeClr val="dk1"/>
            </a:fontRef>
          </p:style>
          <p:txBody>
            <a:bodyPr/>
            <a:lstStyle/>
            <a:p>
              <a:endParaRPr lang="en-GB"/>
            </a:p>
          </p:txBody>
        </p:sp>
        <p:sp>
          <p:nvSpPr>
            <p:cNvPr id="52" name="TextBox 52"/>
            <p:cNvSpPr txBox="1"/>
            <p:nvPr/>
          </p:nvSpPr>
          <p:spPr>
            <a:xfrm>
              <a:off x="0" y="-57150"/>
              <a:ext cx="558757" cy="487407"/>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53" name="Group 53"/>
          <p:cNvGrpSpPr/>
          <p:nvPr/>
        </p:nvGrpSpPr>
        <p:grpSpPr>
          <a:xfrm>
            <a:off x="750348" y="19001613"/>
            <a:ext cx="6263321" cy="1268663"/>
            <a:chOff x="0" y="0"/>
            <a:chExt cx="1138525" cy="286003"/>
          </a:xfrm>
        </p:grpSpPr>
        <p:sp>
          <p:nvSpPr>
            <p:cNvPr id="54" name="Freeform 54"/>
            <p:cNvSpPr/>
            <p:nvPr/>
          </p:nvSpPr>
          <p:spPr>
            <a:xfrm>
              <a:off x="0" y="0"/>
              <a:ext cx="1138525" cy="286003"/>
            </a:xfrm>
            <a:custGeom>
              <a:avLst/>
              <a:gdLst/>
              <a:ahLst/>
              <a:cxnLst/>
              <a:rect l="l" t="t" r="r" b="b"/>
              <a:pathLst>
                <a:path w="1138525" h="286003">
                  <a:moveTo>
                    <a:pt x="90167" y="0"/>
                  </a:moveTo>
                  <a:lnTo>
                    <a:pt x="1048358" y="0"/>
                  </a:lnTo>
                  <a:cubicBezTo>
                    <a:pt x="1098156" y="0"/>
                    <a:pt x="1138525" y="40369"/>
                    <a:pt x="1138525" y="90167"/>
                  </a:cubicBezTo>
                  <a:lnTo>
                    <a:pt x="1138525" y="195836"/>
                  </a:lnTo>
                  <a:cubicBezTo>
                    <a:pt x="1138525" y="219750"/>
                    <a:pt x="1129025" y="242684"/>
                    <a:pt x="1112116" y="259594"/>
                  </a:cubicBezTo>
                  <a:cubicBezTo>
                    <a:pt x="1095206" y="276503"/>
                    <a:pt x="1072272" y="286003"/>
                    <a:pt x="1048358" y="286003"/>
                  </a:cubicBezTo>
                  <a:lnTo>
                    <a:pt x="90167" y="286003"/>
                  </a:lnTo>
                  <a:cubicBezTo>
                    <a:pt x="66253" y="286003"/>
                    <a:pt x="43319" y="276503"/>
                    <a:pt x="26409" y="259594"/>
                  </a:cubicBezTo>
                  <a:cubicBezTo>
                    <a:pt x="9500" y="242684"/>
                    <a:pt x="0" y="219750"/>
                    <a:pt x="0" y="195836"/>
                  </a:cubicBezTo>
                  <a:lnTo>
                    <a:pt x="0" y="90167"/>
                  </a:lnTo>
                  <a:cubicBezTo>
                    <a:pt x="0" y="40369"/>
                    <a:pt x="40369" y="0"/>
                    <a:pt x="90167" y="0"/>
                  </a:cubicBezTo>
                  <a:close/>
                </a:path>
              </a:pathLst>
            </a:custGeom>
          </p:spPr>
          <p:style>
            <a:lnRef idx="2">
              <a:schemeClr val="dk1"/>
            </a:lnRef>
            <a:fillRef idx="1">
              <a:schemeClr val="lt1"/>
            </a:fillRef>
            <a:effectRef idx="0">
              <a:schemeClr val="dk1"/>
            </a:effectRef>
            <a:fontRef idx="minor">
              <a:schemeClr val="dk1"/>
            </a:fontRef>
          </p:style>
          <p:txBody>
            <a:bodyPr/>
            <a:lstStyle/>
            <a:p>
              <a:endParaRPr lang="en-GB"/>
            </a:p>
          </p:txBody>
        </p:sp>
        <p:sp>
          <p:nvSpPr>
            <p:cNvPr id="55" name="TextBox 55"/>
            <p:cNvSpPr txBox="1"/>
            <p:nvPr/>
          </p:nvSpPr>
          <p:spPr>
            <a:xfrm>
              <a:off x="0" y="-57150"/>
              <a:ext cx="1138525" cy="343153"/>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56" name="Group 56"/>
          <p:cNvGrpSpPr/>
          <p:nvPr/>
        </p:nvGrpSpPr>
        <p:grpSpPr>
          <a:xfrm>
            <a:off x="8015941" y="13541163"/>
            <a:ext cx="3046158" cy="1811773"/>
            <a:chOff x="0" y="0"/>
            <a:chExt cx="573745" cy="631055"/>
          </a:xfrm>
        </p:grpSpPr>
        <p:sp>
          <p:nvSpPr>
            <p:cNvPr id="57" name="Freeform 57"/>
            <p:cNvSpPr/>
            <p:nvPr/>
          </p:nvSpPr>
          <p:spPr>
            <a:xfrm>
              <a:off x="0" y="0"/>
              <a:ext cx="573745" cy="631055"/>
            </a:xfrm>
            <a:custGeom>
              <a:avLst/>
              <a:gdLst/>
              <a:ahLst/>
              <a:cxnLst/>
              <a:rect l="l" t="t" r="r" b="b"/>
              <a:pathLst>
                <a:path w="573745" h="631055">
                  <a:moveTo>
                    <a:pt x="178926" y="0"/>
                  </a:moveTo>
                  <a:lnTo>
                    <a:pt x="394819" y="0"/>
                  </a:lnTo>
                  <a:cubicBezTo>
                    <a:pt x="493637" y="0"/>
                    <a:pt x="573745" y="80108"/>
                    <a:pt x="573745" y="178926"/>
                  </a:cubicBezTo>
                  <a:lnTo>
                    <a:pt x="573745" y="452130"/>
                  </a:lnTo>
                  <a:cubicBezTo>
                    <a:pt x="573745" y="499584"/>
                    <a:pt x="554894" y="545094"/>
                    <a:pt x="521339" y="578649"/>
                  </a:cubicBezTo>
                  <a:cubicBezTo>
                    <a:pt x="487784" y="612204"/>
                    <a:pt x="442273" y="631055"/>
                    <a:pt x="394819" y="631055"/>
                  </a:cubicBezTo>
                  <a:lnTo>
                    <a:pt x="178926" y="631055"/>
                  </a:lnTo>
                  <a:cubicBezTo>
                    <a:pt x="131472" y="631055"/>
                    <a:pt x="85961" y="612204"/>
                    <a:pt x="52406" y="578649"/>
                  </a:cubicBezTo>
                  <a:cubicBezTo>
                    <a:pt x="18851" y="545094"/>
                    <a:pt x="0" y="499584"/>
                    <a:pt x="0" y="452130"/>
                  </a:cubicBezTo>
                  <a:lnTo>
                    <a:pt x="0" y="178926"/>
                  </a:lnTo>
                  <a:cubicBezTo>
                    <a:pt x="0" y="131472"/>
                    <a:pt x="18851" y="85961"/>
                    <a:pt x="52406" y="52406"/>
                  </a:cubicBezTo>
                  <a:cubicBezTo>
                    <a:pt x="85961" y="18851"/>
                    <a:pt x="131472" y="0"/>
                    <a:pt x="178926" y="0"/>
                  </a:cubicBezTo>
                  <a:close/>
                </a:path>
              </a:pathLst>
            </a:custGeom>
          </p:spPr>
          <p:style>
            <a:lnRef idx="2">
              <a:schemeClr val="dk1"/>
            </a:lnRef>
            <a:fillRef idx="1">
              <a:schemeClr val="lt1"/>
            </a:fillRef>
            <a:effectRef idx="0">
              <a:schemeClr val="dk1"/>
            </a:effectRef>
            <a:fontRef idx="minor">
              <a:schemeClr val="dk1"/>
            </a:fontRef>
          </p:style>
          <p:txBody>
            <a:bodyPr/>
            <a:lstStyle/>
            <a:p>
              <a:endParaRPr lang="en-GB"/>
            </a:p>
          </p:txBody>
        </p:sp>
        <p:sp>
          <p:nvSpPr>
            <p:cNvPr id="58" name="TextBox 58"/>
            <p:cNvSpPr txBox="1"/>
            <p:nvPr/>
          </p:nvSpPr>
          <p:spPr>
            <a:xfrm>
              <a:off x="0" y="-57150"/>
              <a:ext cx="573745" cy="688205"/>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59" name="Group 59"/>
          <p:cNvGrpSpPr/>
          <p:nvPr/>
        </p:nvGrpSpPr>
        <p:grpSpPr>
          <a:xfrm>
            <a:off x="11270158" y="13771981"/>
            <a:ext cx="3201902" cy="4201009"/>
            <a:chOff x="0" y="0"/>
            <a:chExt cx="573745" cy="631055"/>
          </a:xfrm>
        </p:grpSpPr>
        <p:sp>
          <p:nvSpPr>
            <p:cNvPr id="60" name="Freeform 60"/>
            <p:cNvSpPr/>
            <p:nvPr/>
          </p:nvSpPr>
          <p:spPr>
            <a:xfrm>
              <a:off x="0" y="0"/>
              <a:ext cx="573745" cy="631055"/>
            </a:xfrm>
            <a:custGeom>
              <a:avLst/>
              <a:gdLst/>
              <a:ahLst/>
              <a:cxnLst/>
              <a:rect l="l" t="t" r="r" b="b"/>
              <a:pathLst>
                <a:path w="573745" h="631055">
                  <a:moveTo>
                    <a:pt x="178926" y="0"/>
                  </a:moveTo>
                  <a:lnTo>
                    <a:pt x="394819" y="0"/>
                  </a:lnTo>
                  <a:cubicBezTo>
                    <a:pt x="493637" y="0"/>
                    <a:pt x="573745" y="80108"/>
                    <a:pt x="573745" y="178926"/>
                  </a:cubicBezTo>
                  <a:lnTo>
                    <a:pt x="573745" y="452130"/>
                  </a:lnTo>
                  <a:cubicBezTo>
                    <a:pt x="573745" y="499584"/>
                    <a:pt x="554894" y="545094"/>
                    <a:pt x="521339" y="578649"/>
                  </a:cubicBezTo>
                  <a:cubicBezTo>
                    <a:pt x="487784" y="612204"/>
                    <a:pt x="442273" y="631055"/>
                    <a:pt x="394819" y="631055"/>
                  </a:cubicBezTo>
                  <a:lnTo>
                    <a:pt x="178926" y="631055"/>
                  </a:lnTo>
                  <a:cubicBezTo>
                    <a:pt x="131472" y="631055"/>
                    <a:pt x="85961" y="612204"/>
                    <a:pt x="52406" y="578649"/>
                  </a:cubicBezTo>
                  <a:cubicBezTo>
                    <a:pt x="18851" y="545094"/>
                    <a:pt x="0" y="499584"/>
                    <a:pt x="0" y="452130"/>
                  </a:cubicBezTo>
                  <a:lnTo>
                    <a:pt x="0" y="178926"/>
                  </a:lnTo>
                  <a:cubicBezTo>
                    <a:pt x="0" y="131472"/>
                    <a:pt x="18851" y="85961"/>
                    <a:pt x="52406" y="52406"/>
                  </a:cubicBezTo>
                  <a:cubicBezTo>
                    <a:pt x="85961" y="18851"/>
                    <a:pt x="131472" y="0"/>
                    <a:pt x="178926" y="0"/>
                  </a:cubicBezTo>
                  <a:close/>
                </a:path>
              </a:pathLst>
            </a:custGeom>
          </p:spPr>
          <p:style>
            <a:lnRef idx="2">
              <a:schemeClr val="dk1"/>
            </a:lnRef>
            <a:fillRef idx="1">
              <a:schemeClr val="lt1"/>
            </a:fillRef>
            <a:effectRef idx="0">
              <a:schemeClr val="dk1"/>
            </a:effectRef>
            <a:fontRef idx="minor">
              <a:schemeClr val="dk1"/>
            </a:fontRef>
          </p:style>
          <p:txBody>
            <a:bodyPr/>
            <a:lstStyle/>
            <a:p>
              <a:endParaRPr lang="en-GB"/>
            </a:p>
          </p:txBody>
        </p:sp>
        <p:sp>
          <p:nvSpPr>
            <p:cNvPr id="61" name="TextBox 61"/>
            <p:cNvSpPr txBox="1"/>
            <p:nvPr/>
          </p:nvSpPr>
          <p:spPr>
            <a:xfrm>
              <a:off x="0" y="-57150"/>
              <a:ext cx="573745" cy="688205"/>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62" name="Group 62"/>
          <p:cNvGrpSpPr/>
          <p:nvPr/>
        </p:nvGrpSpPr>
        <p:grpSpPr>
          <a:xfrm>
            <a:off x="8039885" y="16184872"/>
            <a:ext cx="3046158" cy="1788118"/>
            <a:chOff x="0" y="0"/>
            <a:chExt cx="1157136" cy="233790"/>
          </a:xfrm>
        </p:grpSpPr>
        <p:sp>
          <p:nvSpPr>
            <p:cNvPr id="63" name="Freeform 63"/>
            <p:cNvSpPr/>
            <p:nvPr/>
          </p:nvSpPr>
          <p:spPr>
            <a:xfrm>
              <a:off x="0" y="0"/>
              <a:ext cx="1157136" cy="233790"/>
            </a:xfrm>
            <a:custGeom>
              <a:avLst/>
              <a:gdLst/>
              <a:ahLst/>
              <a:cxnLst/>
              <a:rect l="l" t="t" r="r" b="b"/>
              <a:pathLst>
                <a:path w="1157136" h="233790">
                  <a:moveTo>
                    <a:pt x="88717" y="0"/>
                  </a:moveTo>
                  <a:lnTo>
                    <a:pt x="1068419" y="0"/>
                  </a:lnTo>
                  <a:cubicBezTo>
                    <a:pt x="1117416" y="0"/>
                    <a:pt x="1157136" y="39720"/>
                    <a:pt x="1157136" y="88717"/>
                  </a:cubicBezTo>
                  <a:lnTo>
                    <a:pt x="1157136" y="145073"/>
                  </a:lnTo>
                  <a:cubicBezTo>
                    <a:pt x="1157136" y="168602"/>
                    <a:pt x="1147790" y="191167"/>
                    <a:pt x="1131152" y="207805"/>
                  </a:cubicBezTo>
                  <a:cubicBezTo>
                    <a:pt x="1114514" y="224443"/>
                    <a:pt x="1091949" y="233790"/>
                    <a:pt x="1068419" y="233790"/>
                  </a:cubicBezTo>
                  <a:lnTo>
                    <a:pt x="88717" y="233790"/>
                  </a:lnTo>
                  <a:cubicBezTo>
                    <a:pt x="39720" y="233790"/>
                    <a:pt x="0" y="194070"/>
                    <a:pt x="0" y="145073"/>
                  </a:cubicBezTo>
                  <a:lnTo>
                    <a:pt x="0" y="88717"/>
                  </a:lnTo>
                  <a:cubicBezTo>
                    <a:pt x="0" y="65188"/>
                    <a:pt x="9347" y="42622"/>
                    <a:pt x="25985" y="25985"/>
                  </a:cubicBezTo>
                  <a:cubicBezTo>
                    <a:pt x="42622" y="9347"/>
                    <a:pt x="65188" y="0"/>
                    <a:pt x="88717" y="0"/>
                  </a:cubicBezTo>
                  <a:close/>
                </a:path>
              </a:pathLst>
            </a:custGeom>
          </p:spPr>
          <p:style>
            <a:lnRef idx="2">
              <a:schemeClr val="dk1"/>
            </a:lnRef>
            <a:fillRef idx="1">
              <a:schemeClr val="lt1"/>
            </a:fillRef>
            <a:effectRef idx="0">
              <a:schemeClr val="dk1"/>
            </a:effectRef>
            <a:fontRef idx="minor">
              <a:schemeClr val="dk1"/>
            </a:fontRef>
          </p:style>
          <p:txBody>
            <a:bodyPr/>
            <a:lstStyle/>
            <a:p>
              <a:endParaRPr lang="en-GB"/>
            </a:p>
          </p:txBody>
        </p:sp>
        <p:sp>
          <p:nvSpPr>
            <p:cNvPr id="64" name="TextBox 64"/>
            <p:cNvSpPr txBox="1"/>
            <p:nvPr/>
          </p:nvSpPr>
          <p:spPr>
            <a:xfrm>
              <a:off x="0" y="-57150"/>
              <a:ext cx="1157136" cy="290940"/>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sp>
        <p:nvSpPr>
          <p:cNvPr id="68" name="TextBox 68"/>
          <p:cNvSpPr txBox="1"/>
          <p:nvPr/>
        </p:nvSpPr>
        <p:spPr>
          <a:xfrm>
            <a:off x="12030082" y="18258823"/>
            <a:ext cx="2306142" cy="1259450"/>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nvGrpSpPr>
          <p:cNvPr id="72" name="Group 72"/>
          <p:cNvGrpSpPr/>
          <p:nvPr/>
        </p:nvGrpSpPr>
        <p:grpSpPr>
          <a:xfrm>
            <a:off x="11506744" y="4854489"/>
            <a:ext cx="3127695" cy="2177175"/>
            <a:chOff x="0" y="0"/>
            <a:chExt cx="560448" cy="645278"/>
          </a:xfrm>
        </p:grpSpPr>
        <p:sp>
          <p:nvSpPr>
            <p:cNvPr id="73" name="Freeform 73"/>
            <p:cNvSpPr/>
            <p:nvPr/>
          </p:nvSpPr>
          <p:spPr>
            <a:xfrm>
              <a:off x="0" y="0"/>
              <a:ext cx="560448" cy="645278"/>
            </a:xfrm>
            <a:custGeom>
              <a:avLst/>
              <a:gdLst/>
              <a:ahLst/>
              <a:cxnLst/>
              <a:rect l="l" t="t" r="r" b="b"/>
              <a:pathLst>
                <a:path w="560448" h="645278">
                  <a:moveTo>
                    <a:pt x="183171" y="0"/>
                  </a:moveTo>
                  <a:lnTo>
                    <a:pt x="377277" y="0"/>
                  </a:lnTo>
                  <a:cubicBezTo>
                    <a:pt x="478439" y="0"/>
                    <a:pt x="560448" y="82008"/>
                    <a:pt x="560448" y="183171"/>
                  </a:cubicBezTo>
                  <a:lnTo>
                    <a:pt x="560448" y="462108"/>
                  </a:lnTo>
                  <a:cubicBezTo>
                    <a:pt x="560448" y="563270"/>
                    <a:pt x="478439" y="645278"/>
                    <a:pt x="377277" y="645278"/>
                  </a:cubicBezTo>
                  <a:lnTo>
                    <a:pt x="183171" y="645278"/>
                  </a:lnTo>
                  <a:cubicBezTo>
                    <a:pt x="82008" y="645278"/>
                    <a:pt x="0" y="563270"/>
                    <a:pt x="0" y="462108"/>
                  </a:cubicBezTo>
                  <a:lnTo>
                    <a:pt x="0" y="183171"/>
                  </a:lnTo>
                  <a:cubicBezTo>
                    <a:pt x="0" y="82008"/>
                    <a:pt x="82008" y="0"/>
                    <a:pt x="183171" y="0"/>
                  </a:cubicBezTo>
                  <a:close/>
                </a:path>
              </a:pathLst>
            </a:custGeom>
          </p:spPr>
          <p:style>
            <a:lnRef idx="2">
              <a:schemeClr val="dk1"/>
            </a:lnRef>
            <a:fillRef idx="1">
              <a:schemeClr val="lt1"/>
            </a:fillRef>
            <a:effectRef idx="0">
              <a:schemeClr val="dk1"/>
            </a:effectRef>
            <a:fontRef idx="minor">
              <a:schemeClr val="dk1"/>
            </a:fontRef>
          </p:style>
          <p:txBody>
            <a:bodyPr/>
            <a:lstStyle/>
            <a:p>
              <a:endParaRPr lang="en-GB"/>
            </a:p>
          </p:txBody>
        </p:sp>
        <p:sp>
          <p:nvSpPr>
            <p:cNvPr id="74" name="TextBox 74"/>
            <p:cNvSpPr txBox="1"/>
            <p:nvPr/>
          </p:nvSpPr>
          <p:spPr>
            <a:xfrm>
              <a:off x="0" y="-57150"/>
              <a:ext cx="560448" cy="702428"/>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75" name="Group 75"/>
          <p:cNvGrpSpPr/>
          <p:nvPr/>
        </p:nvGrpSpPr>
        <p:grpSpPr>
          <a:xfrm>
            <a:off x="8228421" y="7284334"/>
            <a:ext cx="3087648" cy="2351543"/>
            <a:chOff x="0" y="0"/>
            <a:chExt cx="1157136" cy="317361"/>
          </a:xfrm>
        </p:grpSpPr>
        <p:sp>
          <p:nvSpPr>
            <p:cNvPr id="76" name="Freeform 76"/>
            <p:cNvSpPr/>
            <p:nvPr/>
          </p:nvSpPr>
          <p:spPr>
            <a:xfrm>
              <a:off x="0" y="0"/>
              <a:ext cx="1157136" cy="317361"/>
            </a:xfrm>
            <a:custGeom>
              <a:avLst/>
              <a:gdLst/>
              <a:ahLst/>
              <a:cxnLst/>
              <a:rect l="l" t="t" r="r" b="b"/>
              <a:pathLst>
                <a:path w="1157136" h="317361">
                  <a:moveTo>
                    <a:pt x="88717" y="0"/>
                  </a:moveTo>
                  <a:lnTo>
                    <a:pt x="1068419" y="0"/>
                  </a:lnTo>
                  <a:cubicBezTo>
                    <a:pt x="1117416" y="0"/>
                    <a:pt x="1157136" y="39720"/>
                    <a:pt x="1157136" y="88717"/>
                  </a:cubicBezTo>
                  <a:lnTo>
                    <a:pt x="1157136" y="228644"/>
                  </a:lnTo>
                  <a:cubicBezTo>
                    <a:pt x="1157136" y="252173"/>
                    <a:pt x="1147790" y="274738"/>
                    <a:pt x="1131152" y="291376"/>
                  </a:cubicBezTo>
                  <a:cubicBezTo>
                    <a:pt x="1114514" y="308014"/>
                    <a:pt x="1091949" y="317361"/>
                    <a:pt x="1068419" y="317361"/>
                  </a:cubicBezTo>
                  <a:lnTo>
                    <a:pt x="88717" y="317361"/>
                  </a:lnTo>
                  <a:cubicBezTo>
                    <a:pt x="39720" y="317361"/>
                    <a:pt x="0" y="277641"/>
                    <a:pt x="0" y="228644"/>
                  </a:cubicBezTo>
                  <a:lnTo>
                    <a:pt x="0" y="88717"/>
                  </a:lnTo>
                  <a:cubicBezTo>
                    <a:pt x="0" y="65188"/>
                    <a:pt x="9347" y="42622"/>
                    <a:pt x="25985" y="25985"/>
                  </a:cubicBezTo>
                  <a:cubicBezTo>
                    <a:pt x="42622" y="9347"/>
                    <a:pt x="65188" y="0"/>
                    <a:pt x="88717" y="0"/>
                  </a:cubicBezTo>
                  <a:close/>
                </a:path>
              </a:pathLst>
            </a:custGeom>
          </p:spPr>
          <p:style>
            <a:lnRef idx="2">
              <a:schemeClr val="dk1"/>
            </a:lnRef>
            <a:fillRef idx="1">
              <a:schemeClr val="lt1"/>
            </a:fillRef>
            <a:effectRef idx="0">
              <a:schemeClr val="dk1"/>
            </a:effectRef>
            <a:fontRef idx="minor">
              <a:schemeClr val="dk1"/>
            </a:fontRef>
          </p:style>
          <p:txBody>
            <a:bodyPr/>
            <a:lstStyle/>
            <a:p>
              <a:endParaRPr lang="en-GB"/>
            </a:p>
          </p:txBody>
        </p:sp>
        <p:sp>
          <p:nvSpPr>
            <p:cNvPr id="77" name="TextBox 77"/>
            <p:cNvSpPr txBox="1"/>
            <p:nvPr/>
          </p:nvSpPr>
          <p:spPr>
            <a:xfrm>
              <a:off x="0" y="-57150"/>
              <a:ext cx="1157136" cy="374511"/>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78" name="Group 78"/>
          <p:cNvGrpSpPr/>
          <p:nvPr/>
        </p:nvGrpSpPr>
        <p:grpSpPr>
          <a:xfrm>
            <a:off x="8231973" y="10561183"/>
            <a:ext cx="6259485" cy="1051896"/>
            <a:chOff x="0" y="0"/>
            <a:chExt cx="1127070" cy="155198"/>
          </a:xfrm>
        </p:grpSpPr>
        <p:sp>
          <p:nvSpPr>
            <p:cNvPr id="79" name="Freeform 79"/>
            <p:cNvSpPr/>
            <p:nvPr/>
          </p:nvSpPr>
          <p:spPr>
            <a:xfrm>
              <a:off x="0" y="0"/>
              <a:ext cx="1127070" cy="155198"/>
            </a:xfrm>
            <a:custGeom>
              <a:avLst/>
              <a:gdLst/>
              <a:ahLst/>
              <a:cxnLst/>
              <a:rect l="l" t="t" r="r" b="b"/>
              <a:pathLst>
                <a:path w="1127070" h="155198">
                  <a:moveTo>
                    <a:pt x="77599" y="0"/>
                  </a:moveTo>
                  <a:lnTo>
                    <a:pt x="1049471" y="0"/>
                  </a:lnTo>
                  <a:cubicBezTo>
                    <a:pt x="1070052" y="0"/>
                    <a:pt x="1089789" y="8176"/>
                    <a:pt x="1104342" y="22728"/>
                  </a:cubicBezTo>
                  <a:cubicBezTo>
                    <a:pt x="1118894" y="37281"/>
                    <a:pt x="1127070" y="57018"/>
                    <a:pt x="1127070" y="77599"/>
                  </a:cubicBezTo>
                  <a:lnTo>
                    <a:pt x="1127070" y="77599"/>
                  </a:lnTo>
                  <a:cubicBezTo>
                    <a:pt x="1127070" y="98179"/>
                    <a:pt x="1118894" y="117917"/>
                    <a:pt x="1104342" y="132469"/>
                  </a:cubicBezTo>
                  <a:cubicBezTo>
                    <a:pt x="1089789" y="147022"/>
                    <a:pt x="1070052" y="155198"/>
                    <a:pt x="1049471" y="155198"/>
                  </a:cubicBezTo>
                  <a:lnTo>
                    <a:pt x="77599" y="155198"/>
                  </a:lnTo>
                  <a:cubicBezTo>
                    <a:pt x="57018" y="155198"/>
                    <a:pt x="37281" y="147022"/>
                    <a:pt x="22728" y="132469"/>
                  </a:cubicBezTo>
                  <a:cubicBezTo>
                    <a:pt x="8176" y="117917"/>
                    <a:pt x="0" y="98179"/>
                    <a:pt x="0" y="77599"/>
                  </a:cubicBezTo>
                  <a:lnTo>
                    <a:pt x="0" y="77599"/>
                  </a:lnTo>
                  <a:cubicBezTo>
                    <a:pt x="0" y="57018"/>
                    <a:pt x="8176" y="37281"/>
                    <a:pt x="22728" y="22728"/>
                  </a:cubicBezTo>
                  <a:cubicBezTo>
                    <a:pt x="37281" y="8176"/>
                    <a:pt x="57018" y="0"/>
                    <a:pt x="77599" y="0"/>
                  </a:cubicBezTo>
                  <a:close/>
                </a:path>
              </a:pathLst>
            </a:custGeom>
          </p:spPr>
          <p:style>
            <a:lnRef idx="2">
              <a:schemeClr val="dk1"/>
            </a:lnRef>
            <a:fillRef idx="1">
              <a:schemeClr val="lt1"/>
            </a:fillRef>
            <a:effectRef idx="0">
              <a:schemeClr val="dk1"/>
            </a:effectRef>
            <a:fontRef idx="minor">
              <a:schemeClr val="dk1"/>
            </a:fontRef>
          </p:style>
          <p:txBody>
            <a:bodyPr/>
            <a:lstStyle/>
            <a:p>
              <a:endParaRPr lang="en-GB"/>
            </a:p>
          </p:txBody>
        </p:sp>
        <p:sp>
          <p:nvSpPr>
            <p:cNvPr id="80" name="TextBox 80"/>
            <p:cNvSpPr txBox="1"/>
            <p:nvPr/>
          </p:nvSpPr>
          <p:spPr>
            <a:xfrm>
              <a:off x="0" y="-57150"/>
              <a:ext cx="1127070" cy="212348"/>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81" name="Group 81"/>
          <p:cNvGrpSpPr/>
          <p:nvPr/>
        </p:nvGrpSpPr>
        <p:grpSpPr>
          <a:xfrm>
            <a:off x="4002605" y="9935794"/>
            <a:ext cx="3240428" cy="1872954"/>
            <a:chOff x="0" y="-75941"/>
            <a:chExt cx="579578" cy="376074"/>
          </a:xfrm>
          <a:solidFill>
            <a:schemeClr val="tx1">
              <a:lumMod val="95000"/>
            </a:schemeClr>
          </a:solidFill>
        </p:grpSpPr>
        <p:sp>
          <p:nvSpPr>
            <p:cNvPr id="82" name="Freeform 82"/>
            <p:cNvSpPr/>
            <p:nvPr/>
          </p:nvSpPr>
          <p:spPr>
            <a:xfrm>
              <a:off x="0" y="0"/>
              <a:ext cx="579578" cy="300133"/>
            </a:xfrm>
            <a:custGeom>
              <a:avLst/>
              <a:gdLst/>
              <a:ahLst/>
              <a:cxnLst/>
              <a:rect l="l" t="t" r="r" b="b"/>
              <a:pathLst>
                <a:path w="579578" h="300133">
                  <a:moveTo>
                    <a:pt x="150067" y="0"/>
                  </a:moveTo>
                  <a:lnTo>
                    <a:pt x="429511" y="0"/>
                  </a:lnTo>
                  <a:cubicBezTo>
                    <a:pt x="469311" y="0"/>
                    <a:pt x="507481" y="15811"/>
                    <a:pt x="535624" y="43953"/>
                  </a:cubicBezTo>
                  <a:cubicBezTo>
                    <a:pt x="563767" y="72096"/>
                    <a:pt x="579578" y="110266"/>
                    <a:pt x="579578" y="150067"/>
                  </a:cubicBezTo>
                  <a:lnTo>
                    <a:pt x="579578" y="150067"/>
                  </a:lnTo>
                  <a:cubicBezTo>
                    <a:pt x="579578" y="189867"/>
                    <a:pt x="563767" y="228037"/>
                    <a:pt x="535624" y="256180"/>
                  </a:cubicBezTo>
                  <a:cubicBezTo>
                    <a:pt x="507481" y="284323"/>
                    <a:pt x="469311" y="300133"/>
                    <a:pt x="429511" y="300133"/>
                  </a:cubicBezTo>
                  <a:lnTo>
                    <a:pt x="150067" y="300133"/>
                  </a:lnTo>
                  <a:cubicBezTo>
                    <a:pt x="110266" y="300133"/>
                    <a:pt x="72096" y="284323"/>
                    <a:pt x="43953" y="256180"/>
                  </a:cubicBezTo>
                  <a:cubicBezTo>
                    <a:pt x="15811" y="228037"/>
                    <a:pt x="0" y="189867"/>
                    <a:pt x="0" y="150067"/>
                  </a:cubicBezTo>
                  <a:lnTo>
                    <a:pt x="0" y="150067"/>
                  </a:lnTo>
                  <a:cubicBezTo>
                    <a:pt x="0" y="110266"/>
                    <a:pt x="15811" y="72096"/>
                    <a:pt x="43953" y="43953"/>
                  </a:cubicBezTo>
                  <a:cubicBezTo>
                    <a:pt x="72096" y="15811"/>
                    <a:pt x="110266" y="0"/>
                    <a:pt x="150067" y="0"/>
                  </a:cubicBezTo>
                  <a:close/>
                </a:path>
              </a:pathLst>
            </a:custGeom>
            <a:grpFill/>
          </p:spPr>
          <p:style>
            <a:lnRef idx="2">
              <a:schemeClr val="dk1"/>
            </a:lnRef>
            <a:fillRef idx="1">
              <a:schemeClr val="lt1"/>
            </a:fillRef>
            <a:effectRef idx="0">
              <a:schemeClr val="dk1"/>
            </a:effectRef>
            <a:fontRef idx="minor">
              <a:schemeClr val="dk1"/>
            </a:fontRef>
          </p:style>
          <p:txBody>
            <a:bodyPr/>
            <a:lstStyle/>
            <a:p>
              <a:endParaRPr lang="en-GB"/>
            </a:p>
          </p:txBody>
        </p:sp>
        <p:sp>
          <p:nvSpPr>
            <p:cNvPr id="83" name="TextBox 83"/>
            <p:cNvSpPr txBox="1"/>
            <p:nvPr/>
          </p:nvSpPr>
          <p:spPr>
            <a:xfrm>
              <a:off x="0" y="-75941"/>
              <a:ext cx="579578" cy="376074"/>
            </a:xfrm>
            <a:prstGeom prst="rect">
              <a:avLst/>
            </a:prstGeom>
            <a:grpFill/>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grpSp>
        <p:nvGrpSpPr>
          <p:cNvPr id="84" name="Group 84"/>
          <p:cNvGrpSpPr/>
          <p:nvPr/>
        </p:nvGrpSpPr>
        <p:grpSpPr>
          <a:xfrm>
            <a:off x="0" y="0"/>
            <a:ext cx="15120000" cy="1561168"/>
            <a:chOff x="0" y="0"/>
            <a:chExt cx="2709333" cy="279744"/>
          </a:xfrm>
        </p:grpSpPr>
        <p:sp>
          <p:nvSpPr>
            <p:cNvPr id="85" name="Freeform 85"/>
            <p:cNvSpPr/>
            <p:nvPr/>
          </p:nvSpPr>
          <p:spPr>
            <a:xfrm>
              <a:off x="0" y="0"/>
              <a:ext cx="2709333" cy="279744"/>
            </a:xfrm>
            <a:custGeom>
              <a:avLst/>
              <a:gdLst/>
              <a:ahLst/>
              <a:cxnLst/>
              <a:rect l="l" t="t" r="r" b="b"/>
              <a:pathLst>
                <a:path w="2709333" h="279744">
                  <a:moveTo>
                    <a:pt x="0" y="0"/>
                  </a:moveTo>
                  <a:lnTo>
                    <a:pt x="2709333" y="0"/>
                  </a:lnTo>
                  <a:lnTo>
                    <a:pt x="2709333" y="279744"/>
                  </a:lnTo>
                  <a:lnTo>
                    <a:pt x="0" y="279744"/>
                  </a:lnTo>
                  <a:close/>
                </a:path>
              </a:pathLst>
            </a:custGeom>
            <a:solidFill>
              <a:srgbClr val="FFFFFF"/>
            </a:solidFill>
          </p:spPr>
          <p:txBody>
            <a:bodyPr/>
            <a:lstStyle/>
            <a:p>
              <a:endParaRPr lang="en-GB" dirty="0"/>
            </a:p>
          </p:txBody>
        </p:sp>
        <p:sp>
          <p:nvSpPr>
            <p:cNvPr id="86" name="TextBox 86"/>
            <p:cNvSpPr txBox="1"/>
            <p:nvPr/>
          </p:nvSpPr>
          <p:spPr>
            <a:xfrm>
              <a:off x="0" y="-57150"/>
              <a:ext cx="2709333" cy="336894"/>
            </a:xfrm>
            <a:prstGeom prst="rect">
              <a:avLst/>
            </a:prstGeom>
          </p:spPr>
          <p:txBody>
            <a:bodyPr lIns="50800" tIns="50800" rIns="50800" bIns="50800" rtlCol="0" anchor="ctr"/>
            <a:lstStyle/>
            <a:p>
              <a:pPr algn="ctr">
                <a:lnSpc>
                  <a:spcPts val="4060"/>
                </a:lnSpc>
              </a:pPr>
              <a:endParaRPr/>
            </a:p>
          </p:txBody>
        </p:sp>
      </p:grpSp>
      <p:sp>
        <p:nvSpPr>
          <p:cNvPr id="89" name="TextBox 89"/>
          <p:cNvSpPr txBox="1"/>
          <p:nvPr/>
        </p:nvSpPr>
        <p:spPr>
          <a:xfrm>
            <a:off x="5388960" y="664258"/>
            <a:ext cx="9438103" cy="774251"/>
          </a:xfrm>
          <a:prstGeom prst="rect">
            <a:avLst/>
          </a:prstGeom>
        </p:spPr>
        <p:txBody>
          <a:bodyPr wrap="square" lIns="0" tIns="0" rIns="0" bIns="0" rtlCol="0" anchor="t">
            <a:spAutoFit/>
          </a:bodyPr>
          <a:lstStyle/>
          <a:p>
            <a:pPr algn="r">
              <a:lnSpc>
                <a:spcPts val="4799"/>
              </a:lnSpc>
            </a:pPr>
            <a:r>
              <a:rPr lang="en-US" sz="8800" dirty="0">
                <a:solidFill>
                  <a:srgbClr val="C00000"/>
                </a:solidFill>
                <a:latin typeface="+mj-lt"/>
                <a:ea typeface="Montserrat Classic"/>
                <a:cs typeface="Montserrat Classic"/>
                <a:sym typeface="Montserrat Classic"/>
              </a:rPr>
              <a:t>  </a:t>
            </a:r>
            <a:r>
              <a:rPr lang="en-US" sz="8800" spc="600" dirty="0">
                <a:solidFill>
                  <a:srgbClr val="C00000"/>
                </a:solidFill>
                <a:latin typeface="+mj-lt"/>
                <a:ea typeface="Montserrat Classic"/>
                <a:cs typeface="Montserrat Classic"/>
                <a:sym typeface="Montserrat Classic"/>
              </a:rPr>
              <a:t>IMPACT REPORT</a:t>
            </a:r>
          </a:p>
        </p:txBody>
      </p:sp>
      <p:sp>
        <p:nvSpPr>
          <p:cNvPr id="90" name="TextBox 90"/>
          <p:cNvSpPr txBox="1"/>
          <p:nvPr/>
        </p:nvSpPr>
        <p:spPr>
          <a:xfrm>
            <a:off x="513801" y="1608793"/>
            <a:ext cx="14298024" cy="1569660"/>
          </a:xfrm>
          <a:prstGeom prst="rect">
            <a:avLst/>
          </a:prstGeom>
        </p:spPr>
        <p:txBody>
          <a:bodyPr lIns="0" tIns="0" rIns="0" bIns="0" rtlCol="0" anchor="t">
            <a:spAutoFit/>
          </a:bodyPr>
          <a:lstStyle/>
          <a:p>
            <a:r>
              <a:rPr lang="en-GB" b="1" dirty="0"/>
              <a:t>NELA IMPROVEMENT GOALS</a:t>
            </a:r>
          </a:p>
          <a:p>
            <a:endParaRPr lang="en-GB" sz="1000" b="1" dirty="0"/>
          </a:p>
          <a:p>
            <a:r>
              <a:rPr lang="en-GB" b="1" dirty="0"/>
              <a:t>1. Reduce mortality and length of stay following emergency laparotomy</a:t>
            </a:r>
          </a:p>
          <a:p>
            <a:r>
              <a:rPr lang="en-GB" b="1" dirty="0"/>
              <a:t>2. Improve timely access to theatres to ensure that patients arrive within </a:t>
            </a:r>
            <a:r>
              <a:rPr lang="en-GB" b="1"/>
              <a:t>appropriate timeframes</a:t>
            </a:r>
            <a:endParaRPr lang="en-GB" b="1" dirty="0"/>
          </a:p>
          <a:p>
            <a:r>
              <a:rPr lang="en-GB" b="1" dirty="0"/>
              <a:t>3. Increase proportion of older and frail patients who receive multidisciplinary care, including input by geriatricians</a:t>
            </a:r>
          </a:p>
          <a:p>
            <a:r>
              <a:rPr lang="en-GB" b="1" dirty="0"/>
              <a:t>4. Increase timeliness to antibiotics in those with suspected sepsis</a:t>
            </a:r>
          </a:p>
        </p:txBody>
      </p:sp>
      <p:sp>
        <p:nvSpPr>
          <p:cNvPr id="91" name="TextBox 91"/>
          <p:cNvSpPr txBox="1"/>
          <p:nvPr/>
        </p:nvSpPr>
        <p:spPr>
          <a:xfrm>
            <a:off x="-215900" y="3697246"/>
            <a:ext cx="7997558" cy="921512"/>
          </a:xfrm>
          <a:prstGeom prst="rect">
            <a:avLst/>
          </a:prstGeom>
        </p:spPr>
        <p:txBody>
          <a:bodyPr lIns="0" tIns="0" rIns="0" bIns="0" rtlCol="0" anchor="t">
            <a:spAutoFit/>
          </a:bodyPr>
          <a:lstStyle/>
          <a:p>
            <a:pPr algn="ctr">
              <a:lnSpc>
                <a:spcPts val="3696"/>
              </a:lnSpc>
            </a:pPr>
            <a:r>
              <a:rPr lang="en-US" sz="2640" b="1" u="sng" dirty="0">
                <a:solidFill>
                  <a:schemeClr val="bg1"/>
                </a:solidFill>
                <a:latin typeface="Montserrat Classic Bold"/>
                <a:ea typeface="Montserrat Classic Bold"/>
                <a:cs typeface="Montserrat Classic Bold"/>
                <a:sym typeface="Montserrat Classic Bold"/>
              </a:rPr>
              <a:t>NATIONAL</a:t>
            </a:r>
          </a:p>
          <a:p>
            <a:pPr algn="ctr">
              <a:lnSpc>
                <a:spcPts val="1819"/>
              </a:lnSpc>
            </a:pPr>
            <a:r>
              <a:rPr lang="en-US" sz="1299" b="1" dirty="0">
                <a:solidFill>
                  <a:schemeClr val="bg1"/>
                </a:solidFill>
                <a:latin typeface="Montserrat Classic Bold"/>
                <a:ea typeface="Montserrat Classic Bold"/>
                <a:cs typeface="Montserrat Classic Bold"/>
                <a:sym typeface="Montserrat Classic Bold"/>
              </a:rPr>
              <a:t>How the project provides evidence of quality and outcomes of care </a:t>
            </a:r>
          </a:p>
          <a:p>
            <a:pPr algn="ctr">
              <a:lnSpc>
                <a:spcPts val="1819"/>
              </a:lnSpc>
              <a:spcBef>
                <a:spcPct val="0"/>
              </a:spcBef>
            </a:pPr>
            <a:r>
              <a:rPr lang="en-US" sz="1299" b="1" dirty="0">
                <a:solidFill>
                  <a:schemeClr val="bg1"/>
                </a:solidFill>
                <a:latin typeface="Montserrat Classic Bold"/>
                <a:ea typeface="Montserrat Classic Bold"/>
                <a:cs typeface="Montserrat Classic Bold"/>
                <a:sym typeface="Montserrat Classic Bold"/>
              </a:rPr>
              <a:t>nationally</a:t>
            </a:r>
          </a:p>
        </p:txBody>
      </p:sp>
      <p:sp>
        <p:nvSpPr>
          <p:cNvPr id="92" name="TextBox 92"/>
          <p:cNvSpPr txBox="1"/>
          <p:nvPr/>
        </p:nvSpPr>
        <p:spPr>
          <a:xfrm>
            <a:off x="8039885" y="3668152"/>
            <a:ext cx="6497836" cy="702183"/>
          </a:xfrm>
          <a:prstGeom prst="rect">
            <a:avLst/>
          </a:prstGeom>
        </p:spPr>
        <p:txBody>
          <a:bodyPr lIns="0" tIns="0" rIns="0" bIns="0" rtlCol="0" anchor="t">
            <a:spAutoFit/>
          </a:bodyPr>
          <a:lstStyle/>
          <a:p>
            <a:pPr algn="ctr">
              <a:lnSpc>
                <a:spcPts val="3724"/>
              </a:lnSpc>
            </a:pPr>
            <a:r>
              <a:rPr lang="en-US" sz="2660" b="1" u="sng" dirty="0">
                <a:solidFill>
                  <a:schemeClr val="bg1"/>
                </a:solidFill>
                <a:latin typeface="Montserrat Classic Bold"/>
                <a:ea typeface="Montserrat Classic Bold"/>
                <a:cs typeface="Montserrat Classic Bold"/>
                <a:sym typeface="Montserrat Classic Bold"/>
              </a:rPr>
              <a:t>SYSTEM</a:t>
            </a:r>
          </a:p>
          <a:p>
            <a:pPr algn="ctr">
              <a:lnSpc>
                <a:spcPts val="1819"/>
              </a:lnSpc>
              <a:spcBef>
                <a:spcPct val="0"/>
              </a:spcBef>
            </a:pPr>
            <a:r>
              <a:rPr lang="en-US" sz="1299" b="1" dirty="0">
                <a:solidFill>
                  <a:schemeClr val="bg1"/>
                </a:solidFill>
                <a:latin typeface="Montserrat Classic Bold"/>
                <a:ea typeface="Montserrat Classic Bold"/>
                <a:cs typeface="Montserrat Classic Bold"/>
                <a:sym typeface="Montserrat Classic Bold"/>
              </a:rPr>
              <a:t>How the project supports policy development &amp; system managemen</a:t>
            </a:r>
            <a:r>
              <a:rPr lang="en-US" sz="1299" dirty="0">
                <a:solidFill>
                  <a:schemeClr val="bg1"/>
                </a:solidFill>
                <a:latin typeface="Montserrat Classic"/>
                <a:ea typeface="Montserrat Classic"/>
                <a:cs typeface="Montserrat Classic"/>
                <a:sym typeface="Montserrat Classic"/>
              </a:rPr>
              <a:t>t</a:t>
            </a:r>
          </a:p>
        </p:txBody>
      </p:sp>
      <p:sp>
        <p:nvSpPr>
          <p:cNvPr id="93" name="TextBox 93"/>
          <p:cNvSpPr txBox="1"/>
          <p:nvPr/>
        </p:nvSpPr>
        <p:spPr>
          <a:xfrm>
            <a:off x="1866125" y="12481200"/>
            <a:ext cx="4117777" cy="702183"/>
          </a:xfrm>
          <a:prstGeom prst="rect">
            <a:avLst/>
          </a:prstGeom>
        </p:spPr>
        <p:txBody>
          <a:bodyPr lIns="0" tIns="0" rIns="0" bIns="0" rtlCol="0" anchor="t">
            <a:spAutoFit/>
          </a:bodyPr>
          <a:lstStyle/>
          <a:p>
            <a:pPr algn="ctr">
              <a:lnSpc>
                <a:spcPts val="3724"/>
              </a:lnSpc>
            </a:pPr>
            <a:r>
              <a:rPr lang="en-US" sz="2660" b="1" u="sng" dirty="0">
                <a:solidFill>
                  <a:schemeClr val="bg1"/>
                </a:solidFill>
                <a:latin typeface="Montserrat Classic Bold"/>
                <a:ea typeface="Montserrat Classic Bold"/>
                <a:cs typeface="Montserrat Classic Bold"/>
                <a:sym typeface="Montserrat Classic Bold"/>
              </a:rPr>
              <a:t>LOCAL</a:t>
            </a:r>
          </a:p>
          <a:p>
            <a:pPr algn="ctr">
              <a:lnSpc>
                <a:spcPts val="1819"/>
              </a:lnSpc>
              <a:spcBef>
                <a:spcPct val="0"/>
              </a:spcBef>
            </a:pPr>
            <a:r>
              <a:rPr lang="en-US" sz="1299" b="1" dirty="0">
                <a:solidFill>
                  <a:schemeClr val="bg1"/>
                </a:solidFill>
                <a:latin typeface="Montserrat Classic Bold"/>
                <a:ea typeface="Montserrat Classic Bold"/>
                <a:cs typeface="Montserrat Classic Bold"/>
                <a:sym typeface="Montserrat Classic Bold"/>
              </a:rPr>
              <a:t>How the project stimulates quality improvement</a:t>
            </a:r>
          </a:p>
        </p:txBody>
      </p:sp>
      <p:sp>
        <p:nvSpPr>
          <p:cNvPr id="94" name="TextBox 94"/>
          <p:cNvSpPr txBox="1"/>
          <p:nvPr/>
        </p:nvSpPr>
        <p:spPr>
          <a:xfrm>
            <a:off x="8773930" y="12441578"/>
            <a:ext cx="4980980" cy="702183"/>
          </a:xfrm>
          <a:prstGeom prst="rect">
            <a:avLst/>
          </a:prstGeom>
        </p:spPr>
        <p:txBody>
          <a:bodyPr lIns="0" tIns="0" rIns="0" bIns="0" rtlCol="0" anchor="t">
            <a:spAutoFit/>
          </a:bodyPr>
          <a:lstStyle/>
          <a:p>
            <a:pPr algn="ctr">
              <a:lnSpc>
                <a:spcPts val="3724"/>
              </a:lnSpc>
            </a:pPr>
            <a:r>
              <a:rPr lang="en-US" sz="2660" b="1" u="sng" dirty="0">
                <a:solidFill>
                  <a:schemeClr val="bg1"/>
                </a:solidFill>
                <a:latin typeface="Montserrat Classic Bold"/>
                <a:ea typeface="Montserrat Classic Bold"/>
                <a:cs typeface="Montserrat Classic Bold"/>
                <a:sym typeface="Montserrat Classic Bold"/>
              </a:rPr>
              <a:t>PUBLIC</a:t>
            </a:r>
          </a:p>
          <a:p>
            <a:pPr algn="ctr">
              <a:lnSpc>
                <a:spcPts val="1819"/>
              </a:lnSpc>
              <a:spcBef>
                <a:spcPct val="0"/>
              </a:spcBef>
            </a:pPr>
            <a:r>
              <a:rPr lang="en-US" sz="1299" b="1" dirty="0">
                <a:solidFill>
                  <a:schemeClr val="bg1"/>
                </a:solidFill>
                <a:latin typeface="Montserrat Classic Bold"/>
                <a:ea typeface="Montserrat Classic Bold"/>
                <a:cs typeface="Montserrat Classic Bold"/>
                <a:sym typeface="Montserrat Classic Bold"/>
              </a:rPr>
              <a:t>How the project is used by the public and the demand for it</a:t>
            </a:r>
          </a:p>
        </p:txBody>
      </p:sp>
      <p:sp>
        <p:nvSpPr>
          <p:cNvPr id="95" name="TextBox 95"/>
          <p:cNvSpPr txBox="1"/>
          <p:nvPr/>
        </p:nvSpPr>
        <p:spPr>
          <a:xfrm>
            <a:off x="682506" y="4952201"/>
            <a:ext cx="6263321" cy="1461939"/>
          </a:xfrm>
          <a:prstGeom prst="rect">
            <a:avLst/>
          </a:prstGeom>
          <a:solidFill>
            <a:schemeClr val="tx1">
              <a:lumMod val="95000"/>
            </a:schemeClr>
          </a:solidFill>
        </p:spPr>
        <p:txBody>
          <a:bodyPr lIns="0" tIns="0" rIns="0" bIns="0" rtlCol="0" anchor="t">
            <a:spAutoFit/>
          </a:bodyPr>
          <a:lstStyle/>
          <a:p>
            <a:pPr algn="ctr">
              <a:lnSpc>
                <a:spcPts val="1918"/>
              </a:lnSpc>
            </a:pPr>
            <a:r>
              <a:rPr lang="en-GB" sz="1600" b="1" dirty="0">
                <a:solidFill>
                  <a:srgbClr val="9E0000"/>
                </a:solidFill>
              </a:rPr>
              <a:t>NELA is the world's largest prospective audit of Emergency Laparotomy patients </a:t>
            </a:r>
            <a:r>
              <a:rPr lang="en-GB" sz="1600" dirty="0">
                <a:solidFill>
                  <a:srgbClr val="9E0000"/>
                </a:solidFill>
              </a:rPr>
              <a:t>and has been collecting data for ten years. NELA reports provide hospital and national level data on key metrics annually and compare data trends over time. The most recent report included nearly 24,000 patients from 176 hospitals. </a:t>
            </a:r>
            <a:r>
              <a:rPr lang="en-GB" sz="1600" b="1" dirty="0">
                <a:solidFill>
                  <a:srgbClr val="9E0000"/>
                </a:solidFill>
              </a:rPr>
              <a:t>Starting in April 2025, NELA began auditing data from Northern Ireland for the first time.</a:t>
            </a:r>
            <a:endParaRPr lang="en-US" sz="1400" b="1" dirty="0">
              <a:solidFill>
                <a:srgbClr val="9E0000"/>
              </a:solidFill>
              <a:latin typeface="Montserrat Classic"/>
              <a:ea typeface="Montserrat Classic"/>
              <a:cs typeface="Montserrat Classic"/>
              <a:sym typeface="Montserrat Classic"/>
            </a:endParaRPr>
          </a:p>
        </p:txBody>
      </p:sp>
      <p:sp>
        <p:nvSpPr>
          <p:cNvPr id="96" name="TextBox 96"/>
          <p:cNvSpPr txBox="1"/>
          <p:nvPr/>
        </p:nvSpPr>
        <p:spPr>
          <a:xfrm>
            <a:off x="4214637" y="7111550"/>
            <a:ext cx="2768518" cy="2192908"/>
          </a:xfrm>
          <a:prstGeom prst="rect">
            <a:avLst/>
          </a:prstGeom>
          <a:solidFill>
            <a:schemeClr val="tx1">
              <a:lumMod val="95000"/>
            </a:schemeClr>
          </a:solidFill>
        </p:spPr>
        <p:txBody>
          <a:bodyPr lIns="0" tIns="0" rIns="0" bIns="0" rtlCol="0" anchor="t">
            <a:spAutoFit/>
          </a:bodyPr>
          <a:lstStyle/>
          <a:p>
            <a:pPr algn="ctr">
              <a:lnSpc>
                <a:spcPts val="1862"/>
              </a:lnSpc>
              <a:spcBef>
                <a:spcPct val="0"/>
              </a:spcBef>
            </a:pPr>
            <a:r>
              <a:rPr lang="en-GB" sz="1600" dirty="0">
                <a:solidFill>
                  <a:srgbClr val="9E0000"/>
                </a:solidFill>
              </a:rPr>
              <a:t> There has been </a:t>
            </a:r>
            <a:r>
              <a:rPr lang="en-GB" sz="1600" b="1" dirty="0">
                <a:solidFill>
                  <a:srgbClr val="9E0000"/>
                </a:solidFill>
              </a:rPr>
              <a:t>steady improvement in provision of elderly care</a:t>
            </a:r>
            <a:r>
              <a:rPr lang="en-GB" sz="1600" dirty="0">
                <a:solidFill>
                  <a:srgbClr val="9E0000"/>
                </a:solidFill>
              </a:rPr>
              <a:t>. 35.5% of older patients, or those living with frailty, received direct specialist postoperative input by a member of the geriatrician team in Year 10. This compares to 25.6% in Year 4 (2016/17)</a:t>
            </a:r>
            <a:endParaRPr lang="en-US" sz="1600" dirty="0">
              <a:solidFill>
                <a:srgbClr val="9E0000"/>
              </a:solidFill>
              <a:sym typeface="Montserrat Classic"/>
            </a:endParaRPr>
          </a:p>
        </p:txBody>
      </p:sp>
      <p:sp>
        <p:nvSpPr>
          <p:cNvPr id="97" name="TextBox 97"/>
          <p:cNvSpPr txBox="1"/>
          <p:nvPr/>
        </p:nvSpPr>
        <p:spPr>
          <a:xfrm>
            <a:off x="879786" y="7054124"/>
            <a:ext cx="2693104" cy="1018677"/>
          </a:xfrm>
          <a:prstGeom prst="rect">
            <a:avLst/>
          </a:prstGeom>
          <a:solidFill>
            <a:schemeClr val="tx1">
              <a:lumMod val="95000"/>
            </a:schemeClr>
          </a:solidFill>
        </p:spPr>
        <p:txBody>
          <a:bodyPr lIns="0" tIns="0" rIns="0" bIns="0" rtlCol="0" anchor="t">
            <a:spAutoFit/>
          </a:bodyPr>
          <a:lstStyle/>
          <a:p>
            <a:pPr algn="ctr">
              <a:lnSpc>
                <a:spcPts val="1959"/>
              </a:lnSpc>
            </a:pPr>
            <a:r>
              <a:rPr lang="en-GB" sz="1600" b="1" dirty="0">
                <a:solidFill>
                  <a:srgbClr val="9E0000"/>
                </a:solidFill>
              </a:rPr>
              <a:t>30-day mortality has reduced from 11.7% to 8.1%</a:t>
            </a:r>
            <a:r>
              <a:rPr lang="en-GB" sz="1600" dirty="0">
                <a:solidFill>
                  <a:srgbClr val="9E0000"/>
                </a:solidFill>
              </a:rPr>
              <a:t> (Year 1 2013/2014 versus </a:t>
            </a:r>
            <a:r>
              <a:rPr lang="en-GB" sz="1600" dirty="0">
                <a:solidFill>
                  <a:srgbClr val="9E0000"/>
                </a:solidFill>
                <a:hlinkClick r:id="rId3"/>
              </a:rPr>
              <a:t>Year10</a:t>
            </a:r>
            <a:r>
              <a:rPr lang="en-GB" sz="1600" dirty="0">
                <a:solidFill>
                  <a:srgbClr val="9E0000"/>
                </a:solidFill>
                <a:hlinkClick r:id="rId4">
                  <a:extLst>
                    <a:ext uri="{A12FA001-AC4F-418D-AE19-62706E023703}">
                      <ahyp:hlinkClr xmlns:ahyp="http://schemas.microsoft.com/office/drawing/2018/hyperlinkcolor" val="tx"/>
                    </a:ext>
                  </a:extLst>
                </a:hlinkClick>
              </a:rPr>
              <a:t> </a:t>
            </a:r>
            <a:r>
              <a:rPr lang="en-GB" sz="1600" dirty="0">
                <a:solidFill>
                  <a:srgbClr val="9E0000"/>
                </a:solidFill>
              </a:rPr>
              <a:t>2023/2024)</a:t>
            </a:r>
            <a:endParaRPr lang="en-US" sz="1600" dirty="0">
              <a:solidFill>
                <a:srgbClr val="9E0000"/>
              </a:solidFill>
              <a:sym typeface="Montserrat Classic"/>
            </a:endParaRPr>
          </a:p>
        </p:txBody>
      </p:sp>
      <p:sp>
        <p:nvSpPr>
          <p:cNvPr id="98" name="TextBox 98"/>
          <p:cNvSpPr txBox="1"/>
          <p:nvPr/>
        </p:nvSpPr>
        <p:spPr>
          <a:xfrm>
            <a:off x="869510" y="8524851"/>
            <a:ext cx="2696453" cy="1275157"/>
          </a:xfrm>
          <a:prstGeom prst="rect">
            <a:avLst/>
          </a:prstGeom>
          <a:solidFill>
            <a:schemeClr val="tx1">
              <a:lumMod val="95000"/>
            </a:schemeClr>
          </a:solidFill>
        </p:spPr>
        <p:txBody>
          <a:bodyPr lIns="0" tIns="0" rIns="0" bIns="0" rtlCol="0" anchor="t">
            <a:spAutoFit/>
          </a:bodyPr>
          <a:lstStyle/>
          <a:p>
            <a:pPr algn="ctr">
              <a:lnSpc>
                <a:spcPts val="1959"/>
              </a:lnSpc>
              <a:spcBef>
                <a:spcPct val="0"/>
              </a:spcBef>
            </a:pPr>
            <a:r>
              <a:rPr lang="en-GB" sz="1600" b="1" dirty="0">
                <a:solidFill>
                  <a:srgbClr val="9E0000"/>
                </a:solidFill>
              </a:rPr>
              <a:t>89.6% of high-risk patients have a consultant surgeon and anaesthetist present in theatre </a:t>
            </a:r>
            <a:r>
              <a:rPr lang="en-GB" sz="1600" dirty="0">
                <a:solidFill>
                  <a:srgbClr val="9E0000"/>
                </a:solidFill>
              </a:rPr>
              <a:t>(Year 10) compared to 85% in Year 4 (2016/17)</a:t>
            </a:r>
            <a:r>
              <a:rPr lang="en-US" sz="1600" dirty="0">
                <a:solidFill>
                  <a:srgbClr val="9E0000"/>
                </a:solidFill>
                <a:sym typeface="Montserrat Classic"/>
              </a:rPr>
              <a:t>. </a:t>
            </a:r>
          </a:p>
        </p:txBody>
      </p:sp>
      <p:sp>
        <p:nvSpPr>
          <p:cNvPr id="99" name="TextBox 99"/>
          <p:cNvSpPr txBox="1"/>
          <p:nvPr/>
        </p:nvSpPr>
        <p:spPr>
          <a:xfrm>
            <a:off x="870606" y="10303649"/>
            <a:ext cx="2594772" cy="1018677"/>
          </a:xfrm>
          <a:prstGeom prst="rect">
            <a:avLst/>
          </a:prstGeom>
          <a:solidFill>
            <a:schemeClr val="tx1">
              <a:lumMod val="95000"/>
            </a:schemeClr>
          </a:solidFill>
        </p:spPr>
        <p:txBody>
          <a:bodyPr lIns="0" tIns="0" rIns="0" bIns="0" rtlCol="0" anchor="t">
            <a:spAutoFit/>
          </a:bodyPr>
          <a:lstStyle/>
          <a:p>
            <a:pPr algn="ctr">
              <a:lnSpc>
                <a:spcPts val="1959"/>
              </a:lnSpc>
              <a:spcBef>
                <a:spcPct val="0"/>
              </a:spcBef>
            </a:pPr>
            <a:r>
              <a:rPr lang="en-GB" sz="1600" b="1" dirty="0">
                <a:solidFill>
                  <a:srgbClr val="9E0000"/>
                </a:solidFill>
              </a:rPr>
              <a:t>81.3% of patients had a preoperative risk assessment </a:t>
            </a:r>
            <a:r>
              <a:rPr lang="en-GB" sz="1600" dirty="0">
                <a:solidFill>
                  <a:srgbClr val="9E0000"/>
                </a:solidFill>
              </a:rPr>
              <a:t>in Year 10 compared to 56% in Year 1 </a:t>
            </a:r>
            <a:endParaRPr lang="en-US" sz="1600" dirty="0">
              <a:solidFill>
                <a:srgbClr val="9E0000"/>
              </a:solidFill>
              <a:sym typeface="Montserrat Classic"/>
            </a:endParaRPr>
          </a:p>
        </p:txBody>
      </p:sp>
      <p:sp>
        <p:nvSpPr>
          <p:cNvPr id="100" name="TextBox 100"/>
          <p:cNvSpPr txBox="1"/>
          <p:nvPr/>
        </p:nvSpPr>
        <p:spPr>
          <a:xfrm>
            <a:off x="963959" y="13640666"/>
            <a:ext cx="2597164" cy="4385816"/>
          </a:xfrm>
          <a:prstGeom prst="rect">
            <a:avLst/>
          </a:prstGeom>
        </p:spPr>
        <p:txBody>
          <a:bodyPr wrap="square" lIns="0" tIns="0" rIns="0" bIns="0" rtlCol="0" anchor="t">
            <a:spAutoFit/>
          </a:bodyPr>
          <a:lstStyle/>
          <a:p>
            <a:pPr algn="ctr">
              <a:lnSpc>
                <a:spcPts val="1878"/>
              </a:lnSpc>
            </a:pPr>
            <a:r>
              <a:rPr lang="en-GB" sz="1600" b="1" dirty="0">
                <a:solidFill>
                  <a:srgbClr val="9E0000"/>
                </a:solidFill>
              </a:rPr>
              <a:t>NELA has established national clinical leads </a:t>
            </a:r>
            <a:r>
              <a:rPr lang="en-GB" sz="1600" dirty="0">
                <a:solidFill>
                  <a:srgbClr val="9E0000"/>
                </a:solidFill>
              </a:rPr>
              <a:t>in Surgery, Anaesthesia and Nursing/Allied Healthcare Professions. </a:t>
            </a:r>
            <a:r>
              <a:rPr lang="en-GB" sz="1600" b="1" dirty="0">
                <a:solidFill>
                  <a:srgbClr val="9E0000"/>
                </a:solidFill>
              </a:rPr>
              <a:t>All national clinical leads have expertise in quality improvement</a:t>
            </a:r>
            <a:r>
              <a:rPr lang="en-GB" sz="1600" dirty="0">
                <a:solidFill>
                  <a:srgbClr val="9E0000"/>
                </a:solidFill>
              </a:rPr>
              <a:t>. They engage with local sites through webinar programmes and directly with local leads (surgery, anaesthesia, radiology, Nurse/AHP, EM) to support the use of NELA data across the patient pathway, </a:t>
            </a:r>
            <a:r>
              <a:rPr lang="en-GB" sz="1600" b="1" dirty="0">
                <a:solidFill>
                  <a:srgbClr val="9E0000"/>
                </a:solidFill>
              </a:rPr>
              <a:t>making meaningful improvements in patient care and outcomes</a:t>
            </a:r>
            <a:r>
              <a:rPr lang="en-GB" sz="1600" dirty="0">
                <a:solidFill>
                  <a:srgbClr val="9E0000"/>
                </a:solidFill>
              </a:rPr>
              <a:t>.</a:t>
            </a:r>
            <a:endParaRPr lang="en-US" sz="1600" dirty="0">
              <a:solidFill>
                <a:srgbClr val="9E0000"/>
              </a:solidFill>
              <a:sym typeface="Montserrat Classic"/>
            </a:endParaRPr>
          </a:p>
        </p:txBody>
      </p:sp>
      <p:sp>
        <p:nvSpPr>
          <p:cNvPr id="101" name="TextBox 101"/>
          <p:cNvSpPr txBox="1"/>
          <p:nvPr/>
        </p:nvSpPr>
        <p:spPr>
          <a:xfrm>
            <a:off x="4123507" y="13515306"/>
            <a:ext cx="2664497" cy="2682594"/>
          </a:xfrm>
          <a:prstGeom prst="rect">
            <a:avLst/>
          </a:prstGeom>
        </p:spPr>
        <p:txBody>
          <a:bodyPr lIns="0" tIns="0" rIns="0" bIns="0" rtlCol="0" anchor="t">
            <a:spAutoFit/>
          </a:bodyPr>
          <a:lstStyle/>
          <a:p>
            <a:pPr algn="ctr">
              <a:lnSpc>
                <a:spcPts val="2100"/>
              </a:lnSpc>
              <a:spcBef>
                <a:spcPct val="0"/>
              </a:spcBef>
            </a:pPr>
            <a:r>
              <a:rPr lang="en-GB" sz="1600" b="1" dirty="0">
                <a:solidFill>
                  <a:srgbClr val="9E0000"/>
                </a:solidFill>
              </a:rPr>
              <a:t>NELA has a </a:t>
            </a:r>
            <a:r>
              <a:rPr lang="en-GB" sz="1600" b="1" dirty="0">
                <a:solidFill>
                  <a:srgbClr val="9E0000"/>
                </a:solidFill>
                <a:hlinkClick r:id="rId5">
                  <a:extLst>
                    <a:ext uri="{A12FA001-AC4F-418D-AE19-62706E023703}">
                      <ahyp:hlinkClr xmlns:ahyp="http://schemas.microsoft.com/office/drawing/2018/hyperlinkcolor" val="tx"/>
                    </a:ext>
                  </a:extLst>
                </a:hlinkClick>
              </a:rPr>
              <a:t>QI dashboard</a:t>
            </a:r>
            <a:r>
              <a:rPr lang="en-GB" sz="1600" b="1" dirty="0">
                <a:solidFill>
                  <a:srgbClr val="9E0000"/>
                </a:solidFill>
              </a:rPr>
              <a:t>, </a:t>
            </a:r>
            <a:r>
              <a:rPr lang="en-GB" sz="1600" dirty="0">
                <a:solidFill>
                  <a:srgbClr val="9E0000"/>
                </a:solidFill>
              </a:rPr>
              <a:t>allowing hospitals to </a:t>
            </a:r>
            <a:r>
              <a:rPr lang="en-GB" sz="1600" b="1" dirty="0">
                <a:solidFill>
                  <a:srgbClr val="9E0000"/>
                </a:solidFill>
              </a:rPr>
              <a:t>track progress in key standards</a:t>
            </a:r>
            <a:r>
              <a:rPr lang="en-GB" sz="1600" dirty="0">
                <a:solidFill>
                  <a:srgbClr val="9E0000"/>
                </a:solidFill>
              </a:rPr>
              <a:t> over time to see if performance is improving or not. </a:t>
            </a:r>
            <a:r>
              <a:rPr lang="en-GB" sz="1600" b="1" dirty="0">
                <a:solidFill>
                  <a:srgbClr val="9E0000"/>
                </a:solidFill>
              </a:rPr>
              <a:t>Monthly reports allow comparison to national averages </a:t>
            </a:r>
            <a:r>
              <a:rPr lang="en-GB" sz="1600" dirty="0">
                <a:solidFill>
                  <a:srgbClr val="9E0000"/>
                </a:solidFill>
              </a:rPr>
              <a:t>so sites can see how they compare and take action to improve if needed.</a:t>
            </a:r>
            <a:endParaRPr lang="en-US" sz="1600" dirty="0">
              <a:solidFill>
                <a:srgbClr val="9E0000"/>
              </a:solidFill>
              <a:sym typeface="Montserrat Classic"/>
            </a:endParaRPr>
          </a:p>
        </p:txBody>
      </p:sp>
      <p:sp>
        <p:nvSpPr>
          <p:cNvPr id="102" name="TextBox 102"/>
          <p:cNvSpPr txBox="1"/>
          <p:nvPr/>
        </p:nvSpPr>
        <p:spPr>
          <a:xfrm>
            <a:off x="4174740" y="16856975"/>
            <a:ext cx="2665724" cy="1275157"/>
          </a:xfrm>
          <a:prstGeom prst="rect">
            <a:avLst/>
          </a:prstGeom>
        </p:spPr>
        <p:txBody>
          <a:bodyPr lIns="0" tIns="0" rIns="0" bIns="0" rtlCol="0" anchor="t">
            <a:spAutoFit/>
          </a:bodyPr>
          <a:lstStyle/>
          <a:p>
            <a:pPr algn="ctr">
              <a:lnSpc>
                <a:spcPts val="1959"/>
              </a:lnSpc>
              <a:spcBef>
                <a:spcPct val="0"/>
              </a:spcBef>
            </a:pPr>
            <a:r>
              <a:rPr lang="en-GB" sz="1600" b="1" dirty="0">
                <a:solidFill>
                  <a:srgbClr val="9E0000"/>
                </a:solidFill>
              </a:rPr>
              <a:t>National annual reports </a:t>
            </a:r>
            <a:r>
              <a:rPr lang="en-GB" sz="1600" dirty="0">
                <a:solidFill>
                  <a:srgbClr val="9E0000"/>
                </a:solidFill>
              </a:rPr>
              <a:t>have included QI help boxes to </a:t>
            </a:r>
            <a:r>
              <a:rPr lang="en-GB" sz="1600" b="1" dirty="0">
                <a:solidFill>
                  <a:srgbClr val="9E0000"/>
                </a:solidFill>
              </a:rPr>
              <a:t>guide local teams to improve </a:t>
            </a:r>
            <a:r>
              <a:rPr lang="en-GB" sz="1600" dirty="0">
                <a:solidFill>
                  <a:srgbClr val="9E0000"/>
                </a:solidFill>
              </a:rPr>
              <a:t>care in certain areas</a:t>
            </a:r>
            <a:r>
              <a:rPr lang="en-GB" sz="1400" dirty="0">
                <a:solidFill>
                  <a:prstClr val="black"/>
                </a:solidFill>
              </a:rPr>
              <a:t> </a:t>
            </a:r>
            <a:r>
              <a:rPr lang="en-GB" sz="1600" dirty="0">
                <a:solidFill>
                  <a:srgbClr val="9E0000"/>
                </a:solidFill>
              </a:rPr>
              <a:t>since our second annual report.</a:t>
            </a:r>
            <a:endParaRPr lang="en-US" sz="1600" dirty="0">
              <a:solidFill>
                <a:srgbClr val="9E0000"/>
              </a:solidFill>
              <a:sym typeface="Montserrat Classic"/>
            </a:endParaRPr>
          </a:p>
        </p:txBody>
      </p:sp>
      <p:sp>
        <p:nvSpPr>
          <p:cNvPr id="103" name="TextBox 103"/>
          <p:cNvSpPr txBox="1"/>
          <p:nvPr/>
        </p:nvSpPr>
        <p:spPr>
          <a:xfrm>
            <a:off x="941865" y="18807527"/>
            <a:ext cx="5916695" cy="1332416"/>
          </a:xfrm>
          <a:prstGeom prst="rect">
            <a:avLst/>
          </a:prstGeom>
        </p:spPr>
        <p:txBody>
          <a:bodyPr wrap="square" lIns="0" tIns="0" rIns="0" bIns="0" rtlCol="0" anchor="t">
            <a:spAutoFit/>
          </a:bodyPr>
          <a:lstStyle/>
          <a:p>
            <a:pPr algn="ctr">
              <a:lnSpc>
                <a:spcPts val="2100"/>
              </a:lnSpc>
            </a:pPr>
            <a:r>
              <a:rPr lang="en-GB" sz="1600" b="1" dirty="0">
                <a:solidFill>
                  <a:srgbClr val="9E0000"/>
                </a:solidFill>
              </a:rPr>
              <a:t>NELA delivers a webinar programme </a:t>
            </a:r>
            <a:r>
              <a:rPr lang="en-GB" sz="1600" dirty="0">
                <a:solidFill>
                  <a:srgbClr val="9E0000"/>
                </a:solidFill>
              </a:rPr>
              <a:t>aimed at QI for local leads and participating sites (e.g. role of NELA nurse, No Lap Updates, Northern Ireland update, Resources for Local NELA leads). NELA </a:t>
            </a:r>
            <a:r>
              <a:rPr lang="en-GB" sz="1600" b="1" dirty="0">
                <a:solidFill>
                  <a:srgbClr val="9E0000"/>
                </a:solidFill>
              </a:rPr>
              <a:t>also delivers invited presentations to national societies, organisations and professional bodies.</a:t>
            </a:r>
            <a:endParaRPr lang="en-US" sz="1600" b="1" dirty="0">
              <a:solidFill>
                <a:srgbClr val="9E0000"/>
              </a:solidFill>
              <a:sym typeface="Montserrat Classic"/>
            </a:endParaRPr>
          </a:p>
        </p:txBody>
      </p:sp>
      <p:sp>
        <p:nvSpPr>
          <p:cNvPr id="104" name="TextBox 104"/>
          <p:cNvSpPr txBox="1"/>
          <p:nvPr/>
        </p:nvSpPr>
        <p:spPr>
          <a:xfrm>
            <a:off x="8191582" y="13628959"/>
            <a:ext cx="2770010" cy="1461939"/>
          </a:xfrm>
          <a:prstGeom prst="rect">
            <a:avLst/>
          </a:prstGeom>
        </p:spPr>
        <p:txBody>
          <a:bodyPr lIns="0" tIns="0" rIns="0" bIns="0" rtlCol="0" anchor="t">
            <a:spAutoFit/>
          </a:bodyPr>
          <a:lstStyle/>
          <a:p>
            <a:pPr algn="ctr">
              <a:lnSpc>
                <a:spcPts val="1931"/>
              </a:lnSpc>
              <a:spcBef>
                <a:spcPct val="0"/>
              </a:spcBef>
            </a:pPr>
            <a:r>
              <a:rPr lang="en-GB" sz="1600" dirty="0">
                <a:solidFill>
                  <a:srgbClr val="9E0000"/>
                </a:solidFill>
              </a:rPr>
              <a:t>NELA collaborated with Cardiff and Vale UHB on a </a:t>
            </a:r>
            <a:r>
              <a:rPr lang="en-GB" sz="1600" b="1" dirty="0">
                <a:solidFill>
                  <a:srgbClr val="9E0000"/>
                </a:solidFill>
              </a:rPr>
              <a:t>comprehensive </a:t>
            </a:r>
            <a:r>
              <a:rPr lang="en-GB" sz="1600" b="1" dirty="0">
                <a:solidFill>
                  <a:srgbClr val="9E0000"/>
                </a:solidFill>
                <a:hlinkClick r:id="rId6">
                  <a:extLst>
                    <a:ext uri="{A12FA001-AC4F-418D-AE19-62706E023703}">
                      <ahyp:hlinkClr xmlns:ahyp="http://schemas.microsoft.com/office/drawing/2018/hyperlinkcolor" val="tx"/>
                    </a:ext>
                  </a:extLst>
                </a:hlinkClick>
              </a:rPr>
              <a:t>patient information leaflet </a:t>
            </a:r>
            <a:r>
              <a:rPr lang="en-GB" sz="1600" dirty="0">
                <a:solidFill>
                  <a:srgbClr val="9E0000"/>
                </a:solidFill>
              </a:rPr>
              <a:t>to help patients better understand what to expect after surgery.</a:t>
            </a:r>
            <a:endParaRPr lang="en-US" sz="1600" dirty="0">
              <a:solidFill>
                <a:srgbClr val="9E0000"/>
              </a:solidFill>
              <a:sym typeface="Montserrat Classic"/>
            </a:endParaRPr>
          </a:p>
        </p:txBody>
      </p:sp>
      <p:sp>
        <p:nvSpPr>
          <p:cNvPr id="105" name="TextBox 105"/>
          <p:cNvSpPr txBox="1"/>
          <p:nvPr/>
        </p:nvSpPr>
        <p:spPr>
          <a:xfrm>
            <a:off x="11532870" y="13599980"/>
            <a:ext cx="2630624" cy="3411190"/>
          </a:xfrm>
          <a:prstGeom prst="rect">
            <a:avLst/>
          </a:prstGeom>
        </p:spPr>
        <p:txBody>
          <a:bodyPr lIns="0" tIns="0" rIns="0" bIns="0" rtlCol="0" anchor="t">
            <a:spAutoFit/>
          </a:bodyPr>
          <a:lstStyle/>
          <a:p>
            <a:pPr algn="ctr">
              <a:lnSpc>
                <a:spcPts val="1918"/>
              </a:lnSpc>
              <a:spcBef>
                <a:spcPct val="0"/>
              </a:spcBef>
            </a:pPr>
            <a:r>
              <a:rPr lang="en-GB" sz="1600" b="1" dirty="0">
                <a:solidFill>
                  <a:srgbClr val="9E0000"/>
                </a:solidFill>
              </a:rPr>
              <a:t>NELA have collaborated </a:t>
            </a:r>
            <a:r>
              <a:rPr lang="en-GB" sz="1600" dirty="0">
                <a:solidFill>
                  <a:srgbClr val="9E0000"/>
                </a:solidFill>
              </a:rPr>
              <a:t>with the Public &amp; Patient Involvement and Engagement officer at national </a:t>
            </a:r>
            <a:r>
              <a:rPr lang="en-GB" sz="1600" b="1" dirty="0">
                <a:solidFill>
                  <a:srgbClr val="9E0000"/>
                </a:solidFill>
              </a:rPr>
              <a:t>charity for the digestive system, GUTS UK. </a:t>
            </a:r>
            <a:r>
              <a:rPr lang="en-GB" sz="1600" dirty="0">
                <a:solidFill>
                  <a:srgbClr val="9E0000"/>
                </a:solidFill>
              </a:rPr>
              <a:t> NELA, with the help of GUTS UK, is </a:t>
            </a:r>
            <a:r>
              <a:rPr lang="en-GB" sz="1600" b="1" dirty="0">
                <a:solidFill>
                  <a:srgbClr val="9E0000"/>
                </a:solidFill>
              </a:rPr>
              <a:t>recruiting patients with lived experience of emergency laparotomy</a:t>
            </a:r>
            <a:r>
              <a:rPr lang="en-GB" sz="1600" dirty="0">
                <a:solidFill>
                  <a:srgbClr val="9E0000"/>
                </a:solidFill>
              </a:rPr>
              <a:t>. Focus groups have supported implementation of our updated website, with a </a:t>
            </a:r>
            <a:r>
              <a:rPr lang="en-GB" sz="1600" dirty="0">
                <a:solidFill>
                  <a:srgbClr val="9E0000"/>
                </a:solidFill>
                <a:hlinkClick r:id="rId7"/>
              </a:rPr>
              <a:t>new patient area</a:t>
            </a:r>
            <a:r>
              <a:rPr lang="en-GB" sz="1600" dirty="0">
                <a:solidFill>
                  <a:srgbClr val="9E0000"/>
                </a:solidFill>
              </a:rPr>
              <a:t>.</a:t>
            </a:r>
            <a:endParaRPr lang="en-US" sz="1600" dirty="0">
              <a:solidFill>
                <a:srgbClr val="9E0000"/>
              </a:solidFill>
              <a:sym typeface="Montserrat Classic"/>
            </a:endParaRPr>
          </a:p>
        </p:txBody>
      </p:sp>
      <p:sp>
        <p:nvSpPr>
          <p:cNvPr id="106" name="TextBox 106"/>
          <p:cNvSpPr txBox="1"/>
          <p:nvPr/>
        </p:nvSpPr>
        <p:spPr>
          <a:xfrm>
            <a:off x="8228421" y="15994897"/>
            <a:ext cx="2665521" cy="1788118"/>
          </a:xfrm>
          <a:prstGeom prst="rect">
            <a:avLst/>
          </a:prstGeom>
        </p:spPr>
        <p:txBody>
          <a:bodyPr wrap="square" lIns="0" tIns="0" rIns="0" bIns="0" rtlCol="0" anchor="t">
            <a:spAutoFit/>
          </a:bodyPr>
          <a:lstStyle/>
          <a:p>
            <a:pPr algn="ctr">
              <a:lnSpc>
                <a:spcPts val="1959"/>
              </a:lnSpc>
              <a:spcBef>
                <a:spcPct val="0"/>
              </a:spcBef>
            </a:pPr>
            <a:r>
              <a:rPr lang="en-GB" sz="1600" b="1" dirty="0">
                <a:solidFill>
                  <a:srgbClr val="9E0000"/>
                </a:solidFill>
                <a:hlinkClick r:id="rId8"/>
              </a:rPr>
              <a:t>Monthly</a:t>
            </a:r>
            <a:r>
              <a:rPr lang="en-GB" sz="1600" b="1" dirty="0">
                <a:solidFill>
                  <a:srgbClr val="9E0000"/>
                </a:solidFill>
              </a:rPr>
              <a:t> and </a:t>
            </a:r>
            <a:r>
              <a:rPr lang="en-GB" sz="1600" b="1" dirty="0">
                <a:solidFill>
                  <a:srgbClr val="9E0000"/>
                </a:solidFill>
                <a:hlinkClick r:id="rId9"/>
              </a:rPr>
              <a:t>annual</a:t>
            </a:r>
            <a:r>
              <a:rPr lang="en-GB" sz="1600" b="1" dirty="0">
                <a:solidFill>
                  <a:srgbClr val="9E0000"/>
                </a:solidFill>
              </a:rPr>
              <a:t> reports </a:t>
            </a:r>
            <a:r>
              <a:rPr lang="en-GB" sz="1600" dirty="0">
                <a:solidFill>
                  <a:srgbClr val="9E0000"/>
                </a:solidFill>
              </a:rPr>
              <a:t>are publicly available; </a:t>
            </a:r>
            <a:r>
              <a:rPr lang="en-GB" sz="1600" b="1" dirty="0">
                <a:solidFill>
                  <a:srgbClr val="9E0000"/>
                </a:solidFill>
                <a:hlinkClick r:id="rId5">
                  <a:extLst>
                    <a:ext uri="{A12FA001-AC4F-418D-AE19-62706E023703}">
                      <ahyp:hlinkClr xmlns:ahyp="http://schemas.microsoft.com/office/drawing/2018/hyperlinkcolor" val="tx"/>
                    </a:ext>
                  </a:extLst>
                </a:hlinkClick>
              </a:rPr>
              <a:t>QI dashboard</a:t>
            </a:r>
            <a:r>
              <a:rPr lang="en-GB" sz="1600" b="1" dirty="0">
                <a:solidFill>
                  <a:srgbClr val="9E0000"/>
                </a:solidFill>
              </a:rPr>
              <a:t> of trends over time are also publicly available </a:t>
            </a:r>
            <a:r>
              <a:rPr lang="en-GB" sz="1600" dirty="0">
                <a:solidFill>
                  <a:srgbClr val="9E0000"/>
                </a:solidFill>
              </a:rPr>
              <a:t>at hospital level, so that anyone can see how local sites are performing.</a:t>
            </a:r>
            <a:endParaRPr lang="en-US" sz="1600" dirty="0">
              <a:solidFill>
                <a:srgbClr val="9E0000"/>
              </a:solidFill>
              <a:sym typeface="Montserrat Classic"/>
            </a:endParaRPr>
          </a:p>
        </p:txBody>
      </p:sp>
      <p:sp>
        <p:nvSpPr>
          <p:cNvPr id="107" name="TextBox 107"/>
          <p:cNvSpPr txBox="1"/>
          <p:nvPr/>
        </p:nvSpPr>
        <p:spPr>
          <a:xfrm>
            <a:off x="12064834" y="18389289"/>
            <a:ext cx="2106302" cy="730969"/>
          </a:xfrm>
          <a:prstGeom prst="rect">
            <a:avLst/>
          </a:prstGeom>
        </p:spPr>
        <p:txBody>
          <a:bodyPr wrap="square" lIns="0" tIns="0" rIns="0" bIns="0" rtlCol="0" anchor="t">
            <a:spAutoFit/>
          </a:bodyPr>
          <a:lstStyle/>
          <a:p>
            <a:pPr algn="ctr">
              <a:lnSpc>
                <a:spcPts val="1918"/>
              </a:lnSpc>
              <a:spcBef>
                <a:spcPct val="0"/>
              </a:spcBef>
            </a:pPr>
            <a:r>
              <a:rPr lang="en-US" sz="1600" b="1" dirty="0">
                <a:solidFill>
                  <a:srgbClr val="9E0000"/>
                </a:solidFill>
              </a:rPr>
              <a:t>We post important updates on Bluesky: </a:t>
            </a:r>
            <a:r>
              <a:rPr lang="en-GB" sz="1600" b="1" dirty="0">
                <a:solidFill>
                  <a:srgbClr val="9E0000"/>
                </a:solidFill>
              </a:rPr>
              <a:t>@rcoa-cri.bsky.social</a:t>
            </a:r>
            <a:endParaRPr lang="en-US" sz="1600" b="1" dirty="0">
              <a:solidFill>
                <a:srgbClr val="9E0000"/>
              </a:solidFill>
              <a:sym typeface="Montserrat Classic"/>
            </a:endParaRPr>
          </a:p>
        </p:txBody>
      </p:sp>
      <p:sp>
        <p:nvSpPr>
          <p:cNvPr id="109" name="TextBox 109"/>
          <p:cNvSpPr txBox="1"/>
          <p:nvPr/>
        </p:nvSpPr>
        <p:spPr>
          <a:xfrm>
            <a:off x="11725603" y="4854489"/>
            <a:ext cx="2743815" cy="2077492"/>
          </a:xfrm>
          <a:prstGeom prst="rect">
            <a:avLst/>
          </a:prstGeom>
        </p:spPr>
        <p:txBody>
          <a:bodyPr lIns="0" tIns="0" rIns="0" bIns="0" rtlCol="0" anchor="t">
            <a:spAutoFit/>
          </a:bodyPr>
          <a:lstStyle/>
          <a:p>
            <a:pPr algn="ctr">
              <a:lnSpc>
                <a:spcPts val="1848"/>
              </a:lnSpc>
              <a:spcBef>
                <a:spcPct val="0"/>
              </a:spcBef>
            </a:pPr>
            <a:r>
              <a:rPr lang="en-US" sz="1600" b="1" dirty="0">
                <a:solidFill>
                  <a:srgbClr val="9E0000"/>
                </a:solidFill>
              </a:rPr>
              <a:t>NELA data is available </a:t>
            </a:r>
            <a:r>
              <a:rPr lang="en-US" sz="1600" dirty="0">
                <a:solidFill>
                  <a:srgbClr val="9E0000"/>
                </a:solidFill>
              </a:rPr>
              <a:t>through Data.gov, Model Health System and CQC dashboard and </a:t>
            </a:r>
            <a:r>
              <a:rPr lang="en-US" sz="1600" b="1" dirty="0">
                <a:solidFill>
                  <a:srgbClr val="9E0000"/>
                </a:solidFill>
              </a:rPr>
              <a:t>supports the </a:t>
            </a:r>
            <a:r>
              <a:rPr lang="en-US" sz="1600" b="1" dirty="0">
                <a:solidFill>
                  <a:srgbClr val="9E0000"/>
                </a:solidFill>
                <a:hlinkClick r:id="rId10"/>
              </a:rPr>
              <a:t>Emergency Laparotomy BPT</a:t>
            </a:r>
            <a:r>
              <a:rPr lang="en-US" sz="1600" dirty="0">
                <a:solidFill>
                  <a:srgbClr val="9E0000"/>
                </a:solidFill>
                <a:hlinkClick r:id="rId10"/>
              </a:rPr>
              <a:t>. </a:t>
            </a:r>
            <a:r>
              <a:rPr lang="en-US" sz="1600" dirty="0">
                <a:solidFill>
                  <a:srgbClr val="9E0000"/>
                </a:solidFill>
              </a:rPr>
              <a:t>Data is also used by </a:t>
            </a:r>
            <a:r>
              <a:rPr lang="en-US" sz="1600" dirty="0" err="1">
                <a:solidFill>
                  <a:srgbClr val="9E0000"/>
                </a:solidFill>
              </a:rPr>
              <a:t>Anaesthesia</a:t>
            </a:r>
            <a:r>
              <a:rPr lang="en-US" sz="1600" dirty="0">
                <a:solidFill>
                  <a:srgbClr val="9E0000"/>
                </a:solidFill>
              </a:rPr>
              <a:t> Clinical Services Accreditation (ACSA) Scheme at </a:t>
            </a:r>
            <a:r>
              <a:rPr lang="en-US" sz="1600" dirty="0" err="1">
                <a:solidFill>
                  <a:srgbClr val="9E0000"/>
                </a:solidFill>
              </a:rPr>
              <a:t>RCoA</a:t>
            </a:r>
            <a:r>
              <a:rPr lang="en-US" sz="1600" dirty="0">
                <a:solidFill>
                  <a:srgbClr val="9E0000"/>
                </a:solidFill>
              </a:rPr>
              <a:t>.</a:t>
            </a:r>
            <a:endParaRPr lang="en-US" sz="1600" dirty="0">
              <a:solidFill>
                <a:srgbClr val="9E0000"/>
              </a:solidFill>
              <a:sym typeface="Montserrat Classic"/>
            </a:endParaRPr>
          </a:p>
        </p:txBody>
      </p:sp>
      <p:sp>
        <p:nvSpPr>
          <p:cNvPr id="110" name="TextBox 110"/>
          <p:cNvSpPr txBox="1"/>
          <p:nvPr/>
        </p:nvSpPr>
        <p:spPr>
          <a:xfrm>
            <a:off x="8268356" y="7112189"/>
            <a:ext cx="2827737" cy="2077492"/>
          </a:xfrm>
          <a:prstGeom prst="rect">
            <a:avLst/>
          </a:prstGeom>
        </p:spPr>
        <p:txBody>
          <a:bodyPr wrap="square" lIns="0" tIns="0" rIns="0" bIns="0" rtlCol="0" anchor="t">
            <a:spAutoFit/>
          </a:bodyPr>
          <a:lstStyle/>
          <a:p>
            <a:pPr algn="ctr">
              <a:lnSpc>
                <a:spcPts val="1848"/>
              </a:lnSpc>
              <a:spcBef>
                <a:spcPct val="0"/>
              </a:spcBef>
            </a:pPr>
            <a:r>
              <a:rPr lang="en-GB" sz="1600" b="1" dirty="0">
                <a:solidFill>
                  <a:srgbClr val="9E0000"/>
                </a:solidFill>
              </a:rPr>
              <a:t>NELA collaborates </a:t>
            </a:r>
            <a:r>
              <a:rPr lang="en-GB" sz="1600" dirty="0">
                <a:solidFill>
                  <a:srgbClr val="9E0000"/>
                </a:solidFill>
              </a:rPr>
              <a:t>with standard setting bodies on recommendations for care. NELA interrogates national published standards and guidelines </a:t>
            </a:r>
            <a:r>
              <a:rPr lang="en-GB" sz="1600" b="1" dirty="0">
                <a:solidFill>
                  <a:srgbClr val="9E0000"/>
                </a:solidFill>
              </a:rPr>
              <a:t>to ensure NELA audits against the most appropriate and up-to-date </a:t>
            </a:r>
            <a:r>
              <a:rPr lang="en-GB" sz="1600" b="1" dirty="0">
                <a:solidFill>
                  <a:srgbClr val="9E0000"/>
                </a:solidFill>
                <a:hlinkClick r:id="rId11">
                  <a:extLst>
                    <a:ext uri="{A12FA001-AC4F-418D-AE19-62706E023703}">
                      <ahyp:hlinkClr xmlns:ahyp="http://schemas.microsoft.com/office/drawing/2018/hyperlinkcolor" val="tx"/>
                    </a:ext>
                  </a:extLst>
                </a:hlinkClick>
              </a:rPr>
              <a:t>standards of care</a:t>
            </a:r>
            <a:r>
              <a:rPr lang="en-GB" sz="1600" b="1" dirty="0">
                <a:solidFill>
                  <a:srgbClr val="9E0000"/>
                </a:solidFill>
              </a:rPr>
              <a:t>.</a:t>
            </a:r>
            <a:endParaRPr lang="en-US" sz="1600" b="1" dirty="0">
              <a:solidFill>
                <a:srgbClr val="9E0000"/>
              </a:solidFill>
              <a:sym typeface="Montserrat Classic"/>
            </a:endParaRPr>
          </a:p>
        </p:txBody>
      </p:sp>
      <p:sp>
        <p:nvSpPr>
          <p:cNvPr id="111" name="TextBox 111"/>
          <p:cNvSpPr txBox="1"/>
          <p:nvPr/>
        </p:nvSpPr>
        <p:spPr>
          <a:xfrm>
            <a:off x="8629560" y="10365918"/>
            <a:ext cx="5318485" cy="1154162"/>
          </a:xfrm>
          <a:prstGeom prst="rect">
            <a:avLst/>
          </a:prstGeom>
        </p:spPr>
        <p:txBody>
          <a:bodyPr wrap="square" lIns="0" tIns="0" rIns="0" bIns="0" rtlCol="0" anchor="t">
            <a:spAutoFit/>
          </a:bodyPr>
          <a:lstStyle/>
          <a:p>
            <a:pPr algn="ctr">
              <a:lnSpc>
                <a:spcPts val="1848"/>
              </a:lnSpc>
              <a:spcBef>
                <a:spcPct val="0"/>
              </a:spcBef>
            </a:pPr>
            <a:r>
              <a:rPr lang="en-GB" sz="1600" b="1" dirty="0">
                <a:solidFill>
                  <a:srgbClr val="9E0000"/>
                </a:solidFill>
              </a:rPr>
              <a:t>The </a:t>
            </a:r>
            <a:r>
              <a:rPr lang="en-GB" sz="1600" b="1" dirty="0" err="1">
                <a:solidFill>
                  <a:srgbClr val="9E0000"/>
                </a:solidFill>
              </a:rPr>
              <a:t>RCoA</a:t>
            </a:r>
            <a:r>
              <a:rPr lang="en-GB" sz="1600" b="1" dirty="0">
                <a:solidFill>
                  <a:srgbClr val="9E0000"/>
                </a:solidFill>
              </a:rPr>
              <a:t>, through NELA, collaborates with a number of other bodies</a:t>
            </a:r>
            <a:r>
              <a:rPr lang="en-GB" sz="1600" dirty="0">
                <a:solidFill>
                  <a:srgbClr val="9E0000"/>
                </a:solidFill>
              </a:rPr>
              <a:t>, e.g. </a:t>
            </a:r>
            <a:r>
              <a:rPr lang="en-GB" sz="1600" dirty="0">
                <a:solidFill>
                  <a:srgbClr val="9E0000"/>
                </a:solidFill>
                <a:hlinkClick r:id="rId12">
                  <a:extLst>
                    <a:ext uri="{A12FA001-AC4F-418D-AE19-62706E023703}">
                      <ahyp:hlinkClr xmlns:ahyp="http://schemas.microsoft.com/office/drawing/2018/hyperlinkcolor" val="tx"/>
                    </a:ext>
                  </a:extLst>
                </a:hlinkClick>
              </a:rPr>
              <a:t>THIS Institute at University of Cambridge </a:t>
            </a:r>
            <a:r>
              <a:rPr lang="en-GB" sz="1600" dirty="0">
                <a:solidFill>
                  <a:srgbClr val="9E0000"/>
                </a:solidFill>
              </a:rPr>
              <a:t>to streamline the diagnostic pathway, and CPOC to develop training curricula to improve outcomes for older surgical patients.</a:t>
            </a:r>
            <a:endParaRPr lang="en-US" sz="1600" dirty="0">
              <a:solidFill>
                <a:srgbClr val="9E0000"/>
              </a:solidFill>
              <a:sym typeface="Montserrat Classic"/>
            </a:endParaRPr>
          </a:p>
        </p:txBody>
      </p:sp>
      <p:sp>
        <p:nvSpPr>
          <p:cNvPr id="112" name="TextBox 112"/>
          <p:cNvSpPr txBox="1"/>
          <p:nvPr/>
        </p:nvSpPr>
        <p:spPr>
          <a:xfrm>
            <a:off x="4267706" y="10176360"/>
            <a:ext cx="2634640" cy="1461939"/>
          </a:xfrm>
          <a:prstGeom prst="rect">
            <a:avLst/>
          </a:prstGeom>
          <a:solidFill>
            <a:schemeClr val="tx1">
              <a:lumMod val="95000"/>
            </a:schemeClr>
          </a:solidFill>
        </p:spPr>
        <p:txBody>
          <a:bodyPr wrap="square" lIns="0" tIns="0" rIns="0" bIns="0" rtlCol="0" anchor="t">
            <a:spAutoFit/>
          </a:bodyPr>
          <a:lstStyle/>
          <a:p>
            <a:pPr algn="ctr">
              <a:lnSpc>
                <a:spcPts val="1862"/>
              </a:lnSpc>
              <a:spcBef>
                <a:spcPct val="0"/>
              </a:spcBef>
            </a:pPr>
            <a:r>
              <a:rPr lang="en-GB" sz="1600" b="1" dirty="0">
                <a:solidFill>
                  <a:srgbClr val="9E0000"/>
                </a:solidFill>
                <a:hlinkClick r:id="rId13"/>
              </a:rPr>
              <a:t>NoLap</a:t>
            </a:r>
            <a:r>
              <a:rPr lang="en-GB" sz="1600" dirty="0">
                <a:solidFill>
                  <a:srgbClr val="9E0000"/>
                </a:solidFill>
                <a:hlinkClick r:id="rId13"/>
              </a:rPr>
              <a:t> </a:t>
            </a:r>
            <a:r>
              <a:rPr lang="en-GB" sz="1600" dirty="0">
                <a:solidFill>
                  <a:srgbClr val="9E0000"/>
                </a:solidFill>
              </a:rPr>
              <a:t>(patients with acute abdominal conditions who do not undergo surgery) data collection commenced in April 2024 and </a:t>
            </a:r>
            <a:r>
              <a:rPr lang="en-GB" sz="1600" b="1" dirty="0">
                <a:solidFill>
                  <a:srgbClr val="9E0000"/>
                </a:solidFill>
              </a:rPr>
              <a:t>issued its </a:t>
            </a:r>
            <a:r>
              <a:rPr lang="en-GB" sz="1600" b="1" dirty="0">
                <a:solidFill>
                  <a:srgbClr val="9E0000"/>
                </a:solidFill>
                <a:hlinkClick r:id="rId14"/>
              </a:rPr>
              <a:t>first report </a:t>
            </a:r>
            <a:r>
              <a:rPr lang="en-GB" sz="1600" b="1" dirty="0">
                <a:solidFill>
                  <a:srgbClr val="9E0000"/>
                </a:solidFill>
              </a:rPr>
              <a:t>in May 2026</a:t>
            </a:r>
            <a:r>
              <a:rPr lang="en-GB" sz="1600" dirty="0">
                <a:solidFill>
                  <a:srgbClr val="9E0000"/>
                </a:solidFill>
              </a:rPr>
              <a:t>.</a:t>
            </a:r>
            <a:endParaRPr lang="en-US" sz="1600" b="1" dirty="0">
              <a:solidFill>
                <a:srgbClr val="9E0000"/>
              </a:solidFill>
              <a:sym typeface="Montserrat Classic"/>
            </a:endParaRPr>
          </a:p>
        </p:txBody>
      </p:sp>
      <p:sp>
        <p:nvSpPr>
          <p:cNvPr id="113" name="Freeform 113"/>
          <p:cNvSpPr/>
          <p:nvPr/>
        </p:nvSpPr>
        <p:spPr>
          <a:xfrm>
            <a:off x="159884" y="174835"/>
            <a:ext cx="2428439" cy="1169433"/>
          </a:xfrm>
          <a:custGeom>
            <a:avLst/>
            <a:gdLst/>
            <a:ahLst/>
            <a:cxnLst/>
            <a:rect l="l" t="t" r="r" b="b"/>
            <a:pathLst>
              <a:path w="2428439" h="1169433">
                <a:moveTo>
                  <a:pt x="0" y="0"/>
                </a:moveTo>
                <a:lnTo>
                  <a:pt x="2428439" y="0"/>
                </a:lnTo>
                <a:lnTo>
                  <a:pt x="2428439" y="1169433"/>
                </a:lnTo>
                <a:lnTo>
                  <a:pt x="0" y="1169433"/>
                </a:lnTo>
                <a:lnTo>
                  <a:pt x="0" y="0"/>
                </a:lnTo>
                <a:close/>
              </a:path>
            </a:pathLst>
          </a:custGeom>
          <a:blipFill>
            <a:blip r:embed="rId15"/>
            <a:stretch>
              <a:fillRect l="-588" r="-588" b="-4613"/>
            </a:stretch>
          </a:blipFill>
        </p:spPr>
        <p:txBody>
          <a:bodyPr/>
          <a:lstStyle/>
          <a:p>
            <a:endParaRPr lang="en-GB"/>
          </a:p>
        </p:txBody>
      </p:sp>
      <p:sp>
        <p:nvSpPr>
          <p:cNvPr id="114" name="TextBox 114"/>
          <p:cNvSpPr txBox="1"/>
          <p:nvPr/>
        </p:nvSpPr>
        <p:spPr>
          <a:xfrm>
            <a:off x="1386803" y="20990236"/>
            <a:ext cx="12096000" cy="478790"/>
          </a:xfrm>
          <a:prstGeom prst="rect">
            <a:avLst/>
          </a:prstGeom>
        </p:spPr>
        <p:txBody>
          <a:bodyPr lIns="0" tIns="0" rIns="0" bIns="0" rtlCol="0" anchor="t">
            <a:spAutoFit/>
          </a:bodyPr>
          <a:lstStyle/>
          <a:p>
            <a:pPr algn="ctr">
              <a:lnSpc>
                <a:spcPts val="2099"/>
              </a:lnSpc>
            </a:pPr>
            <a:r>
              <a:rPr lang="en-US" dirty="0">
                <a:solidFill>
                  <a:schemeClr val="bg1"/>
                </a:solidFill>
                <a:latin typeface="Montserrat Classic"/>
                <a:ea typeface="Montserrat Classic"/>
                <a:cs typeface="Montserrat Classic"/>
                <a:sym typeface="Montserrat Classic"/>
              </a:rPr>
              <a:t>Impact report produced May 2026</a:t>
            </a:r>
            <a:r>
              <a:rPr lang="en-US" sz="1499" dirty="0">
                <a:solidFill>
                  <a:srgbClr val="FFFFFF"/>
                </a:solidFill>
                <a:latin typeface="Montserrat Classic"/>
                <a:ea typeface="Montserrat Classic"/>
                <a:cs typeface="Montserrat Classic"/>
                <a:sym typeface="Montserrat Classic"/>
              </a:rPr>
              <a:t>. </a:t>
            </a:r>
          </a:p>
          <a:p>
            <a:pPr algn="ctr">
              <a:lnSpc>
                <a:spcPts val="1819"/>
              </a:lnSpc>
              <a:spcBef>
                <a:spcPct val="0"/>
              </a:spcBef>
            </a:pPr>
            <a:endParaRPr lang="en-US" sz="1499" dirty="0">
              <a:solidFill>
                <a:srgbClr val="FFFFFF"/>
              </a:solidFill>
              <a:latin typeface="Montserrat Classic"/>
              <a:ea typeface="Montserrat Classic"/>
              <a:cs typeface="Montserrat Classic"/>
              <a:sym typeface="Montserrat Classic"/>
            </a:endParaRPr>
          </a:p>
        </p:txBody>
      </p:sp>
      <p:pic>
        <p:nvPicPr>
          <p:cNvPr id="115" name="Picture 114" descr="A red and white logo&#10;&#10;AI-generated content may be incorrect.">
            <a:extLst>
              <a:ext uri="{FF2B5EF4-FFF2-40B4-BE49-F238E27FC236}">
                <a16:creationId xmlns:a16="http://schemas.microsoft.com/office/drawing/2014/main" id="{99D8ED59-54F4-37C8-FB37-84C4FCAC8B8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960521" y="180237"/>
            <a:ext cx="2428439" cy="1081507"/>
          </a:xfrm>
          <a:prstGeom prst="rect">
            <a:avLst/>
          </a:prstGeom>
        </p:spPr>
      </p:pic>
      <p:grpSp>
        <p:nvGrpSpPr>
          <p:cNvPr id="116" name="Group 72">
            <a:extLst>
              <a:ext uri="{FF2B5EF4-FFF2-40B4-BE49-F238E27FC236}">
                <a16:creationId xmlns:a16="http://schemas.microsoft.com/office/drawing/2014/main" id="{70870B59-8696-84D3-E1C8-111FBC176F4F}"/>
              </a:ext>
            </a:extLst>
          </p:cNvPr>
          <p:cNvGrpSpPr/>
          <p:nvPr/>
        </p:nvGrpSpPr>
        <p:grpSpPr>
          <a:xfrm>
            <a:off x="11546095" y="7448778"/>
            <a:ext cx="3068636" cy="2187099"/>
            <a:chOff x="0" y="0"/>
            <a:chExt cx="560448" cy="645278"/>
          </a:xfrm>
        </p:grpSpPr>
        <p:sp>
          <p:nvSpPr>
            <p:cNvPr id="117" name="Freeform 73">
              <a:extLst>
                <a:ext uri="{FF2B5EF4-FFF2-40B4-BE49-F238E27FC236}">
                  <a16:creationId xmlns:a16="http://schemas.microsoft.com/office/drawing/2014/main" id="{C8949631-1912-AD45-C524-4A780B4E797A}"/>
                </a:ext>
              </a:extLst>
            </p:cNvPr>
            <p:cNvSpPr/>
            <p:nvPr/>
          </p:nvSpPr>
          <p:spPr>
            <a:xfrm>
              <a:off x="0" y="0"/>
              <a:ext cx="560448" cy="645278"/>
            </a:xfrm>
            <a:custGeom>
              <a:avLst/>
              <a:gdLst/>
              <a:ahLst/>
              <a:cxnLst/>
              <a:rect l="l" t="t" r="r" b="b"/>
              <a:pathLst>
                <a:path w="560448" h="645278">
                  <a:moveTo>
                    <a:pt x="183171" y="0"/>
                  </a:moveTo>
                  <a:lnTo>
                    <a:pt x="377277" y="0"/>
                  </a:lnTo>
                  <a:cubicBezTo>
                    <a:pt x="478439" y="0"/>
                    <a:pt x="560448" y="82008"/>
                    <a:pt x="560448" y="183171"/>
                  </a:cubicBezTo>
                  <a:lnTo>
                    <a:pt x="560448" y="462108"/>
                  </a:lnTo>
                  <a:cubicBezTo>
                    <a:pt x="560448" y="563270"/>
                    <a:pt x="478439" y="645278"/>
                    <a:pt x="377277" y="645278"/>
                  </a:cubicBezTo>
                  <a:lnTo>
                    <a:pt x="183171" y="645278"/>
                  </a:lnTo>
                  <a:cubicBezTo>
                    <a:pt x="82008" y="645278"/>
                    <a:pt x="0" y="563270"/>
                    <a:pt x="0" y="462108"/>
                  </a:cubicBezTo>
                  <a:lnTo>
                    <a:pt x="0" y="183171"/>
                  </a:lnTo>
                  <a:cubicBezTo>
                    <a:pt x="0" y="82008"/>
                    <a:pt x="82008" y="0"/>
                    <a:pt x="183171" y="0"/>
                  </a:cubicBezTo>
                  <a:close/>
                </a:path>
              </a:pathLst>
            </a:custGeom>
          </p:spPr>
          <p:style>
            <a:lnRef idx="2">
              <a:schemeClr val="dk1"/>
            </a:lnRef>
            <a:fillRef idx="1">
              <a:schemeClr val="lt1"/>
            </a:fillRef>
            <a:effectRef idx="0">
              <a:schemeClr val="dk1"/>
            </a:effectRef>
            <a:fontRef idx="minor">
              <a:schemeClr val="dk1"/>
            </a:fontRef>
          </p:style>
          <p:txBody>
            <a:bodyPr/>
            <a:lstStyle/>
            <a:p>
              <a:endParaRPr lang="en-GB"/>
            </a:p>
          </p:txBody>
        </p:sp>
        <p:sp>
          <p:nvSpPr>
            <p:cNvPr id="118" name="TextBox 74">
              <a:extLst>
                <a:ext uri="{FF2B5EF4-FFF2-40B4-BE49-F238E27FC236}">
                  <a16:creationId xmlns:a16="http://schemas.microsoft.com/office/drawing/2014/main" id="{A230F0CA-1B14-BA1C-5B14-B7CF879CF3DB}"/>
                </a:ext>
              </a:extLst>
            </p:cNvPr>
            <p:cNvSpPr txBox="1"/>
            <p:nvPr/>
          </p:nvSpPr>
          <p:spPr>
            <a:xfrm>
              <a:off x="0" y="-57150"/>
              <a:ext cx="560448" cy="702428"/>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grpSp>
      <p:sp>
        <p:nvSpPr>
          <p:cNvPr id="119" name="TextBox 110">
            <a:extLst>
              <a:ext uri="{FF2B5EF4-FFF2-40B4-BE49-F238E27FC236}">
                <a16:creationId xmlns:a16="http://schemas.microsoft.com/office/drawing/2014/main" id="{A2F4741E-ADBF-CCD6-3765-9168FAEF9DB1}"/>
              </a:ext>
            </a:extLst>
          </p:cNvPr>
          <p:cNvSpPr txBox="1"/>
          <p:nvPr/>
        </p:nvSpPr>
        <p:spPr>
          <a:xfrm>
            <a:off x="11802613" y="7451788"/>
            <a:ext cx="2554337" cy="2077492"/>
          </a:xfrm>
          <a:prstGeom prst="rect">
            <a:avLst/>
          </a:prstGeom>
        </p:spPr>
        <p:txBody>
          <a:bodyPr wrap="square" lIns="0" tIns="0" rIns="0" bIns="0" rtlCol="0" anchor="t">
            <a:spAutoFit/>
          </a:bodyPr>
          <a:lstStyle/>
          <a:p>
            <a:pPr algn="ctr">
              <a:lnSpc>
                <a:spcPts val="1848"/>
              </a:lnSpc>
              <a:spcBef>
                <a:spcPct val="0"/>
              </a:spcBef>
            </a:pPr>
            <a:r>
              <a:rPr lang="en-GB" sz="1600" dirty="0">
                <a:solidFill>
                  <a:srgbClr val="9E0000"/>
                </a:solidFill>
              </a:rPr>
              <a:t>Alongside analysis of local </a:t>
            </a:r>
            <a:r>
              <a:rPr lang="en-GB" sz="1600" b="1" dirty="0">
                <a:solidFill>
                  <a:srgbClr val="9E0000"/>
                </a:solidFill>
              </a:rPr>
              <a:t>NELA data </a:t>
            </a:r>
            <a:r>
              <a:rPr lang="en-GB" sz="1600" dirty="0">
                <a:solidFill>
                  <a:srgbClr val="9E0000"/>
                </a:solidFill>
              </a:rPr>
              <a:t>by participating sites, NELA’s data access request process supports many studies. This has led to </a:t>
            </a:r>
            <a:r>
              <a:rPr lang="en-GB" sz="1600" b="1" dirty="0">
                <a:solidFill>
                  <a:srgbClr val="9E0000"/>
                </a:solidFill>
              </a:rPr>
              <a:t>155 peer reviewed publications using or referencing  NELA data in the last ten years.</a:t>
            </a:r>
            <a:endParaRPr lang="en-US" sz="1600" b="1" dirty="0">
              <a:solidFill>
                <a:srgbClr val="9E0000"/>
              </a:solidFill>
              <a:sym typeface="Montserrat Classic"/>
            </a:endParaRPr>
          </a:p>
        </p:txBody>
      </p:sp>
      <p:sp>
        <p:nvSpPr>
          <p:cNvPr id="2" name="TextBox 77">
            <a:extLst>
              <a:ext uri="{FF2B5EF4-FFF2-40B4-BE49-F238E27FC236}">
                <a16:creationId xmlns:a16="http://schemas.microsoft.com/office/drawing/2014/main" id="{FC87A5BF-FD87-1A36-BDC5-131E13982E3D}"/>
              </a:ext>
            </a:extLst>
          </p:cNvPr>
          <p:cNvSpPr txBox="1"/>
          <p:nvPr/>
        </p:nvSpPr>
        <p:spPr>
          <a:xfrm>
            <a:off x="8191582" y="4667250"/>
            <a:ext cx="3150140" cy="2032763"/>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sp>
        <p:nvSpPr>
          <p:cNvPr id="108" name="TextBox 108"/>
          <p:cNvSpPr txBox="1"/>
          <p:nvPr/>
        </p:nvSpPr>
        <p:spPr>
          <a:xfrm>
            <a:off x="8383984" y="4854489"/>
            <a:ext cx="2712109" cy="1615827"/>
          </a:xfrm>
          <a:prstGeom prst="rect">
            <a:avLst/>
          </a:prstGeom>
        </p:spPr>
        <p:txBody>
          <a:bodyPr lIns="0" tIns="0" rIns="0" bIns="0" rtlCol="0" anchor="t">
            <a:spAutoFit/>
          </a:bodyPr>
          <a:lstStyle/>
          <a:p>
            <a:pPr algn="ctr">
              <a:lnSpc>
                <a:spcPts val="1848"/>
              </a:lnSpc>
            </a:pPr>
            <a:r>
              <a:rPr lang="en-US" sz="1600" b="1" dirty="0">
                <a:solidFill>
                  <a:srgbClr val="9E0000"/>
                </a:solidFill>
              </a:rPr>
              <a:t>NELA </a:t>
            </a:r>
            <a:r>
              <a:rPr lang="en-US" sz="1600" b="1" dirty="0">
                <a:solidFill>
                  <a:srgbClr val="9E0000"/>
                </a:solidFill>
                <a:hlinkClick r:id="rId17">
                  <a:extLst>
                    <a:ext uri="{A12FA001-AC4F-418D-AE19-62706E023703}">
                      <ahyp:hlinkClr xmlns:ahyp="http://schemas.microsoft.com/office/drawing/2018/hyperlinkcolor" val="tx"/>
                    </a:ext>
                  </a:extLst>
                </a:hlinkClick>
              </a:rPr>
              <a:t>published</a:t>
            </a:r>
            <a:r>
              <a:rPr lang="en-US" sz="1600" b="1" dirty="0">
                <a:solidFill>
                  <a:srgbClr val="9E0000"/>
                </a:solidFill>
              </a:rPr>
              <a:t> a prognostic model for mortality</a:t>
            </a:r>
            <a:r>
              <a:rPr lang="en-US" sz="1600" dirty="0">
                <a:solidFill>
                  <a:srgbClr val="9E0000"/>
                </a:solidFill>
              </a:rPr>
              <a:t> 30 days after Emergency Laparotomy in 2023. This tool has </a:t>
            </a:r>
            <a:r>
              <a:rPr lang="en-US" sz="1600" b="1" dirty="0">
                <a:solidFill>
                  <a:srgbClr val="9E0000"/>
                </a:solidFill>
              </a:rPr>
              <a:t>superseded other tools and is widely used nationally and internationally.</a:t>
            </a:r>
            <a:r>
              <a:rPr lang="en-US" sz="1600" b="1" dirty="0">
                <a:solidFill>
                  <a:srgbClr val="9E0000"/>
                </a:solidFill>
                <a:sym typeface="Montserrat Classic"/>
              </a:rPr>
              <a:t> </a:t>
            </a:r>
          </a:p>
        </p:txBody>
      </p:sp>
      <p:sp>
        <p:nvSpPr>
          <p:cNvPr id="3" name="TextBox 68">
            <a:extLst>
              <a:ext uri="{FF2B5EF4-FFF2-40B4-BE49-F238E27FC236}">
                <a16:creationId xmlns:a16="http://schemas.microsoft.com/office/drawing/2014/main" id="{F20570F7-B3A8-23C7-8F4C-FAADBDC4D331}"/>
              </a:ext>
            </a:extLst>
          </p:cNvPr>
          <p:cNvSpPr txBox="1"/>
          <p:nvPr/>
        </p:nvSpPr>
        <p:spPr>
          <a:xfrm>
            <a:off x="8047839" y="18181443"/>
            <a:ext cx="3498256" cy="1831343"/>
          </a:xfrm>
          <a:prstGeom prst="rect">
            <a:avLst/>
          </a:prstGeom>
        </p:spPr>
        <p:style>
          <a:lnRef idx="2">
            <a:schemeClr val="dk1"/>
          </a:lnRef>
          <a:fillRef idx="1">
            <a:schemeClr val="lt1"/>
          </a:fillRef>
          <a:effectRef idx="0">
            <a:schemeClr val="dk1"/>
          </a:effectRef>
          <a:fontRef idx="minor">
            <a:schemeClr val="dk1"/>
          </a:fontRef>
        </p:style>
        <p:txBody>
          <a:bodyPr lIns="50800" tIns="50800" rIns="50800" bIns="50800" rtlCol="0" anchor="ctr"/>
          <a:lstStyle/>
          <a:p>
            <a:pPr algn="ctr">
              <a:lnSpc>
                <a:spcPts val="4060"/>
              </a:lnSpc>
            </a:pPr>
            <a:endParaRPr/>
          </a:p>
        </p:txBody>
      </p:sp>
      <p:sp>
        <p:nvSpPr>
          <p:cNvPr id="4" name="TextBox 3">
            <a:extLst>
              <a:ext uri="{FF2B5EF4-FFF2-40B4-BE49-F238E27FC236}">
                <a16:creationId xmlns:a16="http://schemas.microsoft.com/office/drawing/2014/main" id="{DC2FE352-F812-8D57-546D-477F1A923C0A}"/>
              </a:ext>
            </a:extLst>
          </p:cNvPr>
          <p:cNvSpPr txBox="1"/>
          <p:nvPr/>
        </p:nvSpPr>
        <p:spPr>
          <a:xfrm>
            <a:off x="8191582" y="18367821"/>
            <a:ext cx="3315162" cy="1477328"/>
          </a:xfrm>
          <a:prstGeom prst="rect">
            <a:avLst/>
          </a:prstGeom>
          <a:noFill/>
        </p:spPr>
        <p:txBody>
          <a:bodyPr wrap="square" rtlCol="0">
            <a:spAutoFit/>
          </a:bodyPr>
          <a:lstStyle/>
          <a:p>
            <a:r>
              <a:rPr lang="en-GB" dirty="0">
                <a:solidFill>
                  <a:srgbClr val="9E1E1E"/>
                </a:solidFill>
              </a:rPr>
              <a:t>We recently updated our </a:t>
            </a:r>
            <a:r>
              <a:rPr lang="en-GB" dirty="0">
                <a:solidFill>
                  <a:srgbClr val="9E1E1E"/>
                </a:solidFill>
                <a:hlinkClick r:id="rId18"/>
              </a:rPr>
              <a:t>public-facing website</a:t>
            </a:r>
            <a:r>
              <a:rPr lang="en-GB" dirty="0">
                <a:solidFill>
                  <a:srgbClr val="9E1E1E"/>
                </a:solidFill>
              </a:rPr>
              <a:t>, which now has a modern look and feel and houses all key information about the audit.</a:t>
            </a: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B75E62D3DE67478C470A2463941AF3" ma:contentTypeVersion="16" ma:contentTypeDescription="Create a new document." ma:contentTypeScope="" ma:versionID="3cbb43f0fcf6d6eaeffdb7271f5f2e25">
  <xsd:schema xmlns:xsd="http://www.w3.org/2001/XMLSchema" xmlns:xs="http://www.w3.org/2001/XMLSchema" xmlns:p="http://schemas.microsoft.com/office/2006/metadata/properties" xmlns:ns2="88d9f489-fbb5-409d-8361-5dd6458cd0ad" xmlns:ns3="58afd8fe-34e6-4347-ac36-1932accbb357" targetNamespace="http://schemas.microsoft.com/office/2006/metadata/properties" ma:root="true" ma:fieldsID="b5597f15bbd7953552400ed0e2ffdd6b" ns2:_="" ns3:_="">
    <xsd:import namespace="88d9f489-fbb5-409d-8361-5dd6458cd0ad"/>
    <xsd:import namespace="58afd8fe-34e6-4347-ac36-1932accbb35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DateandTim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d9f489-fbb5-409d-8361-5dd6458cd0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DateandTime" ma:index="16" nillable="true" ma:displayName="Date and Time" ma:format="DateTime" ma:internalName="DateandTime">
      <xsd:simpleType>
        <xsd:restriction base="dms:DateTim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4f7a641-d7a7-4058-a8da-0ae5b4afc5b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8afd8fe-34e6-4347-ac36-1932accbb35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ff74fbe-f2fd-4cb2-ac19-1241c3710773}" ma:internalName="TaxCatchAll" ma:showField="CatchAllData" ma:web="58afd8fe-34e6-4347-ac36-1932accbb3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8d9f489-fbb5-409d-8361-5dd6458cd0ad">
      <Terms xmlns="http://schemas.microsoft.com/office/infopath/2007/PartnerControls"/>
    </lcf76f155ced4ddcb4097134ff3c332f>
    <TaxCatchAll xmlns="58afd8fe-34e6-4347-ac36-1932accbb357" xsi:nil="true"/>
    <DateandTime xmlns="88d9f489-fbb5-409d-8361-5dd6458cd0ad" xsi:nil="true"/>
  </documentManagement>
</p:properties>
</file>

<file path=customXml/itemProps1.xml><?xml version="1.0" encoding="utf-8"?>
<ds:datastoreItem xmlns:ds="http://schemas.openxmlformats.org/officeDocument/2006/customXml" ds:itemID="{3798738B-1C07-4C2C-86F7-E6328DA0696B}"/>
</file>

<file path=customXml/itemProps2.xml><?xml version="1.0" encoding="utf-8"?>
<ds:datastoreItem xmlns:ds="http://schemas.openxmlformats.org/officeDocument/2006/customXml" ds:itemID="{CC9CB8D5-B98D-42F1-AB82-10B2DB5B0C09}">
  <ds:schemaRefs>
    <ds:schemaRef ds:uri="http://schemas.microsoft.com/sharepoint/v3/contenttype/forms"/>
  </ds:schemaRefs>
</ds:datastoreItem>
</file>

<file path=customXml/itemProps3.xml><?xml version="1.0" encoding="utf-8"?>
<ds:datastoreItem xmlns:ds="http://schemas.openxmlformats.org/officeDocument/2006/customXml" ds:itemID="{1A8D9410-7692-4AFF-A421-188121C86492}">
  <ds:schemaRefs>
    <ds:schemaRef ds:uri="http://schemas.microsoft.com/office/2006/metadata/properties"/>
    <ds:schemaRef ds:uri="http://schemas.microsoft.com/office/infopath/2007/PartnerControls"/>
    <ds:schemaRef ds:uri="3b40b44f-e799-4d64-8455-904a2da5388f"/>
    <ds:schemaRef ds:uri="http://schemas.microsoft.com/sharepoint/v3/fields"/>
    <ds:schemaRef ds:uri="http://schemas.microsoft.com/sharepoint/v3"/>
    <ds:schemaRef ds:uri="6e6bd307-9bcd-413c-b05b-ff6db65b80d2"/>
  </ds:schemaRefs>
</ds:datastoreItem>
</file>

<file path=docProps/app.xml><?xml version="1.0" encoding="utf-8"?>
<Properties xmlns="http://schemas.openxmlformats.org/officeDocument/2006/extended-properties" xmlns:vt="http://schemas.openxmlformats.org/officeDocument/2006/docPropsVTypes">
  <Template>Office Theme</Template>
  <TotalTime>7321</TotalTime>
  <Words>855</Words>
  <Application>Microsoft Office PowerPoint</Application>
  <PresentationFormat>Custom</PresentationFormat>
  <Paragraphs>38</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Montserrat Classic</vt:lpstr>
      <vt:lpstr>Arial</vt:lpstr>
      <vt:lpstr>Montserrat Classic Bold</vt:lpstr>
      <vt:lpstr>Aptos Display</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of the NNAP</dc:title>
  <dc:creator>Georgia Lewis</dc:creator>
  <cp:lastModifiedBy>Catherine Gallagher</cp:lastModifiedBy>
  <cp:revision>28</cp:revision>
  <dcterms:created xsi:type="dcterms:W3CDTF">2006-08-16T00:00:00Z</dcterms:created>
  <dcterms:modified xsi:type="dcterms:W3CDTF">2026-06-01T10:55:21Z</dcterms:modified>
  <dc:identifier>DAGgULMNp7k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100</vt:r8>
  </property>
  <property fmtid="{D5CDD505-2E9C-101B-9397-08002B2CF9AE}" pid="3" name="Document_x0020_status">
    <vt:lpwstr/>
  </property>
  <property fmtid="{D5CDD505-2E9C-101B-9397-08002B2CF9AE}" pid="4" name="Business_x0020_Activity">
    <vt:lpwstr/>
  </property>
  <property fmtid="{D5CDD505-2E9C-101B-9397-08002B2CF9AE}" pid="5" name="Document status">
    <vt:lpwstr/>
  </property>
  <property fmtid="{D5CDD505-2E9C-101B-9397-08002B2CF9AE}" pid="6" name="Archive">
    <vt:lpwstr/>
  </property>
  <property fmtid="{D5CDD505-2E9C-101B-9397-08002B2CF9AE}" pid="7" name="Business Activity">
    <vt:lpwstr/>
  </property>
  <property fmtid="{D5CDD505-2E9C-101B-9397-08002B2CF9AE}" pid="8" name="MediaServiceImageTags">
    <vt:lpwstr/>
  </property>
  <property fmtid="{D5CDD505-2E9C-101B-9397-08002B2CF9AE}" pid="9" name="ContentTypeId">
    <vt:lpwstr>0x010100DCB75E62D3DE67478C470A2463941AF3</vt:lpwstr>
  </property>
  <property fmtid="{D5CDD505-2E9C-101B-9397-08002B2CF9AE}" pid="10" name="ComplianceAssetId">
    <vt:lpwstr/>
  </property>
  <property fmtid="{D5CDD505-2E9C-101B-9397-08002B2CF9AE}" pid="11" name="Division">
    <vt:lpwstr>1;#Research ＆ Quality Improvement|c788aced-109f-432d-9368-116094370ebc</vt:lpwstr>
  </property>
  <property fmtid="{D5CDD505-2E9C-101B-9397-08002B2CF9AE}" pid="12" name="_ExtendedDescription">
    <vt:lpwstr/>
  </property>
  <property fmtid="{D5CDD505-2E9C-101B-9397-08002B2CF9AE}" pid="13" name="Project_x002F__x0020_contract_x0020_status">
    <vt:lpwstr/>
  </property>
  <property fmtid="{D5CDD505-2E9C-101B-9397-08002B2CF9AE}" pid="14" name="Information type">
    <vt:lpwstr/>
  </property>
  <property fmtid="{D5CDD505-2E9C-101B-9397-08002B2CF9AE}" pid="15" name="Information_x0020_type">
    <vt:lpwstr/>
  </property>
  <property fmtid="{D5CDD505-2E9C-101B-9397-08002B2CF9AE}" pid="16" name="Business_x0020_Function">
    <vt:lpwstr>2;#Audits|ae63694e-9999-473c-882e-084b09c6631d</vt:lpwstr>
  </property>
  <property fmtid="{D5CDD505-2E9C-101B-9397-08002B2CF9AE}" pid="17" name="Business Function">
    <vt:lpwstr>2;#Audits|ae63694e-9999-473c-882e-084b09c6631d</vt:lpwstr>
  </property>
  <property fmtid="{D5CDD505-2E9C-101B-9397-08002B2CF9AE}" pid="18" name="Project/ contract status">
    <vt:lpwstr/>
  </property>
</Properties>
</file>