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55" r:id="rId2"/>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617D0-9597-327C-D7C0-8AC0112FDC1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22DBDA9-9305-A392-B247-8D0DBBFC76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6E062F5-969B-4D6B-30E9-A6D2ED560AAE}"/>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5" name="Footer Placeholder 4">
            <a:extLst>
              <a:ext uri="{FF2B5EF4-FFF2-40B4-BE49-F238E27FC236}">
                <a16:creationId xmlns:a16="http://schemas.microsoft.com/office/drawing/2014/main" id="{EAECC3A2-7611-47CF-3B18-17F53DC7CA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D6C34-DFEB-DDE7-9D2E-DB0D91A52814}"/>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11018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36B53-70A2-2E59-67B9-17385E88A39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5C0CD56-9507-2E74-B397-2472121C6FC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8498F11-FC31-EAF7-E759-5A83ADE7F2D2}"/>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5" name="Footer Placeholder 4">
            <a:extLst>
              <a:ext uri="{FF2B5EF4-FFF2-40B4-BE49-F238E27FC236}">
                <a16:creationId xmlns:a16="http://schemas.microsoft.com/office/drawing/2014/main" id="{0D841CF7-6EAC-BDD0-6582-CC83C65A51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503F48-227C-F584-A6E4-2D02B4A1F1B2}"/>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319603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FB307-03BB-844C-BEDF-824C59A5B5E4}"/>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FCD1A61-117B-03DE-69BE-5C4E44A1E49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C73AB0F-8DA9-A258-1A94-4B4C2124AC9B}"/>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5" name="Footer Placeholder 4">
            <a:extLst>
              <a:ext uri="{FF2B5EF4-FFF2-40B4-BE49-F238E27FC236}">
                <a16:creationId xmlns:a16="http://schemas.microsoft.com/office/drawing/2014/main" id="{CC4D0D05-2EC5-F287-B08E-44A1022E4E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8936A8-4A16-C03F-5705-005CB32636A5}"/>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2160886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pic>
        <p:nvPicPr>
          <p:cNvPr id="10" name="Picture 9" descr="A blurry blue and green background&#10;&#10;Description automatically generated">
            <a:extLst>
              <a:ext uri="{FF2B5EF4-FFF2-40B4-BE49-F238E27FC236}">
                <a16:creationId xmlns:a16="http://schemas.microsoft.com/office/drawing/2014/main" id="{3C9F4270-EE26-EBE2-81AE-F595ACE4230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33721"/>
          <a:stretch/>
        </p:blipFill>
        <p:spPr>
          <a:xfrm rot="5400000">
            <a:off x="3874686" y="-2784421"/>
            <a:ext cx="4442630" cy="12192002"/>
          </a:xfrm>
          <a:prstGeom prst="rect">
            <a:avLst/>
          </a:prstGeom>
        </p:spPr>
      </p:pic>
      <p:sp>
        <p:nvSpPr>
          <p:cNvPr id="9" name="Rectangle 8">
            <a:extLst>
              <a:ext uri="{FF2B5EF4-FFF2-40B4-BE49-F238E27FC236}">
                <a16:creationId xmlns:a16="http://schemas.microsoft.com/office/drawing/2014/main" id="{CE83CA44-686D-7EAA-5A04-31CEF3A9FFF8}"/>
              </a:ext>
            </a:extLst>
          </p:cNvPr>
          <p:cNvSpPr/>
          <p:nvPr userDrawn="1"/>
        </p:nvSpPr>
        <p:spPr>
          <a:xfrm>
            <a:off x="8847594" y="64702"/>
            <a:ext cx="3272080" cy="10178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7EEF7FA8-3BF1-A5D5-8A63-5BA59E7BDE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88995" y="142115"/>
            <a:ext cx="2260198" cy="813193"/>
          </a:xfrm>
          <a:prstGeom prst="rect">
            <a:avLst/>
          </a:prstGeom>
        </p:spPr>
      </p:pic>
      <p:sp>
        <p:nvSpPr>
          <p:cNvPr id="15" name="TextBox 14"/>
          <p:cNvSpPr txBox="1"/>
          <p:nvPr userDrawn="1"/>
        </p:nvSpPr>
        <p:spPr>
          <a:xfrm>
            <a:off x="1021976" y="1775011"/>
            <a:ext cx="10085295" cy="461665"/>
          </a:xfrm>
          <a:prstGeom prst="rect">
            <a:avLst/>
          </a:prstGeom>
          <a:noFill/>
        </p:spPr>
        <p:txBody>
          <a:bodyPr wrap="square" rtlCol="0">
            <a:spAutoFit/>
          </a:bodyPr>
          <a:lstStyle/>
          <a:p>
            <a:endParaRPr lang="en-GB" sz="2400" dirty="0">
              <a:solidFill>
                <a:schemeClr val="bg1"/>
              </a:solidFill>
            </a:endParaRPr>
          </a:p>
        </p:txBody>
      </p:sp>
      <p:pic>
        <p:nvPicPr>
          <p:cNvPr id="12" name="Picture 4" descr="S:\BreastCancerOlderPatients\Communication &amp; Dissemination\Logos\HQIP\HQIP-logo1.jpg">
            <a:extLst>
              <a:ext uri="{FF2B5EF4-FFF2-40B4-BE49-F238E27FC236}">
                <a16:creationId xmlns:a16="http://schemas.microsoft.com/office/drawing/2014/main" id="{087231A6-D70C-ACE5-675F-08ABD76B98E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048561" y="201411"/>
            <a:ext cx="1473269" cy="73663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4DB50ED3-D400-803B-57A2-8186207EC80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7824" y="171875"/>
            <a:ext cx="1426531" cy="710327"/>
          </a:xfrm>
          <a:prstGeom prst="rect">
            <a:avLst/>
          </a:prstGeom>
        </p:spPr>
      </p:pic>
      <p:pic>
        <p:nvPicPr>
          <p:cNvPr id="16" name="Picture 15">
            <a:extLst>
              <a:ext uri="{FF2B5EF4-FFF2-40B4-BE49-F238E27FC236}">
                <a16:creationId xmlns:a16="http://schemas.microsoft.com/office/drawing/2014/main" id="{1BBC30E0-2929-5065-471D-4B1AD1644A1A}"/>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12162" y="171180"/>
            <a:ext cx="1349298" cy="708603"/>
          </a:xfrm>
          <a:prstGeom prst="rect">
            <a:avLst/>
          </a:prstGeom>
          <a:noFill/>
        </p:spPr>
      </p:pic>
      <p:pic>
        <p:nvPicPr>
          <p:cNvPr id="18" name="Picture 17" descr="Logo&#10;&#10;Description automatically generated">
            <a:extLst>
              <a:ext uri="{FF2B5EF4-FFF2-40B4-BE49-F238E27FC236}">
                <a16:creationId xmlns:a16="http://schemas.microsoft.com/office/drawing/2014/main" id="{9F9018D1-5975-450A-BF84-240F0A9C0E55}"/>
              </a:ext>
            </a:extLst>
          </p:cNvPr>
          <p:cNvPicPr/>
          <p:nvPr userDrawn="1"/>
        </p:nvPicPr>
        <p:blipFill>
          <a:blip r:embed="rId7" cstate="print">
            <a:extLst>
              <a:ext uri="{28A0092B-C50C-407E-A947-70E740481C1C}">
                <a14:useLocalDpi xmlns:a14="http://schemas.microsoft.com/office/drawing/2010/main" val="0"/>
              </a:ext>
            </a:extLst>
          </a:blip>
          <a:stretch>
            <a:fillRect/>
          </a:stretch>
        </p:blipFill>
        <p:spPr>
          <a:xfrm>
            <a:off x="6725392" y="332952"/>
            <a:ext cx="1213265" cy="411737"/>
          </a:xfrm>
          <a:prstGeom prst="rect">
            <a:avLst/>
          </a:prstGeom>
        </p:spPr>
      </p:pic>
      <p:pic>
        <p:nvPicPr>
          <p:cNvPr id="19" name="Picture 18" descr="A blue and white sign&#10;&#10;Description automatically generated with medium confidence">
            <a:extLst>
              <a:ext uri="{FF2B5EF4-FFF2-40B4-BE49-F238E27FC236}">
                <a16:creationId xmlns:a16="http://schemas.microsoft.com/office/drawing/2014/main" id="{90B64EB7-BA52-FF2A-E008-1E8AA76B8BD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686210" y="262318"/>
            <a:ext cx="842421" cy="630881"/>
          </a:xfrm>
          <a:prstGeom prst="rect">
            <a:avLst/>
          </a:prstGeom>
        </p:spPr>
      </p:pic>
      <p:pic>
        <p:nvPicPr>
          <p:cNvPr id="20" name="Picture 19" descr="A close-up of a logo&#10;&#10;Description automatically generated">
            <a:extLst>
              <a:ext uri="{FF2B5EF4-FFF2-40B4-BE49-F238E27FC236}">
                <a16:creationId xmlns:a16="http://schemas.microsoft.com/office/drawing/2014/main" id="{4544EDFA-DD1A-63AF-C960-022CBFDB32B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065568" y="301207"/>
            <a:ext cx="1473269" cy="458980"/>
          </a:xfrm>
          <a:prstGeom prst="rect">
            <a:avLst/>
          </a:prstGeom>
        </p:spPr>
      </p:pic>
      <p:pic>
        <p:nvPicPr>
          <p:cNvPr id="3" name="Picture 2" descr="@ACPGBI on Twitter: &quot;Patient reported and physician recorded bowel ...">
            <a:extLst>
              <a:ext uri="{FF2B5EF4-FFF2-40B4-BE49-F238E27FC236}">
                <a16:creationId xmlns:a16="http://schemas.microsoft.com/office/drawing/2014/main" id="{81B558C9-6077-953A-C35C-D520953E3D18}"/>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l="17405" r="13044"/>
          <a:stretch/>
        </p:blipFill>
        <p:spPr bwMode="auto">
          <a:xfrm>
            <a:off x="4756809" y="139775"/>
            <a:ext cx="544430" cy="783637"/>
          </a:xfrm>
          <a:prstGeom prst="rect">
            <a:avLst/>
          </a:prstGeom>
          <a:noFill/>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2D5C42E6-6AFE-2B34-0B4A-957841A6A482}"/>
              </a:ext>
            </a:extLst>
          </p:cNvPr>
          <p:cNvSpPr/>
          <p:nvPr userDrawn="1"/>
        </p:nvSpPr>
        <p:spPr>
          <a:xfrm>
            <a:off x="565688" y="6439546"/>
            <a:ext cx="1449092" cy="3564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logo for national cancer institute&#10;&#10;Description automatically generated">
            <a:extLst>
              <a:ext uri="{FF2B5EF4-FFF2-40B4-BE49-F238E27FC236}">
                <a16:creationId xmlns:a16="http://schemas.microsoft.com/office/drawing/2014/main" id="{B5055E9A-BEA2-07AE-2740-6F7D399CDC3B}"/>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56693" y="5751673"/>
            <a:ext cx="2315323" cy="905671"/>
          </a:xfrm>
          <a:prstGeom prst="rect">
            <a:avLst/>
          </a:prstGeom>
        </p:spPr>
      </p:pic>
      <p:sp>
        <p:nvSpPr>
          <p:cNvPr id="7" name="Rectangle 6">
            <a:extLst>
              <a:ext uri="{FF2B5EF4-FFF2-40B4-BE49-F238E27FC236}">
                <a16:creationId xmlns:a16="http://schemas.microsoft.com/office/drawing/2014/main" id="{75921BE9-351B-E3C5-C2D4-9FB8A609D2FB}"/>
              </a:ext>
            </a:extLst>
          </p:cNvPr>
          <p:cNvSpPr/>
          <p:nvPr userDrawn="1"/>
        </p:nvSpPr>
        <p:spPr>
          <a:xfrm>
            <a:off x="9097505" y="6439546"/>
            <a:ext cx="1743559" cy="3537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D54FC40-C5ED-9109-BEC1-46993FC55A62}"/>
              </a:ext>
            </a:extLst>
          </p:cNvPr>
          <p:cNvSpPr txBox="1"/>
          <p:nvPr userDrawn="1"/>
        </p:nvSpPr>
        <p:spPr>
          <a:xfrm>
            <a:off x="9791418" y="6307785"/>
            <a:ext cx="2335530" cy="400110"/>
          </a:xfrm>
          <a:prstGeom prst="rect">
            <a:avLst/>
          </a:prstGeom>
          <a:noFill/>
        </p:spPr>
        <p:txBody>
          <a:bodyPr wrap="square" rtlCol="0">
            <a:spAutoFit/>
          </a:bodyPr>
          <a:lstStyle/>
          <a:p>
            <a:r>
              <a:rPr lang="en-GB" sz="2000" dirty="0">
                <a:solidFill>
                  <a:srgbClr val="3768B1"/>
                </a:solidFill>
              </a:rPr>
              <a:t>@NBOCA_NATCAN</a:t>
            </a:r>
          </a:p>
        </p:txBody>
      </p:sp>
    </p:spTree>
    <p:extLst>
      <p:ext uri="{BB962C8B-B14F-4D97-AF65-F5344CB8AC3E}">
        <p14:creationId xmlns:p14="http://schemas.microsoft.com/office/powerpoint/2010/main" val="2311860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B2411-53E3-73D9-FA19-75358E5F5DA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AE34356-65A1-F22F-41D8-9A5A3B6F6E5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E524D9A-CDB7-6412-079E-D944AA3413AD}"/>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5" name="Footer Placeholder 4">
            <a:extLst>
              <a:ext uri="{FF2B5EF4-FFF2-40B4-BE49-F238E27FC236}">
                <a16:creationId xmlns:a16="http://schemas.microsoft.com/office/drawing/2014/main" id="{27653F3C-73F9-A7CE-04E8-C78AAFBE82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FFDAB2-77BE-9684-D59D-8A9F81927CBB}"/>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3551448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92FD6-3650-6D75-5712-6C4B0560FC0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03CC77A-CE8A-E766-43FB-29082FDC10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94F1922-C938-D9BA-7B6E-7C2598A7CB35}"/>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5" name="Footer Placeholder 4">
            <a:extLst>
              <a:ext uri="{FF2B5EF4-FFF2-40B4-BE49-F238E27FC236}">
                <a16:creationId xmlns:a16="http://schemas.microsoft.com/office/drawing/2014/main" id="{D4FC9521-A5CE-1FD3-BADF-6104D64E1C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CCFC90-EACB-3CD9-C0F6-AD826D4C20A6}"/>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147864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52FA8-35E0-EAEF-1249-3D145656A58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11DEFDA-DD8D-0064-0F13-616F01E4804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4C0BE7F-941E-BC95-14FB-7F56A3D64A0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87DB810-6B93-8A14-8DE8-D07C762ADB85}"/>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6" name="Footer Placeholder 5">
            <a:extLst>
              <a:ext uri="{FF2B5EF4-FFF2-40B4-BE49-F238E27FC236}">
                <a16:creationId xmlns:a16="http://schemas.microsoft.com/office/drawing/2014/main" id="{ED55F252-CC61-4C5D-89E2-AFEBFC0807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3D99E89-F814-567E-0E69-8E6D0EC183B6}"/>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156204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60524-A622-5FF6-3C95-9251FF02C2B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B571CCD-40A5-9C97-F397-8187AA85E7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0B42EC3-4F98-C537-6E1B-31A592E66BA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C328C47-545B-A75D-6201-F8E7EDA835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E385045-D408-078E-2AA3-8E3F5E9E416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C7F2C76-F96E-AEBA-135F-AF8C6FEFBDC8}"/>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8" name="Footer Placeholder 7">
            <a:extLst>
              <a:ext uri="{FF2B5EF4-FFF2-40B4-BE49-F238E27FC236}">
                <a16:creationId xmlns:a16="http://schemas.microsoft.com/office/drawing/2014/main" id="{B776C4B0-8EDF-3A74-BAEB-D8EEC0E13CA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1969AE5-4E3E-DDFC-78BB-9B6E5EB2C8F0}"/>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4038560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FFFC-AEFF-7E1A-15CA-343D8B63A05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E13D3F4-B62A-43D3-AD08-75B10D2C381E}"/>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4" name="Footer Placeholder 3">
            <a:extLst>
              <a:ext uri="{FF2B5EF4-FFF2-40B4-BE49-F238E27FC236}">
                <a16:creationId xmlns:a16="http://schemas.microsoft.com/office/drawing/2014/main" id="{AB9891D4-9242-0666-BFC5-0F9F844ECF1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76F267C-D2D9-3EA7-8608-22B7C52D50A2}"/>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246869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AEE9E3-7760-F2D2-3AEF-D06894C9904D}"/>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3" name="Footer Placeholder 2">
            <a:extLst>
              <a:ext uri="{FF2B5EF4-FFF2-40B4-BE49-F238E27FC236}">
                <a16:creationId xmlns:a16="http://schemas.microsoft.com/office/drawing/2014/main" id="{8C800CD8-D551-86E6-D17E-A794BA8C757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5B296A5-6032-7D02-D58E-202F5738E52F}"/>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1878966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587C4-430D-49B1-21C3-18DC789509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EBC7379-29E5-5E9D-F146-2662F0AE20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F942DBB-AA95-C326-F765-5B4B256235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AF159FE-3408-9C91-C764-2207371689D4}"/>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6" name="Footer Placeholder 5">
            <a:extLst>
              <a:ext uri="{FF2B5EF4-FFF2-40B4-BE49-F238E27FC236}">
                <a16:creationId xmlns:a16="http://schemas.microsoft.com/office/drawing/2014/main" id="{023A2E2E-1F3B-677A-50F7-50145A2259D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9B457B9-5C98-39E5-DA8B-BDB68B36D77A}"/>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172620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02F81-2C50-22DA-2752-6B87919220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99E04B1-B543-CE6E-9082-A70019FF10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6C81AB6-0B67-D067-0BA7-986E174B1F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E3B67A3-A625-ED5B-1258-3DBFD3003AEB}"/>
              </a:ext>
            </a:extLst>
          </p:cNvPr>
          <p:cNvSpPr>
            <a:spLocks noGrp="1"/>
          </p:cNvSpPr>
          <p:nvPr>
            <p:ph type="dt" sz="half" idx="10"/>
          </p:nvPr>
        </p:nvSpPr>
        <p:spPr/>
        <p:txBody>
          <a:bodyPr/>
          <a:lstStyle/>
          <a:p>
            <a:fld id="{137CD191-3D9B-4118-BE30-575060F54180}" type="datetimeFigureOut">
              <a:rPr lang="en-GB" smtClean="0"/>
              <a:t>26/05/2026</a:t>
            </a:fld>
            <a:endParaRPr lang="en-GB"/>
          </a:p>
        </p:txBody>
      </p:sp>
      <p:sp>
        <p:nvSpPr>
          <p:cNvPr id="6" name="Footer Placeholder 5">
            <a:extLst>
              <a:ext uri="{FF2B5EF4-FFF2-40B4-BE49-F238E27FC236}">
                <a16:creationId xmlns:a16="http://schemas.microsoft.com/office/drawing/2014/main" id="{18D06CD0-2665-E19A-994B-E20607516F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775DC0-D260-6791-6ACE-23A3A33F2D0B}"/>
              </a:ext>
            </a:extLst>
          </p:cNvPr>
          <p:cNvSpPr>
            <a:spLocks noGrp="1"/>
          </p:cNvSpPr>
          <p:nvPr>
            <p:ph type="sldNum" sz="quarter" idx="12"/>
          </p:nvPr>
        </p:nvSpPr>
        <p:spPr/>
        <p:txBody>
          <a:bodyPr/>
          <a:lstStyle/>
          <a:p>
            <a:fld id="{1F7EF1BC-33D8-4F9D-8D6A-421F0661E905}" type="slidenum">
              <a:rPr lang="en-GB" smtClean="0"/>
              <a:t>‹#›</a:t>
            </a:fld>
            <a:endParaRPr lang="en-GB"/>
          </a:p>
        </p:txBody>
      </p:sp>
    </p:spTree>
    <p:extLst>
      <p:ext uri="{BB962C8B-B14F-4D97-AF65-F5344CB8AC3E}">
        <p14:creationId xmlns:p14="http://schemas.microsoft.com/office/powerpoint/2010/main" val="3236359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BC9226-62A9-66C1-289F-1ADCA79030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B0CB190-C599-E4DB-E04C-389A1A5A51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4EAF449-B7CB-9A7E-B06F-3B848877C6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37CD191-3D9B-4118-BE30-575060F54180}" type="datetimeFigureOut">
              <a:rPr lang="en-GB" smtClean="0"/>
              <a:t>26/05/2026</a:t>
            </a:fld>
            <a:endParaRPr lang="en-GB"/>
          </a:p>
        </p:txBody>
      </p:sp>
      <p:sp>
        <p:nvSpPr>
          <p:cNvPr id="5" name="Footer Placeholder 4">
            <a:extLst>
              <a:ext uri="{FF2B5EF4-FFF2-40B4-BE49-F238E27FC236}">
                <a16:creationId xmlns:a16="http://schemas.microsoft.com/office/drawing/2014/main" id="{931937A2-8DFB-AE70-6F5E-37A27C8D1F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8EDF81C-3421-84D8-24EF-76D6E3491D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7EF1BC-33D8-4F9D-8D6A-421F0661E905}" type="slidenum">
              <a:rPr lang="en-GB" smtClean="0"/>
              <a:t>‹#›</a:t>
            </a:fld>
            <a:endParaRPr lang="en-GB"/>
          </a:p>
        </p:txBody>
      </p:sp>
    </p:spTree>
    <p:extLst>
      <p:ext uri="{BB962C8B-B14F-4D97-AF65-F5344CB8AC3E}">
        <p14:creationId xmlns:p14="http://schemas.microsoft.com/office/powerpoint/2010/main" val="1515834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jpeg"/><Relationship Id="rId2" Type="http://schemas.openxmlformats.org/officeDocument/2006/relationships/hyperlink" Target="https://www.natcan.org.uk/reports/nboca-state-of-the-nation-report-2025/" TargetMode="Externa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hyperlink" Target="https://www.natcan.org.uk/audits/bowel/" TargetMode="Externa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0E45DB2-0C3C-93AE-A1C7-1E5F58D9C5B2}"/>
              </a:ext>
            </a:extLst>
          </p:cNvPr>
          <p:cNvSpPr txBox="1"/>
          <p:nvPr/>
        </p:nvSpPr>
        <p:spPr>
          <a:xfrm>
            <a:off x="251460" y="1081176"/>
            <a:ext cx="11689080" cy="523220"/>
          </a:xfrm>
          <a:prstGeom prst="rect">
            <a:avLst/>
          </a:prstGeom>
          <a:noFill/>
        </p:spPr>
        <p:txBody>
          <a:bodyPr wrap="square" rtlCol="0">
            <a:spAutoFit/>
          </a:bodyPr>
          <a:lstStyle/>
          <a:p>
            <a:r>
              <a:rPr lang="en-GB" sz="2800" b="1" dirty="0">
                <a:solidFill>
                  <a:schemeClr val="bg1"/>
                </a:solidFill>
                <a:latin typeface="Calibri"/>
                <a:ea typeface="Calibri"/>
                <a:cs typeface="Calibri"/>
              </a:rPr>
              <a:t>National Bowel Cancer Audit: Impact through Improvement and Engagement </a:t>
            </a:r>
          </a:p>
        </p:txBody>
      </p:sp>
      <p:sp>
        <p:nvSpPr>
          <p:cNvPr id="2" name="TextBox 1">
            <a:extLst>
              <a:ext uri="{FF2B5EF4-FFF2-40B4-BE49-F238E27FC236}">
                <a16:creationId xmlns:a16="http://schemas.microsoft.com/office/drawing/2014/main" id="{E2E28748-C504-469B-D74F-6A95FF01F7B8}"/>
              </a:ext>
            </a:extLst>
          </p:cNvPr>
          <p:cNvSpPr txBox="1"/>
          <p:nvPr/>
        </p:nvSpPr>
        <p:spPr>
          <a:xfrm>
            <a:off x="0" y="1478076"/>
            <a:ext cx="12192000" cy="738664"/>
          </a:xfrm>
          <a:prstGeom prst="rect">
            <a:avLst/>
          </a:prstGeom>
          <a:noFill/>
        </p:spPr>
        <p:txBody>
          <a:bodyPr wrap="square" rtlCol="0">
            <a:spAutoFit/>
          </a:bodyPr>
          <a:lstStyle/>
          <a:p>
            <a:pPr algn="ctr"/>
            <a:r>
              <a:rPr lang="en-GB" sz="1400" dirty="0">
                <a:solidFill>
                  <a:schemeClr val="bg1"/>
                </a:solidFill>
                <a:latin typeface="Calibri"/>
                <a:ea typeface="Calibri"/>
                <a:cs typeface="Calibri"/>
              </a:rPr>
              <a:t>The National Bowel Cancer Audit (NBOCA) is commissioned to evaluate the quality of care for people with bowel cancer in England and Wales. The audit uses data on patient outcomes and treatment pathways to identify variations in care and inform quality improvement efforts. Importantly, through considered engagement, this information needs to be disseminated to stakeholders to continue to drive positive change.</a:t>
            </a:r>
          </a:p>
        </p:txBody>
      </p:sp>
      <p:sp>
        <p:nvSpPr>
          <p:cNvPr id="3" name="TextBox 2">
            <a:extLst>
              <a:ext uri="{FF2B5EF4-FFF2-40B4-BE49-F238E27FC236}">
                <a16:creationId xmlns:a16="http://schemas.microsoft.com/office/drawing/2014/main" id="{A69CA1CB-7BC1-CDBF-7CE5-B5653757E917}"/>
              </a:ext>
            </a:extLst>
          </p:cNvPr>
          <p:cNvSpPr txBox="1"/>
          <p:nvPr/>
        </p:nvSpPr>
        <p:spPr>
          <a:xfrm>
            <a:off x="77972" y="2234761"/>
            <a:ext cx="5916558" cy="461665"/>
          </a:xfrm>
          <a:prstGeom prst="rect">
            <a:avLst/>
          </a:prstGeom>
          <a:noFill/>
          <a:ln w="25400">
            <a:solidFill>
              <a:schemeClr val="tx1"/>
            </a:solidFill>
          </a:ln>
        </p:spPr>
        <p:txBody>
          <a:bodyPr wrap="square" rtlCol="0">
            <a:spAutoFit/>
          </a:bodyPr>
          <a:lstStyle/>
          <a:p>
            <a:pPr algn="ctr"/>
            <a:r>
              <a:rPr lang="en-GB" sz="2400" dirty="0">
                <a:latin typeface="Calibri" panose="020F0502020204030204" pitchFamily="34" charset="0"/>
                <a:cs typeface="Calibri" panose="020F0502020204030204" pitchFamily="34" charset="0"/>
              </a:rPr>
              <a:t>Quality Improvement </a:t>
            </a:r>
          </a:p>
        </p:txBody>
      </p:sp>
      <p:sp>
        <p:nvSpPr>
          <p:cNvPr id="9" name="TextBox 8">
            <a:extLst>
              <a:ext uri="{FF2B5EF4-FFF2-40B4-BE49-F238E27FC236}">
                <a16:creationId xmlns:a16="http://schemas.microsoft.com/office/drawing/2014/main" id="{AE0772CD-EBAC-8791-3881-E6357A949092}"/>
              </a:ext>
            </a:extLst>
          </p:cNvPr>
          <p:cNvSpPr txBox="1"/>
          <p:nvPr/>
        </p:nvSpPr>
        <p:spPr>
          <a:xfrm>
            <a:off x="6096000" y="2694148"/>
            <a:ext cx="6096000" cy="2800767"/>
          </a:xfrm>
          <a:prstGeom prst="rect">
            <a:avLst/>
          </a:prstGeom>
          <a:noFill/>
        </p:spPr>
        <p:txBody>
          <a:bodyPr wrap="square" rtlCol="0">
            <a:spAutoFit/>
          </a:bodyPr>
          <a:lstStyle/>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Trusts/MDTs deviating by more than 3 standard deviations (SDs) from the national average, or more than 2 SDs twice in three years, are reported as ‘outliers’, prompting targeted action. Notable examples of successful engagement have addressed this. Specifically, we have seen particular local data interrogation with robust internal investigation engaging clinical and managerial teams. In part, these findings have highlighted incomplete or inaccurate data submission giving sites the opportunity to alter local coding processes – notably relating to planned reviews being coded as unplanned readmission. </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All sites highlighted as outliers are given the opportunity to respond, which is published as part of the </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NBOCA State of the Nation report</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
        <p:nvSpPr>
          <p:cNvPr id="12" name="TextBox 11">
            <a:extLst>
              <a:ext uri="{FF2B5EF4-FFF2-40B4-BE49-F238E27FC236}">
                <a16:creationId xmlns:a16="http://schemas.microsoft.com/office/drawing/2014/main" id="{B310C215-7C05-6596-D3C8-6AB052FAC858}"/>
              </a:ext>
            </a:extLst>
          </p:cNvPr>
          <p:cNvSpPr txBox="1"/>
          <p:nvPr/>
        </p:nvSpPr>
        <p:spPr>
          <a:xfrm>
            <a:off x="0" y="2714447"/>
            <a:ext cx="5994530" cy="2800767"/>
          </a:xfrm>
          <a:prstGeom prst="rect">
            <a:avLst/>
          </a:prstGeom>
          <a:noFill/>
          <a:ln>
            <a:noFill/>
          </a:ln>
        </p:spPr>
        <p:txBody>
          <a:bodyPr wrap="square" rtlCol="0">
            <a:spAutoFit/>
          </a:bodyPr>
          <a:lstStyle/>
          <a:p>
            <a:r>
              <a:rPr lang="en-GB" sz="1600" dirty="0">
                <a:latin typeface="Calibri" panose="020F0502020204030204" pitchFamily="34" charset="0"/>
                <a:ea typeface="Calibri" panose="020F0502020204030204" pitchFamily="34" charset="0"/>
                <a:cs typeface="Calibri" panose="020F0502020204030204" pitchFamily="34" charset="0"/>
              </a:rPr>
              <a:t>NBOCA identified a decline in ileostomy closure rates within 18 months. To address this, we launched the national QI programme “</a:t>
            </a:r>
            <a:r>
              <a:rPr lang="en-GB" sz="1600" i="1" dirty="0">
                <a:latin typeface="Calibri" panose="020F0502020204030204" pitchFamily="34" charset="0"/>
                <a:ea typeface="Calibri" panose="020F0502020204030204" pitchFamily="34" charset="0"/>
                <a:cs typeface="Calibri" panose="020F0502020204030204" pitchFamily="34" charset="0"/>
              </a:rPr>
              <a:t>Close It Quick</a:t>
            </a:r>
            <a:r>
              <a:rPr lang="en-GB" sz="1600" dirty="0">
                <a:latin typeface="Calibri" panose="020F0502020204030204" pitchFamily="34" charset="0"/>
                <a:ea typeface="Calibri" panose="020F0502020204030204" pitchFamily="34" charset="0"/>
                <a:cs typeface="Calibri" panose="020F0502020204030204" pitchFamily="34" charset="0"/>
              </a:rPr>
              <a:t>”, in collaboration with the Royal College of Surgeons of England and Association of Coloproctologists of Great Britain and Ireland. We have recruited 12 sites to our pilot phase which launched in November 2025. </a:t>
            </a:r>
          </a:p>
          <a:p>
            <a:r>
              <a:rPr lang="en-GB" sz="1600" dirty="0">
                <a:latin typeface="Calibri" panose="020F0502020204030204" pitchFamily="34" charset="0"/>
                <a:ea typeface="Calibri" panose="020F0502020204030204" pitchFamily="34" charset="0"/>
                <a:cs typeface="Calibri" panose="020F0502020204030204" pitchFamily="34" charset="0"/>
              </a:rPr>
              <a:t>This multi-faceted quality improvement intervention addresses existing waiting list backlogs in addition to improving timeliness to closure of temporary ileostomy after anterior resection. Tailored feedback is coupled with ileostomy-specific data, available to the participating sites, to track their performance.</a:t>
            </a:r>
          </a:p>
        </p:txBody>
      </p:sp>
      <p:sp>
        <p:nvSpPr>
          <p:cNvPr id="10" name="TextBox 9">
            <a:extLst>
              <a:ext uri="{FF2B5EF4-FFF2-40B4-BE49-F238E27FC236}">
                <a16:creationId xmlns:a16="http://schemas.microsoft.com/office/drawing/2014/main" id="{E5F7A335-1A5C-611F-64AA-05C936FFCAFB}"/>
              </a:ext>
            </a:extLst>
          </p:cNvPr>
          <p:cNvSpPr txBox="1"/>
          <p:nvPr/>
        </p:nvSpPr>
        <p:spPr>
          <a:xfrm>
            <a:off x="6146734" y="2230390"/>
            <a:ext cx="5994531" cy="461665"/>
          </a:xfrm>
          <a:prstGeom prst="rect">
            <a:avLst/>
          </a:prstGeom>
          <a:noFill/>
          <a:ln w="25400">
            <a:solidFill>
              <a:schemeClr val="bg1"/>
            </a:solidFill>
          </a:ln>
        </p:spPr>
        <p:txBody>
          <a:bodyPr wrap="square" rtlCol="0">
            <a:spAutoFit/>
          </a:bodyPr>
          <a:lstStyle/>
          <a:p>
            <a:pPr algn="ctr"/>
            <a:r>
              <a:rPr lang="en-GB" sz="2400" dirty="0">
                <a:solidFill>
                  <a:schemeClr val="bg1"/>
                </a:solidFill>
                <a:latin typeface="Calibri" panose="020F0502020204030204" pitchFamily="34" charset="0"/>
                <a:cs typeface="Calibri" panose="020F0502020204030204" pitchFamily="34" charset="0"/>
              </a:rPr>
              <a:t>Outlier Reporting</a:t>
            </a:r>
          </a:p>
        </p:txBody>
      </p:sp>
      <p:sp>
        <p:nvSpPr>
          <p:cNvPr id="13" name="TextBox 12">
            <a:extLst>
              <a:ext uri="{FF2B5EF4-FFF2-40B4-BE49-F238E27FC236}">
                <a16:creationId xmlns:a16="http://schemas.microsoft.com/office/drawing/2014/main" id="{5657A17E-BFF9-EA10-202F-870CC44C8D63}"/>
              </a:ext>
            </a:extLst>
          </p:cNvPr>
          <p:cNvSpPr txBox="1"/>
          <p:nvPr/>
        </p:nvSpPr>
        <p:spPr>
          <a:xfrm>
            <a:off x="9857232" y="6291072"/>
            <a:ext cx="2233299" cy="463488"/>
          </a:xfrm>
          <a:prstGeom prst="rect">
            <a:avLst/>
          </a:prstGeom>
          <a:solidFill>
            <a:schemeClr val="bg1"/>
          </a:solidFill>
        </p:spPr>
        <p:txBody>
          <a:bodyPr wrap="square" rtlCol="0">
            <a:spAutoFit/>
          </a:bodyPr>
          <a:lstStyle/>
          <a:p>
            <a:endParaRPr lang="en-GB" dirty="0"/>
          </a:p>
        </p:txBody>
      </p:sp>
      <p:pic>
        <p:nvPicPr>
          <p:cNvPr id="17" name="Picture 16" descr="A qr code with a white background&#10;&#10;AI-generated content may be incorrect.">
            <a:extLst>
              <a:ext uri="{FF2B5EF4-FFF2-40B4-BE49-F238E27FC236}">
                <a16:creationId xmlns:a16="http://schemas.microsoft.com/office/drawing/2014/main" id="{644624CA-43C4-885F-B304-39D33DF4CE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2738" y="5637846"/>
            <a:ext cx="879987" cy="879987"/>
          </a:xfrm>
          <a:prstGeom prst="rect">
            <a:avLst/>
          </a:prstGeom>
        </p:spPr>
      </p:pic>
      <p:pic>
        <p:nvPicPr>
          <p:cNvPr id="19" name="Picture 18" descr="A blue and black logo&#10;&#10;AI-generated content may be incorrect.">
            <a:extLst>
              <a:ext uri="{FF2B5EF4-FFF2-40B4-BE49-F238E27FC236}">
                <a16:creationId xmlns:a16="http://schemas.microsoft.com/office/drawing/2014/main" id="{59739E65-2610-6FB3-04CB-13E3E10DFB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630" y="5703672"/>
            <a:ext cx="879987" cy="748336"/>
          </a:xfrm>
          <a:prstGeom prst="rect">
            <a:avLst/>
          </a:prstGeom>
        </p:spPr>
      </p:pic>
      <p:sp>
        <p:nvSpPr>
          <p:cNvPr id="8" name="TextBox 7">
            <a:extLst>
              <a:ext uri="{FF2B5EF4-FFF2-40B4-BE49-F238E27FC236}">
                <a16:creationId xmlns:a16="http://schemas.microsoft.com/office/drawing/2014/main" id="{9232F780-D748-D9DF-610E-8EB3FB45DFB4}"/>
              </a:ext>
            </a:extLst>
          </p:cNvPr>
          <p:cNvSpPr txBox="1"/>
          <p:nvPr/>
        </p:nvSpPr>
        <p:spPr>
          <a:xfrm>
            <a:off x="2779776" y="5694737"/>
            <a:ext cx="7315837" cy="954107"/>
          </a:xfrm>
          <a:prstGeom prst="rect">
            <a:avLst/>
          </a:prstGeom>
          <a:noFill/>
        </p:spPr>
        <p:txBody>
          <a:bodyPr wrap="square" rtlCol="0">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Our </a:t>
            </a:r>
            <a:r>
              <a:rPr lang="en-GB" sz="1400" b="1" u="sng" dirty="0">
                <a:latin typeface="Calibri" panose="020F0502020204030204" pitchFamily="34" charset="0"/>
                <a:ea typeface="Calibri" panose="020F0502020204030204" pitchFamily="34" charset="0"/>
                <a:cs typeface="Calibri" panose="020F0502020204030204" pitchFamily="34" charset="0"/>
                <a:hlinkClick r:id="rId5"/>
              </a:rPr>
              <a:t>Data Dashboards</a:t>
            </a:r>
            <a:r>
              <a:rPr lang="en-GB" sz="1400" dirty="0">
                <a:latin typeface="Calibri" panose="020F0502020204030204" pitchFamily="34" charset="0"/>
                <a:ea typeface="Calibri" panose="020F0502020204030204" pitchFamily="34" charset="0"/>
                <a:cs typeface="Calibri" panose="020F0502020204030204" pitchFamily="34" charset="0"/>
              </a:rPr>
              <a:t> are updated quarterly. Trusts/MDTs can access NBOCA key performance data at trust/MDT or cancer alliance level, including moving averages. While less complete than the ‘State of the Nation’ report, it supports improvement efforts and serves as an early warning for performance issues. Trusts/MDTs are encouraged to review this resource on a quarterly basis.</a:t>
            </a:r>
          </a:p>
        </p:txBody>
      </p:sp>
      <p:pic>
        <p:nvPicPr>
          <p:cNvPr id="14" name="Picture 13">
            <a:extLst>
              <a:ext uri="{FF2B5EF4-FFF2-40B4-BE49-F238E27FC236}">
                <a16:creationId xmlns:a16="http://schemas.microsoft.com/office/drawing/2014/main" id="{9319373A-84F9-CA6D-A1E5-1B4DB8C6C150}"/>
              </a:ext>
            </a:extLst>
          </p:cNvPr>
          <p:cNvPicPr>
            <a:picLocks noChangeAspect="1"/>
          </p:cNvPicPr>
          <p:nvPr/>
        </p:nvPicPr>
        <p:blipFill>
          <a:blip r:embed="rId6"/>
          <a:stretch>
            <a:fillRect/>
          </a:stretch>
        </p:blipFill>
        <p:spPr>
          <a:xfrm>
            <a:off x="132589" y="2275924"/>
            <a:ext cx="379475" cy="395906"/>
          </a:xfrm>
          <a:prstGeom prst="rect">
            <a:avLst/>
          </a:prstGeom>
        </p:spPr>
      </p:pic>
      <p:pic>
        <p:nvPicPr>
          <p:cNvPr id="1026" name="Picture 2">
            <a:extLst>
              <a:ext uri="{FF2B5EF4-FFF2-40B4-BE49-F238E27FC236}">
                <a16:creationId xmlns:a16="http://schemas.microsoft.com/office/drawing/2014/main" id="{495B955C-3866-3A72-8ACF-B73884BB39B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711" t="10800" r="15422" b="11467"/>
          <a:stretch>
            <a:fillRect/>
          </a:stretch>
        </p:blipFill>
        <p:spPr bwMode="auto">
          <a:xfrm>
            <a:off x="11734552" y="2250120"/>
            <a:ext cx="379476" cy="4222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A699352-8251-0011-2743-5058D303D86D}"/>
              </a:ext>
            </a:extLst>
          </p:cNvPr>
          <p:cNvSpPr txBox="1"/>
          <p:nvPr/>
        </p:nvSpPr>
        <p:spPr>
          <a:xfrm>
            <a:off x="9985249" y="6536121"/>
            <a:ext cx="2110740" cy="261610"/>
          </a:xfrm>
          <a:prstGeom prst="rect">
            <a:avLst/>
          </a:prstGeom>
          <a:noFill/>
        </p:spPr>
        <p:txBody>
          <a:bodyPr wrap="square" rtlCol="0">
            <a:spAutoFit/>
          </a:bodyPr>
          <a:lstStyle/>
          <a:p>
            <a:r>
              <a:rPr lang="en-GB" sz="1100" dirty="0">
                <a:latin typeface="Calibri" panose="020F0502020204030204" pitchFamily="34" charset="0"/>
                <a:ea typeface="Calibri" panose="020F0502020204030204" pitchFamily="34" charset="0"/>
                <a:cs typeface="Calibri" panose="020F0502020204030204" pitchFamily="34" charset="0"/>
              </a:rPr>
              <a:t>www.natcan.org.uk/audits/bowel</a:t>
            </a:r>
          </a:p>
        </p:txBody>
      </p:sp>
    </p:spTree>
    <p:extLst>
      <p:ext uri="{BB962C8B-B14F-4D97-AF65-F5344CB8AC3E}">
        <p14:creationId xmlns:p14="http://schemas.microsoft.com/office/powerpoint/2010/main" val="30247799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B75E62D3DE67478C470A2463941AF3" ma:contentTypeVersion="16" ma:contentTypeDescription="Create a new document." ma:contentTypeScope="" ma:versionID="3cbb43f0fcf6d6eaeffdb7271f5f2e25">
  <xsd:schema xmlns:xsd="http://www.w3.org/2001/XMLSchema" xmlns:xs="http://www.w3.org/2001/XMLSchema" xmlns:p="http://schemas.microsoft.com/office/2006/metadata/properties" xmlns:ns2="88d9f489-fbb5-409d-8361-5dd6458cd0ad" xmlns:ns3="58afd8fe-34e6-4347-ac36-1932accbb357" targetNamespace="http://schemas.microsoft.com/office/2006/metadata/properties" ma:root="true" ma:fieldsID="b5597f15bbd7953552400ed0e2ffdd6b" ns2:_="" ns3:_="">
    <xsd:import namespace="88d9f489-fbb5-409d-8361-5dd6458cd0ad"/>
    <xsd:import namespace="58afd8fe-34e6-4347-ac36-1932accbb3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DateandTim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d9f489-fbb5-409d-8361-5dd6458cd0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DateandTime" ma:index="16" nillable="true" ma:displayName="Date and Time" ma:format="DateTime" ma:internalName="DateandTime">
      <xsd:simpleType>
        <xsd:restriction base="dms:DateTim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4f7a641-d7a7-4058-a8da-0ae5b4afc5b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8afd8fe-34e6-4347-ac36-1932accbb35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ff74fbe-f2fd-4cb2-ac19-1241c3710773}" ma:internalName="TaxCatchAll" ma:showField="CatchAllData" ma:web="58afd8fe-34e6-4347-ac36-1932accbb3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8d9f489-fbb5-409d-8361-5dd6458cd0ad">
      <Terms xmlns="http://schemas.microsoft.com/office/infopath/2007/PartnerControls"/>
    </lcf76f155ced4ddcb4097134ff3c332f>
    <TaxCatchAll xmlns="58afd8fe-34e6-4347-ac36-1932accbb357" xsi:nil="true"/>
    <DateandTime xmlns="88d9f489-fbb5-409d-8361-5dd6458cd0ad" xsi:nil="true"/>
  </documentManagement>
</p:properties>
</file>

<file path=customXml/itemProps1.xml><?xml version="1.0" encoding="utf-8"?>
<ds:datastoreItem xmlns:ds="http://schemas.openxmlformats.org/officeDocument/2006/customXml" ds:itemID="{26B84A9E-0403-48B2-8518-EC14F1A2FACB}"/>
</file>

<file path=customXml/itemProps2.xml><?xml version="1.0" encoding="utf-8"?>
<ds:datastoreItem xmlns:ds="http://schemas.openxmlformats.org/officeDocument/2006/customXml" ds:itemID="{BEF00C80-8E5A-477F-A889-0F56D4D61414}"/>
</file>

<file path=customXml/itemProps3.xml><?xml version="1.0" encoding="utf-8"?>
<ds:datastoreItem xmlns:ds="http://schemas.openxmlformats.org/officeDocument/2006/customXml" ds:itemID="{B58446C0-0595-470A-BC83-13BA5959F683}"/>
</file>

<file path=docProps/app.xml><?xml version="1.0" encoding="utf-8"?>
<Properties xmlns="http://schemas.openxmlformats.org/officeDocument/2006/extended-properties" xmlns:vt="http://schemas.openxmlformats.org/officeDocument/2006/docPropsVTypes">
  <TotalTime>606</TotalTime>
  <Words>393</Words>
  <Application>Microsoft Office PowerPoint</Application>
  <PresentationFormat>Widescreen</PresentationFormat>
  <Paragraphs>10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Leo Watton</dc:creator>
  <cp:lastModifiedBy>Karen Darley</cp:lastModifiedBy>
  <cp:revision>5</cp:revision>
  <cp:lastPrinted>2026-05-26T16:16:06Z</cp:lastPrinted>
  <dcterms:created xsi:type="dcterms:W3CDTF">2025-03-10T17:13:47Z</dcterms:created>
  <dcterms:modified xsi:type="dcterms:W3CDTF">2026-05-26T16:23:24Z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0x010100DCB75E62D3DE67478C470A2463941AF3</vt:lpwstr>
  </property>
</Properties>
</file>