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8925"/>
    <a:srgbClr val="A9A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B69434-937B-6CFA-B851-1D9362729508}" v="104" dt="2025-08-19T14:12:28.426"/>
    <p1510:client id="{E381BE28-45FB-D88E-2739-386D9AD0892C}" v="27" dt="2025-08-20T11:07:33.2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521" autoAdjust="0"/>
  </p:normalViewPr>
  <p:slideViewPr>
    <p:cSldViewPr>
      <p:cViewPr varScale="1">
        <p:scale>
          <a:sx n="64" d="100"/>
          <a:sy n="64" d="100"/>
        </p:scale>
        <p:origin x="3640" y="184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18595-8AE8-499E-823A-43166D6BBA6F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EC49C-454C-4F13-B053-42B3071643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42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dirty="0">
                <a:solidFill>
                  <a:prstClr val="black"/>
                </a:solidFill>
              </a:rPr>
              <a:t>This will be run as a 6 monthly report going forward and allow teams to view their clinical data against organisational data in a timelier fashion, to inform processes to improve stroke care.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FE20F-1569-47FA-802A-1537039D8718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14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9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1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02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14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50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41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84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41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5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20/08/2025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5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s://ssnap.zendesk.com/hc/en-us/articles/27020659126941-SSNAP-Highlight-Metric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egional-dashboard.netlify.app/" TargetMode="External"/><Relationship Id="rId5" Type="http://schemas.openxmlformats.org/officeDocument/2006/relationships/hyperlink" Target="https://strokeaudit.org/About/About-SSNAP/Annual-reports.aspx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Diagonal Corner Rectangle 10"/>
          <p:cNvSpPr/>
          <p:nvPr/>
        </p:nvSpPr>
        <p:spPr>
          <a:xfrm>
            <a:off x="201623" y="100813"/>
            <a:ext cx="4598978" cy="1158616"/>
          </a:xfrm>
          <a:prstGeom prst="round2DiagRect">
            <a:avLst/>
          </a:prstGeom>
          <a:solidFill>
            <a:schemeClr val="tx2">
              <a:lumMod val="50000"/>
            </a:schemeClr>
          </a:solidFill>
          <a:ln>
            <a:solidFill>
              <a:srgbClr val="B189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4400" dirty="0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rPr>
              <a:t>Impact of SSNAP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32955" y="2586179"/>
            <a:ext cx="604867" cy="48525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72000" bIns="0" spcCol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NATIONAL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How the project provides evidence of quality and outcomes of care nationally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37822" y="7578526"/>
            <a:ext cx="3761156" cy="4848917"/>
          </a:xfrm>
          <a:prstGeom prst="roundRect">
            <a:avLst>
              <a:gd name="adj" fmla="val 5515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en-GB" sz="4400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32955" y="7578526"/>
            <a:ext cx="596660" cy="48489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28016" tIns="64008" rIns="128016" bIns="64008" spcCol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LOCAL</a:t>
            </a:r>
            <a:r>
              <a:rPr lang="en-GB" sz="13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sz="1300" b="1" dirty="0">
                <a:solidFill>
                  <a:schemeClr val="tx1"/>
                </a:solidFill>
              </a:rPr>
              <a:t>How the project stimulates quality improvement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604061" y="7556631"/>
            <a:ext cx="3830826" cy="4848917"/>
          </a:xfrm>
          <a:prstGeom prst="roundRect">
            <a:avLst>
              <a:gd name="adj" fmla="val 7002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en-GB" sz="4400" dirty="0">
              <a:solidFill>
                <a:prstClr val="white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999194" y="7556631"/>
            <a:ext cx="596660" cy="48489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28016" tIns="64008" rIns="128016" bIns="64008" spcCol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PUBLIC </a:t>
            </a:r>
          </a:p>
          <a:p>
            <a:pPr algn="ctr"/>
            <a:r>
              <a:rPr lang="en-GB" sz="1300" b="1" dirty="0">
                <a:solidFill>
                  <a:schemeClr val="tx1"/>
                </a:solidFill>
              </a:rPr>
              <a:t>How the project is used by the public and the demand for it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604061" y="2586179"/>
            <a:ext cx="3830826" cy="4852515"/>
          </a:xfrm>
          <a:prstGeom prst="roundRect">
            <a:avLst>
              <a:gd name="adj" fmla="val 467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en-GB" sz="4400">
              <a:solidFill>
                <a:prstClr val="white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999194" y="2584375"/>
            <a:ext cx="596660" cy="48543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72000" bIns="0" spcCol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SYSTEM</a:t>
            </a:r>
            <a:r>
              <a:rPr lang="en-GB" sz="1300" b="1" dirty="0">
                <a:solidFill>
                  <a:schemeClr val="tx1"/>
                </a:solidFill>
              </a:rPr>
              <a:t> </a:t>
            </a:r>
          </a:p>
          <a:p>
            <a:r>
              <a:rPr lang="en-GB" sz="1300" b="1" dirty="0">
                <a:solidFill>
                  <a:schemeClr val="tx1"/>
                </a:solidFill>
              </a:rPr>
              <a:t>How the project supports policy development &amp; system management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3F0FBFB-8D12-40E1-4E2A-0676D28C4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174" y="128297"/>
            <a:ext cx="1721713" cy="94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Rounded Rectangle 67"/>
          <p:cNvSpPr/>
          <p:nvPr/>
        </p:nvSpPr>
        <p:spPr>
          <a:xfrm>
            <a:off x="7565609" y="5564388"/>
            <a:ext cx="1702839" cy="10907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SSNAP data has been used (or is currently being used) in 4 external research projects since April 2024. 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553532" y="6760840"/>
            <a:ext cx="1702839" cy="60227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SSNAP data reported in The Guardian and BBC articles.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5723332" y="6400801"/>
            <a:ext cx="1702839" cy="9659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Existing and additional data collection and reporting to support the delivery of the NHSE Long-Term Plan.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9D54B9E-08B3-6F0A-ADE0-9D3D44F31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243" y="316707"/>
            <a:ext cx="2593289" cy="51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ounded Rectangle 50"/>
          <p:cNvSpPr/>
          <p:nvPr/>
        </p:nvSpPr>
        <p:spPr>
          <a:xfrm>
            <a:off x="5723454" y="4976376"/>
            <a:ext cx="1640126" cy="129614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National initiatives​</a:t>
            </a:r>
          </a:p>
          <a:p>
            <a:r>
              <a:rPr lang="en-GB" sz="1100" dirty="0">
                <a:solidFill>
                  <a:prstClr val="black"/>
                </a:solidFill>
              </a:rPr>
              <a:t>- Best Practice Tariff(BPT)​</a:t>
            </a:r>
          </a:p>
          <a:p>
            <a:r>
              <a:rPr lang="en-GB" sz="1100" dirty="0">
                <a:solidFill>
                  <a:prstClr val="black"/>
                </a:solidFill>
              </a:rPr>
              <a:t>- Thrombectomy numbers​</a:t>
            </a:r>
          </a:p>
          <a:p>
            <a:r>
              <a:rPr lang="en-GB" sz="1100" dirty="0">
                <a:solidFill>
                  <a:prstClr val="black"/>
                </a:solidFill>
              </a:rPr>
              <a:t>- CCG OIS​</a:t>
            </a:r>
          </a:p>
          <a:p>
            <a:r>
              <a:rPr lang="en-GB" sz="1100" dirty="0">
                <a:solidFill>
                  <a:prstClr val="black"/>
                </a:solidFill>
              </a:rPr>
              <a:t>- </a:t>
            </a:r>
            <a:r>
              <a:rPr lang="en-GB" sz="1100" dirty="0" err="1">
                <a:solidFill>
                  <a:prstClr val="black"/>
                </a:solidFill>
              </a:rPr>
              <a:t>data.gov.uk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985176" y="744193"/>
            <a:ext cx="154302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1995" y="1346739"/>
            <a:ext cx="9201932" cy="98488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/>
              <a:t>IMPROVEMENT GOALS</a:t>
            </a:r>
          </a:p>
          <a:p>
            <a:r>
              <a:rPr lang="en-GB" sz="1100" dirty="0"/>
              <a:t>1. Contribute to the improvement of acute stroke care including reperfusion rates, and stroke unit stay. </a:t>
            </a:r>
          </a:p>
          <a:p>
            <a:r>
              <a:rPr lang="en-GB" sz="1100" dirty="0"/>
              <a:t>2. Ensure workforce and organisational data in care pathways is available to benchmark and inform processes for improved outcomes in stroke care</a:t>
            </a:r>
          </a:p>
          <a:p>
            <a:r>
              <a:rPr lang="en-GB" sz="1100" dirty="0"/>
              <a:t>3. Evolve the post-acute care dataset to enable community care and life after stroke services to measure for quality improvement. </a:t>
            </a:r>
            <a:endParaRPr lang="en-GB" sz="1100" dirty="0">
              <a:ea typeface="Calibri"/>
              <a:cs typeface="Calibri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2787715" y="10976560"/>
            <a:ext cx="1678445" cy="140610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SSNAP data was used and highlighted in six sessions at the UK Stroke Forum 2024, including in two plenary sessions.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529898" y="2760383"/>
            <a:ext cx="1651684" cy="26650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Supporting National Quality Improvement initiatives through data collection and production of bespoke data packs​</a:t>
            </a:r>
            <a:endParaRPr lang="en-GB" sz="1100">
              <a:solidFill>
                <a:prstClr val="black"/>
              </a:solidFill>
              <a:ea typeface="Calibri"/>
              <a:cs typeface="Calibri"/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- Peer review programme​</a:t>
            </a:r>
            <a:endParaRPr lang="en-GB" sz="1100">
              <a:solidFill>
                <a:prstClr val="black"/>
              </a:solidFill>
              <a:ea typeface="Calibri"/>
              <a:cs typeface="Calibri"/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- Getting It Right The First Time (GIRFT)​</a:t>
            </a:r>
            <a:endParaRPr lang="en-GB" sz="1100">
              <a:solidFill>
                <a:prstClr val="black"/>
              </a:solidFill>
              <a:ea typeface="Calibri"/>
              <a:cs typeface="Calibri"/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- Critical Time Standards ​</a:t>
            </a:r>
            <a:endParaRPr lang="en-GB" sz="110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5721766" y="2747747"/>
            <a:ext cx="1713790" cy="212337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Production and regular updates of a regional and national dashboard for use in reporting and monitoring within the NHS, including four levels of reporting, 19 measures reported monthly, and 7 measures reported quarterly. 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565609" y="11355616"/>
            <a:ext cx="1702839" cy="96447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Website </a:t>
            </a:r>
          </a:p>
          <a:p>
            <a:r>
              <a:rPr lang="en-GB" sz="1100" dirty="0">
                <a:solidFill>
                  <a:prstClr val="black"/>
                </a:solidFill>
              </a:rPr>
              <a:t>Visits – 2,882,781 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Downloads – 130,000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Webinar views – 2,500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5737957" y="7818975"/>
            <a:ext cx="1713790" cy="82169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schemeClr val="tx1">
                    <a:lumMod val="95000"/>
                    <a:lumOff val="5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SSNAP State of the Nation 2023/24</a:t>
            </a:r>
            <a:r>
              <a:rPr lang="en-GB" sz="1100" dirty="0">
                <a:solidFill>
                  <a:prstClr val="black"/>
                </a:solidFill>
              </a:rPr>
              <a:t> report downloaded 5000 times.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5726610" y="8820238"/>
            <a:ext cx="1693756" cy="122819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Production of easy access version of State of the Nation 2023/24 report with public patient voice consultation.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7550553" y="7638938"/>
            <a:ext cx="1732312" cy="243187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Three Public and patient voice meetings were held over the year.</a:t>
            </a:r>
          </a:p>
          <a:p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Discussions were held on the dissemination of SSNAP reports to the public, the accessibility of SSNAP dashboards, the SSNAP dataset changes and  organisational audits.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5737957" y="10239956"/>
            <a:ext cx="1693756" cy="193315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>
                <a:solidFill>
                  <a:prstClr val="black"/>
                </a:solidFill>
              </a:rPr>
              <a:t>Production and release of new publicly available regional (ISDN) </a:t>
            </a:r>
            <a:r>
              <a:rPr lang="en-GB" sz="1100" dirty="0">
                <a:solidFill>
                  <a:prstClr val="black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highlight metric dashboards</a:t>
            </a:r>
            <a:r>
              <a:rPr lang="en-GB" sz="1100">
                <a:solidFill>
                  <a:prstClr val="black"/>
                </a:solidFill>
              </a:rPr>
              <a:t> showing key performance data over the last 12 months for the </a:t>
            </a:r>
            <a:r>
              <a:rPr lang="en-GB" sz="1100" dirty="0">
                <a:solidFill>
                  <a:prstClr val="black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stroke highlight metrics.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7550553" y="10156269"/>
            <a:ext cx="1732312" cy="10936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b="1" dirty="0">
                <a:solidFill>
                  <a:prstClr val="black"/>
                </a:solidFill>
              </a:rPr>
              <a:t>Twitter</a:t>
            </a:r>
          </a:p>
          <a:p>
            <a:r>
              <a:rPr lang="en-GB" sz="1100" dirty="0">
                <a:solidFill>
                  <a:prstClr val="black"/>
                </a:solidFill>
              </a:rPr>
              <a:t>Posts –  1,912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Impressions – 350,000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Followers – 3,545 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920796" y="7638939"/>
            <a:ext cx="3554489" cy="324965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The SSNAP clinical datasets were updated with new questions in October 2024 to support services in measuring performance against the new clinical guidelines published in 2023. </a:t>
            </a:r>
          </a:p>
          <a:p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The new inpatient dataset includes additional questions on ICH, scanning and assessments.</a:t>
            </a:r>
          </a:p>
          <a:p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The new community dataset includes a move to patient rather than provider focussed reporting, with the ability to track any changes in therapy intensity across the length of stay. </a:t>
            </a:r>
          </a:p>
          <a:p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To disseminate this information SSNAP held 15 user sessions with 80-200 attendees each.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  <a:p>
            <a:endParaRPr lang="en-GB" sz="1100" dirty="0">
              <a:solidFill>
                <a:prstClr val="black"/>
              </a:solidFill>
            </a:endParaRPr>
          </a:p>
          <a:p>
            <a:r>
              <a:rPr lang="en-GB" sz="1100" dirty="0">
                <a:solidFill>
                  <a:prstClr val="black"/>
                </a:solidFill>
              </a:rPr>
              <a:t>SSNAP key indicators and scoring thresholds were updated following the guideline and dataset update. 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837822" y="2586179"/>
            <a:ext cx="3730014" cy="4852514"/>
          </a:xfrm>
          <a:prstGeom prst="roundRect">
            <a:avLst>
              <a:gd name="adj" fmla="val 4255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t"/>
          <a:lstStyle/>
          <a:p>
            <a:endParaRPr lang="en-GB" sz="4400" dirty="0">
              <a:solidFill>
                <a:prstClr val="black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87984" y="11634252"/>
            <a:ext cx="1678445" cy="7476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Incorporated the Bespoke site-specific thrombolysis targets into KIs to help drive QI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52423" y="12511280"/>
            <a:ext cx="6933790" cy="344710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r"/>
            <a:r>
              <a:rPr lang="en-GB" sz="1400" dirty="0"/>
              <a:t>Impact examples from April 2024 to March 2025. Impact report produced August 2025. </a:t>
            </a:r>
            <a:endParaRPr lang="en-GB" sz="2800" dirty="0"/>
          </a:p>
        </p:txBody>
      </p:sp>
      <p:sp>
        <p:nvSpPr>
          <p:cNvPr id="115" name="Rounded Rectangle 114"/>
          <p:cNvSpPr/>
          <p:nvPr/>
        </p:nvSpPr>
        <p:spPr>
          <a:xfrm>
            <a:off x="2807724" y="4020013"/>
            <a:ext cx="1713790" cy="161742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The proportion of patients receiving thrombolysis has increased from 11.6% in 2023/24 to 12.3% in 2024/25, the highest rate recorded since the inception of SSNAP.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116" name="Rounded Rectangle 115"/>
          <p:cNvSpPr/>
          <p:nvPr/>
        </p:nvSpPr>
        <p:spPr>
          <a:xfrm>
            <a:off x="911530" y="2696097"/>
            <a:ext cx="1705548" cy="12328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The proportion of patients receiving brain imaging within 1 hour of arrival has increased to 61.4% in 2024/25 compared to 59.5% in 2023/24.   </a:t>
            </a:r>
            <a:endParaRPr lang="en-GB" sz="110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118" name="Rounded Rectangle 117"/>
          <p:cNvSpPr/>
          <p:nvPr/>
        </p:nvSpPr>
        <p:spPr>
          <a:xfrm>
            <a:off x="965878" y="5425445"/>
            <a:ext cx="1713790" cy="191392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The proportion of eligible patients with ICH receiving hyperacute intervention within 1 hour of hospital arrival has increased significantly, from 24.9% in 2023/24 to 32% in 2024/25,.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2801121" y="5710660"/>
            <a:ext cx="1713790" cy="16639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The proportion of patients discharged with a stroke/ neurology specific service (ESD and/or CRT) has increased to 66.6% in 2024/25 (from 63.4% in 2023/24).   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6933DB5E-55A9-3360-F46C-75C3F6A6504F}"/>
              </a:ext>
            </a:extLst>
          </p:cNvPr>
          <p:cNvSpPr/>
          <p:nvPr/>
        </p:nvSpPr>
        <p:spPr>
          <a:xfrm>
            <a:off x="933752" y="4024508"/>
            <a:ext cx="1696163" cy="12891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The proportion of patients receiving brain imaging within 20mins of arrival has increased to 28.3% in 2024/25 compared to 26.5% in 2023/24.   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2787715" y="2705021"/>
            <a:ext cx="1713790" cy="125090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The proportion of patients receiving mechanical thrombectomy has increased from 2.3% in 2023/24 to 4.4% in 2024/25.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010270" y="10959804"/>
            <a:ext cx="1657076" cy="5605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280 Inpatient teams</a:t>
            </a:r>
          </a:p>
          <a:p>
            <a:r>
              <a:rPr lang="en-GB" sz="1100" dirty="0">
                <a:solidFill>
                  <a:prstClr val="black"/>
                </a:solidFill>
              </a:rPr>
              <a:t>318 Community teams</a:t>
            </a:r>
            <a:endParaRPr lang="en-GB" sz="1100" dirty="0">
              <a:solidFill>
                <a:prstClr val="black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16847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0f6cbe84-0c1a-4b77-9fc1-6dc3c1c0965e">
      <Terms xmlns="http://schemas.microsoft.com/office/infopath/2007/PartnerControls"/>
    </lcf76f155ced4ddcb4097134ff3c332f>
    <TaxCatchAll xmlns="4aaf35b1-80a8-48e7-9d03-c612add1997b" xsi:nil="true"/>
    <_ip_UnifiedCompliancePolicyProperties xmlns="http://schemas.microsoft.com/sharepoint/v3" xsi:nil="true"/>
    <Number xmlns="0f6cbe84-0c1a-4b77-9fc1-6dc3c1c0965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49B91EFC09194286D6EC89A89F5C13" ma:contentTypeVersion="22" ma:contentTypeDescription="Create a new document." ma:contentTypeScope="" ma:versionID="811f2667de416d858d7fe0b041236e4f">
  <xsd:schema xmlns:xsd="http://www.w3.org/2001/XMLSchema" xmlns:xs="http://www.w3.org/2001/XMLSchema" xmlns:p="http://schemas.microsoft.com/office/2006/metadata/properties" xmlns:ns1="http://schemas.microsoft.com/sharepoint/v3" xmlns:ns2="0f6cbe84-0c1a-4b77-9fc1-6dc3c1c0965e" xmlns:ns3="2ef312ff-8833-4413-9d5f-b396115bef04" xmlns:ns4="4aaf35b1-80a8-48e7-9d03-c612add1997b" targetNamespace="http://schemas.microsoft.com/office/2006/metadata/properties" ma:root="true" ma:fieldsID="25b459da90972d68387a4c923af9999f" ns1:_="" ns2:_="" ns3:_="" ns4:_="">
    <xsd:import namespace="http://schemas.microsoft.com/sharepoint/v3"/>
    <xsd:import namespace="0f6cbe84-0c1a-4b77-9fc1-6dc3c1c0965e"/>
    <xsd:import namespace="2ef312ff-8833-4413-9d5f-b396115bef04"/>
    <xsd:import namespace="4aaf35b1-80a8-48e7-9d03-c612add199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Number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6cbe84-0c1a-4b77-9fc1-6dc3c1c096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31d7151-b795-48f9-9207-6285658e27a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7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f312ff-8833-4413-9d5f-b396115bef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af35b1-80a8-48e7-9d03-c612add1997b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2b4e095b-1101-4ecf-b922-07d4f903192c}" ma:internalName="TaxCatchAll" ma:showField="CatchAllData" ma:web="2ef312ff-8833-4413-9d5f-b396115bef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9A94DD-D682-47C1-B86A-948A0471AF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EEE11F-1580-4FD9-A39F-6919F6EB914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0f6cbe84-0c1a-4b77-9fc1-6dc3c1c0965e"/>
    <ds:schemaRef ds:uri="4aaf35b1-80a8-48e7-9d03-c612add1997b"/>
  </ds:schemaRefs>
</ds:datastoreItem>
</file>

<file path=customXml/itemProps3.xml><?xml version="1.0" encoding="utf-8"?>
<ds:datastoreItem xmlns:ds="http://schemas.openxmlformats.org/officeDocument/2006/customXml" ds:itemID="{2E6CAF5A-6501-4326-9F09-6C132730F1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f6cbe84-0c1a-4b77-9fc1-6dc3c1c0965e"/>
    <ds:schemaRef ds:uri="2ef312ff-8833-4413-9d5f-b396115bef04"/>
    <ds:schemaRef ds:uri="4aaf35b1-80a8-48e7-9d03-c612add199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12578</TotalTime>
  <Words>707</Words>
  <Application>Microsoft Office PowerPoint</Application>
  <PresentationFormat>A3 Paper (297x420 mm)</PresentationFormat>
  <Paragraphs>65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Campbell</dc:creator>
  <cp:lastModifiedBy>Maude Holloway</cp:lastModifiedBy>
  <cp:revision>201</cp:revision>
  <dcterms:created xsi:type="dcterms:W3CDTF">2016-08-12T08:36:34Z</dcterms:created>
  <dcterms:modified xsi:type="dcterms:W3CDTF">2025-08-20T11:12:59Z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0x0101004749B91EFC09194286D6EC89A89F5C13</vt:lpwstr>
  </property>
  <property fmtid="{D5CDD505-2E9C-101B-9397-08002B2CF9AE}" pid="3" name="MediaServiceImageTags">
    <vt:lpwstr/>
  </property>
</Properties>
</file>