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9E"/>
    <a:srgbClr val="006666"/>
    <a:srgbClr val="E6E6E6"/>
    <a:srgbClr val="F4F4F4"/>
    <a:srgbClr val="055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452" y="-2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1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1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8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5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6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C71E-DFF7-4686-AA0C-D300EC8D09F7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4E27-AD6A-43ED-BBA0-A50B32EBC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2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wp-content/uploads/2022/12/CQUIN-scheme-for-2023-24-indicator-specifications-version-1.1.pdf" TargetMode="External"/><Relationship Id="rId13" Type="http://schemas.openxmlformats.org/officeDocument/2006/relationships/hyperlink" Target="https://roycastle.org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uklcc.org.uk/blog/april-2025/nlca-state-nation-2025-progress-pressures-and-priorities-lung-cancer-care" TargetMode="External"/><Relationship Id="rId12" Type="http://schemas.openxmlformats.org/officeDocument/2006/relationships/hyperlink" Target="https://www.lungcanceraudit.org.uk/quality-improvemen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lungcanceraudit.org.uk/resources/questions-to-ask-healthcare-professionals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hyperlink" Target="https://www.lungcanceraudit.org.uk/reports-publications/nlca-patient-and-public-report-2025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nice.org.uk/guidance/qs17/chapter/Quality-statement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 Diagonal Corner Rectangle 44"/>
          <p:cNvSpPr/>
          <p:nvPr/>
        </p:nvSpPr>
        <p:spPr>
          <a:xfrm>
            <a:off x="164866" y="941503"/>
            <a:ext cx="9172828" cy="456991"/>
          </a:xfrm>
          <a:prstGeom prst="round2DiagRect">
            <a:avLst/>
          </a:prstGeom>
          <a:solidFill>
            <a:srgbClr val="05585F"/>
          </a:solidFill>
          <a:ln>
            <a:solidFill>
              <a:srgbClr val="B18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ea typeface="Arial Unicode MS" panose="020B0604020202020204" pitchFamily="34" charset="-128"/>
                <a:cs typeface="Vrinda" panose="020B0502040204020203" pitchFamily="34" charset="0"/>
              </a:rPr>
              <a:t>Impact of </a:t>
            </a:r>
            <a:r>
              <a:rPr lang="en-GB" sz="3600" dirty="0" smtClean="0">
                <a:solidFill>
                  <a:schemeClr val="bg1"/>
                </a:solidFill>
                <a:ea typeface="Arial Unicode MS" panose="020B0604020202020204" pitchFamily="34" charset="-128"/>
                <a:cs typeface="Vrinda" panose="020B0502040204020203" pitchFamily="34" charset="0"/>
              </a:rPr>
              <a:t>the </a:t>
            </a:r>
            <a:r>
              <a:rPr lang="en-GB" sz="3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Vrinda" panose="020B0502040204020203" pitchFamily="34" charset="0"/>
              </a:rPr>
              <a:t>NLCA 2024-2025</a:t>
            </a:r>
            <a:endParaRPr lang="en-GB" sz="3600" b="1" dirty="0">
              <a:solidFill>
                <a:schemeClr val="bg1"/>
              </a:solidFill>
              <a:ea typeface="Arial Unicode MS" panose="020B0604020202020204" pitchFamily="34" charset="-128"/>
              <a:cs typeface="Vrinda" panose="020B0502040204020203" pitchFamily="34" charset="0"/>
            </a:endParaRPr>
          </a:p>
        </p:txBody>
      </p:sp>
      <p:pic>
        <p:nvPicPr>
          <p:cNvPr id="77" name="Picture 2" descr="I:\HQIP Logos\HQIP Jpeg Logos\HQIP_logo_large.jpg">
            <a:extLst>
              <a:ext uri="{FF2B5EF4-FFF2-40B4-BE49-F238E27FC236}">
                <a16:creationId xmlns:a16="http://schemas.microsoft.com/office/drawing/2014/main" id="{9AEF9379-410F-4ACF-8BE9-CD8CAB003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11300" r="9733" b="14929"/>
          <a:stretch/>
        </p:blipFill>
        <p:spPr bwMode="auto">
          <a:xfrm>
            <a:off x="7790328" y="-34794"/>
            <a:ext cx="1810871" cy="8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463" cy="822156"/>
          </a:xfrm>
          <a:prstGeom prst="rect">
            <a:avLst/>
          </a:prstGeom>
        </p:spPr>
      </p:pic>
      <p:pic>
        <p:nvPicPr>
          <p:cNvPr id="81" name="Picture 2" descr="NATCAN Logo X3 - National Audit of Breast Cancer in Older Pati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2" y="-34795"/>
            <a:ext cx="2795379" cy="8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1718" y="2877804"/>
            <a:ext cx="9248641" cy="4609601"/>
            <a:chOff x="121718" y="3019924"/>
            <a:chExt cx="9248641" cy="4609601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041"/>
            <a:stretch/>
          </p:blipFill>
          <p:spPr>
            <a:xfrm>
              <a:off x="197530" y="3019924"/>
              <a:ext cx="9172829" cy="12080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0812" y="3550158"/>
              <a:ext cx="34893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Improvement goal </a:t>
              </a:r>
              <a:r>
                <a:rPr lang="en-GB" sz="1200" dirty="0" smtClean="0"/>
                <a:t>1: proportion of patients diagnosed with Stage 1 or 2 </a:t>
              </a:r>
              <a:r>
                <a:rPr lang="en-GB" sz="1050" dirty="0" smtClean="0"/>
                <a:t>(aiming to increase)</a:t>
              </a:r>
              <a:endParaRPr lang="en-GB" sz="1050" dirty="0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37" b="45111"/>
            <a:stretch/>
          </p:blipFill>
          <p:spPr>
            <a:xfrm>
              <a:off x="197530" y="4214410"/>
              <a:ext cx="9172829" cy="70891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30210" y="4250706"/>
              <a:ext cx="34893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Improvement goal </a:t>
              </a:r>
              <a:r>
                <a:rPr lang="en-GB" sz="1200" dirty="0" smtClean="0"/>
                <a:t>2: proportion of patients with non-small cell lung cancer (stage 1 or 2, PS 0-1) who had curative-intent treatment (</a:t>
              </a:r>
              <a:r>
                <a:rPr lang="en-GB" sz="1050" dirty="0" smtClean="0"/>
                <a:t>Target≥80%)</a:t>
              </a:r>
              <a:endParaRPr lang="en-GB" sz="1050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" t="63780" r="91" b="26268"/>
            <a:stretch/>
          </p:blipFill>
          <p:spPr>
            <a:xfrm>
              <a:off x="189141" y="4896412"/>
              <a:ext cx="9172829" cy="70891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234239" y="4926905"/>
              <a:ext cx="34893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Improvement goal </a:t>
              </a:r>
              <a:r>
                <a:rPr lang="en-GB" sz="1200" dirty="0" smtClean="0"/>
                <a:t>2: proportion of patients with non-small cell lung cancer who had surgery (</a:t>
              </a:r>
              <a:r>
                <a:rPr lang="en-GB" sz="1050" dirty="0" smtClean="0"/>
                <a:t>Target≥17%)</a:t>
              </a:r>
              <a:endParaRPr lang="en-GB" sz="1050" dirty="0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" t="83046" r="155" b="7002"/>
            <a:stretch/>
          </p:blipFill>
          <p:spPr>
            <a:xfrm>
              <a:off x="185539" y="5591799"/>
              <a:ext cx="9172829" cy="708918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226075" y="5612440"/>
              <a:ext cx="34893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Improvement goal 3</a:t>
              </a:r>
              <a:r>
                <a:rPr lang="en-GB" sz="1200" dirty="0" smtClean="0"/>
                <a:t>: proportion of patients with non-small cell lung cancer (stage 3B-4, PS 0-1) who had systemic anti-cancer therapy (</a:t>
              </a:r>
              <a:r>
                <a:rPr lang="en-GB" sz="1050" dirty="0" smtClean="0"/>
                <a:t>Target≥65%)</a:t>
              </a:r>
              <a:endParaRPr lang="en-GB" sz="1050" dirty="0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5" t="35213" r="108" b="54635"/>
            <a:stretch/>
          </p:blipFill>
          <p:spPr>
            <a:xfrm>
              <a:off x="137652" y="6233652"/>
              <a:ext cx="9225722" cy="723181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220812" y="6291570"/>
              <a:ext cx="34893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Improvement goal 4</a:t>
              </a:r>
              <a:r>
                <a:rPr lang="en-GB" sz="1200" dirty="0" smtClean="0"/>
                <a:t>: proportion of patients seen by a lung cancer nurse specialist (</a:t>
              </a:r>
              <a:r>
                <a:rPr lang="en-GB" sz="1050" dirty="0" smtClean="0"/>
                <a:t>Target≥90%)</a:t>
              </a:r>
              <a:endParaRPr lang="en-GB" sz="1050" dirty="0"/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9" t="16719" r="859" b="73662"/>
            <a:stretch/>
          </p:blipFill>
          <p:spPr>
            <a:xfrm>
              <a:off x="121718" y="6944279"/>
              <a:ext cx="9172829" cy="685246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27742" y="6973951"/>
              <a:ext cx="3489387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200" dirty="0" smtClean="0"/>
                <a:t>Improvement goal 4: proportion of patients diagnosed after emergency presentation </a:t>
              </a:r>
              <a:r>
                <a:rPr lang="en-GB" sz="1050" dirty="0">
                  <a:solidFill>
                    <a:prstClr val="black"/>
                  </a:solidFill>
                </a:rPr>
                <a:t>(aiming to </a:t>
              </a:r>
              <a:r>
                <a:rPr lang="en-GB" sz="1050" dirty="0" smtClean="0">
                  <a:solidFill>
                    <a:prstClr val="black"/>
                  </a:solidFill>
                </a:rPr>
                <a:t>decrease)</a:t>
              </a:r>
              <a:endParaRPr lang="en-GB" sz="1200" dirty="0" smtClean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9938" t="37328" r="10198" b="24970"/>
          <a:stretch/>
        </p:blipFill>
        <p:spPr>
          <a:xfrm>
            <a:off x="3881373" y="9012184"/>
            <a:ext cx="5531509" cy="195955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97530" y="7528513"/>
            <a:ext cx="3489387" cy="777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200" dirty="0" smtClean="0"/>
              <a:t>Improvement goal 5: Median and one-year survival </a:t>
            </a:r>
            <a:r>
              <a:rPr lang="en-GB" sz="1050" dirty="0">
                <a:solidFill>
                  <a:prstClr val="black"/>
                </a:solidFill>
              </a:rPr>
              <a:t>(aiming to increase</a:t>
            </a:r>
            <a:r>
              <a:rPr lang="en-GB" sz="1050" dirty="0" smtClean="0">
                <a:solidFill>
                  <a:prstClr val="black"/>
                </a:solidFill>
              </a:rPr>
              <a:t>)</a:t>
            </a:r>
            <a:endParaRPr lang="en-GB" sz="1200" dirty="0" smtClean="0"/>
          </a:p>
          <a:p>
            <a:r>
              <a:rPr lang="en-GB" sz="1100" dirty="0" smtClean="0"/>
              <a:t>No </a:t>
            </a:r>
            <a:r>
              <a:rPr lang="en-GB" sz="1100" dirty="0" smtClean="0"/>
              <a:t>negative outliers </a:t>
            </a:r>
            <a:r>
              <a:rPr lang="en-GB" sz="1100" dirty="0" smtClean="0"/>
              <a:t>for survival in England or Wales in 2023</a:t>
            </a:r>
            <a:endParaRPr lang="en-GB" sz="1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2" y="3481913"/>
            <a:ext cx="0" cy="748983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12575" y="10976179"/>
            <a:ext cx="91577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74468" y="7460654"/>
            <a:ext cx="0" cy="3507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647127" y="7495767"/>
            <a:ext cx="0" cy="3467614"/>
          </a:xfrm>
          <a:prstGeom prst="line">
            <a:avLst/>
          </a:prstGeom>
          <a:ln w="12700">
            <a:solidFill>
              <a:srgbClr val="F4F4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755851" y="7496425"/>
            <a:ext cx="0" cy="3467614"/>
          </a:xfrm>
          <a:prstGeom prst="line">
            <a:avLst/>
          </a:prstGeom>
          <a:ln w="12700">
            <a:solidFill>
              <a:srgbClr val="F4F4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032" y="10975413"/>
            <a:ext cx="9564305" cy="1809152"/>
          </a:xfrm>
          <a:prstGeom prst="rect">
            <a:avLst/>
          </a:prstGeom>
          <a:solidFill>
            <a:srgbClr val="0066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ounded Rectangle 109"/>
          <p:cNvSpPr/>
          <p:nvPr/>
        </p:nvSpPr>
        <p:spPr>
          <a:xfrm>
            <a:off x="1902961" y="12032738"/>
            <a:ext cx="1616494" cy="707827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Presentation from NLCA at </a:t>
            </a:r>
            <a:r>
              <a:rPr lang="en-GB" sz="1100" b="1" dirty="0" smtClean="0">
                <a:solidFill>
                  <a:prstClr val="black"/>
                </a:solidFill>
              </a:rPr>
              <a:t>L-QI-CAN 2025 </a:t>
            </a:r>
            <a:r>
              <a:rPr lang="en-GB" sz="1100" dirty="0" smtClean="0">
                <a:solidFill>
                  <a:prstClr val="black"/>
                </a:solidFill>
              </a:rPr>
              <a:t>to show how NLCA can aid local QI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7672" y="11740373"/>
            <a:ext cx="1807012" cy="1000192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 anchorCtr="0"/>
          <a:lstStyle/>
          <a:p>
            <a:pPr algn="ctr"/>
            <a:r>
              <a:rPr lang="en-GB" sz="1100" dirty="0">
                <a:solidFill>
                  <a:prstClr val="black"/>
                </a:solidFill>
              </a:rPr>
              <a:t>Plenary </a:t>
            </a:r>
            <a:r>
              <a:rPr lang="en-GB" sz="1100" dirty="0" smtClean="0">
                <a:solidFill>
                  <a:prstClr val="black"/>
                </a:solidFill>
              </a:rPr>
              <a:t>presentations </a:t>
            </a:r>
            <a:r>
              <a:rPr lang="en-GB" sz="1100" dirty="0">
                <a:solidFill>
                  <a:prstClr val="black"/>
                </a:solidFill>
              </a:rPr>
              <a:t>of NLCA </a:t>
            </a:r>
            <a:r>
              <a:rPr lang="en-GB" sz="1100" dirty="0" smtClean="0">
                <a:solidFill>
                  <a:prstClr val="black"/>
                </a:solidFill>
              </a:rPr>
              <a:t>key findings </a:t>
            </a:r>
            <a:r>
              <a:rPr lang="en-GB" sz="1100" dirty="0">
                <a:solidFill>
                  <a:prstClr val="black"/>
                </a:solidFill>
              </a:rPr>
              <a:t>at </a:t>
            </a:r>
            <a:r>
              <a:rPr lang="en-GB" sz="1100" b="1" dirty="0">
                <a:solidFill>
                  <a:prstClr val="black"/>
                </a:solidFill>
              </a:rPr>
              <a:t>BTS Winter Meeting 2024</a:t>
            </a:r>
            <a:r>
              <a:rPr lang="en-GB" sz="1100" dirty="0">
                <a:solidFill>
                  <a:prstClr val="black"/>
                </a:solidFill>
              </a:rPr>
              <a:t>,  </a:t>
            </a:r>
            <a:r>
              <a:rPr lang="en-GB" sz="1100" b="1" dirty="0" smtClean="0">
                <a:solidFill>
                  <a:prstClr val="black"/>
                </a:solidFill>
              </a:rPr>
              <a:t>BTOG Conference </a:t>
            </a:r>
            <a:r>
              <a:rPr lang="en-GB" sz="1100" b="1" dirty="0">
                <a:solidFill>
                  <a:prstClr val="black"/>
                </a:solidFill>
              </a:rPr>
              <a:t>2025 </a:t>
            </a:r>
            <a:r>
              <a:rPr lang="en-GB" sz="1100" dirty="0">
                <a:solidFill>
                  <a:prstClr val="black"/>
                </a:solidFill>
              </a:rPr>
              <a:t>&amp; </a:t>
            </a:r>
            <a:r>
              <a:rPr lang="en-GB" sz="1100" b="1" dirty="0">
                <a:solidFill>
                  <a:prstClr val="black"/>
                </a:solidFill>
              </a:rPr>
              <a:t>SCTS Annual Meeting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b="1" dirty="0">
                <a:solidFill>
                  <a:prstClr val="black"/>
                </a:solidFill>
              </a:rPr>
              <a:t>2025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874684" y="11033683"/>
            <a:ext cx="1713790" cy="917687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Annual </a:t>
            </a:r>
            <a:r>
              <a:rPr lang="en-GB" sz="1100" b="1" dirty="0" smtClean="0">
                <a:solidFill>
                  <a:prstClr val="black"/>
                </a:solidFill>
              </a:rPr>
              <a:t>NLCA – BTOG Webinar </a:t>
            </a:r>
            <a:r>
              <a:rPr lang="en-GB" sz="1100" dirty="0" smtClean="0">
                <a:solidFill>
                  <a:prstClr val="black"/>
                </a:solidFill>
              </a:rPr>
              <a:t>to share findings, over </a:t>
            </a:r>
            <a:r>
              <a:rPr lang="en-GB" sz="1100" b="1" dirty="0" smtClean="0">
                <a:solidFill>
                  <a:prstClr val="black"/>
                </a:solidFill>
              </a:rPr>
              <a:t>500</a:t>
            </a:r>
            <a:r>
              <a:rPr lang="en-GB" sz="1100" dirty="0" smtClean="0">
                <a:solidFill>
                  <a:prstClr val="black"/>
                </a:solidFill>
              </a:rPr>
              <a:t> downloads of 2024’s podcast of the webinar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662039" y="11039775"/>
            <a:ext cx="1653439" cy="760710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b" anchorCtr="0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NLCA</a:t>
            </a:r>
            <a:r>
              <a:rPr lang="en-GB" sz="1100" b="1" dirty="0" smtClean="0">
                <a:solidFill>
                  <a:prstClr val="black"/>
                </a:solidFill>
              </a:rPr>
              <a:t> </a:t>
            </a:r>
            <a:r>
              <a:rPr lang="en-GB" sz="1100" dirty="0" smtClean="0">
                <a:solidFill>
                  <a:prstClr val="black"/>
                </a:solidFill>
              </a:rPr>
              <a:t>work closely </a:t>
            </a:r>
            <a:r>
              <a:rPr lang="en-GB" sz="1100" b="1" dirty="0" smtClean="0">
                <a:solidFill>
                  <a:prstClr val="black"/>
                </a:solidFill>
              </a:rPr>
              <a:t>with UK Lung Cancer Coalition </a:t>
            </a:r>
            <a:r>
              <a:rPr lang="en-GB" sz="1100" dirty="0" smtClean="0">
                <a:solidFill>
                  <a:prstClr val="black"/>
                </a:solidFill>
              </a:rPr>
              <a:t>and publish an annual </a:t>
            </a:r>
            <a:r>
              <a:rPr lang="en-GB" sz="1100" dirty="0" smtClean="0">
                <a:solidFill>
                  <a:prstClr val="black"/>
                </a:solidFill>
                <a:hlinkClick r:id="rId7"/>
              </a:rPr>
              <a:t>blog post</a:t>
            </a:r>
            <a:endParaRPr lang="en-GB" sz="1100" b="1" dirty="0">
              <a:solidFill>
                <a:prstClr val="black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96938" y="11012851"/>
            <a:ext cx="1713790" cy="675009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NLCA referenced in the </a:t>
            </a:r>
            <a:r>
              <a:rPr lang="en-GB" sz="1100" dirty="0" smtClean="0">
                <a:solidFill>
                  <a:prstClr val="black"/>
                </a:solidFill>
                <a:hlinkClick r:id="rId8"/>
              </a:rPr>
              <a:t>Quality </a:t>
            </a:r>
            <a:r>
              <a:rPr lang="en-GB" sz="1100" dirty="0">
                <a:solidFill>
                  <a:prstClr val="black"/>
                </a:solidFill>
                <a:hlinkClick r:id="rId8"/>
              </a:rPr>
              <a:t>and Innovation (</a:t>
            </a:r>
            <a:r>
              <a:rPr lang="en-GB" sz="1100" b="1" dirty="0">
                <a:solidFill>
                  <a:prstClr val="black"/>
                </a:solidFill>
                <a:hlinkClick r:id="rId8"/>
              </a:rPr>
              <a:t>CQUIN</a:t>
            </a:r>
            <a:r>
              <a:rPr lang="en-GB" sz="1100" dirty="0">
                <a:solidFill>
                  <a:prstClr val="black"/>
                </a:solidFill>
                <a:hlinkClick r:id="rId8"/>
              </a:rPr>
              <a:t>) for lung </a:t>
            </a:r>
            <a:r>
              <a:rPr lang="en-GB" sz="1100" dirty="0" smtClean="0">
                <a:solidFill>
                  <a:prstClr val="black"/>
                </a:solidFill>
                <a:hlinkClick r:id="rId8"/>
              </a:rPr>
              <a:t>cancer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129832" y="11051546"/>
            <a:ext cx="1503317" cy="738838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  <a:hlinkClick r:id="rId9"/>
              </a:rPr>
              <a:t>NICE guidelines </a:t>
            </a:r>
            <a:r>
              <a:rPr lang="en-GB" sz="1100" dirty="0">
                <a:solidFill>
                  <a:prstClr val="black"/>
                </a:solidFill>
              </a:rPr>
              <a:t>and recommendation underpinned by NLCA </a:t>
            </a:r>
            <a:r>
              <a:rPr lang="en-GB" sz="1100" dirty="0" smtClean="0">
                <a:solidFill>
                  <a:prstClr val="black"/>
                </a:solidFill>
              </a:rPr>
              <a:t>findings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6" name="Rounded Rectangle 62">
            <a:extLst>
              <a:ext uri="{FF2B5EF4-FFF2-40B4-BE49-F238E27FC236}">
                <a16:creationId xmlns:a16="http://schemas.microsoft.com/office/drawing/2014/main" id="{FA24E2A0-FF82-4330-A439-571CE37E8FFB}"/>
              </a:ext>
            </a:extLst>
          </p:cNvPr>
          <p:cNvSpPr/>
          <p:nvPr/>
        </p:nvSpPr>
        <p:spPr>
          <a:xfrm>
            <a:off x="6723426" y="11844484"/>
            <a:ext cx="1559627" cy="896081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NCLA results fed back to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Quality Commission (CQC) 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Welsh government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248704" y="11970312"/>
            <a:ext cx="1435281" cy="770253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  <a:hlinkClick r:id="rId10"/>
              </a:rPr>
              <a:t>Patient </a:t>
            </a:r>
            <a:r>
              <a:rPr lang="en-GB" sz="1100" dirty="0">
                <a:solidFill>
                  <a:prstClr val="black"/>
                </a:solidFill>
                <a:hlinkClick r:id="rId10"/>
              </a:rPr>
              <a:t>and Public Version </a:t>
            </a:r>
            <a:r>
              <a:rPr lang="en-GB" sz="1100" dirty="0">
                <a:solidFill>
                  <a:prstClr val="black"/>
                </a:solidFill>
              </a:rPr>
              <a:t>of </a:t>
            </a:r>
            <a:r>
              <a:rPr lang="en-GB" sz="1100" dirty="0" smtClean="0">
                <a:solidFill>
                  <a:prstClr val="black"/>
                </a:solidFill>
              </a:rPr>
              <a:t>the </a:t>
            </a:r>
            <a:r>
              <a:rPr lang="en-GB" sz="1100" dirty="0">
                <a:solidFill>
                  <a:prstClr val="black"/>
                </a:solidFill>
              </a:rPr>
              <a:t>State of the Nation </a:t>
            </a:r>
            <a:r>
              <a:rPr lang="en-GB" sz="1100" dirty="0" smtClean="0">
                <a:solidFill>
                  <a:prstClr val="black"/>
                </a:solidFill>
              </a:rPr>
              <a:t>2025 Report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594977" y="11795167"/>
            <a:ext cx="1578205" cy="976432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dirty="0">
                <a:solidFill>
                  <a:prstClr val="black"/>
                </a:solidFill>
              </a:rPr>
              <a:t>Patient </a:t>
            </a:r>
            <a:r>
              <a:rPr lang="en-GB" sz="1100" dirty="0" smtClean="0">
                <a:solidFill>
                  <a:prstClr val="black"/>
                </a:solidFill>
              </a:rPr>
              <a:t>resources, including a ‘</a:t>
            </a:r>
            <a:r>
              <a:rPr lang="en-GB" sz="1100" dirty="0" smtClean="0">
                <a:solidFill>
                  <a:prstClr val="black"/>
                </a:solidFill>
                <a:hlinkClick r:id="rId11"/>
              </a:rPr>
              <a:t>questions to ask healthcare professionals</a:t>
            </a:r>
            <a:r>
              <a:rPr lang="en-GB" sz="1100" dirty="0" smtClean="0">
                <a:solidFill>
                  <a:prstClr val="black"/>
                </a:solidFill>
              </a:rPr>
              <a:t>’ leaflet </a:t>
            </a:r>
            <a:r>
              <a:rPr lang="en-GB" sz="1100" dirty="0">
                <a:solidFill>
                  <a:prstClr val="black"/>
                </a:solidFill>
              </a:rPr>
              <a:t>on NLCA </a:t>
            </a:r>
            <a:r>
              <a:rPr lang="en-GB" sz="1100" dirty="0" smtClean="0">
                <a:solidFill>
                  <a:prstClr val="black"/>
                </a:solidFill>
              </a:rPr>
              <a:t>website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627097" y="10999208"/>
            <a:ext cx="1454391" cy="718136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  <a:hlinkClick r:id="rId12"/>
              </a:rPr>
              <a:t>Quality Improvement </a:t>
            </a:r>
            <a:r>
              <a:rPr lang="en-GB" sz="1100" dirty="0">
                <a:solidFill>
                  <a:prstClr val="black"/>
                </a:solidFill>
                <a:hlinkClick r:id="rId12"/>
              </a:rPr>
              <a:t>t</a:t>
            </a:r>
            <a:r>
              <a:rPr lang="en-GB" sz="1100" dirty="0" smtClean="0">
                <a:solidFill>
                  <a:prstClr val="black"/>
                </a:solidFill>
                <a:hlinkClick r:id="rId12"/>
              </a:rPr>
              <a:t>ools </a:t>
            </a:r>
            <a:r>
              <a:rPr lang="en-GB" sz="1100" dirty="0" smtClean="0">
                <a:solidFill>
                  <a:prstClr val="black"/>
                </a:solidFill>
              </a:rPr>
              <a:t>available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dirty="0" smtClean="0">
                <a:solidFill>
                  <a:prstClr val="black"/>
                </a:solidFill>
              </a:rPr>
              <a:t>on NLCA website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337883" y="11020713"/>
            <a:ext cx="1212275" cy="1737916"/>
          </a:xfrm>
          <a:prstGeom prst="roundRect">
            <a:avLst/>
          </a:prstGeom>
          <a:solidFill>
            <a:schemeClr val="bg1"/>
          </a:solidFill>
          <a:ln>
            <a:solidFill>
              <a:srgbClr val="065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en-GB" sz="1050" dirty="0" smtClean="0">
                <a:solidFill>
                  <a:prstClr val="black"/>
                </a:solidFill>
              </a:rPr>
              <a:t>NLCA </a:t>
            </a:r>
            <a:r>
              <a:rPr lang="en-GB" sz="1050" b="1" dirty="0" smtClean="0">
                <a:solidFill>
                  <a:prstClr val="black"/>
                </a:solidFill>
              </a:rPr>
              <a:t>Patient and Public Forum</a:t>
            </a:r>
            <a:r>
              <a:rPr lang="en-GB" sz="1050" dirty="0" smtClean="0">
                <a:solidFill>
                  <a:prstClr val="black"/>
                </a:solidFill>
              </a:rPr>
              <a:t> with </a:t>
            </a:r>
            <a:r>
              <a:rPr lang="en-GB" sz="1050" dirty="0" smtClean="0">
                <a:solidFill>
                  <a:prstClr val="black"/>
                </a:solidFill>
                <a:hlinkClick r:id="rId13"/>
              </a:rPr>
              <a:t>Roy </a:t>
            </a:r>
            <a:r>
              <a:rPr lang="en-GB" sz="1050" dirty="0">
                <a:solidFill>
                  <a:prstClr val="black"/>
                </a:solidFill>
                <a:hlinkClick r:id="rId13"/>
              </a:rPr>
              <a:t>Castle Lung Cancer Foundation</a:t>
            </a:r>
            <a:r>
              <a:rPr lang="en-GB" sz="1050" dirty="0" smtClean="0">
                <a:solidFill>
                  <a:prstClr val="black"/>
                </a:solidFill>
              </a:rPr>
              <a:t>  ensures patients are at the centre of the audit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5" y="1348876"/>
            <a:ext cx="9172829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NLCA </a:t>
            </a:r>
            <a:r>
              <a:rPr lang="en-GB" sz="1400" b="1" dirty="0"/>
              <a:t>Quality Improvement </a:t>
            </a:r>
            <a:r>
              <a:rPr lang="en-GB" sz="1400" b="1" dirty="0" smtClean="0"/>
              <a:t>goals:</a:t>
            </a:r>
            <a:endParaRPr lang="en-GB" sz="1400" b="1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Improve early diagnosis of lung cancer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Increase the proportion of patients who receive treatment with curative intent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Increase the proportion of people with lung cancer receiving Systemic Anti-Cancer Therapy (SACT) and reduce unwarranted variation in access to SACT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Improve the quality of the patient pathway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Improve and reduce variation in lung cancer </a:t>
            </a:r>
            <a:r>
              <a:rPr lang="en-GB" sz="1400" dirty="0" smtClean="0"/>
              <a:t>outcomes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01816" y="7525440"/>
            <a:ext cx="5762489" cy="1432329"/>
            <a:chOff x="3801816" y="7525440"/>
            <a:chExt cx="5762489" cy="14323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4"/>
            <a:srcRect l="36063" t="32683" r="11844" b="21232"/>
            <a:stretch/>
          </p:blipFill>
          <p:spPr>
            <a:xfrm>
              <a:off x="3801816" y="7541920"/>
              <a:ext cx="2845312" cy="1415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5"/>
            <a:srcRect l="30378" t="30155" r="12761" b="19199"/>
            <a:stretch/>
          </p:blipFill>
          <p:spPr>
            <a:xfrm>
              <a:off x="6749117" y="7525440"/>
              <a:ext cx="2815188" cy="14104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421939" y="8380008"/>
              <a:ext cx="448843" cy="446457"/>
            </a:xfrm>
            <a:prstGeom prst="ellipse">
              <a:avLst/>
            </a:prstGeom>
            <a:solidFill>
              <a:srgbClr val="729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2611" y="8390791"/>
              <a:ext cx="8294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  <a:p>
              <a:r>
                <a:rPr lang="en-GB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2023</a:t>
              </a:r>
              <a:endPara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358569" y="8332402"/>
              <a:ext cx="448843" cy="446457"/>
            </a:xfrm>
            <a:prstGeom prst="ellipse">
              <a:avLst/>
            </a:prstGeom>
            <a:solidFill>
              <a:srgbClr val="729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37883" y="8350349"/>
              <a:ext cx="8294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46%</a:t>
              </a:r>
            </a:p>
            <a:p>
              <a:r>
                <a:rPr lang="en-GB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2023</a:t>
              </a:r>
              <a:endPara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6458" y="8724247"/>
              <a:ext cx="418609" cy="158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i</a:t>
              </a:r>
              <a:r>
                <a:rPr lang="en-GB" sz="600" dirty="0" smtClean="0">
                  <a:solidFill>
                    <a:schemeClr val="tx1"/>
                  </a:solidFill>
                </a:rPr>
                <a:t>n 2023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27527" y="8672757"/>
              <a:ext cx="418609" cy="158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i</a:t>
              </a:r>
              <a:r>
                <a:rPr lang="en-GB" sz="600" dirty="0" smtClean="0">
                  <a:solidFill>
                    <a:schemeClr val="tx1"/>
                  </a:solidFill>
                </a:rPr>
                <a:t>n 2023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8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393CF68CA544999728D816BB16EA8" ma:contentTypeVersion="12" ma:contentTypeDescription="Create a new document." ma:contentTypeScope="" ma:versionID="50e3c6f7d68647a9630149c6a4c0908f">
  <xsd:schema xmlns:xsd="http://www.w3.org/2001/XMLSchema" xmlns:xs="http://www.w3.org/2001/XMLSchema" xmlns:p="http://schemas.microsoft.com/office/2006/metadata/properties" xmlns:ns3="1ac19544-49d5-45e4-9b98-2226fff1e962" targetNamespace="http://schemas.microsoft.com/office/2006/metadata/properties" ma:root="true" ma:fieldsID="4768b2847a57d563995af5f800df128c" ns3:_="">
    <xsd:import namespace="1ac19544-49d5-45e4-9b98-2226fff1e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19544-49d5-45e4-9b98-2226fff1e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c19544-49d5-45e4-9b98-2226fff1e962" xsi:nil="true"/>
  </documentManagement>
</p:properties>
</file>

<file path=customXml/itemProps1.xml><?xml version="1.0" encoding="utf-8"?>
<ds:datastoreItem xmlns:ds="http://schemas.openxmlformats.org/officeDocument/2006/customXml" ds:itemID="{B4D6F41D-41DB-4AE1-BFC7-730E23525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19544-49d5-45e4-9b98-2226fff1e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C75E8F-DBB4-400C-B253-E0D02AC7C1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C649A-2BC8-4EF0-8788-A0078440691A}">
  <ds:schemaRefs>
    <ds:schemaRef ds:uri="http://schemas.microsoft.com/office/infopath/2007/PartnerControls"/>
    <ds:schemaRef ds:uri="1ac19544-49d5-45e4-9b98-2226fff1e96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389</Words>
  <Application>Microsoft Office PowerPoint</Application>
  <PresentationFormat>A3 Paper (297x420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Unicode MS</vt:lpstr>
      <vt:lpstr>Calibri</vt:lpstr>
      <vt:lpstr>Calibri Light</vt:lpstr>
      <vt:lpstr>Vrinda</vt:lpstr>
      <vt:lpstr>Office Theme</vt:lpstr>
      <vt:lpstr>PowerPoint Presentation</vt:lpstr>
    </vt:vector>
  </TitlesOfParts>
  <Company>Royal College of Surgeons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Dixon</dc:creator>
  <cp:lastModifiedBy>Lauren Dixon</cp:lastModifiedBy>
  <cp:revision>13</cp:revision>
  <dcterms:created xsi:type="dcterms:W3CDTF">2025-06-18T10:30:49Z</dcterms:created>
  <dcterms:modified xsi:type="dcterms:W3CDTF">2025-09-04T15:37:03Z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0x010100A92393CF68CA544999728D816BB16EA8</vt:lpwstr>
  </property>
</Properties>
</file>