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463C64"/>
    <a:srgbClr val="007832"/>
    <a:srgbClr val="E85706"/>
    <a:srgbClr val="B18925"/>
    <a:srgbClr val="A9A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489" autoAdjust="0"/>
  </p:normalViewPr>
  <p:slideViewPr>
    <p:cSldViewPr>
      <p:cViewPr>
        <p:scale>
          <a:sx n="125" d="100"/>
          <a:sy n="125" d="100"/>
        </p:scale>
        <p:origin x="1716" y="-480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18595-8AE8-499E-823A-43166D6BBA6F}" type="datetimeFigureOut">
              <a:rPr lang="en-GB" smtClean="0"/>
              <a:t>13/08/2025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EC49C-454C-4F13-B053-42B3071643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642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FE20F-1569-47FA-802A-1537039D8718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14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9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1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02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14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50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41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84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41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5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13/08/2025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5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ncepod.org.uk/2023transition.html" TargetMode="External"/><Relationship Id="rId13" Type="http://schemas.openxmlformats.org/officeDocument/2006/relationships/hyperlink" Target="https://dontforgetthebubbles.com/testicular-torsion/" TargetMode="External"/><Relationship Id="rId1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hyperlink" Target="https://ncepod.org.uk/2020ltv.html" TargetMode="External"/><Relationship Id="rId12" Type="http://schemas.openxmlformats.org/officeDocument/2006/relationships/hyperlink" Target="https://gettingitrightfirsttime.co.uk/wp-content/uploads/2024/02/Paediatric-testicular-torsion-pathway-guide-FINAL-V1-February-2024.pdf" TargetMode="External"/><Relationship Id="rId17" Type="http://schemas.openxmlformats.org/officeDocument/2006/relationships/hyperlink" Target="https://www.researchgate.net/publication/388136084_eP76_Management_of_suspected_testicular_torsion_-_audit_of_current_practice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bestpractice.bmj.com/topics/en-gb/50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cepod.org.uk/2019ypmh.html" TargetMode="External"/><Relationship Id="rId11" Type="http://schemas.openxmlformats.org/officeDocument/2006/relationships/image" Target="../media/image3.png"/><Relationship Id="rId5" Type="http://schemas.openxmlformats.org/officeDocument/2006/relationships/hyperlink" Target="https://ncepod.org.uk/2018cn.html" TargetMode="External"/><Relationship Id="rId15" Type="http://schemas.openxmlformats.org/officeDocument/2006/relationships/hyperlink" Target="https://www.rcsed.ac.uk/media/sgflpkkv/psg-surgeons-news-article-june-2024-quality-of-care.pdf" TargetMode="External"/><Relationship Id="rId10" Type="http://schemas.openxmlformats.org/officeDocument/2006/relationships/hyperlink" Target="https://ncepod.org.uk/2025jia.html" TargetMode="External"/><Relationship Id="rId19" Type="http://schemas.openxmlformats.org/officeDocument/2006/relationships/image" Target="../media/image5.png"/><Relationship Id="rId4" Type="http://schemas.openxmlformats.org/officeDocument/2006/relationships/image" Target="../media/image2.jpeg"/><Relationship Id="rId9" Type="http://schemas.openxmlformats.org/officeDocument/2006/relationships/hyperlink" Target="https://ncepod.org.uk/2024testiculartorsion.html" TargetMode="External"/><Relationship Id="rId14" Type="http://schemas.openxmlformats.org/officeDocument/2006/relationships/hyperlink" Target="https://www.theurologyfoundation.org/about-us/media/news/ncepods-new-report-into-the-pathway-and-quality-of-care-for-testicular-tors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NCEPOD logo 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6000" y="11852085"/>
            <a:ext cx="1495001" cy="524532"/>
          </a:xfrm>
          <a:prstGeom prst="rect">
            <a:avLst/>
          </a:prstGeom>
        </p:spPr>
      </p:pic>
      <p:pic>
        <p:nvPicPr>
          <p:cNvPr id="71" name="Picture 2" descr="I:\HQIP Logos\HQIP Jpeg Logos\HQIP_logo_large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00" b="14929"/>
          <a:stretch/>
        </p:blipFill>
        <p:spPr bwMode="auto">
          <a:xfrm>
            <a:off x="178616" y="11047551"/>
            <a:ext cx="1622536" cy="624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50C738B-C86C-D0DA-09D3-DCE61084D08C}"/>
              </a:ext>
            </a:extLst>
          </p:cNvPr>
          <p:cNvSpPr txBox="1"/>
          <p:nvPr/>
        </p:nvSpPr>
        <p:spPr>
          <a:xfrm>
            <a:off x="178616" y="12401490"/>
            <a:ext cx="1832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>
                <a:solidFill>
                  <a:srgbClr val="E85706"/>
                </a:solidFill>
              </a:rPr>
              <a:t>Improving the quality of healthcare</a:t>
            </a:r>
          </a:p>
          <a:p>
            <a:r>
              <a:rPr lang="en-US" sz="900" i="1" dirty="0">
                <a:solidFill>
                  <a:srgbClr val="E85706"/>
                </a:solidFill>
              </a:rPr>
              <a:t>www.ncepod.org.uk</a:t>
            </a:r>
            <a:endParaRPr lang="en-GB" sz="900" i="1" dirty="0">
              <a:solidFill>
                <a:srgbClr val="E85706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4C9C85-7C7E-398A-F855-772751616B7A}"/>
              </a:ext>
            </a:extLst>
          </p:cNvPr>
          <p:cNvSpPr txBox="1">
            <a:spLocks/>
          </p:cNvSpPr>
          <p:nvPr/>
        </p:nvSpPr>
        <p:spPr>
          <a:xfrm>
            <a:off x="2064296" y="10834225"/>
            <a:ext cx="7459244" cy="18312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463C64"/>
                </a:solidFill>
              </a:rPr>
              <a:t>HISTORY OF THE CHILD HEALTH PROGRAMME</a:t>
            </a:r>
          </a:p>
          <a:p>
            <a:endParaRPr lang="en-GB" sz="300" dirty="0">
              <a:solidFill>
                <a:srgbClr val="463C64"/>
              </a:solidFill>
            </a:endParaRPr>
          </a:p>
          <a:p>
            <a:r>
              <a:rPr lang="en-GB" sz="1400" dirty="0">
                <a:solidFill>
                  <a:srgbClr val="463C64"/>
                </a:solidFill>
              </a:rPr>
              <a:t>Uses patient/parent/carer focus groups and surveys, clinician and organisational questionnaires, and a deep dive into the case notes to review the quality of healthcare provided to children, young people and young adults aged 0-25 years.</a:t>
            </a:r>
          </a:p>
          <a:p>
            <a:endParaRPr lang="en-GB" sz="700" dirty="0">
              <a:solidFill>
                <a:srgbClr val="463C64"/>
              </a:solidFill>
            </a:endParaRPr>
          </a:p>
          <a:p>
            <a:r>
              <a:rPr lang="en-GB" sz="1400" dirty="0">
                <a:solidFill>
                  <a:srgbClr val="FF9900"/>
                </a:solidFill>
              </a:rPr>
              <a:t>Published reports on:</a:t>
            </a:r>
          </a:p>
          <a:p>
            <a:r>
              <a:rPr lang="en-GB" sz="1200" dirty="0">
                <a:solidFill>
                  <a:srgbClr val="463C6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chronic neurodisability </a:t>
            </a:r>
            <a:r>
              <a:rPr lang="en-GB" sz="1200" dirty="0">
                <a:solidFill>
                  <a:srgbClr val="463C64"/>
                </a:solidFill>
              </a:rPr>
              <a:t>| </a:t>
            </a:r>
            <a:r>
              <a:rPr lang="en-GB" sz="1200" dirty="0">
                <a:solidFill>
                  <a:srgbClr val="463C64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mental health </a:t>
            </a:r>
            <a:r>
              <a:rPr lang="en-GB" sz="1200" dirty="0">
                <a:solidFill>
                  <a:srgbClr val="463C64"/>
                </a:solidFill>
              </a:rPr>
              <a:t>| </a:t>
            </a:r>
            <a:r>
              <a:rPr lang="en-GB" sz="1200" dirty="0">
                <a:solidFill>
                  <a:srgbClr val="463C64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long-term ventilation </a:t>
            </a:r>
            <a:r>
              <a:rPr lang="en-GB" sz="1200" dirty="0">
                <a:solidFill>
                  <a:srgbClr val="463C64"/>
                </a:solidFill>
              </a:rPr>
              <a:t>| </a:t>
            </a:r>
            <a:r>
              <a:rPr lang="en-GB" sz="1200" dirty="0">
                <a:solidFill>
                  <a:srgbClr val="463C64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transition to adult services </a:t>
            </a:r>
            <a:r>
              <a:rPr lang="en-GB" sz="1200" dirty="0">
                <a:solidFill>
                  <a:srgbClr val="463C64"/>
                </a:solidFill>
              </a:rPr>
              <a:t>| </a:t>
            </a:r>
            <a:r>
              <a:rPr lang="en-GB" sz="1200" dirty="0">
                <a:solidFill>
                  <a:srgbClr val="463C64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testicular torsion </a:t>
            </a:r>
            <a:r>
              <a:rPr lang="en-GB" sz="1200" dirty="0">
                <a:solidFill>
                  <a:srgbClr val="463C64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juvenile idiopathic arthritis</a:t>
            </a:r>
            <a:endParaRPr lang="en-GB" sz="1200" dirty="0">
              <a:solidFill>
                <a:srgbClr val="463C64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70993C-1420-D4F3-7D9C-7A5F590F87BF}"/>
              </a:ext>
            </a:extLst>
          </p:cNvPr>
          <p:cNvSpPr txBox="1"/>
          <p:nvPr/>
        </p:nvSpPr>
        <p:spPr>
          <a:xfrm>
            <a:off x="77091" y="2728392"/>
            <a:ext cx="3139333" cy="48167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9900"/>
                </a:solidFill>
              </a:rPr>
              <a:t>KEY MESSAGES</a:t>
            </a:r>
          </a:p>
          <a:p>
            <a:endParaRPr lang="en-GB" sz="500" b="1" dirty="0">
              <a:solidFill>
                <a:srgbClr val="463C64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600" dirty="0">
                <a:solidFill>
                  <a:srgbClr val="463C64"/>
                </a:solidFill>
              </a:rPr>
              <a:t>Increase public awareness about the signs and symptoms of testicular torsion.</a:t>
            </a:r>
          </a:p>
          <a:p>
            <a:pPr marL="228600" indent="-228600">
              <a:buFont typeface="+mj-lt"/>
              <a:buAutoNum type="arabicPeriod"/>
            </a:pPr>
            <a:endParaRPr lang="en-GB" sz="300" dirty="0">
              <a:solidFill>
                <a:srgbClr val="463C64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600" dirty="0">
                <a:solidFill>
                  <a:srgbClr val="463C64"/>
                </a:solidFill>
              </a:rPr>
              <a:t>Ensure emergency pathways minimise the need for transfers by diverting patients to a hospital where surgery can take place.</a:t>
            </a:r>
          </a:p>
          <a:p>
            <a:pPr marL="228600" indent="-228600">
              <a:buFont typeface="+mj-lt"/>
              <a:buAutoNum type="arabicPeriod"/>
            </a:pPr>
            <a:endParaRPr lang="en-GB" sz="300" dirty="0">
              <a:solidFill>
                <a:srgbClr val="463C64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600" dirty="0">
                <a:solidFill>
                  <a:srgbClr val="463C64"/>
                </a:solidFill>
              </a:rPr>
              <a:t>Ensure there is urgent senior review at arrival, decision-making is prompt, and the patient received a timely operation.</a:t>
            </a:r>
          </a:p>
          <a:p>
            <a:pPr marL="228600" indent="-228600">
              <a:buFont typeface="+mj-lt"/>
              <a:buAutoNum type="arabicPeriod"/>
            </a:pPr>
            <a:endParaRPr lang="en-GB" sz="300" dirty="0">
              <a:solidFill>
                <a:srgbClr val="463C64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600" dirty="0">
                <a:solidFill>
                  <a:srgbClr val="463C64"/>
                </a:solidFill>
              </a:rPr>
              <a:t>Extended patient-initiated follow-up following surgery, allowing the patient to seek help when they feel ready.</a:t>
            </a:r>
          </a:p>
        </p:txBody>
      </p:sp>
      <p:sp>
        <p:nvSpPr>
          <p:cNvPr id="11" name="Round Diagonal Corner Rectangle 10"/>
          <p:cNvSpPr/>
          <p:nvPr/>
        </p:nvSpPr>
        <p:spPr>
          <a:xfrm>
            <a:off x="0" y="-1"/>
            <a:ext cx="9601199" cy="1153492"/>
          </a:xfrm>
          <a:prstGeom prst="rect">
            <a:avLst/>
          </a:prstGeom>
          <a:solidFill>
            <a:srgbClr val="463C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endParaRPr lang="en-GB" sz="2800" b="1" dirty="0">
              <a:solidFill>
                <a:schemeClr val="bg1"/>
              </a:solidFill>
              <a:ea typeface="Arial Unicode MS" panose="020B0604020202020204" pitchFamily="34" charset="-128"/>
              <a:cs typeface="Vrinda" panose="020B0502040204020203" pitchFamily="34" charset="0"/>
            </a:endParaRPr>
          </a:p>
          <a:p>
            <a:r>
              <a:rPr lang="en-GB" sz="1400" b="1" dirty="0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rPr>
              <a:t> </a:t>
            </a:r>
            <a:endParaRPr lang="en-GB" sz="1100" b="1" dirty="0">
              <a:solidFill>
                <a:schemeClr val="bg1"/>
              </a:solidFill>
              <a:ea typeface="Arial Unicode MS" panose="020B0604020202020204" pitchFamily="34" charset="-128"/>
              <a:cs typeface="Vrinda" panose="020B0502040204020203" pitchFamily="34" charset="0"/>
            </a:endParaRPr>
          </a:p>
          <a:p>
            <a:pPr algn="ctr">
              <a:tabLst>
                <a:tab pos="2598738" algn="l"/>
              </a:tabLst>
            </a:pPr>
            <a:r>
              <a:rPr lang="en-GB" sz="2800" b="1" dirty="0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rPr>
              <a:t>THE CHILD HEALTH CLINICAL OUTCOME REVIEW PROGRAMME</a:t>
            </a:r>
          </a:p>
          <a:p>
            <a:pPr algn="ctr">
              <a:tabLst>
                <a:tab pos="2598738" algn="l"/>
              </a:tabLst>
            </a:pPr>
            <a:r>
              <a:rPr lang="en-GB" sz="2800" b="1" dirty="0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rPr>
              <a:t>IMPACT – TESTICULAR TORSION – ‘TWIST AND SHOUT’</a:t>
            </a:r>
            <a:endParaRPr lang="en-GB" sz="3200" b="1" dirty="0">
              <a:solidFill>
                <a:schemeClr val="bg1"/>
              </a:solidFill>
              <a:ea typeface="Arial Unicode MS" panose="020B0604020202020204" pitchFamily="34" charset="-128"/>
              <a:cs typeface="Vrinda" panose="020B0502040204020203" pitchFamily="34" charset="0"/>
            </a:endParaRPr>
          </a:p>
          <a:p>
            <a:endParaRPr lang="en-GB" sz="1100" dirty="0">
              <a:solidFill>
                <a:schemeClr val="bg1"/>
              </a:solidFill>
              <a:ea typeface="Arial Unicode MS" panose="020B0604020202020204" pitchFamily="34" charset="-128"/>
              <a:cs typeface="Vrinda" panose="020B0502040204020203" pitchFamily="34" charset="0"/>
            </a:endParaRPr>
          </a:p>
          <a:p>
            <a:r>
              <a:rPr lang="en-GB" sz="3200" dirty="0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F81417-09D8-A00C-7CBC-FD497CF0AD3E}"/>
              </a:ext>
            </a:extLst>
          </p:cNvPr>
          <p:cNvSpPr txBox="1"/>
          <p:nvPr/>
        </p:nvSpPr>
        <p:spPr>
          <a:xfrm>
            <a:off x="85824" y="1250683"/>
            <a:ext cx="3024335" cy="1323439"/>
          </a:xfrm>
          <a:prstGeom prst="rect">
            <a:avLst/>
          </a:prstGeom>
          <a:solidFill>
            <a:schemeClr val="bg1"/>
          </a:solidFill>
          <a:ln w="28575">
            <a:solidFill>
              <a:srgbClr val="463C64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defRPr>
            </a:lvl1pPr>
          </a:lstStyle>
          <a:p>
            <a:r>
              <a:rPr lang="en-GB" sz="1600" b="0" dirty="0">
                <a:solidFill>
                  <a:srgbClr val="463C64"/>
                </a:solidFill>
              </a:rPr>
              <a:t>Published in February 2024 - this report explored the quality of the emergency surgery pathway for patients arriving at hospital with a suspected testicular torsion.</a:t>
            </a:r>
          </a:p>
        </p:txBody>
      </p:sp>
      <p:pic>
        <p:nvPicPr>
          <p:cNvPr id="10" name="Picture 9">
            <a:hlinkClick r:id="rId9"/>
            <a:extLst>
              <a:ext uri="{FF2B5EF4-FFF2-40B4-BE49-F238E27FC236}">
                <a16:creationId xmlns:a16="http://schemas.microsoft.com/office/drawing/2014/main" id="{DBB6BBAA-9164-1D6A-B810-025CFE0274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4244" y="8637219"/>
            <a:ext cx="1456446" cy="204653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005442-ECA5-EBD9-0FB2-F8A666D1EE43}"/>
              </a:ext>
            </a:extLst>
          </p:cNvPr>
          <p:cNvSpPr txBox="1"/>
          <p:nvPr/>
        </p:nvSpPr>
        <p:spPr>
          <a:xfrm>
            <a:off x="5692411" y="6933053"/>
            <a:ext cx="373216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9900"/>
                </a:solidFill>
              </a:rPr>
              <a:t>NATIONAL IMPACT</a:t>
            </a:r>
          </a:p>
          <a:p>
            <a:pPr lvl="0"/>
            <a:r>
              <a:rPr lang="en-GB" sz="1600" dirty="0">
                <a:solidFill>
                  <a:srgbClr val="463C64"/>
                </a:solidFill>
              </a:rPr>
              <a:t>GIRFT </a:t>
            </a:r>
            <a:r>
              <a:rPr lang="en-US" sz="1600" dirty="0">
                <a:solidFill>
                  <a:srgbClr val="463C64"/>
                </a:solidFill>
              </a:rPr>
              <a:t>Children and Young People. 2024.</a:t>
            </a:r>
            <a:br>
              <a:rPr lang="en-US" sz="1600" dirty="0">
                <a:solidFill>
                  <a:srgbClr val="463C64"/>
                </a:solidFill>
              </a:rPr>
            </a:br>
            <a:r>
              <a:rPr lang="en-US" sz="1600" b="1" u="sng" dirty="0">
                <a:solidFill>
                  <a:srgbClr val="463C64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Testicular torsion pathway</a:t>
            </a:r>
            <a:endParaRPr lang="en-GB" sz="1600" dirty="0">
              <a:solidFill>
                <a:srgbClr val="463C64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B43C23-83CC-4076-EAD5-9546B4D2F071}"/>
              </a:ext>
            </a:extLst>
          </p:cNvPr>
          <p:cNvSpPr txBox="1"/>
          <p:nvPr/>
        </p:nvSpPr>
        <p:spPr>
          <a:xfrm>
            <a:off x="2064296" y="7480920"/>
            <a:ext cx="2395883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9900"/>
                </a:solidFill>
              </a:rPr>
              <a:t>PUBLIC IMPACT</a:t>
            </a:r>
          </a:p>
          <a:p>
            <a:r>
              <a:rPr lang="en-US" sz="1400" dirty="0">
                <a:solidFill>
                  <a:srgbClr val="463C64"/>
                </a:solidFill>
              </a:rPr>
              <a:t>A blog post was updated</a:t>
            </a:r>
            <a:endParaRPr lang="en-GB" sz="1400" dirty="0">
              <a:solidFill>
                <a:srgbClr val="463C64"/>
              </a:solidFill>
            </a:endParaRPr>
          </a:p>
          <a:p>
            <a:pPr lvl="0"/>
            <a:r>
              <a:rPr lang="en-GB" sz="1600" b="1" u="sng" dirty="0">
                <a:solidFill>
                  <a:srgbClr val="463C64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Don’t Forget the Bubbles</a:t>
            </a:r>
            <a:r>
              <a:rPr lang="en-GB" sz="1600" dirty="0">
                <a:solidFill>
                  <a:srgbClr val="463C64"/>
                </a:solidFill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5E2DAB-E41A-26F3-815E-842BD6608D33}"/>
              </a:ext>
            </a:extLst>
          </p:cNvPr>
          <p:cNvSpPr txBox="1"/>
          <p:nvPr/>
        </p:nvSpPr>
        <p:spPr>
          <a:xfrm>
            <a:off x="5737168" y="7997457"/>
            <a:ext cx="3786372" cy="2723823"/>
          </a:xfrm>
          <a:prstGeom prst="rect">
            <a:avLst/>
          </a:prstGeom>
          <a:noFill/>
          <a:ln w="28575">
            <a:solidFill>
              <a:srgbClr val="463C64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9900"/>
                </a:solidFill>
              </a:rPr>
              <a:t>CONFERENCE PRESENTATIONS</a:t>
            </a:r>
          </a:p>
          <a:p>
            <a:endParaRPr lang="en-GB" sz="100" dirty="0">
              <a:solidFill>
                <a:srgbClr val="463C64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63C64"/>
                </a:solidFill>
              </a:rPr>
              <a:t>Royal College of Paediatrics and Child Health annual conference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63C64"/>
                </a:solidFill>
              </a:rPr>
              <a:t>South West Surgery in Children ODN meeting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63C64"/>
                </a:solidFill>
              </a:rPr>
              <a:t>British Society of Urological Surgeons annual scientific meeting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63C64"/>
                </a:solidFill>
              </a:rPr>
              <a:t>Royal College of Emergency Medicine annual scientific conference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63C64"/>
                </a:solidFill>
              </a:rPr>
              <a:t>British Association of Paediatric Urologists annual congress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63C64"/>
                </a:solidFill>
              </a:rPr>
              <a:t>Royal Society of Medicine Section of Urology meeting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582F6F-FEBD-D99B-DCFE-450E8C1AB774}"/>
              </a:ext>
            </a:extLst>
          </p:cNvPr>
          <p:cNvSpPr txBox="1"/>
          <p:nvPr/>
        </p:nvSpPr>
        <p:spPr>
          <a:xfrm>
            <a:off x="2125824" y="8648885"/>
            <a:ext cx="3498805" cy="2062103"/>
          </a:xfrm>
          <a:prstGeom prst="rect">
            <a:avLst/>
          </a:prstGeom>
          <a:noFill/>
          <a:ln w="28575">
            <a:solidFill>
              <a:srgbClr val="463C64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9900"/>
                </a:solidFill>
              </a:rPr>
              <a:t>PUBLISHED ARTICLES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b="1" u="sng" dirty="0">
                <a:solidFill>
                  <a:srgbClr val="463C64"/>
                </a:solidFill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Urology Foundation. 2024</a:t>
            </a:r>
            <a:endParaRPr lang="en-GB" sz="1400" dirty="0">
              <a:solidFill>
                <a:srgbClr val="463C64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63C64"/>
                </a:solidFill>
              </a:rPr>
              <a:t>Surgeons’ News. 2024. </a:t>
            </a:r>
            <a:r>
              <a:rPr lang="en-GB" sz="1400" b="1" u="sng" dirty="0">
                <a:solidFill>
                  <a:srgbClr val="463C64"/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Quality of Care</a:t>
            </a:r>
            <a:endParaRPr lang="en-GB" sz="1400" dirty="0">
              <a:solidFill>
                <a:srgbClr val="463C64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63C64"/>
                </a:solidFill>
              </a:rPr>
              <a:t>BMJ Best Practice. Updated 2025. </a:t>
            </a:r>
            <a:r>
              <a:rPr lang="en-GB" sz="1400" b="1" u="sng" dirty="0">
                <a:solidFill>
                  <a:srgbClr val="463C64"/>
                </a:solidFill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Testicular Torsion</a:t>
            </a:r>
            <a:endParaRPr lang="en-GB" sz="1400" dirty="0">
              <a:solidFill>
                <a:srgbClr val="463C6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63C64"/>
                </a:solidFill>
              </a:rPr>
              <a:t>Stuart-Delavaine C &amp; Willis K. 2025. </a:t>
            </a:r>
            <a:r>
              <a:rPr lang="en-US" sz="1400" b="1" u="sng" dirty="0">
                <a:solidFill>
                  <a:srgbClr val="463C64"/>
                </a:solidFill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Management of suspected testicular torsion – audit of current practice</a:t>
            </a:r>
            <a:r>
              <a:rPr lang="en-US" sz="1400" b="1" u="sng" dirty="0">
                <a:solidFill>
                  <a:srgbClr val="463C64"/>
                </a:solidFill>
              </a:rPr>
              <a:t>. </a:t>
            </a:r>
            <a:r>
              <a:rPr lang="en-GB" sz="1400" i="1" dirty="0">
                <a:solidFill>
                  <a:srgbClr val="463C64"/>
                </a:solidFill>
              </a:rPr>
              <a:t>British Journal of Surgery</a:t>
            </a:r>
            <a:r>
              <a:rPr lang="en-GB" sz="1400" dirty="0">
                <a:solidFill>
                  <a:srgbClr val="463C64"/>
                </a:solidFill>
              </a:rPr>
              <a:t>, 112(Suppl. 1)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800E0447-C0E5-61C3-231C-653772E6FE8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44244" y="7635984"/>
            <a:ext cx="1636044" cy="7136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07AA615-BCB9-E3B0-00F2-D052B96B3D9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644852" y="6840302"/>
            <a:ext cx="945065" cy="134771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FB2BC7C-846E-18B3-C9C5-CEB3DA643C6D}"/>
              </a:ext>
            </a:extLst>
          </p:cNvPr>
          <p:cNvSpPr txBox="1"/>
          <p:nvPr/>
        </p:nvSpPr>
        <p:spPr>
          <a:xfrm>
            <a:off x="3252430" y="1247848"/>
            <a:ext cx="6264696" cy="3662541"/>
          </a:xfrm>
          <a:prstGeom prst="rect">
            <a:avLst/>
          </a:prstGeom>
          <a:noFill/>
          <a:ln w="28575">
            <a:solidFill>
              <a:srgbClr val="463C64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9900"/>
                </a:solidFill>
              </a:rPr>
              <a:t>LOCAL IMPACT – SERVICE DELIVERY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463C64"/>
                </a:solidFill>
              </a:rPr>
              <a:t>One trust added links to their ‘your baby’ page on their website</a:t>
            </a:r>
            <a:r>
              <a:rPr lang="en-US" sz="1600" dirty="0">
                <a:solidFill>
                  <a:srgbClr val="463C64"/>
                </a:solidFill>
              </a:rPr>
              <a:t>.</a:t>
            </a:r>
            <a:endParaRPr lang="en-GB" sz="1600" dirty="0">
              <a:solidFill>
                <a:srgbClr val="463C6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463C64"/>
                </a:solidFill>
              </a:rPr>
              <a:t>Another has used the report to aid engagement with school networks and headteachers via children and young people (CYP) transformation boards to promote collaboration and information sharing.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463C64"/>
                </a:solidFill>
              </a:rPr>
              <a:t>An operational delivery network has used the report to develop a regional best practice document for testicular torsion.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463C64"/>
                </a:solidFill>
              </a:rPr>
              <a:t>A local and regional pathway has been developed for the care of CYP with a painful acute scrotum.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463C64"/>
                </a:solidFill>
              </a:rPr>
              <a:t>The report contributed to the case for urology to take suspected torsion cases directly, rather than the general surgery team.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463C64"/>
                </a:solidFill>
              </a:rPr>
              <a:t>A nurse specialist has been recruited in one trust to do the follow-up appointments and ask if everything is alright with the testis. This was reported to be </a:t>
            </a:r>
            <a:r>
              <a:rPr lang="en-US" sz="1600" i="1" dirty="0">
                <a:solidFill>
                  <a:srgbClr val="463C64"/>
                </a:solidFill>
              </a:rPr>
              <a:t>‘really quick’ </a:t>
            </a:r>
            <a:r>
              <a:rPr lang="en-US" sz="1600" dirty="0">
                <a:solidFill>
                  <a:srgbClr val="463C64"/>
                </a:solidFill>
              </a:rPr>
              <a:t>streamlining the discharge pathway.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2452D9-598F-DF24-34D5-06953E2E7AC0}"/>
              </a:ext>
            </a:extLst>
          </p:cNvPr>
          <p:cNvSpPr txBox="1"/>
          <p:nvPr/>
        </p:nvSpPr>
        <p:spPr>
          <a:xfrm>
            <a:off x="3259413" y="5034698"/>
            <a:ext cx="6264127" cy="1569660"/>
          </a:xfrm>
          <a:prstGeom prst="rect">
            <a:avLst/>
          </a:prstGeom>
          <a:noFill/>
          <a:ln w="28575">
            <a:solidFill>
              <a:srgbClr val="463C64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9900"/>
                </a:solidFill>
              </a:rPr>
              <a:t>LOCAL IMPACT – EXAMPLES OF QUALITY IMPROVEMENT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463C64"/>
                </a:solidFill>
              </a:rPr>
              <a:t>The report has been used to implement a local guideline for torsion</a:t>
            </a:r>
            <a:endParaRPr lang="en-GB" sz="1600" dirty="0">
              <a:solidFill>
                <a:srgbClr val="463C64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463C64"/>
                </a:solidFill>
              </a:rPr>
              <a:t>Patients having orchidectomy are being discussed as part of a mortality and morbidity meeting</a:t>
            </a:r>
            <a:endParaRPr lang="en-GB" sz="1600" dirty="0">
              <a:solidFill>
                <a:srgbClr val="463C6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463C64"/>
                </a:solidFill>
              </a:rPr>
              <a:t>Initiation of a regional trainee-led audit of the pathway of care to identify delays</a:t>
            </a:r>
          </a:p>
        </p:txBody>
      </p:sp>
    </p:spTree>
    <p:extLst>
      <p:ext uri="{BB962C8B-B14F-4D97-AF65-F5344CB8AC3E}">
        <p14:creationId xmlns:p14="http://schemas.microsoft.com/office/powerpoint/2010/main" val="33816847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7586</TotalTime>
  <Words>526</Words>
  <Application>Microsoft Office PowerPoint</Application>
  <PresentationFormat>A3 Paper (297x420 mm)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Unicode MS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Campbell</dc:creator>
  <cp:lastModifiedBy>Marisa Mason</cp:lastModifiedBy>
  <cp:revision>120</cp:revision>
  <dcterms:created xsi:type="dcterms:W3CDTF">2016-08-12T08:36:34Z</dcterms:created>
  <dcterms:modified xsi:type="dcterms:W3CDTF">2025-08-13T11:59:09Z</dcterms:modified>
</cp:coreProperties>
</file>