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9601200" cy="12801600" type="A3"/>
  <p:notesSz cx="6858000" cy="9144000"/>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99"/>
    <a:srgbClr val="F76E43"/>
    <a:srgbClr val="F7774F"/>
    <a:srgbClr val="F55523"/>
    <a:srgbClr val="F14B17"/>
    <a:srgbClr val="FF3300"/>
    <a:srgbClr val="000000"/>
    <a:srgbClr val="B18925"/>
    <a:srgbClr val="A9A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828" autoAdjust="0"/>
    <p:restoredTop sz="94485" autoAdjust="0"/>
  </p:normalViewPr>
  <p:slideViewPr>
    <p:cSldViewPr>
      <p:cViewPr>
        <p:scale>
          <a:sx n="200" d="100"/>
          <a:sy n="200" d="100"/>
        </p:scale>
        <p:origin x="-1932" y="-11232"/>
      </p:cViewPr>
      <p:guideLst>
        <p:guide orient="horz" pos="4032"/>
        <p:guide pos="3024"/>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418595-8AE8-499E-823A-43166D6BBA6F}" type="datetimeFigureOut">
              <a:rPr lang="en-GB" smtClean="0"/>
              <a:t>13/08/2025</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8EC49C-454C-4F13-B053-42B30716436E}" type="slidenum">
              <a:rPr lang="en-GB" smtClean="0"/>
              <a:t>‹#›</a:t>
            </a:fld>
            <a:endParaRPr lang="en-GB"/>
          </a:p>
        </p:txBody>
      </p:sp>
    </p:spTree>
    <p:extLst>
      <p:ext uri="{BB962C8B-B14F-4D97-AF65-F5344CB8AC3E}">
        <p14:creationId xmlns:p14="http://schemas.microsoft.com/office/powerpoint/2010/main" val="1626421387"/>
      </p:ext>
    </p:extLst>
  </p:cSld>
  <p:clrMap bg1="lt1" tx1="dk1" bg2="lt2" tx2="dk2" accent1="accent1" accent2="accent2" accent3="accent3" accent4="accent4" accent5="accent5" accent6="accent6" hlink="hlink" folHlink="folHlink"/>
  <p:notesStyle>
    <a:lvl1pPr marL="0" algn="l" defTabSz="1280160" rtl="0" eaLnBrk="1" latinLnBrk="0" hangingPunct="1">
      <a:defRPr sz="1700" kern="1200">
        <a:solidFill>
          <a:schemeClr val="tx1"/>
        </a:solidFill>
        <a:latin typeface="+mn-lt"/>
        <a:ea typeface="+mn-ea"/>
        <a:cs typeface="+mn-cs"/>
      </a:defRPr>
    </a:lvl1pPr>
    <a:lvl2pPr marL="640080" algn="l" defTabSz="1280160" rtl="0" eaLnBrk="1" latinLnBrk="0" hangingPunct="1">
      <a:defRPr sz="1700" kern="1200">
        <a:solidFill>
          <a:schemeClr val="tx1"/>
        </a:solidFill>
        <a:latin typeface="+mn-lt"/>
        <a:ea typeface="+mn-ea"/>
        <a:cs typeface="+mn-cs"/>
      </a:defRPr>
    </a:lvl2pPr>
    <a:lvl3pPr marL="1280160" algn="l" defTabSz="1280160" rtl="0" eaLnBrk="1" latinLnBrk="0" hangingPunct="1">
      <a:defRPr sz="1700" kern="1200">
        <a:solidFill>
          <a:schemeClr val="tx1"/>
        </a:solidFill>
        <a:latin typeface="+mn-lt"/>
        <a:ea typeface="+mn-ea"/>
        <a:cs typeface="+mn-cs"/>
      </a:defRPr>
    </a:lvl3pPr>
    <a:lvl4pPr marL="1920240" algn="l" defTabSz="1280160" rtl="0" eaLnBrk="1" latinLnBrk="0" hangingPunct="1">
      <a:defRPr sz="1700" kern="1200">
        <a:solidFill>
          <a:schemeClr val="tx1"/>
        </a:solidFill>
        <a:latin typeface="+mn-lt"/>
        <a:ea typeface="+mn-ea"/>
        <a:cs typeface="+mn-cs"/>
      </a:defRPr>
    </a:lvl4pPr>
    <a:lvl5pPr marL="2560320" algn="l" defTabSz="1280160" rtl="0" eaLnBrk="1" latinLnBrk="0" hangingPunct="1">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CFE20F-1569-47FA-802A-1537039D8718}" type="slidenum">
              <a:rPr lang="en-GB">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3692147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6"/>
            <a:ext cx="8161020" cy="2744046"/>
          </a:xfrm>
        </p:spPr>
        <p:txBody>
          <a:bodyPr/>
          <a:lstStyle/>
          <a:p>
            <a:r>
              <a:rPr lang="en-US"/>
              <a:t>Click to edit Master title style</a:t>
            </a:r>
            <a:endParaRPr lang="en-GB"/>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0949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651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512660"/>
            <a:ext cx="2160270" cy="10922846"/>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80060" y="512660"/>
            <a:ext cx="632079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7702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3014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4"/>
            <a:ext cx="8161020" cy="2542540"/>
          </a:xfrm>
        </p:spPr>
        <p:txBody>
          <a:bodyPr anchor="t"/>
          <a:lstStyle>
            <a:lvl1pPr algn="l">
              <a:defRPr sz="5600" b="1" cap="all"/>
            </a:lvl1pPr>
          </a:lstStyle>
          <a:p>
            <a:r>
              <a:rPr lang="en-US"/>
              <a:t>Click to edit Master title style</a:t>
            </a:r>
            <a:endParaRPr lang="en-GB"/>
          </a:p>
        </p:txBody>
      </p:sp>
      <p:sp>
        <p:nvSpPr>
          <p:cNvPr id="3" name="Text Placeholder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550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8006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8061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2445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80061" y="2865544"/>
            <a:ext cx="4242197"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4" name="Content Placeholder 3"/>
          <p:cNvSpPr>
            <a:spLocks noGrp="1"/>
          </p:cNvSpPr>
          <p:nvPr>
            <p:ph sz="half" idx="2"/>
          </p:nvPr>
        </p:nvSpPr>
        <p:spPr>
          <a:xfrm>
            <a:off x="480061" y="4059766"/>
            <a:ext cx="4242197"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877278" y="2865544"/>
            <a:ext cx="4243863"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6" name="Content Placeholder 5"/>
          <p:cNvSpPr>
            <a:spLocks noGrp="1"/>
          </p:cNvSpPr>
          <p:nvPr>
            <p:ph sz="quarter" idx="4"/>
          </p:nvPr>
        </p:nvSpPr>
        <p:spPr>
          <a:xfrm>
            <a:off x="4877278" y="4059766"/>
            <a:ext cx="4243863"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7641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984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67414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4"/>
            <a:ext cx="3158729" cy="2169160"/>
          </a:xfrm>
        </p:spPr>
        <p:txBody>
          <a:bodyPr anchor="b"/>
          <a:lstStyle>
            <a:lvl1pPr algn="l">
              <a:defRPr sz="2800" b="1"/>
            </a:lvl1pPr>
          </a:lstStyle>
          <a:p>
            <a:r>
              <a:rPr lang="en-US"/>
              <a:t>Click to edit Master title style</a:t>
            </a:r>
            <a:endParaRPr lang="en-GB"/>
          </a:p>
        </p:txBody>
      </p:sp>
      <p:sp>
        <p:nvSpPr>
          <p:cNvPr id="3" name="Content Placeholder 2"/>
          <p:cNvSpPr>
            <a:spLocks noGrp="1"/>
          </p:cNvSpPr>
          <p:nvPr>
            <p:ph idx="1"/>
          </p:nvPr>
        </p:nvSpPr>
        <p:spPr>
          <a:xfrm>
            <a:off x="3753803"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27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1"/>
            <a:ext cx="5760720" cy="1057911"/>
          </a:xfrm>
        </p:spPr>
        <p:txBody>
          <a:bodyPr anchor="b"/>
          <a:lstStyle>
            <a:lvl1pPr algn="l">
              <a:defRPr sz="2800" b="1"/>
            </a:lvl1pPr>
          </a:lstStyle>
          <a:p>
            <a:r>
              <a:rPr lang="en-US"/>
              <a:t>Click to edit Master title style</a:t>
            </a:r>
            <a:endParaRPr lang="en-GB"/>
          </a:p>
        </p:txBody>
      </p:sp>
      <p:sp>
        <p:nvSpPr>
          <p:cNvPr id="3" name="Picture Placeholder 2"/>
          <p:cNvSpPr>
            <a:spLocks noGrp="1"/>
          </p:cNvSpPr>
          <p:nvPr>
            <p:ph type="pic" idx="1"/>
          </p:nvPr>
        </p:nvSpPr>
        <p:spPr>
          <a:xfrm>
            <a:off x="1881902" y="1143846"/>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GB"/>
          </a:p>
        </p:txBody>
      </p:sp>
      <p:sp>
        <p:nvSpPr>
          <p:cNvPr id="4" name="Text Placeholder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3335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128016" tIns="64008" rIns="128016" bIns="6400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80060" y="2987042"/>
            <a:ext cx="8641080" cy="8448464"/>
          </a:xfrm>
          <a:prstGeom prst="rect">
            <a:avLst/>
          </a:prstGeom>
        </p:spPr>
        <p:txBody>
          <a:bodyPr vert="horz" lIns="128016" tIns="64008" rIns="128016" bIns="640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80060" y="11865188"/>
            <a:ext cx="2240280" cy="681566"/>
          </a:xfrm>
          <a:prstGeom prst="rect">
            <a:avLst/>
          </a:prstGeom>
        </p:spPr>
        <p:txBody>
          <a:bodyPr vert="horz" lIns="128016" tIns="64008" rIns="128016" bIns="64008" rtlCol="0" anchor="ctr"/>
          <a:lstStyle>
            <a:lvl1pPr algn="l">
              <a:defRPr sz="1700">
                <a:solidFill>
                  <a:schemeClr val="tx1">
                    <a:tint val="75000"/>
                  </a:schemeClr>
                </a:solidFill>
              </a:defRPr>
            </a:lvl1pPr>
          </a:lstStyle>
          <a:p>
            <a:fld id="{45B9577D-D8C0-424C-91E7-6D8BD23FB427}" type="datetimeFigureOut">
              <a:rPr lang="en-GB" smtClean="0">
                <a:solidFill>
                  <a:prstClr val="black">
                    <a:tint val="75000"/>
                  </a:prstClr>
                </a:solidFill>
              </a:rPr>
              <a:pPr/>
              <a:t>13/08/2025</a:t>
            </a:fld>
            <a:endParaRPr lang="en-GB">
              <a:solidFill>
                <a:prstClr val="black">
                  <a:tint val="75000"/>
                </a:prstClr>
              </a:solidFill>
            </a:endParaRPr>
          </a:p>
        </p:txBody>
      </p:sp>
      <p:sp>
        <p:nvSpPr>
          <p:cNvPr id="5" name="Footer Placeholder 4"/>
          <p:cNvSpPr>
            <a:spLocks noGrp="1"/>
          </p:cNvSpPr>
          <p:nvPr>
            <p:ph type="ftr" sz="quarter" idx="3"/>
          </p:nvPr>
        </p:nvSpPr>
        <p:spPr>
          <a:xfrm>
            <a:off x="3280410" y="11865188"/>
            <a:ext cx="3040380" cy="681566"/>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880860" y="11865188"/>
            <a:ext cx="2240280" cy="681566"/>
          </a:xfrm>
          <a:prstGeom prst="rect">
            <a:avLst/>
          </a:prstGeom>
        </p:spPr>
        <p:txBody>
          <a:bodyPr vert="horz" lIns="128016" tIns="64008" rIns="128016" bIns="64008" rtlCol="0" anchor="ctr"/>
          <a:lstStyle>
            <a:lvl1pPr algn="r">
              <a:defRPr sz="1700">
                <a:solidFill>
                  <a:schemeClr val="tx1">
                    <a:tint val="75000"/>
                  </a:schemeClr>
                </a:solidFill>
              </a:defRPr>
            </a:lvl1p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87851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twitter.com/NCEPOD" TargetMode="External"/><Relationship Id="rId13" Type="http://schemas.openxmlformats.org/officeDocument/2006/relationships/hyperlink" Target="https://versusarthritis.org/news/2025/february/publication-of-the-national-confidential-enquiry-into-patient-outcome-and-deaths-report/" TargetMode="External"/><Relationship Id="rId18" Type="http://schemas.openxmlformats.org/officeDocument/2006/relationships/image" Target="../media/image4.emf"/><Relationship Id="rId3" Type="http://schemas.openxmlformats.org/officeDocument/2006/relationships/image" Target="../media/image1.jpeg"/><Relationship Id="rId21" Type="http://schemas.openxmlformats.org/officeDocument/2006/relationships/hyperlink" Target="https://dontforgetthebubbles.com/testicular-torsion/" TargetMode="External"/><Relationship Id="rId7" Type="http://schemas.openxmlformats.org/officeDocument/2006/relationships/hyperlink" Target="https://gettingitrightfirsttime.co.uk/girft-launches-new-specialty-review-into-paediatric-rheumatology-services/" TargetMode="External"/><Relationship Id="rId12" Type="http://schemas.openxmlformats.org/officeDocument/2006/relationships/hyperlink" Target="https://www.linkedin.com/company/national-confidential-enquiry-into-patient-outcome-and-death" TargetMode="External"/><Relationship Id="rId17" Type="http://schemas.openxmlformats.org/officeDocument/2006/relationships/image" Target="../media/image3.emf"/><Relationship Id="rId2" Type="http://schemas.openxmlformats.org/officeDocument/2006/relationships/notesSlide" Target="../notesSlides/notesSlide1.xml"/><Relationship Id="rId16" Type="http://schemas.openxmlformats.org/officeDocument/2006/relationships/hyperlink" Target="https://ncepod.org.uk/2023transition.html" TargetMode="External"/><Relationship Id="rId20" Type="http://schemas.openxmlformats.org/officeDocument/2006/relationships/hyperlink" Target="https://www.yorkshirepost.co.uk/news/people/more-than-40-children-died-under-the-care-of-sheffield-childrens-hospital-last-year-report-finds-5151862" TargetMode="External"/><Relationship Id="rId1" Type="http://schemas.openxmlformats.org/officeDocument/2006/relationships/slideLayout" Target="../slideLayouts/slideLayout2.xml"/><Relationship Id="rId6" Type="http://schemas.openxmlformats.org/officeDocument/2006/relationships/hyperlink" Target="https://ncepod.org.uk/2025jia.html" TargetMode="External"/><Relationship Id="rId11" Type="http://schemas.openxmlformats.org/officeDocument/2006/relationships/hyperlink" Target="https://www.facebook.com/NCEPOD/" TargetMode="External"/><Relationship Id="rId24" Type="http://schemas.openxmlformats.org/officeDocument/2006/relationships/hyperlink" Target="https://www.ncepod.org.uk/2020ltv.html" TargetMode="External"/><Relationship Id="rId5" Type="http://schemas.openxmlformats.org/officeDocument/2006/relationships/hyperlink" Target="https://ncepod.org.uk/2024testiculartorsion.html" TargetMode="External"/><Relationship Id="rId15" Type="http://schemas.openxmlformats.org/officeDocument/2006/relationships/hyperlink" Target="https://nras.org.uk/2025/02/19/ncepod-joint-care-report/" TargetMode="External"/><Relationship Id="rId23" Type="http://schemas.openxmlformats.org/officeDocument/2006/relationships/hyperlink" Target="https://www.england.nhs.uk/long-read/patient-safety-healthcare-inequalities-reduction-framework/" TargetMode="External"/><Relationship Id="rId10" Type="http://schemas.openxmlformats.org/officeDocument/2006/relationships/hyperlink" Target="https://www.youtube.com/channel/UCgnYTlW4y0WvGilMywy4v8Q/featured" TargetMode="External"/><Relationship Id="rId19" Type="http://schemas.openxmlformats.org/officeDocument/2006/relationships/image" Target="../media/image5.png"/><Relationship Id="rId4" Type="http://schemas.openxmlformats.org/officeDocument/2006/relationships/image" Target="../media/image2.jpeg"/><Relationship Id="rId9" Type="http://schemas.openxmlformats.org/officeDocument/2006/relationships/hyperlink" Target="https://bsky.app/@ncepod.bsky.social" TargetMode="External"/><Relationship Id="rId14" Type="http://schemas.openxmlformats.org/officeDocument/2006/relationships/hyperlink" Target="https://www.rcophth.ac.uk/resources-listing/joint-care-report-on-the-care-received-by-children-young-people-diagnosed-with-juvenile-idiopathic-arthritis-jia/" TargetMode="External"/><Relationship Id="rId22"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ound Diagonal Corner Rectangle 10"/>
          <p:cNvSpPr/>
          <p:nvPr/>
        </p:nvSpPr>
        <p:spPr>
          <a:xfrm>
            <a:off x="48069" y="64096"/>
            <a:ext cx="8364695" cy="1202017"/>
          </a:xfrm>
          <a:prstGeom prst="roundRect">
            <a:avLst/>
          </a:prstGeom>
          <a:solidFill>
            <a:schemeClr val="bg1"/>
          </a:solidFill>
          <a:ln w="57150">
            <a:solidFill>
              <a:srgbClr val="666699"/>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4200" dirty="0">
                <a:solidFill>
                  <a:schemeClr val="tx1">
                    <a:lumMod val="65000"/>
                    <a:lumOff val="35000"/>
                  </a:schemeClr>
                </a:solidFill>
                <a:ea typeface="Arial Unicode MS" panose="020B0604020202020204" pitchFamily="34" charset="-128"/>
                <a:cs typeface="Vrinda" panose="020B0502040204020203" pitchFamily="34" charset="0"/>
              </a:rPr>
              <a:t>Impact of the Child Health Clinical Outcome Review Programme</a:t>
            </a:r>
          </a:p>
        </p:txBody>
      </p:sp>
      <p:sp>
        <p:nvSpPr>
          <p:cNvPr id="14" name="Rounded Rectangle 13"/>
          <p:cNvSpPr/>
          <p:nvPr/>
        </p:nvSpPr>
        <p:spPr>
          <a:xfrm rot="5400000">
            <a:off x="2004104" y="-565760"/>
            <a:ext cx="828000" cy="4680000"/>
          </a:xfrm>
          <a:prstGeom prst="roundRect">
            <a:avLst/>
          </a:prstGeom>
          <a:solidFill>
            <a:schemeClr val="bg1"/>
          </a:solidFill>
          <a:ln w="57150">
            <a:solidFill>
              <a:srgbClr val="F76E43"/>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72000" bIns="0" spcCol="0" rtlCol="0" anchor="ctr"/>
          <a:lstStyle/>
          <a:p>
            <a:pPr algn="ctr"/>
            <a:r>
              <a:rPr lang="en-GB" sz="2800" b="1" dirty="0">
                <a:solidFill>
                  <a:srgbClr val="F76E43"/>
                </a:solidFill>
              </a:rPr>
              <a:t>NATIONAL</a:t>
            </a:r>
          </a:p>
          <a:p>
            <a:pPr algn="ctr"/>
            <a:r>
              <a:rPr lang="en-GB" sz="1300" b="1" dirty="0">
                <a:solidFill>
                  <a:srgbClr val="F76E43"/>
                </a:solidFill>
              </a:rPr>
              <a:t>Evidence of quality and outcomes of care nationally</a:t>
            </a:r>
          </a:p>
        </p:txBody>
      </p:sp>
      <p:sp>
        <p:nvSpPr>
          <p:cNvPr id="23" name="Rounded Rectangle 22"/>
          <p:cNvSpPr/>
          <p:nvPr/>
        </p:nvSpPr>
        <p:spPr>
          <a:xfrm>
            <a:off x="4846230" y="10145216"/>
            <a:ext cx="4680000" cy="2366064"/>
          </a:xfrm>
          <a:prstGeom prst="roundRect">
            <a:avLst>
              <a:gd name="adj" fmla="val 7002"/>
            </a:avLst>
          </a:prstGeom>
          <a:solidFill>
            <a:schemeClr val="bg1"/>
          </a:solidFill>
          <a:ln w="57150">
            <a:solidFill>
              <a:srgbClr val="666699"/>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dirty="0">
              <a:solidFill>
                <a:schemeClr val="bg1"/>
              </a:solidFill>
            </a:endParaRPr>
          </a:p>
        </p:txBody>
      </p:sp>
      <p:sp>
        <p:nvSpPr>
          <p:cNvPr id="26" name="Rounded Rectangle 25"/>
          <p:cNvSpPr/>
          <p:nvPr/>
        </p:nvSpPr>
        <p:spPr>
          <a:xfrm rot="5400000">
            <a:off x="6783057" y="7391216"/>
            <a:ext cx="828000" cy="4680000"/>
          </a:xfrm>
          <a:prstGeom prst="roundRect">
            <a:avLst/>
          </a:prstGeom>
          <a:solidFill>
            <a:schemeClr val="bg1"/>
          </a:solidFill>
          <a:ln w="57150">
            <a:solidFill>
              <a:srgbClr val="666699"/>
            </a:solid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800" b="1" dirty="0">
                <a:solidFill>
                  <a:srgbClr val="666699"/>
                </a:solidFill>
              </a:rPr>
              <a:t>PUBLIC </a:t>
            </a:r>
          </a:p>
          <a:p>
            <a:pPr algn="ctr"/>
            <a:r>
              <a:rPr lang="en-GB" sz="1300" b="1" dirty="0">
                <a:solidFill>
                  <a:srgbClr val="666699"/>
                </a:solidFill>
              </a:rPr>
              <a:t>How the project is used by the public and the demand for it</a:t>
            </a:r>
          </a:p>
        </p:txBody>
      </p:sp>
      <p:sp>
        <p:nvSpPr>
          <p:cNvPr id="30" name="Rounded Rectangle 29"/>
          <p:cNvSpPr/>
          <p:nvPr/>
        </p:nvSpPr>
        <p:spPr>
          <a:xfrm>
            <a:off x="59797" y="9065095"/>
            <a:ext cx="4680000" cy="3446184"/>
          </a:xfrm>
          <a:prstGeom prst="roundRect">
            <a:avLst>
              <a:gd name="adj" fmla="val 4677"/>
            </a:avLst>
          </a:prstGeom>
          <a:solidFill>
            <a:schemeClr val="bg1"/>
          </a:solidFill>
          <a:ln w="571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endParaRPr lang="en-GB" sz="4400" dirty="0">
              <a:solidFill>
                <a:schemeClr val="bg1"/>
              </a:solidFill>
            </a:endParaRPr>
          </a:p>
        </p:txBody>
      </p:sp>
      <p:sp>
        <p:nvSpPr>
          <p:cNvPr id="31" name="Rounded Rectangle 30"/>
          <p:cNvSpPr/>
          <p:nvPr/>
        </p:nvSpPr>
        <p:spPr>
          <a:xfrm rot="5400000">
            <a:off x="1985797" y="6305955"/>
            <a:ext cx="828000" cy="4680000"/>
          </a:xfrm>
          <a:prstGeom prst="roundRect">
            <a:avLst/>
          </a:prstGeom>
          <a:solidFill>
            <a:schemeClr val="bg1"/>
          </a:solidFill>
          <a:ln w="571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72000" bIns="0" spcCol="0" rtlCol="0" anchor="ctr"/>
          <a:lstStyle/>
          <a:p>
            <a:pPr algn="ctr"/>
            <a:r>
              <a:rPr lang="en-GB" sz="2800" b="1" dirty="0">
                <a:solidFill>
                  <a:schemeClr val="accent3">
                    <a:lumMod val="75000"/>
                  </a:schemeClr>
                </a:solidFill>
              </a:rPr>
              <a:t>SYSTEM</a:t>
            </a:r>
            <a:r>
              <a:rPr lang="en-GB" sz="1300" b="1" dirty="0">
                <a:solidFill>
                  <a:schemeClr val="accent3">
                    <a:lumMod val="75000"/>
                  </a:schemeClr>
                </a:solidFill>
              </a:rPr>
              <a:t> </a:t>
            </a:r>
          </a:p>
          <a:p>
            <a:pPr algn="ctr"/>
            <a:r>
              <a:rPr lang="en-GB" sz="1300" b="1" dirty="0">
                <a:solidFill>
                  <a:schemeClr val="accent3">
                    <a:lumMod val="75000"/>
                  </a:schemeClr>
                </a:solidFill>
              </a:rPr>
              <a:t>Supporting policy development &amp; system management</a:t>
            </a:r>
          </a:p>
        </p:txBody>
      </p:sp>
      <p:sp>
        <p:nvSpPr>
          <p:cNvPr id="94" name="Rounded Rectangle 93"/>
          <p:cNvSpPr/>
          <p:nvPr/>
        </p:nvSpPr>
        <p:spPr>
          <a:xfrm>
            <a:off x="108320" y="2188239"/>
            <a:ext cx="4680000" cy="5964491"/>
          </a:xfrm>
          <a:prstGeom prst="roundRect">
            <a:avLst>
              <a:gd name="adj" fmla="val 4255"/>
            </a:avLst>
          </a:prstGeom>
          <a:solidFill>
            <a:schemeClr val="bg1"/>
          </a:solidFill>
          <a:ln w="57150">
            <a:solidFill>
              <a:srgbClr val="F76E43"/>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t"/>
          <a:lstStyle/>
          <a:p>
            <a:endParaRPr lang="en-GB" sz="4400" dirty="0">
              <a:solidFill>
                <a:schemeClr val="bg1"/>
              </a:solidFill>
            </a:endParaRPr>
          </a:p>
        </p:txBody>
      </p:sp>
      <p:sp>
        <p:nvSpPr>
          <p:cNvPr id="5" name="TextBox 4"/>
          <p:cNvSpPr txBox="1"/>
          <p:nvPr/>
        </p:nvSpPr>
        <p:spPr>
          <a:xfrm>
            <a:off x="2652423" y="12511280"/>
            <a:ext cx="6933790" cy="344710"/>
          </a:xfrm>
          <a:prstGeom prst="rect">
            <a:avLst/>
          </a:prstGeom>
          <a:noFill/>
        </p:spPr>
        <p:txBody>
          <a:bodyPr wrap="square" lIns="128016" tIns="64008" rIns="128016" bIns="64008" rtlCol="0">
            <a:spAutoFit/>
          </a:bodyPr>
          <a:lstStyle/>
          <a:p>
            <a:pPr algn="r"/>
            <a:r>
              <a:rPr lang="en-GB" sz="1400" dirty="0"/>
              <a:t>Impact examples from 09/2024 to 08/2025. Impact report produced 08/2025. </a:t>
            </a:r>
            <a:endParaRPr lang="en-GB" sz="2800" dirty="0"/>
          </a:p>
        </p:txBody>
      </p:sp>
      <p:pic>
        <p:nvPicPr>
          <p:cNvPr id="2" name="Picture 1" descr="NCEPOD logo rgb.jpg">
            <a:extLst>
              <a:ext uri="{FF2B5EF4-FFF2-40B4-BE49-F238E27FC236}">
                <a16:creationId xmlns:a16="http://schemas.microsoft.com/office/drawing/2014/main" id="{81185150-ADAE-9DAC-63C4-14ECE604AECF}"/>
              </a:ext>
            </a:extLst>
          </p:cNvPr>
          <p:cNvPicPr>
            <a:picLocks noChangeAspect="1"/>
          </p:cNvPicPr>
          <p:nvPr/>
        </p:nvPicPr>
        <p:blipFill>
          <a:blip r:embed="rId3" cstate="print"/>
          <a:stretch>
            <a:fillRect/>
          </a:stretch>
        </p:blipFill>
        <p:spPr>
          <a:xfrm>
            <a:off x="8512120" y="813458"/>
            <a:ext cx="1089080" cy="382112"/>
          </a:xfrm>
          <a:prstGeom prst="rect">
            <a:avLst/>
          </a:prstGeom>
        </p:spPr>
      </p:pic>
      <p:pic>
        <p:nvPicPr>
          <p:cNvPr id="71" name="Picture 2" descr="I:\HQIP Logos\HQIP Jpeg Logos\HQIP_logo_large.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1300" b="14929"/>
          <a:stretch/>
        </p:blipFill>
        <p:spPr bwMode="auto">
          <a:xfrm>
            <a:off x="8659926" y="230619"/>
            <a:ext cx="919029" cy="353906"/>
          </a:xfrm>
          <a:prstGeom prst="rect">
            <a:avLst/>
          </a:prstGeom>
          <a:noFill/>
          <a:extLst>
            <a:ext uri="{909E8E84-426E-40DD-AFC4-6F175D3DCCD1}">
              <a14:hiddenFill xmlns:a14="http://schemas.microsoft.com/office/drawing/2010/main">
                <a:solidFill>
                  <a:srgbClr val="FFFFFF"/>
                </a:solidFill>
              </a14:hiddenFill>
            </a:ext>
          </a:extLst>
        </p:spPr>
      </p:pic>
      <p:sp>
        <p:nvSpPr>
          <p:cNvPr id="7" name="Rounded Rectangle 17"/>
          <p:cNvSpPr/>
          <p:nvPr/>
        </p:nvSpPr>
        <p:spPr>
          <a:xfrm>
            <a:off x="4867748" y="2152847"/>
            <a:ext cx="4680000" cy="5659705"/>
          </a:xfrm>
          <a:prstGeom prst="roundRect">
            <a:avLst>
              <a:gd name="adj" fmla="val 5515"/>
            </a:avLst>
          </a:prstGeom>
          <a:solidFill>
            <a:schemeClr val="bg1"/>
          </a:solid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dirty="0">
              <a:solidFill>
                <a:schemeClr val="bg1"/>
              </a:solidFill>
            </a:endParaRPr>
          </a:p>
        </p:txBody>
      </p:sp>
      <p:sp>
        <p:nvSpPr>
          <p:cNvPr id="8" name="Rounded Rectangle 20"/>
          <p:cNvSpPr/>
          <p:nvPr/>
        </p:nvSpPr>
        <p:spPr>
          <a:xfrm rot="5400000">
            <a:off x="6763532" y="-565760"/>
            <a:ext cx="828000" cy="4680000"/>
          </a:xfrm>
          <a:prstGeom prst="roundRect">
            <a:avLst/>
          </a:prstGeom>
          <a:solidFill>
            <a:schemeClr val="bg1"/>
          </a:solid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800" b="1" dirty="0">
                <a:solidFill>
                  <a:schemeClr val="accent5">
                    <a:lumMod val="75000"/>
                  </a:schemeClr>
                </a:solidFill>
              </a:rPr>
              <a:t>LOCAL</a:t>
            </a:r>
            <a:r>
              <a:rPr lang="en-GB" sz="1300" b="1" dirty="0">
                <a:solidFill>
                  <a:schemeClr val="accent5">
                    <a:lumMod val="75000"/>
                  </a:schemeClr>
                </a:solidFill>
              </a:rPr>
              <a:t> </a:t>
            </a:r>
          </a:p>
          <a:p>
            <a:pPr algn="ctr"/>
            <a:r>
              <a:rPr lang="en-GB" sz="1300" b="1" dirty="0">
                <a:solidFill>
                  <a:schemeClr val="accent5">
                    <a:lumMod val="75000"/>
                  </a:schemeClr>
                </a:solidFill>
              </a:rPr>
              <a:t>How the project stimulates quality improvement</a:t>
            </a:r>
          </a:p>
        </p:txBody>
      </p:sp>
      <p:sp>
        <p:nvSpPr>
          <p:cNvPr id="25" name="Rounded Rectangle 38">
            <a:extLst>
              <a:ext uri="{FF2B5EF4-FFF2-40B4-BE49-F238E27FC236}">
                <a16:creationId xmlns:a16="http://schemas.microsoft.com/office/drawing/2014/main" id="{8A3899CF-E5A4-05B8-089E-9FAD237E53F4}"/>
              </a:ext>
            </a:extLst>
          </p:cNvPr>
          <p:cNvSpPr/>
          <p:nvPr/>
        </p:nvSpPr>
        <p:spPr>
          <a:xfrm>
            <a:off x="216721" y="6214554"/>
            <a:ext cx="4464000" cy="1819884"/>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just"/>
            <a:r>
              <a:rPr lang="en-US" sz="1100" i="1" dirty="0">
                <a:solidFill>
                  <a:prstClr val="black"/>
                </a:solidFill>
              </a:rPr>
              <a:t>“Without NCEPOD, patients would still be undergoing non-life threatening surgical procedures throughout the night with its inherent increased associated morbidity, mortality, surgeon burn out and second victim syndrome, all of which are detrimental to patient care and the surgical workforce. In addition to its significant pan-specialty impact, NCEPOD also delivers at a specialty level with the recent report into the pathway and quality of care of testicular torsion ‘</a:t>
            </a:r>
            <a:r>
              <a:rPr lang="en-US" sz="1100" i="1" dirty="0">
                <a:solidFill>
                  <a:srgbClr val="F76E43"/>
                </a:solidFill>
                <a:hlinkClick r:id="rId5">
                  <a:extLst>
                    <a:ext uri="{A12FA001-AC4F-418D-AE19-62706E023703}">
                      <ahyp:hlinkClr xmlns:ahyp="http://schemas.microsoft.com/office/drawing/2018/hyperlinkcolor" val="tx"/>
                    </a:ext>
                  </a:extLst>
                </a:hlinkClick>
              </a:rPr>
              <a:t>Twist and Shout</a:t>
            </a:r>
            <a:r>
              <a:rPr lang="en-US" sz="1100" i="1" dirty="0">
                <a:solidFill>
                  <a:prstClr val="black"/>
                </a:solidFill>
              </a:rPr>
              <a:t>’ published in 2024 serving as the gold standard document across the profession and beyond.”</a:t>
            </a:r>
          </a:p>
          <a:p>
            <a:pPr algn="just"/>
            <a:r>
              <a:rPr lang="en-US" sz="1100" dirty="0">
                <a:solidFill>
                  <a:prstClr val="black"/>
                </a:solidFill>
              </a:rPr>
              <a:t>President, British Association of Urological Surgeons 2025</a:t>
            </a:r>
          </a:p>
        </p:txBody>
      </p:sp>
      <p:sp>
        <p:nvSpPr>
          <p:cNvPr id="28" name="Rounded Rectangle 40">
            <a:extLst>
              <a:ext uri="{FF2B5EF4-FFF2-40B4-BE49-F238E27FC236}">
                <a16:creationId xmlns:a16="http://schemas.microsoft.com/office/drawing/2014/main" id="{DEFA177F-A66F-99E2-77EA-0B951ABFA718}"/>
              </a:ext>
            </a:extLst>
          </p:cNvPr>
          <p:cNvSpPr/>
          <p:nvPr/>
        </p:nvSpPr>
        <p:spPr>
          <a:xfrm>
            <a:off x="4979813" y="6211458"/>
            <a:ext cx="4464000" cy="578810"/>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just"/>
            <a:r>
              <a:rPr lang="en-US" sz="1100" dirty="0">
                <a:solidFill>
                  <a:schemeClr val="tx1"/>
                </a:solidFill>
              </a:rPr>
              <a:t>The Royal Free NHS Foundation Trust is recruiting a Mental Health Champion to work in an acute paediatric setting and mentions NCEPOD as a long-time advocate for such a role. </a:t>
            </a:r>
          </a:p>
        </p:txBody>
      </p:sp>
      <p:sp>
        <p:nvSpPr>
          <p:cNvPr id="48" name="Rounded Rectangle 73">
            <a:extLst>
              <a:ext uri="{FF2B5EF4-FFF2-40B4-BE49-F238E27FC236}">
                <a16:creationId xmlns:a16="http://schemas.microsoft.com/office/drawing/2014/main" id="{8030EB11-9950-8D23-0EAF-5045F260E5B2}"/>
              </a:ext>
            </a:extLst>
          </p:cNvPr>
          <p:cNvSpPr/>
          <p:nvPr/>
        </p:nvSpPr>
        <p:spPr>
          <a:xfrm>
            <a:off x="157388" y="9138701"/>
            <a:ext cx="4494315" cy="502459"/>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just" defTabSz="914400">
              <a:lnSpc>
                <a:spcPct val="107000"/>
              </a:lnSpc>
            </a:pPr>
            <a:r>
              <a:rPr lang="en-US" sz="1100" dirty="0">
                <a:solidFill>
                  <a:prstClr val="black"/>
                </a:solidFill>
              </a:rPr>
              <a:t>The findings of </a:t>
            </a:r>
            <a:r>
              <a:rPr lang="en-GB" sz="1100" b="1" dirty="0">
                <a:solidFill>
                  <a:schemeClr val="tx1"/>
                </a:solidFill>
              </a:rPr>
              <a:t>‘</a:t>
            </a:r>
            <a:r>
              <a:rPr lang="en-GB" sz="1100" b="1" dirty="0">
                <a:solidFill>
                  <a:schemeClr val="accent3">
                    <a:lumMod val="75000"/>
                  </a:schemeClr>
                </a:solidFill>
                <a:hlinkClick r:id="rId6">
                  <a:extLst>
                    <a:ext uri="{A12FA001-AC4F-418D-AE19-62706E023703}">
                      <ahyp:hlinkClr xmlns:ahyp="http://schemas.microsoft.com/office/drawing/2018/hyperlinkcolor" val="tx"/>
                    </a:ext>
                  </a:extLst>
                </a:hlinkClick>
              </a:rPr>
              <a:t>Joint Care</a:t>
            </a:r>
            <a:r>
              <a:rPr lang="en-GB" sz="1100" b="1" dirty="0">
                <a:solidFill>
                  <a:schemeClr val="tx1"/>
                </a:solidFill>
              </a:rPr>
              <a:t>’ </a:t>
            </a:r>
            <a:r>
              <a:rPr lang="en-GB" sz="1100" dirty="0">
                <a:solidFill>
                  <a:schemeClr val="tx1"/>
                </a:solidFill>
              </a:rPr>
              <a:t>have been embedded into the </a:t>
            </a:r>
            <a:r>
              <a:rPr lang="en-US" sz="1100" dirty="0">
                <a:solidFill>
                  <a:prstClr val="black"/>
                </a:solidFill>
              </a:rPr>
              <a:t>paediatric rheumatology </a:t>
            </a:r>
            <a:r>
              <a:rPr lang="en-US" sz="1100" dirty="0">
                <a:solidFill>
                  <a:schemeClr val="accent3">
                    <a:lumMod val="75000"/>
                  </a:schemeClr>
                </a:solidFill>
                <a:hlinkClick r:id="rId7">
                  <a:extLst>
                    <a:ext uri="{A12FA001-AC4F-418D-AE19-62706E023703}">
                      <ahyp:hlinkClr xmlns:ahyp="http://schemas.microsoft.com/office/drawing/2018/hyperlinkcolor" val="tx"/>
                    </a:ext>
                  </a:extLst>
                </a:hlinkClick>
              </a:rPr>
              <a:t>Getting It Right First Time</a:t>
            </a:r>
            <a:r>
              <a:rPr lang="en-US" sz="1100" dirty="0">
                <a:solidFill>
                  <a:schemeClr val="accent3">
                    <a:lumMod val="75000"/>
                  </a:schemeClr>
                </a:solidFill>
              </a:rPr>
              <a:t> </a:t>
            </a:r>
            <a:r>
              <a:rPr lang="en-US" sz="1100" dirty="0">
                <a:solidFill>
                  <a:prstClr val="black"/>
                </a:solidFill>
              </a:rPr>
              <a:t>programme.</a:t>
            </a:r>
            <a:endParaRPr lang="en-GB" sz="1100" dirty="0">
              <a:solidFill>
                <a:prstClr val="black"/>
              </a:solidFill>
            </a:endParaRPr>
          </a:p>
        </p:txBody>
      </p:sp>
      <p:sp>
        <p:nvSpPr>
          <p:cNvPr id="49" name="Rounded Rectangle 95">
            <a:extLst>
              <a:ext uri="{FF2B5EF4-FFF2-40B4-BE49-F238E27FC236}">
                <a16:creationId xmlns:a16="http://schemas.microsoft.com/office/drawing/2014/main" id="{5BBB78A0-3A44-7BB7-4663-CDDDA9DBB2AD}"/>
              </a:ext>
            </a:extLst>
          </p:cNvPr>
          <p:cNvSpPr/>
          <p:nvPr/>
        </p:nvSpPr>
        <p:spPr>
          <a:xfrm>
            <a:off x="6847813" y="11699033"/>
            <a:ext cx="2575940" cy="676855"/>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dirty="0">
                <a:solidFill>
                  <a:prstClr val="black"/>
                </a:solidFill>
              </a:rPr>
              <a:t>NCEPOD continues to recruit to a panel of lay representatives to support our entire work programme.</a:t>
            </a:r>
            <a:endParaRPr lang="en-GB" sz="1100" dirty="0">
              <a:solidFill>
                <a:prstClr val="black"/>
              </a:solidFill>
            </a:endParaRPr>
          </a:p>
        </p:txBody>
      </p:sp>
      <p:sp>
        <p:nvSpPr>
          <p:cNvPr id="50" name="Rounded Rectangle 97">
            <a:extLst>
              <a:ext uri="{FF2B5EF4-FFF2-40B4-BE49-F238E27FC236}">
                <a16:creationId xmlns:a16="http://schemas.microsoft.com/office/drawing/2014/main" id="{49D7BE93-090E-E8CB-E99C-8CD7DAD1B00D}"/>
              </a:ext>
            </a:extLst>
          </p:cNvPr>
          <p:cNvSpPr/>
          <p:nvPr/>
        </p:nvSpPr>
        <p:spPr>
          <a:xfrm>
            <a:off x="4986254" y="11585376"/>
            <a:ext cx="1758562" cy="792000"/>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100" dirty="0">
                <a:solidFill>
                  <a:prstClr val="black"/>
                </a:solidFill>
              </a:rPr>
              <a:t>We have an active social media presence on</a:t>
            </a:r>
            <a:r>
              <a:rPr lang="en-GB" sz="1100" dirty="0">
                <a:solidFill>
                  <a:srgbClr val="0070C0"/>
                </a:solidFill>
              </a:rPr>
              <a:t> </a:t>
            </a:r>
            <a:r>
              <a:rPr lang="en-GB" sz="1100" dirty="0">
                <a:solidFill>
                  <a:srgbClr val="666699"/>
                </a:solidFill>
                <a:hlinkClick r:id="rId8">
                  <a:extLst>
                    <a:ext uri="{A12FA001-AC4F-418D-AE19-62706E023703}">
                      <ahyp:hlinkClr xmlns:ahyp="http://schemas.microsoft.com/office/drawing/2018/hyperlinkcolor" val="tx"/>
                    </a:ext>
                  </a:extLst>
                </a:hlinkClick>
              </a:rPr>
              <a:t>X</a:t>
            </a:r>
            <a:r>
              <a:rPr lang="en-GB" sz="1100" dirty="0">
                <a:solidFill>
                  <a:srgbClr val="666699"/>
                </a:solidFill>
              </a:rPr>
              <a:t>, </a:t>
            </a:r>
            <a:r>
              <a:rPr lang="en-GB" sz="1100" dirty="0">
                <a:solidFill>
                  <a:srgbClr val="666699"/>
                </a:solidFill>
                <a:hlinkClick r:id="rId9">
                  <a:extLst>
                    <a:ext uri="{A12FA001-AC4F-418D-AE19-62706E023703}">
                      <ahyp:hlinkClr xmlns:ahyp="http://schemas.microsoft.com/office/drawing/2018/hyperlinkcolor" val="tx"/>
                    </a:ext>
                  </a:extLst>
                </a:hlinkClick>
              </a:rPr>
              <a:t>Bluesky</a:t>
            </a:r>
            <a:r>
              <a:rPr lang="en-GB" sz="1100" dirty="0">
                <a:solidFill>
                  <a:srgbClr val="666699"/>
                </a:solidFill>
              </a:rPr>
              <a:t>, </a:t>
            </a:r>
            <a:r>
              <a:rPr lang="en-GB" sz="1100" dirty="0">
                <a:solidFill>
                  <a:srgbClr val="666699"/>
                </a:solidFill>
                <a:hlinkClick r:id="rId10">
                  <a:extLst>
                    <a:ext uri="{A12FA001-AC4F-418D-AE19-62706E023703}">
                      <ahyp:hlinkClr xmlns:ahyp="http://schemas.microsoft.com/office/drawing/2018/hyperlinkcolor" val="tx"/>
                    </a:ext>
                  </a:extLst>
                </a:hlinkClick>
              </a:rPr>
              <a:t>YouTube</a:t>
            </a:r>
            <a:r>
              <a:rPr lang="en-GB" sz="1100" dirty="0">
                <a:solidFill>
                  <a:srgbClr val="666699"/>
                </a:solidFill>
              </a:rPr>
              <a:t>, </a:t>
            </a:r>
            <a:r>
              <a:rPr lang="en-GB" sz="1100" dirty="0">
                <a:solidFill>
                  <a:srgbClr val="666699"/>
                </a:solidFill>
                <a:hlinkClick r:id="rId11">
                  <a:extLst>
                    <a:ext uri="{A12FA001-AC4F-418D-AE19-62706E023703}">
                      <ahyp:hlinkClr xmlns:ahyp="http://schemas.microsoft.com/office/drawing/2018/hyperlinkcolor" val="tx"/>
                    </a:ext>
                  </a:extLst>
                </a:hlinkClick>
              </a:rPr>
              <a:t>Facebook</a:t>
            </a:r>
            <a:r>
              <a:rPr lang="en-GB" sz="1100" dirty="0">
                <a:solidFill>
                  <a:srgbClr val="666699"/>
                </a:solidFill>
              </a:rPr>
              <a:t> </a:t>
            </a:r>
            <a:r>
              <a:rPr lang="en-GB" sz="1100" dirty="0">
                <a:solidFill>
                  <a:prstClr val="black"/>
                </a:solidFill>
              </a:rPr>
              <a:t>and </a:t>
            </a:r>
            <a:r>
              <a:rPr lang="en-GB" sz="1100" dirty="0">
                <a:solidFill>
                  <a:srgbClr val="666699"/>
                </a:solidFill>
                <a:hlinkClick r:id="rId12">
                  <a:extLst>
                    <a:ext uri="{A12FA001-AC4F-418D-AE19-62706E023703}">
                      <ahyp:hlinkClr xmlns:ahyp="http://schemas.microsoft.com/office/drawing/2018/hyperlinkcolor" val="tx"/>
                    </a:ext>
                  </a:extLst>
                </a:hlinkClick>
              </a:rPr>
              <a:t>LinkedIn</a:t>
            </a:r>
            <a:r>
              <a:rPr lang="en-GB" sz="1100" dirty="0">
                <a:solidFill>
                  <a:prstClr val="black"/>
                </a:solidFill>
              </a:rPr>
              <a:t>.</a:t>
            </a:r>
          </a:p>
        </p:txBody>
      </p:sp>
      <p:sp>
        <p:nvSpPr>
          <p:cNvPr id="53" name="Rounded Rectangle 95">
            <a:extLst>
              <a:ext uri="{FF2B5EF4-FFF2-40B4-BE49-F238E27FC236}">
                <a16:creationId xmlns:a16="http://schemas.microsoft.com/office/drawing/2014/main" id="{B962691D-E735-9E8B-802F-E6DD28786412}"/>
              </a:ext>
            </a:extLst>
          </p:cNvPr>
          <p:cNvSpPr/>
          <p:nvPr/>
        </p:nvSpPr>
        <p:spPr>
          <a:xfrm>
            <a:off x="4999069" y="11023520"/>
            <a:ext cx="1758562" cy="494160"/>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dirty="0">
                <a:solidFill>
                  <a:prstClr val="black"/>
                </a:solidFill>
              </a:rPr>
              <a:t>We held a public webinar for ‘</a:t>
            </a:r>
            <a:r>
              <a:rPr lang="en-US" sz="1100" b="1" dirty="0">
                <a:solidFill>
                  <a:prstClr val="black"/>
                </a:solidFill>
              </a:rPr>
              <a:t>Joint Care’.</a:t>
            </a:r>
            <a:endParaRPr lang="en-GB" sz="1100" b="1" dirty="0">
              <a:solidFill>
                <a:prstClr val="black"/>
              </a:solidFill>
            </a:endParaRPr>
          </a:p>
        </p:txBody>
      </p:sp>
      <p:sp>
        <p:nvSpPr>
          <p:cNvPr id="3" name="Rounded Rectangle 95">
            <a:extLst>
              <a:ext uri="{FF2B5EF4-FFF2-40B4-BE49-F238E27FC236}">
                <a16:creationId xmlns:a16="http://schemas.microsoft.com/office/drawing/2014/main" id="{50C82649-82DD-610B-F1FE-387C76F4B3D9}"/>
              </a:ext>
            </a:extLst>
          </p:cNvPr>
          <p:cNvSpPr/>
          <p:nvPr/>
        </p:nvSpPr>
        <p:spPr>
          <a:xfrm>
            <a:off x="6847813" y="11023520"/>
            <a:ext cx="2575940" cy="607817"/>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dirty="0">
                <a:solidFill>
                  <a:srgbClr val="666699"/>
                </a:solidFill>
                <a:hlinkClick r:id="rId13">
                  <a:extLst>
                    <a:ext uri="{A12FA001-AC4F-418D-AE19-62706E023703}">
                      <ahyp:hlinkClr xmlns:ahyp="http://schemas.microsoft.com/office/drawing/2018/hyperlinkcolor" val="tx"/>
                    </a:ext>
                  </a:extLst>
                </a:hlinkClick>
              </a:rPr>
              <a:t>Versus Arthritis </a:t>
            </a:r>
            <a:r>
              <a:rPr lang="en-US" sz="1100" dirty="0">
                <a:solidFill>
                  <a:prstClr val="black"/>
                </a:solidFill>
              </a:rPr>
              <a:t>responded to our </a:t>
            </a:r>
            <a:r>
              <a:rPr lang="en-US" sz="1100" b="1" dirty="0">
                <a:solidFill>
                  <a:prstClr val="black"/>
                </a:solidFill>
              </a:rPr>
              <a:t>‘Joint Care’ </a:t>
            </a:r>
            <a:r>
              <a:rPr lang="en-US" sz="1100" dirty="0">
                <a:solidFill>
                  <a:prstClr val="black"/>
                </a:solidFill>
              </a:rPr>
              <a:t>report.</a:t>
            </a:r>
            <a:endParaRPr lang="en-GB" sz="1100" dirty="0">
              <a:solidFill>
                <a:prstClr val="black"/>
              </a:solidFill>
            </a:endParaRPr>
          </a:p>
        </p:txBody>
      </p:sp>
      <p:sp>
        <p:nvSpPr>
          <p:cNvPr id="17" name="Rounded Rectangle 118">
            <a:extLst>
              <a:ext uri="{FF2B5EF4-FFF2-40B4-BE49-F238E27FC236}">
                <a16:creationId xmlns:a16="http://schemas.microsoft.com/office/drawing/2014/main" id="{72EFB0DE-8831-2EF8-CBE9-FD51BBB77AFA}"/>
              </a:ext>
            </a:extLst>
          </p:cNvPr>
          <p:cNvSpPr/>
          <p:nvPr/>
        </p:nvSpPr>
        <p:spPr>
          <a:xfrm>
            <a:off x="2693638" y="4769084"/>
            <a:ext cx="1987084" cy="1327179"/>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dirty="0">
                <a:solidFill>
                  <a:srgbClr val="F76E43"/>
                </a:solidFill>
                <a:hlinkClick r:id="rId14">
                  <a:extLst>
                    <a:ext uri="{A12FA001-AC4F-418D-AE19-62706E023703}">
                      <ahyp:hlinkClr xmlns:ahyp="http://schemas.microsoft.com/office/drawing/2018/hyperlinkcolor" val="tx"/>
                    </a:ext>
                  </a:extLst>
                </a:hlinkClick>
              </a:rPr>
              <a:t>The Royal College of Ophthalmologists </a:t>
            </a:r>
            <a:r>
              <a:rPr lang="en-US" sz="1100" dirty="0">
                <a:solidFill>
                  <a:schemeClr val="tx1"/>
                </a:solidFill>
              </a:rPr>
              <a:t>responded to ‘Joint Care’, as did the </a:t>
            </a:r>
            <a:r>
              <a:rPr lang="en-US" sz="1100" dirty="0">
                <a:solidFill>
                  <a:srgbClr val="F76E43"/>
                </a:solidFill>
                <a:hlinkClick r:id="rId15">
                  <a:extLst>
                    <a:ext uri="{A12FA001-AC4F-418D-AE19-62706E023703}">
                      <ahyp:hlinkClr xmlns:ahyp="http://schemas.microsoft.com/office/drawing/2018/hyperlinkcolor" val="tx"/>
                    </a:ext>
                  </a:extLst>
                </a:hlinkClick>
              </a:rPr>
              <a:t>National Rheumatoid Arthritis Society</a:t>
            </a:r>
            <a:r>
              <a:rPr lang="en-US" sz="1100" dirty="0">
                <a:solidFill>
                  <a:schemeClr val="tx1"/>
                </a:solidFill>
              </a:rPr>
              <a:t>.</a:t>
            </a:r>
            <a:endParaRPr lang="en-GB" sz="1100" dirty="0">
              <a:solidFill>
                <a:schemeClr val="tx1"/>
              </a:solidFill>
            </a:endParaRPr>
          </a:p>
        </p:txBody>
      </p:sp>
      <p:pic>
        <p:nvPicPr>
          <p:cNvPr id="20" name="Picture 19">
            <a:hlinkClick r:id="rId16"/>
            <a:extLst>
              <a:ext uri="{FF2B5EF4-FFF2-40B4-BE49-F238E27FC236}">
                <a16:creationId xmlns:a16="http://schemas.microsoft.com/office/drawing/2014/main" id="{B884081E-AAE4-2B5F-5427-50D4D2EFE253}"/>
              </a:ext>
            </a:extLst>
          </p:cNvPr>
          <p:cNvPicPr>
            <a:picLocks noChangeAspect="1"/>
          </p:cNvPicPr>
          <p:nvPr/>
        </p:nvPicPr>
        <p:blipFill>
          <a:blip r:embed="rId17"/>
          <a:stretch>
            <a:fillRect/>
          </a:stretch>
        </p:blipFill>
        <p:spPr>
          <a:xfrm>
            <a:off x="6893739" y="7967197"/>
            <a:ext cx="893598" cy="1205427"/>
          </a:xfrm>
          <a:prstGeom prst="rect">
            <a:avLst/>
          </a:prstGeom>
          <a:effectLst>
            <a:outerShdw blurRad="50800" dist="38100" dir="2700000" algn="tl" rotWithShape="0">
              <a:prstClr val="black">
                <a:alpha val="40000"/>
              </a:prstClr>
            </a:outerShdw>
          </a:effectLst>
        </p:spPr>
      </p:pic>
      <p:pic>
        <p:nvPicPr>
          <p:cNvPr id="21" name="Picture 20">
            <a:hlinkClick r:id="rId5"/>
            <a:extLst>
              <a:ext uri="{FF2B5EF4-FFF2-40B4-BE49-F238E27FC236}">
                <a16:creationId xmlns:a16="http://schemas.microsoft.com/office/drawing/2014/main" id="{F2A542A9-EA04-F264-64C2-8A7475EB11C0}"/>
              </a:ext>
            </a:extLst>
          </p:cNvPr>
          <p:cNvPicPr>
            <a:picLocks noChangeAspect="1"/>
          </p:cNvPicPr>
          <p:nvPr/>
        </p:nvPicPr>
        <p:blipFill>
          <a:blip r:embed="rId18"/>
          <a:stretch>
            <a:fillRect/>
          </a:stretch>
        </p:blipFill>
        <p:spPr>
          <a:xfrm>
            <a:off x="8250999" y="7957145"/>
            <a:ext cx="870082" cy="1205426"/>
          </a:xfrm>
          <a:prstGeom prst="rect">
            <a:avLst/>
          </a:prstGeom>
          <a:effectLst>
            <a:outerShdw blurRad="50800" dist="38100" dir="2700000" algn="tl" rotWithShape="0">
              <a:prstClr val="black">
                <a:alpha val="40000"/>
              </a:prstClr>
            </a:outerShdw>
          </a:effectLst>
        </p:spPr>
      </p:pic>
      <p:pic>
        <p:nvPicPr>
          <p:cNvPr id="24" name="Picture 23">
            <a:hlinkClick r:id="rId6"/>
            <a:extLst>
              <a:ext uri="{FF2B5EF4-FFF2-40B4-BE49-F238E27FC236}">
                <a16:creationId xmlns:a16="http://schemas.microsoft.com/office/drawing/2014/main" id="{F62C50EB-90F2-0793-8B61-C38A4D891524}"/>
              </a:ext>
            </a:extLst>
          </p:cNvPr>
          <p:cNvPicPr>
            <a:picLocks noChangeAspect="1"/>
          </p:cNvPicPr>
          <p:nvPr/>
        </p:nvPicPr>
        <p:blipFill>
          <a:blip r:embed="rId19"/>
          <a:stretch>
            <a:fillRect/>
          </a:stretch>
        </p:blipFill>
        <p:spPr>
          <a:xfrm>
            <a:off x="5528528" y="7960084"/>
            <a:ext cx="893598" cy="1249028"/>
          </a:xfrm>
          <a:prstGeom prst="rect">
            <a:avLst/>
          </a:prstGeom>
          <a:effectLst>
            <a:outerShdw blurRad="50800" dist="38100" dir="2700000" algn="tl" rotWithShape="0">
              <a:prstClr val="black">
                <a:alpha val="40000"/>
              </a:prstClr>
            </a:outerShdw>
          </a:effectLst>
        </p:spPr>
      </p:pic>
      <p:sp>
        <p:nvSpPr>
          <p:cNvPr id="27" name="Rounded Rectangle 65">
            <a:extLst>
              <a:ext uri="{FF2B5EF4-FFF2-40B4-BE49-F238E27FC236}">
                <a16:creationId xmlns:a16="http://schemas.microsoft.com/office/drawing/2014/main" id="{DE153C15-8B29-13D1-F95B-7F44FF5311BE}"/>
              </a:ext>
            </a:extLst>
          </p:cNvPr>
          <p:cNvSpPr/>
          <p:nvPr/>
        </p:nvSpPr>
        <p:spPr>
          <a:xfrm>
            <a:off x="215918" y="3753171"/>
            <a:ext cx="2370123" cy="923289"/>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100" dirty="0">
                <a:solidFill>
                  <a:schemeClr val="tx1"/>
                </a:solidFill>
              </a:rPr>
              <a:t>‘</a:t>
            </a:r>
            <a:r>
              <a:rPr lang="en-GB" sz="1100" dirty="0">
                <a:solidFill>
                  <a:srgbClr val="F76E43"/>
                </a:solidFill>
                <a:hlinkClick r:id="rId16">
                  <a:extLst>
                    <a:ext uri="{A12FA001-AC4F-418D-AE19-62706E023703}">
                      <ahyp:hlinkClr xmlns:ahyp="http://schemas.microsoft.com/office/drawing/2018/hyperlinkcolor" val="tx"/>
                    </a:ext>
                  </a:extLst>
                </a:hlinkClick>
              </a:rPr>
              <a:t>The Inbetweeners</a:t>
            </a:r>
            <a:r>
              <a:rPr lang="en-GB" sz="1100" dirty="0">
                <a:solidFill>
                  <a:schemeClr val="tx1"/>
                </a:solidFill>
              </a:rPr>
              <a:t>’ </a:t>
            </a:r>
            <a:r>
              <a:rPr lang="en-GB" sz="1100" b="0" dirty="0">
                <a:solidFill>
                  <a:schemeClr val="tx1"/>
                </a:solidFill>
              </a:rPr>
              <a:t>continues to be presented at recent events: </a:t>
            </a:r>
          </a:p>
          <a:p>
            <a:pPr marL="177800" lvl="1" indent="-166688" fontAlgn="ctr">
              <a:buFont typeface="Arial" panose="020B0604020202020204" pitchFamily="34" charset="0"/>
              <a:buChar char="•"/>
            </a:pPr>
            <a:r>
              <a:rPr lang="en-GB" sz="1100" dirty="0">
                <a:solidFill>
                  <a:schemeClr val="tx1"/>
                </a:solidFill>
              </a:rPr>
              <a:t>Midlands transition meeting</a:t>
            </a:r>
          </a:p>
          <a:p>
            <a:pPr marL="177800" lvl="1" indent="-166688" fontAlgn="ctr">
              <a:buFont typeface="Arial" panose="020B0604020202020204" pitchFamily="34" charset="0"/>
              <a:buChar char="•"/>
            </a:pPr>
            <a:r>
              <a:rPr lang="en-US" sz="1100" dirty="0">
                <a:solidFill>
                  <a:schemeClr val="tx1"/>
                </a:solidFill>
              </a:rPr>
              <a:t>Ready Steady Go study Day </a:t>
            </a:r>
          </a:p>
          <a:p>
            <a:pPr marL="177800" lvl="1" indent="-166688" fontAlgn="ctr">
              <a:buFont typeface="Arial" panose="020B0604020202020204" pitchFamily="34" charset="0"/>
              <a:buChar char="•"/>
            </a:pPr>
            <a:r>
              <a:rPr lang="en-GB" sz="1100" dirty="0">
                <a:solidFill>
                  <a:schemeClr val="tx1"/>
                </a:solidFill>
              </a:rPr>
              <a:t>Somerset NHS Foundation Trust </a:t>
            </a:r>
          </a:p>
        </p:txBody>
      </p:sp>
      <p:sp>
        <p:nvSpPr>
          <p:cNvPr id="29" name="Rounded Rectangle 65">
            <a:extLst>
              <a:ext uri="{FF2B5EF4-FFF2-40B4-BE49-F238E27FC236}">
                <a16:creationId xmlns:a16="http://schemas.microsoft.com/office/drawing/2014/main" id="{34B0B6D1-DBA0-1851-CB87-A0C5CEF524EE}"/>
              </a:ext>
            </a:extLst>
          </p:cNvPr>
          <p:cNvSpPr/>
          <p:nvPr/>
        </p:nvSpPr>
        <p:spPr>
          <a:xfrm>
            <a:off x="215917" y="4762385"/>
            <a:ext cx="2370123" cy="1327179"/>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marL="11112" lvl="1" fontAlgn="ctr"/>
            <a:r>
              <a:rPr lang="en-GB" sz="1100" dirty="0">
                <a:solidFill>
                  <a:schemeClr val="tx1"/>
                </a:solidFill>
              </a:rPr>
              <a:t>‘</a:t>
            </a:r>
            <a:r>
              <a:rPr lang="en-GB" sz="1100" dirty="0">
                <a:solidFill>
                  <a:srgbClr val="F76E43"/>
                </a:solidFill>
                <a:hlinkClick r:id="rId6">
                  <a:extLst>
                    <a:ext uri="{A12FA001-AC4F-418D-AE19-62706E023703}">
                      <ahyp:hlinkClr xmlns:ahyp="http://schemas.microsoft.com/office/drawing/2018/hyperlinkcolor" val="tx"/>
                    </a:ext>
                  </a:extLst>
                </a:hlinkClick>
              </a:rPr>
              <a:t>Joint Care</a:t>
            </a:r>
            <a:r>
              <a:rPr lang="en-GB" sz="1100" dirty="0">
                <a:solidFill>
                  <a:schemeClr val="tx1"/>
                </a:solidFill>
              </a:rPr>
              <a:t>’ </a:t>
            </a:r>
            <a:r>
              <a:rPr lang="en-GB" sz="1100" b="0" dirty="0">
                <a:solidFill>
                  <a:schemeClr val="tx1"/>
                </a:solidFill>
              </a:rPr>
              <a:t>has been presented at </a:t>
            </a:r>
          </a:p>
          <a:p>
            <a:pPr marL="177800" lvl="1" indent="-166688" fontAlgn="ctr">
              <a:buFont typeface="Arial" panose="020B0604020202020204" pitchFamily="34" charset="0"/>
              <a:buChar char="•"/>
            </a:pPr>
            <a:r>
              <a:rPr lang="en-US" sz="1100" dirty="0">
                <a:solidFill>
                  <a:schemeClr val="tx1"/>
                </a:solidFill>
              </a:rPr>
              <a:t>British Society of Rheumatology annual conference </a:t>
            </a:r>
          </a:p>
          <a:p>
            <a:pPr marL="177800" lvl="1" indent="-166688" fontAlgn="ctr">
              <a:buFont typeface="Arial" panose="020B0604020202020204" pitchFamily="34" charset="0"/>
              <a:buChar char="•"/>
            </a:pPr>
            <a:r>
              <a:rPr lang="en-US" sz="1100" dirty="0">
                <a:solidFill>
                  <a:schemeClr val="tx1"/>
                </a:solidFill>
              </a:rPr>
              <a:t>Royal College of Paediatrics and Child Health annual conference </a:t>
            </a:r>
          </a:p>
          <a:p>
            <a:pPr marL="177800" lvl="1" indent="-166688" fontAlgn="ctr">
              <a:buFont typeface="Arial" panose="020B0604020202020204" pitchFamily="34" charset="0"/>
              <a:buChar char="•"/>
            </a:pPr>
            <a:r>
              <a:rPr lang="en-US" sz="1100" dirty="0">
                <a:solidFill>
                  <a:schemeClr val="tx1"/>
                </a:solidFill>
              </a:rPr>
              <a:t>British Society for Children's </a:t>
            </a:r>
            <a:r>
              <a:rPr lang="en-US" sz="1100" dirty="0" err="1">
                <a:solidFill>
                  <a:schemeClr val="tx1"/>
                </a:solidFill>
              </a:rPr>
              <a:t>Orthopaedic</a:t>
            </a:r>
            <a:r>
              <a:rPr lang="en-US" sz="1100" dirty="0">
                <a:solidFill>
                  <a:schemeClr val="tx1"/>
                </a:solidFill>
              </a:rPr>
              <a:t> Surgery </a:t>
            </a:r>
          </a:p>
        </p:txBody>
      </p:sp>
      <p:sp>
        <p:nvSpPr>
          <p:cNvPr id="34" name="Rounded Rectangle 65">
            <a:extLst>
              <a:ext uri="{FF2B5EF4-FFF2-40B4-BE49-F238E27FC236}">
                <a16:creationId xmlns:a16="http://schemas.microsoft.com/office/drawing/2014/main" id="{73D11D19-5EEF-8197-87CC-4ECE72D2D1D9}"/>
              </a:ext>
            </a:extLst>
          </p:cNvPr>
          <p:cNvSpPr/>
          <p:nvPr/>
        </p:nvSpPr>
        <p:spPr>
          <a:xfrm>
            <a:off x="215918" y="2294473"/>
            <a:ext cx="4464803" cy="1371399"/>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dirty="0">
                <a:solidFill>
                  <a:schemeClr val="tx1"/>
                </a:solidFill>
              </a:rPr>
              <a:t>In response to </a:t>
            </a:r>
            <a:r>
              <a:rPr lang="en-GB" sz="1100" dirty="0">
                <a:solidFill>
                  <a:schemeClr val="tx1"/>
                </a:solidFill>
              </a:rPr>
              <a:t>‘</a:t>
            </a:r>
            <a:r>
              <a:rPr lang="en-GB" sz="1100" dirty="0">
                <a:solidFill>
                  <a:srgbClr val="F76E43"/>
                </a:solidFill>
                <a:hlinkClick r:id="rId6">
                  <a:extLst>
                    <a:ext uri="{A12FA001-AC4F-418D-AE19-62706E023703}">
                      <ahyp:hlinkClr xmlns:ahyp="http://schemas.microsoft.com/office/drawing/2018/hyperlinkcolor" val="tx"/>
                    </a:ext>
                  </a:extLst>
                </a:hlinkClick>
              </a:rPr>
              <a:t>Joint Care</a:t>
            </a:r>
            <a:r>
              <a:rPr lang="en-GB" sz="1100" dirty="0">
                <a:solidFill>
                  <a:schemeClr val="tx1"/>
                </a:solidFill>
              </a:rPr>
              <a:t>’</a:t>
            </a:r>
            <a:r>
              <a:rPr lang="en-US" sz="1100" dirty="0">
                <a:solidFill>
                  <a:schemeClr val="tx1"/>
                </a:solidFill>
              </a:rPr>
              <a:t>, the British Society of Rheumatology said:</a:t>
            </a:r>
          </a:p>
          <a:p>
            <a:endParaRPr lang="en-US" sz="500" dirty="0">
              <a:solidFill>
                <a:schemeClr val="tx1"/>
              </a:solidFill>
            </a:endParaRPr>
          </a:p>
          <a:p>
            <a:r>
              <a:rPr lang="en-US" sz="1100" i="1" dirty="0">
                <a:solidFill>
                  <a:schemeClr val="tx1"/>
                </a:solidFill>
              </a:rPr>
              <a:t>"This report comes at a great time for advancements in paediatric and adolescent rheumatology. There is exciting national work through the </a:t>
            </a:r>
            <a:r>
              <a:rPr lang="en-US" sz="1100" i="1" dirty="0">
                <a:solidFill>
                  <a:srgbClr val="F76E43"/>
                </a:solidFill>
                <a:hlinkClick r:id="rId7">
                  <a:extLst>
                    <a:ext uri="{A12FA001-AC4F-418D-AE19-62706E023703}">
                      <ahyp:hlinkClr xmlns:ahyp="http://schemas.microsoft.com/office/drawing/2018/hyperlinkcolor" val="tx"/>
                    </a:ext>
                  </a:extLst>
                </a:hlinkClick>
              </a:rPr>
              <a:t>Getting it Right First Time Programme</a:t>
            </a:r>
            <a:r>
              <a:rPr lang="en-US" sz="1100" i="1" dirty="0">
                <a:solidFill>
                  <a:srgbClr val="F76E43"/>
                </a:solidFill>
              </a:rPr>
              <a:t> </a:t>
            </a:r>
            <a:r>
              <a:rPr lang="en-US" sz="1100" i="1" dirty="0">
                <a:solidFill>
                  <a:schemeClr val="tx1"/>
                </a:solidFill>
              </a:rPr>
              <a:t>and a new treatment pathway in development for JIA. At BSR, we are delighted to have given the go ahead for the development of a JIA guideline that will address the needs of children, adolescents and adults with JIA".</a:t>
            </a:r>
          </a:p>
        </p:txBody>
      </p:sp>
      <p:sp>
        <p:nvSpPr>
          <p:cNvPr id="36" name="Rounded Rectangle 40">
            <a:extLst>
              <a:ext uri="{FF2B5EF4-FFF2-40B4-BE49-F238E27FC236}">
                <a16:creationId xmlns:a16="http://schemas.microsoft.com/office/drawing/2014/main" id="{029FA8EE-CCA4-31DE-891C-D19785903C1C}"/>
              </a:ext>
            </a:extLst>
          </p:cNvPr>
          <p:cNvSpPr/>
          <p:nvPr/>
        </p:nvSpPr>
        <p:spPr>
          <a:xfrm>
            <a:off x="4989935" y="6880274"/>
            <a:ext cx="4464000" cy="803248"/>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just"/>
            <a:r>
              <a:rPr lang="en-US" sz="1100" dirty="0">
                <a:solidFill>
                  <a:schemeClr val="tx1"/>
                </a:solidFill>
              </a:rPr>
              <a:t>According to </a:t>
            </a:r>
            <a:r>
              <a:rPr lang="en-US" sz="1100" dirty="0">
                <a:solidFill>
                  <a:schemeClr val="accent5">
                    <a:lumMod val="75000"/>
                  </a:schemeClr>
                </a:solidFill>
                <a:hlinkClick r:id="rId20">
                  <a:extLst>
                    <a:ext uri="{A12FA001-AC4F-418D-AE19-62706E023703}">
                      <ahyp:hlinkClr xmlns:ahyp="http://schemas.microsoft.com/office/drawing/2018/hyperlinkcolor" val="tx"/>
                    </a:ext>
                  </a:extLst>
                </a:hlinkClick>
              </a:rPr>
              <a:t>The Yorkshire Post</a:t>
            </a:r>
            <a:r>
              <a:rPr lang="en-US" sz="1100" dirty="0">
                <a:solidFill>
                  <a:schemeClr val="accent5">
                    <a:lumMod val="75000"/>
                  </a:schemeClr>
                </a:solidFill>
              </a:rPr>
              <a:t>, </a:t>
            </a:r>
            <a:r>
              <a:rPr lang="en-US" sz="1100" dirty="0">
                <a:solidFill>
                  <a:schemeClr val="tx1"/>
                </a:solidFill>
              </a:rPr>
              <a:t>Sheffield Children's Hospital have mentioned NCEPOD in their quality accounts report stating they use our grading to identify and describe elements for improvement within their care of patients.</a:t>
            </a:r>
          </a:p>
        </p:txBody>
      </p:sp>
      <p:sp>
        <p:nvSpPr>
          <p:cNvPr id="37" name="Rounded Rectangle 65">
            <a:extLst>
              <a:ext uri="{FF2B5EF4-FFF2-40B4-BE49-F238E27FC236}">
                <a16:creationId xmlns:a16="http://schemas.microsoft.com/office/drawing/2014/main" id="{9E980493-3FBB-F2CF-3111-B43A5C2B201E}"/>
              </a:ext>
            </a:extLst>
          </p:cNvPr>
          <p:cNvSpPr/>
          <p:nvPr/>
        </p:nvSpPr>
        <p:spPr>
          <a:xfrm>
            <a:off x="2693639" y="3763418"/>
            <a:ext cx="2004789" cy="923289"/>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100" b="0" dirty="0">
                <a:solidFill>
                  <a:schemeClr val="tx1"/>
                </a:solidFill>
              </a:rPr>
              <a:t>MP Sharon Hodgson asked the SoS for Health and Social Care to take steps to implement </a:t>
            </a:r>
            <a:r>
              <a:rPr lang="en-GB" sz="1100" b="0" dirty="0" err="1">
                <a:solidFill>
                  <a:schemeClr val="tx1"/>
                </a:solidFill>
              </a:rPr>
              <a:t>the</a:t>
            </a:r>
            <a:r>
              <a:rPr lang="en-GB" sz="1100" dirty="0" err="1">
                <a:solidFill>
                  <a:schemeClr val="tx1"/>
                </a:solidFill>
              </a:rPr>
              <a:t>‘</a:t>
            </a:r>
            <a:r>
              <a:rPr lang="en-GB" sz="1100" dirty="0" err="1">
                <a:solidFill>
                  <a:srgbClr val="F76E43"/>
                </a:solidFill>
                <a:hlinkClick r:id="rId6">
                  <a:extLst>
                    <a:ext uri="{A12FA001-AC4F-418D-AE19-62706E023703}">
                      <ahyp:hlinkClr xmlns:ahyp="http://schemas.microsoft.com/office/drawing/2018/hyperlinkcolor" val="tx"/>
                    </a:ext>
                  </a:extLst>
                </a:hlinkClick>
              </a:rPr>
              <a:t>Joint</a:t>
            </a:r>
            <a:r>
              <a:rPr lang="en-GB" sz="1100" dirty="0">
                <a:solidFill>
                  <a:srgbClr val="F76E43"/>
                </a:solidFill>
                <a:hlinkClick r:id="rId6">
                  <a:extLst>
                    <a:ext uri="{A12FA001-AC4F-418D-AE19-62706E023703}">
                      <ahyp:hlinkClr xmlns:ahyp="http://schemas.microsoft.com/office/drawing/2018/hyperlinkcolor" val="tx"/>
                    </a:ext>
                  </a:extLst>
                </a:hlinkClick>
              </a:rPr>
              <a:t> Care</a:t>
            </a:r>
            <a:r>
              <a:rPr lang="en-GB" sz="1100" dirty="0">
                <a:solidFill>
                  <a:schemeClr val="tx1"/>
                </a:solidFill>
              </a:rPr>
              <a:t>’</a:t>
            </a:r>
            <a:r>
              <a:rPr lang="en-GB" sz="1100" b="0" dirty="0">
                <a:solidFill>
                  <a:schemeClr val="tx1"/>
                </a:solidFill>
              </a:rPr>
              <a:t> recommendations.</a:t>
            </a:r>
          </a:p>
        </p:txBody>
      </p:sp>
      <p:sp>
        <p:nvSpPr>
          <p:cNvPr id="45" name="Rounded Rectangle 39">
            <a:extLst>
              <a:ext uri="{FF2B5EF4-FFF2-40B4-BE49-F238E27FC236}">
                <a16:creationId xmlns:a16="http://schemas.microsoft.com/office/drawing/2014/main" id="{29EAC519-26F1-B2AA-DE54-65FA8DC021ED}"/>
              </a:ext>
            </a:extLst>
          </p:cNvPr>
          <p:cNvSpPr/>
          <p:nvPr/>
        </p:nvSpPr>
        <p:spPr>
          <a:xfrm>
            <a:off x="4979813" y="2285870"/>
            <a:ext cx="4464000" cy="3857892"/>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100" dirty="0">
                <a:solidFill>
                  <a:schemeClr val="tx1"/>
                </a:solidFill>
              </a:rPr>
              <a:t>The stakeholder meeting for </a:t>
            </a:r>
            <a:r>
              <a:rPr lang="en-US" sz="1100" dirty="0">
                <a:solidFill>
                  <a:prstClr val="black"/>
                </a:solidFill>
              </a:rPr>
              <a:t>‘</a:t>
            </a:r>
            <a:r>
              <a:rPr lang="en-US" sz="1100" dirty="0">
                <a:solidFill>
                  <a:schemeClr val="accent5">
                    <a:lumMod val="75000"/>
                  </a:schemeClr>
                </a:solidFill>
                <a:hlinkClick r:id="rId5">
                  <a:extLst>
                    <a:ext uri="{A12FA001-AC4F-418D-AE19-62706E023703}">
                      <ahyp:hlinkClr xmlns:ahyp="http://schemas.microsoft.com/office/drawing/2018/hyperlinkcolor" val="tx"/>
                    </a:ext>
                  </a:extLst>
                </a:hlinkClick>
              </a:rPr>
              <a:t>Twist and Shout</a:t>
            </a:r>
            <a:r>
              <a:rPr lang="en-US" sz="1100" dirty="0">
                <a:solidFill>
                  <a:prstClr val="black"/>
                </a:solidFill>
              </a:rPr>
              <a:t>’ highlighted the </a:t>
            </a:r>
            <a:r>
              <a:rPr lang="en-US" sz="1100" dirty="0">
                <a:solidFill>
                  <a:schemeClr val="tx1"/>
                </a:solidFill>
              </a:rPr>
              <a:t>following improvements:</a:t>
            </a:r>
            <a:endParaRPr lang="en-GB" sz="1100" dirty="0">
              <a:solidFill>
                <a:schemeClr val="tx1"/>
              </a:solidFill>
            </a:endParaRPr>
          </a:p>
          <a:p>
            <a:pPr marL="177800" lvl="1" indent="-166688" fontAlgn="ctr">
              <a:buFont typeface="Arial" panose="020B0604020202020204" pitchFamily="34" charset="0"/>
              <a:buChar char="•"/>
            </a:pPr>
            <a:r>
              <a:rPr lang="en-GB" sz="1100" dirty="0">
                <a:solidFill>
                  <a:schemeClr val="tx1"/>
                </a:solidFill>
              </a:rPr>
              <a:t>One trust added links to their ‘your baby’ page on their website</a:t>
            </a:r>
            <a:r>
              <a:rPr lang="en-US" sz="1100" dirty="0">
                <a:solidFill>
                  <a:schemeClr val="tx1"/>
                </a:solidFill>
              </a:rPr>
              <a:t>.</a:t>
            </a:r>
            <a:endParaRPr lang="en-GB" sz="1100" dirty="0">
              <a:solidFill>
                <a:schemeClr val="tx1"/>
              </a:solidFill>
            </a:endParaRPr>
          </a:p>
          <a:p>
            <a:pPr marL="177800" lvl="1" indent="-166688" fontAlgn="ctr">
              <a:buFont typeface="Arial" panose="020B0604020202020204" pitchFamily="34" charset="0"/>
              <a:buChar char="•"/>
            </a:pPr>
            <a:r>
              <a:rPr lang="en-GB" sz="1100" dirty="0">
                <a:solidFill>
                  <a:schemeClr val="tx1"/>
                </a:solidFill>
              </a:rPr>
              <a:t>Another has used the report to aid engagement with school networks and headteachers via children and young people (CYP) transformation boards to promote collaboration and information sharing.</a:t>
            </a:r>
          </a:p>
          <a:p>
            <a:pPr marL="177800" lvl="1" indent="-166688" fontAlgn="ctr">
              <a:buFont typeface="Arial" panose="020B0604020202020204" pitchFamily="34" charset="0"/>
              <a:buChar char="•"/>
            </a:pPr>
            <a:r>
              <a:rPr lang="en-GB" sz="1100" dirty="0">
                <a:solidFill>
                  <a:schemeClr val="tx1"/>
                </a:solidFill>
              </a:rPr>
              <a:t>A local and regional pathway has been developed for the care of CYP with a painful acute scrotum.</a:t>
            </a:r>
          </a:p>
          <a:p>
            <a:pPr marL="177800" lvl="1" indent="-166688" fontAlgn="ctr">
              <a:buFont typeface="Arial" panose="020B0604020202020204" pitchFamily="34" charset="0"/>
              <a:buChar char="•"/>
            </a:pPr>
            <a:r>
              <a:rPr lang="en-GB" sz="1100" dirty="0">
                <a:solidFill>
                  <a:schemeClr val="tx1"/>
                </a:solidFill>
              </a:rPr>
              <a:t>The report contributed to the case for urology to take suspected torsion cases directly, rather than the general surgery team.</a:t>
            </a:r>
          </a:p>
          <a:p>
            <a:pPr marL="177800" lvl="1" indent="-166688" fontAlgn="ctr">
              <a:buFont typeface="Arial" panose="020B0604020202020204" pitchFamily="34" charset="0"/>
              <a:buChar char="•"/>
            </a:pPr>
            <a:r>
              <a:rPr lang="en-US" sz="1100" dirty="0">
                <a:solidFill>
                  <a:schemeClr val="tx1"/>
                </a:solidFill>
              </a:rPr>
              <a:t>A nurse specialist has been recruited in one trust to do the follow-up appointments and ask if everything is alright with the testis. This was reported to be ‘really quick’ streamlining the discharge pathway.</a:t>
            </a:r>
          </a:p>
          <a:p>
            <a:pPr marL="177800" lvl="1" indent="-166688" fontAlgn="ctr">
              <a:buFont typeface="Arial" panose="020B0604020202020204" pitchFamily="34" charset="0"/>
              <a:buChar char="•"/>
            </a:pPr>
            <a:r>
              <a:rPr lang="en-US" sz="1100" dirty="0">
                <a:solidFill>
                  <a:schemeClr val="tx1"/>
                </a:solidFill>
              </a:rPr>
              <a:t>The report has been used to implement a local guideline for testicular torsion.</a:t>
            </a:r>
            <a:endParaRPr lang="en-GB" sz="1100" dirty="0">
              <a:solidFill>
                <a:schemeClr val="tx1"/>
              </a:solidFill>
            </a:endParaRPr>
          </a:p>
          <a:p>
            <a:pPr marL="177800" lvl="1" indent="-166688" fontAlgn="ctr">
              <a:buFont typeface="Arial" panose="020B0604020202020204" pitchFamily="34" charset="0"/>
              <a:buChar char="•"/>
            </a:pPr>
            <a:r>
              <a:rPr lang="en-US" sz="1100" dirty="0">
                <a:solidFill>
                  <a:schemeClr val="tx1"/>
                </a:solidFill>
              </a:rPr>
              <a:t>Patients having orchidectomy are now being discussed as part of a mortality and morbidity meeting in one hospital.</a:t>
            </a:r>
            <a:endParaRPr lang="en-GB" sz="1100" dirty="0">
              <a:solidFill>
                <a:schemeClr val="tx1"/>
              </a:solidFill>
            </a:endParaRPr>
          </a:p>
          <a:p>
            <a:pPr marL="177800" lvl="1" indent="-166688" fontAlgn="ctr">
              <a:buFont typeface="Arial" panose="020B0604020202020204" pitchFamily="34" charset="0"/>
              <a:buChar char="•"/>
            </a:pPr>
            <a:r>
              <a:rPr lang="en-GB" sz="1100" dirty="0">
                <a:solidFill>
                  <a:schemeClr val="tx1"/>
                </a:solidFill>
              </a:rPr>
              <a:t>Initiation of a regional trainee-led audit of the pathway of care to identify delays has occurred in another trust.</a:t>
            </a:r>
          </a:p>
        </p:txBody>
      </p:sp>
      <p:sp>
        <p:nvSpPr>
          <p:cNvPr id="54" name="Rounded Rectangle 39">
            <a:extLst>
              <a:ext uri="{FF2B5EF4-FFF2-40B4-BE49-F238E27FC236}">
                <a16:creationId xmlns:a16="http://schemas.microsoft.com/office/drawing/2014/main" id="{DB184AEF-F762-58F1-A3FE-6A41173A1F05}"/>
              </a:ext>
            </a:extLst>
          </p:cNvPr>
          <p:cNvSpPr/>
          <p:nvPr/>
        </p:nvSpPr>
        <p:spPr>
          <a:xfrm>
            <a:off x="164172" y="9680481"/>
            <a:ext cx="4503839" cy="1472847"/>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marL="11112" lvl="1" fontAlgn="ctr"/>
            <a:r>
              <a:rPr lang="en-GB" sz="1100" dirty="0">
                <a:solidFill>
                  <a:schemeClr val="tx1"/>
                </a:solidFill>
              </a:rPr>
              <a:t>The stakeholder meeting for </a:t>
            </a:r>
            <a:r>
              <a:rPr lang="en-US" sz="1100" dirty="0">
                <a:solidFill>
                  <a:schemeClr val="tx1"/>
                </a:solidFill>
              </a:rPr>
              <a:t>‘</a:t>
            </a:r>
            <a:r>
              <a:rPr lang="en-US" sz="1100" dirty="0">
                <a:solidFill>
                  <a:schemeClr val="accent3">
                    <a:lumMod val="75000"/>
                  </a:schemeClr>
                </a:solidFill>
                <a:hlinkClick r:id="rId5">
                  <a:extLst>
                    <a:ext uri="{A12FA001-AC4F-418D-AE19-62706E023703}">
                      <ahyp:hlinkClr xmlns:ahyp="http://schemas.microsoft.com/office/drawing/2018/hyperlinkcolor" val="tx"/>
                    </a:ext>
                  </a:extLst>
                </a:hlinkClick>
              </a:rPr>
              <a:t>Twist and Shout</a:t>
            </a:r>
            <a:r>
              <a:rPr lang="en-US" sz="1100" dirty="0">
                <a:solidFill>
                  <a:schemeClr val="tx1"/>
                </a:solidFill>
              </a:rPr>
              <a:t>’ highlighted that </a:t>
            </a:r>
            <a:r>
              <a:rPr lang="en-GB" sz="1100" dirty="0">
                <a:solidFill>
                  <a:schemeClr val="tx1"/>
                </a:solidFill>
              </a:rPr>
              <a:t> operational delivery networks and paediatric networks are using the report to develop regional best practice documents for testicular torsion.</a:t>
            </a:r>
          </a:p>
          <a:p>
            <a:pPr marL="177800" lvl="1" indent="-166688" fontAlgn="ctr">
              <a:buFont typeface="Arial" panose="020B0604020202020204" pitchFamily="34" charset="0"/>
              <a:buChar char="•"/>
            </a:pPr>
            <a:r>
              <a:rPr lang="en-GB" sz="1100" dirty="0">
                <a:solidFill>
                  <a:schemeClr val="tx1"/>
                </a:solidFill>
              </a:rPr>
              <a:t>South Thames Paediatric Network – Acute Scrotum Management</a:t>
            </a:r>
          </a:p>
          <a:p>
            <a:pPr marL="177800" lvl="1" indent="-166688" fontAlgn="ctr">
              <a:buFont typeface="Arial" panose="020B0604020202020204" pitchFamily="34" charset="0"/>
              <a:buChar char="•"/>
            </a:pPr>
            <a:r>
              <a:rPr lang="en-GB" sz="1100" dirty="0">
                <a:solidFill>
                  <a:schemeClr val="tx1"/>
                </a:solidFill>
              </a:rPr>
              <a:t>South Yorkshire – Healthier Together </a:t>
            </a:r>
          </a:p>
          <a:p>
            <a:pPr marL="177800" lvl="1" indent="-166688" fontAlgn="ctr">
              <a:buFont typeface="Arial" panose="020B0604020202020204" pitchFamily="34" charset="0"/>
              <a:buChar char="•"/>
            </a:pPr>
            <a:r>
              <a:rPr lang="en-GB" sz="1100" dirty="0">
                <a:solidFill>
                  <a:schemeClr val="tx1"/>
                </a:solidFill>
              </a:rPr>
              <a:t>East of England ODN Regional Guideline – Children Presenting with Acute Scrotum </a:t>
            </a:r>
          </a:p>
        </p:txBody>
      </p:sp>
      <p:pic>
        <p:nvPicPr>
          <p:cNvPr id="4" name="Picture 3">
            <a:hlinkClick r:id="rId21"/>
            <a:extLst>
              <a:ext uri="{FF2B5EF4-FFF2-40B4-BE49-F238E27FC236}">
                <a16:creationId xmlns:a16="http://schemas.microsoft.com/office/drawing/2014/main" id="{31E5486B-A397-5866-865A-8FE30E4F8064}"/>
              </a:ext>
            </a:extLst>
          </p:cNvPr>
          <p:cNvPicPr>
            <a:picLocks noChangeAspect="1"/>
          </p:cNvPicPr>
          <p:nvPr/>
        </p:nvPicPr>
        <p:blipFill>
          <a:blip r:embed="rId22"/>
          <a:stretch>
            <a:fillRect/>
          </a:stretch>
        </p:blipFill>
        <p:spPr>
          <a:xfrm>
            <a:off x="4986254" y="10324592"/>
            <a:ext cx="1435872" cy="626330"/>
          </a:xfrm>
          <a:prstGeom prst="rect">
            <a:avLst/>
          </a:prstGeom>
          <a:effectLst>
            <a:outerShdw blurRad="50800" dist="38100" dir="2700000" algn="tl" rotWithShape="0">
              <a:prstClr val="black">
                <a:alpha val="40000"/>
              </a:prstClr>
            </a:outerShdw>
          </a:effectLst>
        </p:spPr>
      </p:pic>
      <p:sp>
        <p:nvSpPr>
          <p:cNvPr id="6" name="Rounded Rectangle 95">
            <a:extLst>
              <a:ext uri="{FF2B5EF4-FFF2-40B4-BE49-F238E27FC236}">
                <a16:creationId xmlns:a16="http://schemas.microsoft.com/office/drawing/2014/main" id="{3B050ADF-5F3F-11AB-0F8E-D930A35F2979}"/>
              </a:ext>
            </a:extLst>
          </p:cNvPr>
          <p:cNvSpPr/>
          <p:nvPr/>
        </p:nvSpPr>
        <p:spPr>
          <a:xfrm>
            <a:off x="6511709" y="10310073"/>
            <a:ext cx="2932103" cy="640850"/>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US" sz="1100" dirty="0">
                <a:solidFill>
                  <a:prstClr val="black"/>
                </a:solidFill>
              </a:rPr>
              <a:t>A blog post relating to ‘</a:t>
            </a:r>
            <a:r>
              <a:rPr lang="en-US" sz="1100" dirty="0">
                <a:solidFill>
                  <a:srgbClr val="666699"/>
                </a:solidFill>
                <a:hlinkClick r:id="rId5">
                  <a:extLst>
                    <a:ext uri="{A12FA001-AC4F-418D-AE19-62706E023703}">
                      <ahyp:hlinkClr xmlns:ahyp="http://schemas.microsoft.com/office/drawing/2018/hyperlinkcolor" val="tx"/>
                    </a:ext>
                  </a:extLst>
                </a:hlinkClick>
              </a:rPr>
              <a:t>Twist and Shout</a:t>
            </a:r>
            <a:r>
              <a:rPr lang="en-US" sz="1100" dirty="0">
                <a:solidFill>
                  <a:prstClr val="black"/>
                </a:solidFill>
              </a:rPr>
              <a:t>’ was created and updated </a:t>
            </a:r>
            <a:r>
              <a:rPr lang="en-US" sz="1100" dirty="0">
                <a:solidFill>
                  <a:srgbClr val="666699"/>
                </a:solidFill>
                <a:hlinkClick r:id="rId21">
                  <a:extLst>
                    <a:ext uri="{A12FA001-AC4F-418D-AE19-62706E023703}">
                      <ahyp:hlinkClr xmlns:ahyp="http://schemas.microsoft.com/office/drawing/2018/hyperlinkcolor" val="tx"/>
                    </a:ext>
                  </a:extLst>
                </a:hlinkClick>
              </a:rPr>
              <a:t>information for patients </a:t>
            </a:r>
            <a:r>
              <a:rPr lang="en-US" sz="1100" dirty="0">
                <a:solidFill>
                  <a:prstClr val="black"/>
                </a:solidFill>
              </a:rPr>
              <a:t>on testicular torsion.</a:t>
            </a:r>
            <a:endParaRPr lang="en-GB" sz="1100" dirty="0">
              <a:solidFill>
                <a:prstClr val="black"/>
              </a:solidFill>
            </a:endParaRPr>
          </a:p>
        </p:txBody>
      </p:sp>
      <p:sp>
        <p:nvSpPr>
          <p:cNvPr id="10" name="Rounded Rectangle 73">
            <a:extLst>
              <a:ext uri="{FF2B5EF4-FFF2-40B4-BE49-F238E27FC236}">
                <a16:creationId xmlns:a16="http://schemas.microsoft.com/office/drawing/2014/main" id="{80E1D051-75C0-1DAC-8264-61A23893B038}"/>
              </a:ext>
            </a:extLst>
          </p:cNvPr>
          <p:cNvSpPr/>
          <p:nvPr/>
        </p:nvSpPr>
        <p:spPr>
          <a:xfrm>
            <a:off x="157388" y="11206890"/>
            <a:ext cx="4494315" cy="561824"/>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just" defTabSz="914400">
              <a:lnSpc>
                <a:spcPct val="107000"/>
              </a:lnSpc>
            </a:pPr>
            <a:r>
              <a:rPr lang="en-US" sz="1100" dirty="0">
                <a:solidFill>
                  <a:prstClr val="black"/>
                </a:solidFill>
              </a:rPr>
              <a:t>The recently published </a:t>
            </a:r>
            <a:r>
              <a:rPr lang="en-GB" sz="1100" dirty="0">
                <a:solidFill>
                  <a:schemeClr val="accent3">
                    <a:lumMod val="75000"/>
                  </a:schemeClr>
                </a:solidFill>
                <a:hlinkClick r:id="rId23">
                  <a:extLst>
                    <a:ext uri="{A12FA001-AC4F-418D-AE19-62706E023703}">
                      <ahyp:hlinkClr xmlns:ahyp="http://schemas.microsoft.com/office/drawing/2018/hyperlinkcolor" val="tx"/>
                    </a:ext>
                  </a:extLst>
                </a:hlinkClick>
              </a:rPr>
              <a:t>Patient Safety Healthcare Inequalities Reduction Framework</a:t>
            </a:r>
            <a:r>
              <a:rPr lang="en-US" sz="1100" dirty="0">
                <a:solidFill>
                  <a:prstClr val="black"/>
                </a:solidFill>
              </a:rPr>
              <a:t> has referenced the </a:t>
            </a:r>
            <a:r>
              <a:rPr lang="en-GB" sz="1100" dirty="0">
                <a:solidFill>
                  <a:schemeClr val="tx1"/>
                </a:solidFill>
              </a:rPr>
              <a:t>‘</a:t>
            </a:r>
            <a:r>
              <a:rPr lang="en-GB" sz="1100" dirty="0">
                <a:solidFill>
                  <a:schemeClr val="accent3">
                    <a:lumMod val="75000"/>
                  </a:schemeClr>
                </a:solidFill>
                <a:hlinkClick r:id="rId16">
                  <a:extLst>
                    <a:ext uri="{A12FA001-AC4F-418D-AE19-62706E023703}">
                      <ahyp:hlinkClr xmlns:ahyp="http://schemas.microsoft.com/office/drawing/2018/hyperlinkcolor" val="tx"/>
                    </a:ext>
                  </a:extLst>
                </a:hlinkClick>
              </a:rPr>
              <a:t>The Inbetweeners</a:t>
            </a:r>
            <a:r>
              <a:rPr lang="en-GB" sz="1100" dirty="0">
                <a:solidFill>
                  <a:schemeClr val="tx1"/>
                </a:solidFill>
              </a:rPr>
              <a:t>’</a:t>
            </a:r>
            <a:r>
              <a:rPr lang="en-US" sz="1100" dirty="0">
                <a:solidFill>
                  <a:prstClr val="black"/>
                </a:solidFill>
              </a:rPr>
              <a:t> as part of the implementation for enabling smoother transitions of care.</a:t>
            </a:r>
            <a:endParaRPr lang="en-GB" sz="1100" dirty="0">
              <a:solidFill>
                <a:prstClr val="black"/>
              </a:solidFill>
            </a:endParaRPr>
          </a:p>
        </p:txBody>
      </p:sp>
      <p:sp>
        <p:nvSpPr>
          <p:cNvPr id="12" name="Rounded Rectangle 73">
            <a:extLst>
              <a:ext uri="{FF2B5EF4-FFF2-40B4-BE49-F238E27FC236}">
                <a16:creationId xmlns:a16="http://schemas.microsoft.com/office/drawing/2014/main" id="{31272217-2B95-F536-00DD-A0E27D974567}"/>
              </a:ext>
            </a:extLst>
          </p:cNvPr>
          <p:cNvSpPr/>
          <p:nvPr/>
        </p:nvSpPr>
        <p:spPr>
          <a:xfrm>
            <a:off x="157388" y="11831164"/>
            <a:ext cx="4494315" cy="561824"/>
          </a:xfrm>
          <a:prstGeom prst="round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just" defTabSz="914400">
              <a:lnSpc>
                <a:spcPct val="107000"/>
              </a:lnSpc>
            </a:pPr>
            <a:r>
              <a:rPr lang="en-US" sz="1100" dirty="0">
                <a:solidFill>
                  <a:prstClr val="black"/>
                </a:solidFill>
              </a:rPr>
              <a:t>The paediatric critical care network held a session on ‘</a:t>
            </a:r>
            <a:r>
              <a:rPr lang="en-US" sz="1100" dirty="0">
                <a:solidFill>
                  <a:schemeClr val="accent3">
                    <a:lumMod val="75000"/>
                  </a:schemeClr>
                </a:solidFill>
                <a:hlinkClick r:id="rId24">
                  <a:extLst>
                    <a:ext uri="{A12FA001-AC4F-418D-AE19-62706E023703}">
                      <ahyp:hlinkClr xmlns:ahyp="http://schemas.microsoft.com/office/drawing/2018/hyperlinkcolor" val="tx"/>
                    </a:ext>
                  </a:extLst>
                </a:hlinkClick>
              </a:rPr>
              <a:t>Balancing the Pressures</a:t>
            </a:r>
            <a:r>
              <a:rPr lang="en-US" sz="1100" dirty="0">
                <a:solidFill>
                  <a:prstClr val="black"/>
                </a:solidFill>
              </a:rPr>
              <a:t>’ at the </a:t>
            </a:r>
            <a:r>
              <a:rPr lang="en-US" sz="1100" dirty="0" err="1">
                <a:solidFill>
                  <a:prstClr val="black"/>
                </a:solidFill>
              </a:rPr>
              <a:t>na</a:t>
            </a:r>
            <a:r>
              <a:rPr lang="en-GB" sz="1100" dirty="0" err="1">
                <a:solidFill>
                  <a:prstClr val="black"/>
                </a:solidFill>
              </a:rPr>
              <a:t>tional</a:t>
            </a:r>
            <a:r>
              <a:rPr lang="en-GB" sz="1100" dirty="0">
                <a:solidFill>
                  <a:prstClr val="black"/>
                </a:solidFill>
              </a:rPr>
              <a:t> paediatric long-term ventilation collaborative conference</a:t>
            </a:r>
            <a:r>
              <a:rPr lang="en-US" sz="1100" dirty="0">
                <a:solidFill>
                  <a:prstClr val="black"/>
                </a:solidFill>
              </a:rPr>
              <a:t>.</a:t>
            </a:r>
            <a:endParaRPr lang="en-GB" sz="1100" dirty="0">
              <a:solidFill>
                <a:prstClr val="black"/>
              </a:solidFill>
            </a:endParaRPr>
          </a:p>
        </p:txBody>
      </p:sp>
    </p:spTree>
    <p:extLst>
      <p:ext uri="{BB962C8B-B14F-4D97-AF65-F5344CB8AC3E}">
        <p14:creationId xmlns:p14="http://schemas.microsoft.com/office/powerpoint/2010/main" val="338168473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8180</TotalTime>
  <Words>807</Words>
  <Application>Microsoft Office PowerPoint</Application>
  <PresentationFormat>A3 Paper (297x420 mm)</PresentationFormat>
  <Paragraphs>49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Unicode MS</vt:lpstr>
      <vt:lpstr>Calibri</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Campbell</dc:creator>
  <cp:lastModifiedBy>Marisa Mason</cp:lastModifiedBy>
  <cp:revision>137</cp:revision>
  <dcterms:created xsi:type="dcterms:W3CDTF">2016-08-12T08:36:34Z</dcterms:created>
  <dcterms:modified xsi:type="dcterms:W3CDTF">2025-08-13T11:56:57Z</dcterms:modified>
</cp:coreProperties>
</file>