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9" r:id="rId5"/>
    <p:sldId id="260" r:id="rId6"/>
  </p:sldIdLst>
  <p:sldSz cx="9601200" cy="12801600" type="A3"/>
  <p:notesSz cx="6858000" cy="9144000"/>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Lever" initials="HL" lastIdx="37" clrIdx="0">
    <p:extLst>
      <p:ext uri="{19B8F6BF-5375-455C-9EA6-DF929625EA0E}">
        <p15:presenceInfo xmlns:p15="http://schemas.microsoft.com/office/powerpoint/2012/main" userId="S-1-5-21-1390067357-1993962763-725345543-794838" providerId="AD"/>
      </p:ext>
    </p:extLst>
  </p:cmAuthor>
  <p:cmAuthor id="2" name="Evans, Emily C." initials="EC" lastIdx="1" clrIdx="1">
    <p:extLst>
      <p:ext uri="{19B8F6BF-5375-455C-9EA6-DF929625EA0E}">
        <p15:presenceInfo xmlns:p15="http://schemas.microsoft.com/office/powerpoint/2012/main" userId="S::ece3_leicester.ac.uk#ext#@leeds365.onmicrosoft.com::d522a874-631c-4a39-8c1b-9a3841a4162e" providerId="AD"/>
      </p:ext>
    </p:extLst>
  </p:cmAuthor>
  <p:cmAuthor id="3" name="Richard Feltbower" initials="RF" lastIdx="1" clrIdx="2">
    <p:extLst>
      <p:ext uri="{19B8F6BF-5375-455C-9EA6-DF929625EA0E}">
        <p15:presenceInfo xmlns:p15="http://schemas.microsoft.com/office/powerpoint/2012/main" userId="S::medrgf@leeds.ac.uk::43b1aabb-b023-47c6-a3c2-6f16499cc718" providerId="AD"/>
      </p:ext>
    </p:extLst>
  </p:cmAuthor>
  <p:cmAuthor id="4" name="Seaton, Sarah E. (Dr.)" initials="S(" lastIdx="8" clrIdx="3">
    <p:extLst>
      <p:ext uri="{19B8F6BF-5375-455C-9EA6-DF929625EA0E}">
        <p15:presenceInfo xmlns:p15="http://schemas.microsoft.com/office/powerpoint/2012/main" userId="S::sarah.seaton_leicester.ac.uk#ext#@leeds365.onmicrosoft.com::68ecf4c8-8c35-4597-a789-f31b19d0bdd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E80"/>
    <a:srgbClr val="FBF175"/>
    <a:srgbClr val="FDF8B1"/>
    <a:srgbClr val="FDF699"/>
    <a:srgbClr val="FEFBCE"/>
    <a:srgbClr val="7F7F7F"/>
    <a:srgbClr val="FCD5B5"/>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D94359-C12B-BE97-DC0A-51976BEA371F}" v="27" dt="2024-11-19T08:57:31.345"/>
    <p1510:client id="{48C6891F-4746-B26E-366D-24AA1197285F}" v="91" dt="2024-11-19T09:28:48.386"/>
    <p1510:client id="{A5500E92-C50A-F923-0C55-81ECDE9754B2}" v="1" dt="2024-11-19T10:17:59.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489" autoAdjust="0"/>
  </p:normalViewPr>
  <p:slideViewPr>
    <p:cSldViewPr>
      <p:cViewPr varScale="1">
        <p:scale>
          <a:sx n="44" d="100"/>
          <a:sy n="44" d="100"/>
        </p:scale>
        <p:origin x="3024" y="91"/>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18595-8AE8-499E-823A-43166D6BBA6F}" type="datetimeFigureOut">
              <a:rPr lang="en-GB" smtClean="0"/>
              <a:t>03/04/2025</a:t>
            </a:fld>
            <a:endParaRPr lang="en-GB"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8EC49C-454C-4F13-B053-42B30716436E}" type="slidenum">
              <a:rPr lang="en-GB" smtClean="0"/>
              <a:t>‹#›</a:t>
            </a:fld>
            <a:endParaRPr lang="en-GB" dirty="0"/>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016996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dirty="0"/>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03/04/2025</a:t>
            </a:fld>
            <a:endParaRPr lang="en-GB" dirty="0">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hyperlink" Target="https://generationr.org.uk/" TargetMode="External"/><Relationship Id="rId3" Type="http://schemas.openxmlformats.org/officeDocument/2006/relationships/hyperlink" Target="https://www.picanet.org.uk/data-collection/picanet-data-dashboard/" TargetMode="External"/><Relationship Id="rId7" Type="http://schemas.openxmlformats.org/officeDocument/2006/relationships/hyperlink" Target="https://ncab.hqip.org.uk/reports/card/audits/PICANET/" TargetMode="External"/><Relationship Id="rId12" Type="http://schemas.openxmlformats.org/officeDocument/2006/relationships/hyperlink" Target="https://eur03.safelinks.protection.outlook.com/?url=https%3A%2F%2Fukparliament.shorthandstories.com%2Fpreterm-birth-lords-report%2Findex.html%3Futm_source%3Dnewsletter%26utm_medium%3Demail%26utm_campaign%3Dpreterm-birth-report%26utm_content%3Dreport-press-release&amp;data=05%7C02%7CH.Lever%40leeds.ac.uk%7C361b7d6a99ac4ff7467f08dd04a40035%7Cbdeaeda8c81d45ce863e5232a535b7cb%7C0%7C0%7C638671824630707532%7CUnknown%7CTWFpbGZsb3d8eyJFbXB0eU1hcGkiOnRydWUsIlYiOiIwLjAuMDAwMCIsIlAiOiJXaW4zMiIsIkFOIjoiTWFpbCIsIldUIjoyfQ%3D%3D%7C0%7C%7C%7C&amp;sdata=WKQJ63tsedjHjXjtFG0WIbPW7osErNkMlzHptQG5nT4%3D&amp;reserved=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picanet.org.uk/annual-reporting-and-publications/" TargetMode="External"/><Relationship Id="rId11" Type="http://schemas.openxmlformats.org/officeDocument/2006/relationships/hyperlink" Target="https://publications.parliament.uk/pa/ld5901/ldselect/ldpreterm/30/30.pdf" TargetMode="External"/><Relationship Id="rId5" Type="http://schemas.openxmlformats.org/officeDocument/2006/relationships/image" Target="../media/image2.jpeg"/><Relationship Id="rId15" Type="http://schemas.openxmlformats.org/officeDocument/2006/relationships/hyperlink" Target="https://doi.org/10.1136/archdischild-2024-327088" TargetMode="External"/><Relationship Id="rId10" Type="http://schemas.openxmlformats.org/officeDocument/2006/relationships/hyperlink" Target="https://www.thelancet.com/journals/eclinm/article/PIIS2589-5370(24)00355-9/fulltext#:~:text=There%20were%20higher%20crude%20admission,%25%20CI:%201.00%E2%80%931.00%5D" TargetMode="External"/><Relationship Id="rId4" Type="http://schemas.openxmlformats.org/officeDocument/2006/relationships/image" Target="../media/image1.png"/><Relationship Id="rId9" Type="http://schemas.openxmlformats.org/officeDocument/2006/relationships/hyperlink" Target="https://www.nihr.ac.uk/nihr-pdg-and-rcpch-highlight-child-health-and-wellbeing-research-competition-brief" TargetMode="External"/><Relationship Id="rId14" Type="http://schemas.openxmlformats.org/officeDocument/2006/relationships/hyperlink" Target="https://www.picanet.org.uk/"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bapm.org/articles/members-needed-for-working-group-on-the-transition-of-care-from-neonates-to-paediatrics" TargetMode="External"/><Relationship Id="rId13" Type="http://schemas.openxmlformats.org/officeDocument/2006/relationships/hyperlink" Target="https://www.picanet.org.uk/data-collection/data-requests/" TargetMode="External"/><Relationship Id="rId3" Type="http://schemas.openxmlformats.org/officeDocument/2006/relationships/hyperlink" Target="https://www.ncmd.info/" TargetMode="External"/><Relationship Id="rId7" Type="http://schemas.openxmlformats.org/officeDocument/2006/relationships/hyperlink" Target="https://www.nihr.ac.uk/career-development/research-career-funding-programmes/supporting-career-development/incubators" TargetMode="External"/><Relationship Id="rId12" Type="http://schemas.openxmlformats.org/officeDocument/2006/relationships/hyperlink" Target="https://www.picanet.org.uk/quality-improvement-resourc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pccsociety.uk/research/pccs-study-group/" TargetMode="External"/><Relationship Id="rId11" Type="http://schemas.openxmlformats.org/officeDocument/2006/relationships/image" Target="../media/image2.jpeg"/><Relationship Id="rId5" Type="http://schemas.openxmlformats.org/officeDocument/2006/relationships/hyperlink" Target="https://pccsociety.uk/pccs-subgroups/pccs-acute-transport-group-atg/" TargetMode="External"/><Relationship Id="rId15" Type="http://schemas.openxmlformats.org/officeDocument/2006/relationships/image" Target="cid:20bc6933-f35b-45b7-9514-ac4fa3948ad7@eurprd03.prod.outlook.com" TargetMode="External"/><Relationship Id="rId10" Type="http://schemas.openxmlformats.org/officeDocument/2006/relationships/image" Target="../media/image1.png"/><Relationship Id="rId4" Type="http://schemas.openxmlformats.org/officeDocument/2006/relationships/hyperlink" Target="https://pccsociety.uk/" TargetMode="External"/><Relationship Id="rId9" Type="http://schemas.openxmlformats.org/officeDocument/2006/relationships/hyperlink" Target="https://www.picanet.org.uk/data-collection/picanet-data-dashboard/" TargetMode="External"/><Relationship Id="rId1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ounded Rectangle 75"/>
          <p:cNvSpPr/>
          <p:nvPr/>
        </p:nvSpPr>
        <p:spPr>
          <a:xfrm>
            <a:off x="146352" y="2126667"/>
            <a:ext cx="3862160" cy="5419568"/>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dirty="0">
              <a:solidFill>
                <a:prstClr val="black"/>
              </a:solidFill>
            </a:endParaRPr>
          </a:p>
        </p:txBody>
      </p:sp>
      <p:sp>
        <p:nvSpPr>
          <p:cNvPr id="11" name="Round Diagonal Corner Rectangle 10"/>
          <p:cNvSpPr/>
          <p:nvPr/>
        </p:nvSpPr>
        <p:spPr>
          <a:xfrm>
            <a:off x="180286" y="81867"/>
            <a:ext cx="5510759" cy="1158616"/>
          </a:xfrm>
          <a:prstGeom prst="round2DiagRect">
            <a:avLst/>
          </a:prstGeom>
          <a:solidFill>
            <a:schemeClr val="tx2">
              <a:lumMod val="50000"/>
            </a:schemeClr>
          </a:solidFill>
          <a:ln>
            <a:solidFill>
              <a:srgbClr val="B18925"/>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bg1"/>
                </a:solidFill>
                <a:ea typeface="Arial Unicode MS" panose="020B0604020202020204" pitchFamily="34" charset="-128"/>
                <a:cs typeface="Vrinda" panose="020B0502040204020203" pitchFamily="34" charset="0"/>
              </a:rPr>
              <a:t>Impact of PICANet</a:t>
            </a:r>
          </a:p>
          <a:p>
            <a:r>
              <a:rPr lang="en-GB" dirty="0"/>
              <a:t>National Paediatric Critical Care Audit </a:t>
            </a:r>
          </a:p>
        </p:txBody>
      </p:sp>
      <p:sp>
        <p:nvSpPr>
          <p:cNvPr id="14" name="Rounded Rectangle 13"/>
          <p:cNvSpPr/>
          <p:nvPr/>
        </p:nvSpPr>
        <p:spPr>
          <a:xfrm rot="5400000">
            <a:off x="1725953" y="-231528"/>
            <a:ext cx="702959" cy="3862159"/>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72000" bIns="0" spcCol="0" rtlCol="0" anchor="ctr"/>
          <a:lstStyle/>
          <a:p>
            <a:pPr algn="ctr"/>
            <a:r>
              <a:rPr lang="en-GB" sz="2000" b="1" dirty="0">
                <a:solidFill>
                  <a:schemeClr val="tx1"/>
                </a:solidFill>
              </a:rPr>
              <a:t>NATIONAL</a:t>
            </a:r>
          </a:p>
          <a:p>
            <a:pPr algn="ctr"/>
            <a:r>
              <a:rPr lang="en-GB" sz="1300" b="1" dirty="0">
                <a:solidFill>
                  <a:schemeClr val="tx1"/>
                </a:solidFill>
              </a:rPr>
              <a:t>How the project provides evidence of quality and outcomes of care nationally</a:t>
            </a:r>
          </a:p>
        </p:txBody>
      </p:sp>
      <p:sp>
        <p:nvSpPr>
          <p:cNvPr id="23" name="Rounded Rectangle 22"/>
          <p:cNvSpPr/>
          <p:nvPr/>
        </p:nvSpPr>
        <p:spPr>
          <a:xfrm>
            <a:off x="148739" y="8550969"/>
            <a:ext cx="9208994" cy="3898503"/>
          </a:xfrm>
          <a:prstGeom prst="roundRect">
            <a:avLst>
              <a:gd name="adj" fmla="val 7002"/>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6" name="Rounded Rectangle 25"/>
          <p:cNvSpPr/>
          <p:nvPr/>
        </p:nvSpPr>
        <p:spPr>
          <a:xfrm rot="5400000">
            <a:off x="1650418" y="6118367"/>
            <a:ext cx="854025" cy="3862161"/>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000" b="1" dirty="0">
                <a:solidFill>
                  <a:schemeClr val="tx1"/>
                </a:solidFill>
              </a:rPr>
              <a:t>PUBLIC</a:t>
            </a:r>
            <a:r>
              <a:rPr lang="en-GB" sz="2800" b="1" dirty="0">
                <a:solidFill>
                  <a:schemeClr val="tx1"/>
                </a:solidFill>
              </a:rPr>
              <a:t> </a:t>
            </a:r>
          </a:p>
          <a:p>
            <a:pPr algn="ctr"/>
            <a:r>
              <a:rPr lang="en-GB" sz="1300" b="1" dirty="0">
                <a:solidFill>
                  <a:schemeClr val="tx1"/>
                </a:solidFill>
              </a:rPr>
              <a:t>How the project is used by the public and the demand for it</a:t>
            </a:r>
          </a:p>
        </p:txBody>
      </p:sp>
      <p:sp>
        <p:nvSpPr>
          <p:cNvPr id="5" name="TextBox 4"/>
          <p:cNvSpPr txBox="1"/>
          <p:nvPr/>
        </p:nvSpPr>
        <p:spPr>
          <a:xfrm>
            <a:off x="2673669" y="12482756"/>
            <a:ext cx="6933790" cy="313932"/>
          </a:xfrm>
          <a:prstGeom prst="rect">
            <a:avLst/>
          </a:prstGeom>
          <a:noFill/>
        </p:spPr>
        <p:txBody>
          <a:bodyPr wrap="square" lIns="128016" tIns="64008" rIns="128016" bIns="64008" rtlCol="0">
            <a:spAutoFit/>
          </a:bodyPr>
          <a:lstStyle/>
          <a:p>
            <a:pPr algn="r"/>
            <a:r>
              <a:rPr lang="en-GB" sz="1200" dirty="0"/>
              <a:t>Impact examples from Dec 2023 to Nov 2024. Impact report produced 22 Nov 2024. </a:t>
            </a:r>
            <a:endParaRPr lang="en-GB" sz="2400" dirty="0"/>
          </a:p>
        </p:txBody>
      </p:sp>
      <p:sp>
        <p:nvSpPr>
          <p:cNvPr id="58" name="Rounded Rectangle 57"/>
          <p:cNvSpPr/>
          <p:nvPr/>
        </p:nvSpPr>
        <p:spPr>
          <a:xfrm>
            <a:off x="4550127" y="9677311"/>
            <a:ext cx="4714969" cy="798050"/>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The</a:t>
            </a:r>
            <a:r>
              <a:rPr lang="en-GB" sz="1100" b="1" dirty="0">
                <a:solidFill>
                  <a:schemeClr val="tx1"/>
                </a:solidFill>
              </a:rPr>
              <a:t> </a:t>
            </a:r>
            <a:r>
              <a:rPr lang="en-GB" sz="1100" b="1" dirty="0">
                <a:solidFill>
                  <a:schemeClr val="tx1"/>
                </a:solidFill>
                <a:hlinkClick r:id="rId3"/>
              </a:rPr>
              <a:t>PICANet Data Dashboard</a:t>
            </a:r>
            <a:r>
              <a:rPr lang="en-GB" sz="1100" b="1" dirty="0">
                <a:solidFill>
                  <a:schemeClr val="tx1"/>
                </a:solidFill>
              </a:rPr>
              <a:t> </a:t>
            </a:r>
            <a:r>
              <a:rPr lang="en-GB" sz="1100" dirty="0">
                <a:solidFill>
                  <a:schemeClr val="tx1"/>
                </a:solidFill>
              </a:rPr>
              <a:t>is </a:t>
            </a:r>
            <a:r>
              <a:rPr lang="en-GB" sz="1100" b="1" dirty="0">
                <a:solidFill>
                  <a:schemeClr val="tx1"/>
                </a:solidFill>
              </a:rPr>
              <a:t>interactive</a:t>
            </a:r>
            <a:r>
              <a:rPr lang="en-GB" sz="1100" dirty="0">
                <a:solidFill>
                  <a:schemeClr val="tx1"/>
                </a:solidFill>
              </a:rPr>
              <a:t> and provides an </a:t>
            </a:r>
            <a:r>
              <a:rPr lang="en-GB" sz="1100" b="1" dirty="0">
                <a:solidFill>
                  <a:schemeClr val="tx1"/>
                </a:solidFill>
              </a:rPr>
              <a:t>overview of PICU activity and performance </a:t>
            </a:r>
            <a:r>
              <a:rPr lang="en-GB" sz="1100" dirty="0">
                <a:solidFill>
                  <a:schemeClr val="tx1"/>
                </a:solidFill>
              </a:rPr>
              <a:t>against PICANet’s clinically agreed key metrics. As of this year, now </a:t>
            </a:r>
            <a:r>
              <a:rPr lang="en-GB" sz="1100" b="1" dirty="0">
                <a:solidFill>
                  <a:schemeClr val="tx1"/>
                </a:solidFill>
              </a:rPr>
              <a:t>updated monthly</a:t>
            </a:r>
            <a:r>
              <a:rPr lang="en-GB" sz="1100" dirty="0">
                <a:solidFill>
                  <a:schemeClr val="tx1"/>
                </a:solidFill>
              </a:rPr>
              <a:t>, the Data Dashboard is an excellent starting point for anyone interested in paediatric critical care. </a:t>
            </a:r>
          </a:p>
        </p:txBody>
      </p:sp>
      <p:sp>
        <p:nvSpPr>
          <p:cNvPr id="59" name="Rounded Rectangle 58"/>
          <p:cNvSpPr/>
          <p:nvPr/>
        </p:nvSpPr>
        <p:spPr>
          <a:xfrm>
            <a:off x="282327" y="8628941"/>
            <a:ext cx="4190416" cy="905368"/>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        In June 2024 </a:t>
            </a:r>
            <a:r>
              <a:rPr lang="en-GB" sz="1100" b="1" dirty="0">
                <a:solidFill>
                  <a:schemeClr val="tx1"/>
                </a:solidFill>
              </a:rPr>
              <a:t>former PICANet Co-PI, Elizabeth Draper</a:t>
            </a:r>
            <a:r>
              <a:rPr lang="en-GB" sz="1100" dirty="0">
                <a:solidFill>
                  <a:schemeClr val="tx1"/>
                </a:solidFill>
              </a:rPr>
              <a:t>, Emeritus Professor of Perinatal and Paediatric Epidemiology, was </a:t>
            </a:r>
            <a:r>
              <a:rPr lang="en-GB" sz="1100" b="1" dirty="0">
                <a:solidFill>
                  <a:schemeClr val="tx1"/>
                </a:solidFill>
              </a:rPr>
              <a:t>recognised in the King’s Birthday Honours list with an MBE </a:t>
            </a:r>
            <a:r>
              <a:rPr lang="en-GB" sz="1100" dirty="0">
                <a:solidFill>
                  <a:schemeClr val="tx1"/>
                </a:solidFill>
              </a:rPr>
              <a:t>for services to healthcare. This will be presented in December 2024. </a:t>
            </a:r>
          </a:p>
        </p:txBody>
      </p:sp>
      <p:pic>
        <p:nvPicPr>
          <p:cNvPr id="70" name="Picture 69">
            <a:extLst>
              <a:ext uri="{FF2B5EF4-FFF2-40B4-BE49-F238E27FC236}">
                <a16:creationId xmlns:a16="http://schemas.microsoft.com/office/drawing/2014/main" id="{653C963D-9579-4C0D-874C-24711734B5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8111" y="131031"/>
            <a:ext cx="1558060" cy="948685"/>
          </a:xfrm>
          <a:prstGeom prst="rect">
            <a:avLst/>
          </a:prstGeom>
        </p:spPr>
      </p:pic>
      <p:pic>
        <p:nvPicPr>
          <p:cNvPr id="71" name="Picture 70">
            <a:extLst>
              <a:ext uri="{FF2B5EF4-FFF2-40B4-BE49-F238E27FC236}">
                <a16:creationId xmlns:a16="http://schemas.microsoft.com/office/drawing/2014/main" id="{BA34B1E3-0996-4E18-B449-3CE2EAD0821B}"/>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1300" b="14929"/>
          <a:stretch/>
        </p:blipFill>
        <p:spPr bwMode="auto">
          <a:xfrm>
            <a:off x="7494206" y="185632"/>
            <a:ext cx="1863527" cy="727232"/>
          </a:xfrm>
          <a:prstGeom prst="rect">
            <a:avLst/>
          </a:prstGeom>
          <a:noFill/>
          <a:extLst>
            <a:ext uri="{909E8E84-426E-40DD-AFC4-6F175D3DCCD1}">
              <a14:hiddenFill xmlns:a14="http://schemas.microsoft.com/office/drawing/2010/main">
                <a:solidFill>
                  <a:srgbClr val="FFFFFF"/>
                </a:solidFill>
              </a14:hiddenFill>
            </a:ext>
          </a:extLst>
        </p:spPr>
      </p:pic>
      <p:sp>
        <p:nvSpPr>
          <p:cNvPr id="33" name="Rounded Rectangle 32"/>
          <p:cNvSpPr/>
          <p:nvPr/>
        </p:nvSpPr>
        <p:spPr>
          <a:xfrm>
            <a:off x="280778" y="2208355"/>
            <a:ext cx="3612694" cy="1659361"/>
          </a:xfrm>
          <a:prstGeom prst="roundRect">
            <a:avLst/>
          </a:prstGeom>
          <a:solidFill>
            <a:schemeClr val="accent6">
              <a:lumMod val="20000"/>
              <a:lumOff val="80000"/>
            </a:schemeClr>
          </a:solidFill>
          <a:l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The impact of our </a:t>
            </a:r>
            <a:r>
              <a:rPr lang="en-GB" sz="1100" b="1" dirty="0">
                <a:solidFill>
                  <a:schemeClr val="tx1"/>
                </a:solidFill>
              </a:rPr>
              <a:t>healthcare improvement goal </a:t>
            </a:r>
            <a:r>
              <a:rPr lang="en-GB" sz="1100" dirty="0">
                <a:solidFill>
                  <a:schemeClr val="tx1"/>
                </a:solidFill>
              </a:rPr>
              <a:t>of </a:t>
            </a:r>
            <a:r>
              <a:rPr lang="en-GB" sz="1100" b="1" dirty="0">
                <a:solidFill>
                  <a:schemeClr val="tx1"/>
                </a:solidFill>
              </a:rPr>
              <a:t>reducing rates and variation in unplanned extubations </a:t>
            </a:r>
            <a:r>
              <a:rPr lang="en-GB" sz="1100" dirty="0">
                <a:solidFill>
                  <a:schemeClr val="tx1"/>
                </a:solidFill>
              </a:rPr>
              <a:t>is being evidenced in the </a:t>
            </a:r>
            <a:r>
              <a:rPr lang="en-GB" sz="1100" dirty="0">
                <a:solidFill>
                  <a:schemeClr val="tx1"/>
                </a:solidFill>
                <a:hlinkClick r:id="rId3"/>
              </a:rPr>
              <a:t>Data Dashboard</a:t>
            </a:r>
            <a:r>
              <a:rPr lang="en-GB" sz="1100" dirty="0">
                <a:solidFill>
                  <a:schemeClr val="tx1"/>
                </a:solidFill>
              </a:rPr>
              <a:t> and the National Paediatric Critical Care Audit </a:t>
            </a:r>
            <a:r>
              <a:rPr lang="en-GB" sz="1100" dirty="0">
                <a:solidFill>
                  <a:schemeClr val="tx1"/>
                </a:solidFill>
                <a:hlinkClick r:id="rId6"/>
              </a:rPr>
              <a:t>State of the Nation Report</a:t>
            </a:r>
            <a:r>
              <a:rPr lang="en-GB" sz="1100" dirty="0">
                <a:solidFill>
                  <a:schemeClr val="tx1"/>
                </a:solidFill>
              </a:rPr>
              <a:t>. The 2023 report showed that </a:t>
            </a:r>
            <a:r>
              <a:rPr lang="en-GB" sz="1100" b="1" dirty="0">
                <a:solidFill>
                  <a:schemeClr val="tx1"/>
                </a:solidFill>
              </a:rPr>
              <a:t>the target was clearly met overall for each year of admission from 2020-2022 </a:t>
            </a:r>
            <a:r>
              <a:rPr lang="en-GB" sz="1100" dirty="0">
                <a:solidFill>
                  <a:schemeClr val="tx1"/>
                </a:solidFill>
              </a:rPr>
              <a:t>with 17/30 (57%) PICUs meeting the NHS England target of an </a:t>
            </a:r>
            <a:r>
              <a:rPr lang="en-GB" sz="1100" b="1" dirty="0">
                <a:solidFill>
                  <a:schemeClr val="tx1"/>
                </a:solidFill>
              </a:rPr>
              <a:t>unplanned extubation rate below 5.0 per 1000 ventilated days</a:t>
            </a:r>
            <a:r>
              <a:rPr lang="en-GB" sz="1100" dirty="0">
                <a:solidFill>
                  <a:schemeClr val="tx1"/>
                </a:solidFill>
              </a:rPr>
              <a:t> in 2022. </a:t>
            </a:r>
          </a:p>
        </p:txBody>
      </p:sp>
      <p:sp>
        <p:nvSpPr>
          <p:cNvPr id="38" name="Rounded Rectangle 37"/>
          <p:cNvSpPr/>
          <p:nvPr/>
        </p:nvSpPr>
        <p:spPr>
          <a:xfrm>
            <a:off x="3698189" y="10618363"/>
            <a:ext cx="5577221" cy="643503"/>
          </a:xfrm>
          <a:prstGeom prst="roundRect">
            <a:avLst/>
          </a:prstGeom>
          <a:solidFill>
            <a:schemeClr val="accent3">
              <a:lumMod val="20000"/>
              <a:lumOff val="80000"/>
            </a:schemeClr>
          </a:solidFill>
          <a:l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Data are provided to HQIP’s </a:t>
            </a:r>
            <a:r>
              <a:rPr lang="en-GB" sz="1100" b="1" dirty="0">
                <a:solidFill>
                  <a:prstClr val="black"/>
                </a:solidFill>
                <a:hlinkClick r:id="rId7"/>
              </a:rPr>
              <a:t>National Clinical Audit Benchmarking</a:t>
            </a:r>
            <a:r>
              <a:rPr lang="en-GB" sz="1100" dirty="0">
                <a:solidFill>
                  <a:prstClr val="black"/>
                </a:solidFill>
              </a:rPr>
              <a:t> (NCAB) </a:t>
            </a:r>
            <a:r>
              <a:rPr lang="en-GB" sz="1100" b="1" dirty="0">
                <a:solidFill>
                  <a:prstClr val="black"/>
                </a:solidFill>
              </a:rPr>
              <a:t>public portal</a:t>
            </a:r>
            <a:r>
              <a:rPr lang="en-GB" sz="1100" dirty="0">
                <a:solidFill>
                  <a:prstClr val="black"/>
                </a:solidFill>
              </a:rPr>
              <a:t> of benchmarked results. </a:t>
            </a:r>
            <a:r>
              <a:rPr lang="en-GB" sz="1100" b="1" dirty="0">
                <a:solidFill>
                  <a:prstClr val="black"/>
                </a:solidFill>
              </a:rPr>
              <a:t>PICUs in England </a:t>
            </a:r>
            <a:r>
              <a:rPr lang="en-GB" sz="1100" dirty="0">
                <a:solidFill>
                  <a:prstClr val="black"/>
                </a:solidFill>
              </a:rPr>
              <a:t>are then compared to the national picture and standards. </a:t>
            </a:r>
          </a:p>
        </p:txBody>
      </p:sp>
      <p:pic>
        <p:nvPicPr>
          <p:cNvPr id="1026" name="Picture 2" descr="Party popp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61834" y="9195110"/>
            <a:ext cx="269420" cy="26942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Party popp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120" y="8720092"/>
            <a:ext cx="190500" cy="190500"/>
          </a:xfrm>
          <a:prstGeom prst="rect">
            <a:avLst/>
          </a:prstGeom>
          <a:noFill/>
          <a:extLst>
            <a:ext uri="{909E8E84-426E-40DD-AFC4-6F175D3DCCD1}">
              <a14:hiddenFill xmlns:a14="http://schemas.microsoft.com/office/drawing/2010/main">
                <a:solidFill>
                  <a:srgbClr val="FFFFFF"/>
                </a:solidFill>
              </a14:hiddenFill>
            </a:ext>
          </a:extLst>
        </p:spPr>
      </p:pic>
      <p:sp>
        <p:nvSpPr>
          <p:cNvPr id="49" name="Rounded Rectangle 48"/>
          <p:cNvSpPr/>
          <p:nvPr/>
        </p:nvSpPr>
        <p:spPr>
          <a:xfrm>
            <a:off x="4142938" y="1348071"/>
            <a:ext cx="5214796" cy="7036045"/>
          </a:xfrm>
          <a:prstGeom prst="roundRect">
            <a:avLst/>
          </a:prstGeom>
          <a:solidFill>
            <a:schemeClr val="accent6">
              <a:lumMod val="40000"/>
              <a:lumOff val="60000"/>
            </a:schemeClr>
          </a:solidFill>
          <a:ln>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r>
              <a:rPr lang="en-GB" sz="2000" b="1" dirty="0">
                <a:solidFill>
                  <a:schemeClr val="tx1"/>
                </a:solidFill>
              </a:rPr>
              <a:t>National Paediatric Critical Care Audit’s National Recommendations</a:t>
            </a:r>
          </a:p>
          <a:p>
            <a:endParaRPr lang="en-GB" sz="500" b="1" dirty="0">
              <a:solidFill>
                <a:schemeClr val="tx1"/>
              </a:solidFill>
            </a:endParaRPr>
          </a:p>
          <a:p>
            <a:r>
              <a:rPr lang="en-GB" sz="1100" b="1" dirty="0">
                <a:solidFill>
                  <a:schemeClr val="tx1"/>
                </a:solidFill>
              </a:rPr>
              <a:t>National recommendations </a:t>
            </a:r>
            <a:r>
              <a:rPr lang="en-GB" sz="1100" dirty="0">
                <a:solidFill>
                  <a:schemeClr val="tx1"/>
                </a:solidFill>
              </a:rPr>
              <a:t>made in our </a:t>
            </a:r>
            <a:r>
              <a:rPr lang="en-GB" sz="1100" dirty="0">
                <a:solidFill>
                  <a:schemeClr val="tx1"/>
                </a:solidFill>
                <a:hlinkClick r:id="rId6"/>
              </a:rPr>
              <a:t>State of the Nation Reports</a:t>
            </a:r>
            <a:r>
              <a:rPr lang="en-GB" sz="1100" dirty="0">
                <a:solidFill>
                  <a:schemeClr val="tx1"/>
                </a:solidFill>
              </a:rPr>
              <a:t> support the big questions that many working in paediatric critical care (PCC) have. </a:t>
            </a:r>
            <a:r>
              <a:rPr lang="en-GB" sz="1100" b="1" i="1" dirty="0">
                <a:solidFill>
                  <a:schemeClr val="tx1"/>
                </a:solidFill>
              </a:rPr>
              <a:t>Those in our 2023 Report </a:t>
            </a:r>
            <a:r>
              <a:rPr lang="en-GB" sz="1100" dirty="0">
                <a:solidFill>
                  <a:schemeClr val="tx1"/>
                </a:solidFill>
              </a:rPr>
              <a:t>have encouraged and supported the following developments.  </a:t>
            </a:r>
          </a:p>
          <a:p>
            <a:endParaRPr lang="en-GB" sz="500" dirty="0">
              <a:solidFill>
                <a:schemeClr val="tx1"/>
              </a:solidFill>
            </a:endParaRPr>
          </a:p>
          <a:p>
            <a:r>
              <a:rPr lang="en-GB" sz="1200" b="1" i="1" dirty="0">
                <a:solidFill>
                  <a:schemeClr val="tx1"/>
                </a:solidFill>
              </a:rPr>
              <a:t>Investigate reasons for higher PICU admission rates among Asian and Black children and those from the most deprived areas of the UK. </a:t>
            </a:r>
            <a:endParaRPr lang="en-GB" sz="1200" dirty="0">
              <a:solidFill>
                <a:schemeClr val="tx1"/>
              </a:solidFill>
            </a:endParaRPr>
          </a:p>
          <a:p>
            <a:r>
              <a:rPr lang="en-GB" sz="1100" dirty="0">
                <a:solidFill>
                  <a:schemeClr val="tx1"/>
                </a:solidFill>
              </a:rPr>
              <a:t>In March 2024, the National Institute for Health and Care Research (NIHR) and the Royal College of Paediatrics and Child Health (RCPCH) jointly issued a </a:t>
            </a:r>
            <a:r>
              <a:rPr lang="en-GB" sz="1100" dirty="0">
                <a:solidFill>
                  <a:schemeClr val="tx1"/>
                </a:solidFill>
                <a:hlinkClick r:id="rId9"/>
              </a:rPr>
              <a:t>funding call to address some of the most challenging issues in children’s health and care</a:t>
            </a:r>
            <a:r>
              <a:rPr lang="en-GB" sz="1100" dirty="0">
                <a:solidFill>
                  <a:schemeClr val="tx1"/>
                </a:solidFill>
              </a:rPr>
              <a:t>, the scope includes health inequalities with a ‘CORE20’ and ‘PLUS’ approach which means that the there is a focus on the most deprived 20% of the national population and ethnic minority communities.</a:t>
            </a:r>
          </a:p>
          <a:p>
            <a:endParaRPr lang="en-GB" sz="500" dirty="0">
              <a:solidFill>
                <a:schemeClr val="tx1"/>
              </a:solidFill>
            </a:endParaRPr>
          </a:p>
          <a:p>
            <a:r>
              <a:rPr lang="en-GB" sz="1100" dirty="0">
                <a:solidFill>
                  <a:schemeClr val="tx1"/>
                </a:solidFill>
              </a:rPr>
              <a:t>Using PICANet data, PCC colleague Dr Hannah Mitchell published and presented the following important work:</a:t>
            </a:r>
            <a:endParaRPr lang="en-GB" sz="1100" dirty="0">
              <a:solidFill>
                <a:schemeClr val="tx1"/>
              </a:solidFill>
              <a:cs typeface="Calibri"/>
            </a:endParaRPr>
          </a:p>
          <a:p>
            <a:pPr marL="171450" indent="-171450">
              <a:buFontTx/>
              <a:buChar char="-"/>
            </a:pPr>
            <a:r>
              <a:rPr lang="en-GB" sz="1100" dirty="0">
                <a:solidFill>
                  <a:schemeClr val="tx1"/>
                </a:solidFill>
              </a:rPr>
              <a:t>A publication exploring the </a:t>
            </a:r>
            <a:r>
              <a:rPr lang="en-GB" sz="1100" i="1" dirty="0">
                <a:solidFill>
                  <a:schemeClr val="tx1"/>
                </a:solidFill>
                <a:hlinkClick r:id="rId10">
                  <a:extLst>
                    <a:ext uri="{A12FA001-AC4F-418D-AE19-62706E023703}">
                      <ahyp:hlinkClr xmlns:ahyp="http://schemas.microsoft.com/office/drawing/2018/hyperlinkcolor" val="tx"/>
                    </a:ext>
                  </a:extLst>
                </a:hlinkClick>
              </a:rPr>
              <a:t>Contribution of ethnicity, area level deprivation and air pollution to paediatric intensive care unit admissions in the United Kingdom 2008–2021</a:t>
            </a:r>
            <a:endParaRPr lang="en-GB" sz="1100" i="1" dirty="0">
              <a:solidFill>
                <a:schemeClr val="tx1"/>
              </a:solidFill>
            </a:endParaRPr>
          </a:p>
          <a:p>
            <a:pPr marL="171450" indent="-171450">
              <a:buFontTx/>
              <a:buChar char="-"/>
            </a:pPr>
            <a:r>
              <a:rPr lang="en-GB" sz="1100" dirty="0">
                <a:solidFill>
                  <a:schemeClr val="tx1"/>
                </a:solidFill>
              </a:rPr>
              <a:t>An award winning presentation of the abstract, </a:t>
            </a:r>
            <a:r>
              <a:rPr lang="en-GB" sz="1100" i="1" dirty="0">
                <a:solidFill>
                  <a:schemeClr val="tx1"/>
                </a:solidFill>
              </a:rPr>
              <a:t>Impact of child poverty on Paediatric Intensive Care outcomes in the United Kingdom 2008-2021 </a:t>
            </a:r>
            <a:r>
              <a:rPr lang="en-GB" sz="1100" dirty="0">
                <a:solidFill>
                  <a:schemeClr val="tx1"/>
                </a:solidFill>
              </a:rPr>
              <a:t>at the Paediatric Critical Care Society and European Society for Paediatric and Neonatal Intensive Care (ESPNIC) conferences in 2024. </a:t>
            </a:r>
            <a:endParaRPr lang="en-GB" sz="1100" dirty="0">
              <a:solidFill>
                <a:schemeClr val="tx1"/>
              </a:solidFill>
              <a:cs typeface="Calibri"/>
            </a:endParaRPr>
          </a:p>
          <a:p>
            <a:endParaRPr lang="en-GB" sz="500" dirty="0">
              <a:solidFill>
                <a:schemeClr val="tx1"/>
              </a:solidFill>
            </a:endParaRPr>
          </a:p>
          <a:p>
            <a:r>
              <a:rPr lang="en-GB" sz="1200" b="1" i="1" dirty="0">
                <a:solidFill>
                  <a:schemeClr val="tx1"/>
                </a:solidFill>
              </a:rPr>
              <a:t>Develop a strategy to optimise compliance with Paediatric Critical Care Society Quality Standard, “Departure of team from base or re-tasking within 30 minutes of decision that a critical care transport is required”. </a:t>
            </a:r>
            <a:endParaRPr lang="en-GB" sz="1100" b="1" i="1" dirty="0">
              <a:solidFill>
                <a:schemeClr val="tx1"/>
              </a:solidFill>
            </a:endParaRPr>
          </a:p>
          <a:p>
            <a:r>
              <a:rPr lang="en-GB" sz="1100" dirty="0">
                <a:solidFill>
                  <a:schemeClr val="tx1"/>
                </a:solidFill>
              </a:rPr>
              <a:t>PICANet, with support from Dr Scarlet-Daisy Prior, are contributing to this by undertaking a project to answer the question, what are the reasons for variation in specialised transport team mobilisation times and access to PICU? This project also links directly to the </a:t>
            </a:r>
            <a:r>
              <a:rPr lang="en-GB" sz="1100" b="1" dirty="0">
                <a:solidFill>
                  <a:schemeClr val="tx1"/>
                </a:solidFill>
              </a:rPr>
              <a:t>healthcare improvement goal of reducing variation in specialised transport mobilisation times and access to PICU</a:t>
            </a:r>
            <a:r>
              <a:rPr lang="en-GB" sz="1100" dirty="0">
                <a:solidFill>
                  <a:schemeClr val="tx1"/>
                </a:solidFill>
              </a:rPr>
              <a:t>. Outputs coming in 2025! </a:t>
            </a:r>
          </a:p>
          <a:p>
            <a:endParaRPr lang="en-GB" sz="500" b="1" i="1" dirty="0">
              <a:solidFill>
                <a:schemeClr val="tx1"/>
              </a:solidFill>
            </a:endParaRPr>
          </a:p>
          <a:p>
            <a:pPr algn="ctr"/>
            <a:r>
              <a:rPr lang="en-GB" sz="1100" b="1" dirty="0">
                <a:solidFill>
                  <a:schemeClr val="tx1"/>
                </a:solidFill>
              </a:rPr>
              <a:t>PICANet will continue to recommend that this important work is on the agendas of national bodies. </a:t>
            </a:r>
          </a:p>
        </p:txBody>
      </p:sp>
      <p:sp>
        <p:nvSpPr>
          <p:cNvPr id="51" name="Rounded Rectangle 50"/>
          <p:cNvSpPr/>
          <p:nvPr/>
        </p:nvSpPr>
        <p:spPr>
          <a:xfrm>
            <a:off x="280779" y="9603928"/>
            <a:ext cx="4191964" cy="959700"/>
          </a:xfrm>
          <a:prstGeom prst="roundRect">
            <a:avLst/>
          </a:prstGeom>
          <a:solidFill>
            <a:schemeClr val="accent3">
              <a:lumMod val="20000"/>
              <a:lumOff val="80000"/>
            </a:schemeClr>
          </a:solidFill>
          <a:l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PICANet </a:t>
            </a:r>
            <a:r>
              <a:rPr lang="en-GB" sz="1100" b="1" dirty="0">
                <a:solidFill>
                  <a:prstClr val="black"/>
                </a:solidFill>
              </a:rPr>
              <a:t>Co-PI Sarah Seaton</a:t>
            </a:r>
            <a:r>
              <a:rPr lang="en-GB" sz="1100" dirty="0">
                <a:solidFill>
                  <a:prstClr val="black"/>
                </a:solidFill>
              </a:rPr>
              <a:t>, Associate Professor in Perinatal and Paediatric Research, has contributed to the </a:t>
            </a:r>
            <a:r>
              <a:rPr lang="en-GB" sz="1100" b="1" dirty="0">
                <a:solidFill>
                  <a:prstClr val="black"/>
                </a:solidFill>
              </a:rPr>
              <a:t>House of Lords </a:t>
            </a:r>
            <a:r>
              <a:rPr lang="en-GB" sz="1100" dirty="0">
                <a:solidFill>
                  <a:prstClr val="black"/>
                </a:solidFill>
              </a:rPr>
              <a:t>Preterm Birth Committee’s report, </a:t>
            </a:r>
            <a:r>
              <a:rPr lang="en-GB" sz="1100" b="1" i="1" dirty="0">
                <a:solidFill>
                  <a:prstClr val="black"/>
                </a:solidFill>
                <a:hlinkClick r:id="rId11"/>
              </a:rPr>
              <a:t>Preterm birth: reducing risks and improving lives</a:t>
            </a:r>
            <a:r>
              <a:rPr lang="en-GB" sz="1100" i="1" dirty="0">
                <a:solidFill>
                  <a:prstClr val="black"/>
                </a:solidFill>
              </a:rPr>
              <a:t> </a:t>
            </a:r>
            <a:r>
              <a:rPr lang="en-GB" sz="1100" dirty="0">
                <a:solidFill>
                  <a:prstClr val="black"/>
                </a:solidFill>
              </a:rPr>
              <a:t>with her work using PICANet data.</a:t>
            </a:r>
          </a:p>
          <a:p>
            <a:r>
              <a:rPr lang="en-GB" sz="1100" dirty="0">
                <a:solidFill>
                  <a:prstClr val="black"/>
                </a:solidFill>
                <a:hlinkClick r:id="rId12"/>
              </a:rPr>
              <a:t>A summary of the Committee’s findings is available. </a:t>
            </a:r>
            <a:endParaRPr lang="en-GB" sz="1100" dirty="0">
              <a:solidFill>
                <a:prstClr val="black"/>
              </a:solidFill>
            </a:endParaRPr>
          </a:p>
        </p:txBody>
      </p:sp>
      <p:sp>
        <p:nvSpPr>
          <p:cNvPr id="53" name="Rounded Rectangle 52"/>
          <p:cNvSpPr/>
          <p:nvPr/>
        </p:nvSpPr>
        <p:spPr>
          <a:xfrm>
            <a:off x="280778" y="10618363"/>
            <a:ext cx="3335088" cy="1759101"/>
          </a:xfrm>
          <a:prstGeom prst="roundRect">
            <a:avLst/>
          </a:prstGeom>
          <a:solidFill>
            <a:schemeClr val="accent3">
              <a:lumMod val="20000"/>
              <a:lumOff val="80000"/>
            </a:schemeClr>
          </a:solidFill>
          <a:l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PICANet have been </a:t>
            </a:r>
            <a:r>
              <a:rPr lang="en-GB" sz="1100" b="1" dirty="0">
                <a:solidFill>
                  <a:prstClr val="black"/>
                </a:solidFill>
              </a:rPr>
              <a:t>privileged</a:t>
            </a:r>
            <a:r>
              <a:rPr lang="en-GB" sz="1100" dirty="0">
                <a:solidFill>
                  <a:prstClr val="black"/>
                </a:solidFill>
              </a:rPr>
              <a:t> to continue</a:t>
            </a:r>
            <a:r>
              <a:rPr lang="en-GB" sz="1100" b="1" dirty="0">
                <a:solidFill>
                  <a:prstClr val="black"/>
                </a:solidFill>
              </a:rPr>
              <a:t> to collaborate </a:t>
            </a:r>
            <a:r>
              <a:rPr lang="en-GB" sz="1100" dirty="0">
                <a:solidFill>
                  <a:prstClr val="black"/>
                </a:solidFill>
              </a:rPr>
              <a:t>with </a:t>
            </a:r>
            <a:r>
              <a:rPr lang="en-GB" sz="1100" b="1" dirty="0">
                <a:solidFill>
                  <a:prstClr val="black"/>
                </a:solidFill>
              </a:rPr>
              <a:t>children and young people </a:t>
            </a:r>
            <a:r>
              <a:rPr lang="en-GB" sz="1100" dirty="0">
                <a:solidFill>
                  <a:prstClr val="black"/>
                </a:solidFill>
              </a:rPr>
              <a:t>in one of </a:t>
            </a:r>
            <a:r>
              <a:rPr lang="en-GB" sz="1100" dirty="0">
                <a:solidFill>
                  <a:prstClr val="black"/>
                </a:solidFill>
                <a:hlinkClick r:id="rId13"/>
              </a:rPr>
              <a:t>GenerationR Alliance’s Young People’s Advisory Groups</a:t>
            </a:r>
            <a:r>
              <a:rPr lang="en-GB" sz="1100" dirty="0">
                <a:solidFill>
                  <a:prstClr val="black"/>
                </a:solidFill>
              </a:rPr>
              <a:t>. We spent an evening </a:t>
            </a:r>
            <a:r>
              <a:rPr lang="en-GB" sz="1100" b="1" dirty="0">
                <a:solidFill>
                  <a:prstClr val="black"/>
                </a:solidFill>
              </a:rPr>
              <a:t>developing an infographic to explain the PICU journey</a:t>
            </a:r>
            <a:r>
              <a:rPr lang="en-GB" sz="1100" dirty="0">
                <a:solidFill>
                  <a:prstClr val="black"/>
                </a:solidFill>
              </a:rPr>
              <a:t>. This is </a:t>
            </a:r>
            <a:r>
              <a:rPr lang="en-GB" sz="1100" b="1" dirty="0">
                <a:solidFill>
                  <a:prstClr val="black"/>
                </a:solidFill>
              </a:rPr>
              <a:t>coming soon </a:t>
            </a:r>
            <a:r>
              <a:rPr lang="en-GB" sz="1100" dirty="0">
                <a:solidFill>
                  <a:prstClr val="black"/>
                </a:solidFill>
              </a:rPr>
              <a:t>in 2025! </a:t>
            </a:r>
          </a:p>
          <a:p>
            <a:r>
              <a:rPr lang="en-GB" sz="1100" dirty="0">
                <a:solidFill>
                  <a:prstClr val="black"/>
                </a:solidFill>
              </a:rPr>
              <a:t>We also received some tips on how to improve the existing infographic which accompanies the State of the Nation Reports. We are putting these into practice.</a:t>
            </a:r>
          </a:p>
        </p:txBody>
      </p:sp>
      <p:sp>
        <p:nvSpPr>
          <p:cNvPr id="54" name="Rounded Rectangle 53"/>
          <p:cNvSpPr/>
          <p:nvPr/>
        </p:nvSpPr>
        <p:spPr>
          <a:xfrm>
            <a:off x="4550127" y="8628941"/>
            <a:ext cx="4714969" cy="933953"/>
          </a:xfrm>
          <a:prstGeom prst="roundRect">
            <a:avLst/>
          </a:prstGeom>
          <a:solidFill>
            <a:schemeClr val="accent3">
              <a:lumMod val="20000"/>
              <a:lumOff val="80000"/>
            </a:schemeClr>
          </a:solidFill>
          <a:l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 PICANet website </a:t>
            </a:r>
            <a:r>
              <a:rPr lang="en-GB" sz="1100" dirty="0">
                <a:solidFill>
                  <a:prstClr val="black"/>
                </a:solidFill>
                <a:hlinkClick r:id="rId14"/>
              </a:rPr>
              <a:t>https://www.picanet.org.uk/</a:t>
            </a:r>
            <a:r>
              <a:rPr lang="en-GB" sz="1100" dirty="0">
                <a:solidFill>
                  <a:prstClr val="black"/>
                </a:solidFill>
              </a:rPr>
              <a:t> is viewed globally and website traffic is increasing. After our homepage, the most viewed pages are the </a:t>
            </a:r>
            <a:r>
              <a:rPr lang="en-GB" sz="1100" dirty="0">
                <a:solidFill>
                  <a:prstClr val="black"/>
                </a:solidFill>
                <a:hlinkClick r:id="rId6"/>
              </a:rPr>
              <a:t>Reports</a:t>
            </a:r>
            <a:r>
              <a:rPr lang="en-GB" sz="1100" dirty="0">
                <a:solidFill>
                  <a:prstClr val="black"/>
                </a:solidFill>
              </a:rPr>
              <a:t> and </a:t>
            </a:r>
            <a:r>
              <a:rPr lang="en-GB" sz="1100" dirty="0">
                <a:solidFill>
                  <a:prstClr val="black"/>
                </a:solidFill>
                <a:hlinkClick r:id="rId3"/>
              </a:rPr>
              <a:t>Data Dashboard</a:t>
            </a:r>
            <a:r>
              <a:rPr lang="en-GB" sz="1100" dirty="0">
                <a:solidFill>
                  <a:prstClr val="black"/>
                </a:solidFill>
              </a:rPr>
              <a:t>, closely followed by those with the data collection resources. This year we have seen over 5,400 new users visit the site. </a:t>
            </a:r>
          </a:p>
        </p:txBody>
      </p:sp>
      <p:sp>
        <p:nvSpPr>
          <p:cNvPr id="55" name="Rounded Rectangle 54"/>
          <p:cNvSpPr/>
          <p:nvPr/>
        </p:nvSpPr>
        <p:spPr>
          <a:xfrm>
            <a:off x="280778" y="3943353"/>
            <a:ext cx="3612694" cy="1598565"/>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The</a:t>
            </a:r>
            <a:r>
              <a:rPr lang="en-GB" sz="1100" i="1" dirty="0">
                <a:solidFill>
                  <a:schemeClr val="tx1"/>
                </a:solidFill>
              </a:rPr>
              <a:t> </a:t>
            </a:r>
            <a:r>
              <a:rPr lang="en-GB" sz="1100" i="1" dirty="0">
                <a:solidFill>
                  <a:schemeClr val="tx1"/>
                </a:solidFill>
                <a:hlinkClick r:id="rId15">
                  <a:extLst>
                    <a:ext uri="{A12FA001-AC4F-418D-AE19-62706E023703}">
                      <ahyp:hlinkClr xmlns:ahyp="http://schemas.microsoft.com/office/drawing/2018/hyperlinkcolor" val="tx"/>
                    </a:ext>
                  </a:extLst>
                </a:hlinkClick>
              </a:rPr>
              <a:t>Transport of critically ill children to paediatric intensive care units in the UK and Ireland: 2013–2022</a:t>
            </a:r>
            <a:r>
              <a:rPr lang="en-GB" sz="1100" i="1" dirty="0">
                <a:solidFill>
                  <a:schemeClr val="tx1"/>
                </a:solidFill>
              </a:rPr>
              <a:t> </a:t>
            </a:r>
            <a:r>
              <a:rPr lang="en-GB" sz="1100" dirty="0">
                <a:solidFill>
                  <a:schemeClr val="tx1"/>
                </a:solidFill>
              </a:rPr>
              <a:t>paper was published in August 2024 on behalf of the Paediatric Critical Care Society Acute Transport Group using PICANet data. The paper explores the trends and changes in the transport of children to PICU and demonstrates an increased use of specialist paediatric transport services and changes in the PICU population over time. </a:t>
            </a:r>
          </a:p>
        </p:txBody>
      </p:sp>
      <p:sp>
        <p:nvSpPr>
          <p:cNvPr id="56" name="Rounded Rectangle 55"/>
          <p:cNvSpPr/>
          <p:nvPr/>
        </p:nvSpPr>
        <p:spPr>
          <a:xfrm>
            <a:off x="3698189" y="11316601"/>
            <a:ext cx="5566908" cy="1060863"/>
          </a:xfrm>
          <a:prstGeom prst="roundRect">
            <a:avLst/>
          </a:prstGeom>
          <a:solidFill>
            <a:schemeClr val="accent3">
              <a:lumMod val="20000"/>
              <a:lumOff val="80000"/>
            </a:schemeClr>
          </a:solidFill>
          <a:l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b="1" dirty="0">
                <a:solidFill>
                  <a:prstClr val="black"/>
                </a:solidFill>
              </a:rPr>
              <a:t>PICU teams </a:t>
            </a:r>
            <a:r>
              <a:rPr lang="en-GB" sz="1100" dirty="0">
                <a:solidFill>
                  <a:prstClr val="black"/>
                </a:solidFill>
              </a:rPr>
              <a:t>are </a:t>
            </a:r>
            <a:r>
              <a:rPr lang="en-GB" sz="1100" b="1" dirty="0">
                <a:solidFill>
                  <a:prstClr val="black"/>
                </a:solidFill>
              </a:rPr>
              <a:t>responsive to </a:t>
            </a:r>
            <a:r>
              <a:rPr lang="en-GB" sz="1100" dirty="0">
                <a:solidFill>
                  <a:prstClr val="black"/>
                </a:solidFill>
              </a:rPr>
              <a:t>PICANet’s quarterly resetting sequential probability ratio test (RSPRT) plot </a:t>
            </a:r>
            <a:r>
              <a:rPr lang="en-GB" sz="1100" b="1" dirty="0">
                <a:solidFill>
                  <a:prstClr val="black"/>
                </a:solidFill>
              </a:rPr>
              <a:t>status notifications and suggested actions. </a:t>
            </a:r>
            <a:r>
              <a:rPr lang="en-GB" sz="1100" dirty="0">
                <a:solidFill>
                  <a:prstClr val="black"/>
                </a:solidFill>
              </a:rPr>
              <a:t>This often includes </a:t>
            </a:r>
            <a:r>
              <a:rPr lang="en-GB" sz="1100" b="1" dirty="0">
                <a:solidFill>
                  <a:prstClr val="black"/>
                </a:solidFill>
              </a:rPr>
              <a:t>a review of data and any changes </a:t>
            </a:r>
            <a:r>
              <a:rPr lang="en-GB" sz="1100" dirty="0">
                <a:solidFill>
                  <a:prstClr val="black"/>
                </a:solidFill>
              </a:rPr>
              <a:t>in policies or practice. In turn, </a:t>
            </a:r>
            <a:r>
              <a:rPr lang="en-GB" sz="1100" b="1" dirty="0">
                <a:solidFill>
                  <a:prstClr val="black"/>
                </a:solidFill>
              </a:rPr>
              <a:t>this leads to improved local data </a:t>
            </a:r>
            <a:r>
              <a:rPr lang="en-GB" sz="1100" dirty="0">
                <a:solidFill>
                  <a:prstClr val="black"/>
                </a:solidFill>
              </a:rPr>
              <a:t>thanks to awareness raised</a:t>
            </a:r>
            <a:r>
              <a:rPr lang="en-GB" sz="1100" b="1" dirty="0">
                <a:solidFill>
                  <a:prstClr val="black"/>
                </a:solidFill>
              </a:rPr>
              <a:t> and can identify if there is any good clinical practice to be shared with other units to improve outcomes for children and young people admitted to PICU</a:t>
            </a:r>
            <a:r>
              <a:rPr lang="en-GB" sz="1100" dirty="0">
                <a:solidFill>
                  <a:prstClr val="black"/>
                </a:solidFill>
              </a:rPr>
              <a:t>. </a:t>
            </a:r>
          </a:p>
        </p:txBody>
      </p:sp>
      <p:sp>
        <p:nvSpPr>
          <p:cNvPr id="57" name="Rounded Rectangle 56"/>
          <p:cNvSpPr/>
          <p:nvPr/>
        </p:nvSpPr>
        <p:spPr>
          <a:xfrm>
            <a:off x="280778" y="5608712"/>
            <a:ext cx="3605088" cy="1831810"/>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PICANet’s Senior Research Statistician, Hannah Buckley, presented the </a:t>
            </a:r>
            <a:r>
              <a:rPr lang="en-GB" sz="1100" b="1" i="1" dirty="0">
                <a:solidFill>
                  <a:schemeClr val="tx1"/>
                </a:solidFill>
              </a:rPr>
              <a:t>Increasing demand on paediatric intensive care due to increasing length of stay in the United Kingdom and Republic of Ireland over 20 years</a:t>
            </a:r>
            <a:r>
              <a:rPr lang="en-GB" sz="1100" dirty="0">
                <a:solidFill>
                  <a:schemeClr val="tx1"/>
                </a:solidFill>
              </a:rPr>
              <a:t> abstract at the European Society of Paediatric and Neonatal Intensive Care (</a:t>
            </a:r>
            <a:r>
              <a:rPr lang="en-GB" sz="1100" b="1" dirty="0">
                <a:solidFill>
                  <a:schemeClr val="tx1"/>
                </a:solidFill>
              </a:rPr>
              <a:t>ESPNIC</a:t>
            </a:r>
            <a:r>
              <a:rPr lang="en-GB" sz="1100" dirty="0">
                <a:solidFill>
                  <a:schemeClr val="tx1"/>
                </a:solidFill>
              </a:rPr>
              <a:t>) 2024 conference in June. This links to wider work supporting the </a:t>
            </a:r>
            <a:r>
              <a:rPr lang="en-GB" sz="1100" b="1" dirty="0">
                <a:solidFill>
                  <a:schemeClr val="tx1"/>
                </a:solidFill>
              </a:rPr>
              <a:t>healthcare improvement goal</a:t>
            </a:r>
            <a:r>
              <a:rPr lang="en-GB" sz="1100" dirty="0">
                <a:solidFill>
                  <a:schemeClr val="tx1"/>
                </a:solidFill>
              </a:rPr>
              <a:t> of </a:t>
            </a:r>
            <a:r>
              <a:rPr lang="en-GB" sz="1100" b="1" dirty="0">
                <a:solidFill>
                  <a:schemeClr val="tx1"/>
                </a:solidFill>
              </a:rPr>
              <a:t>understanding variation and predictors of length of stay and time of discharge</a:t>
            </a:r>
            <a:r>
              <a:rPr lang="en-GB" sz="1100" dirty="0">
                <a:solidFill>
                  <a:schemeClr val="tx1"/>
                </a:solidFill>
              </a:rPr>
              <a:t>. </a:t>
            </a:r>
          </a:p>
        </p:txBody>
      </p:sp>
    </p:spTree>
    <p:extLst>
      <p:ext uri="{BB962C8B-B14F-4D97-AF65-F5344CB8AC3E}">
        <p14:creationId xmlns:p14="http://schemas.microsoft.com/office/powerpoint/2010/main" val="3381684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 Diagonal Corner Rectangle 10"/>
          <p:cNvSpPr/>
          <p:nvPr/>
        </p:nvSpPr>
        <p:spPr>
          <a:xfrm>
            <a:off x="180286" y="81867"/>
            <a:ext cx="5510759" cy="1158616"/>
          </a:xfrm>
          <a:prstGeom prst="round2DiagRect">
            <a:avLst/>
          </a:prstGeom>
          <a:solidFill>
            <a:schemeClr val="tx2">
              <a:lumMod val="50000"/>
            </a:schemeClr>
          </a:solidFill>
          <a:ln>
            <a:solidFill>
              <a:srgbClr val="B18925"/>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bg1"/>
                </a:solidFill>
                <a:ea typeface="Arial Unicode MS" panose="020B0604020202020204" pitchFamily="34" charset="-128"/>
                <a:cs typeface="Vrinda" panose="020B0502040204020203" pitchFamily="34" charset="0"/>
              </a:rPr>
              <a:t>Impact of PICANet</a:t>
            </a:r>
          </a:p>
          <a:p>
            <a:r>
              <a:rPr lang="en-GB" dirty="0"/>
              <a:t>National Paediatric Critical Care Audit </a:t>
            </a:r>
          </a:p>
        </p:txBody>
      </p:sp>
      <p:sp>
        <p:nvSpPr>
          <p:cNvPr id="18" name="Rounded Rectangle 17"/>
          <p:cNvSpPr/>
          <p:nvPr/>
        </p:nvSpPr>
        <p:spPr>
          <a:xfrm>
            <a:off x="315897" y="3776085"/>
            <a:ext cx="3378764" cy="8608082"/>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1" name="Rounded Rectangle 20"/>
          <p:cNvSpPr/>
          <p:nvPr/>
        </p:nvSpPr>
        <p:spPr>
          <a:xfrm rot="5400000">
            <a:off x="1605436" y="1679107"/>
            <a:ext cx="707308" cy="3378763"/>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000" b="1" dirty="0">
                <a:solidFill>
                  <a:schemeClr val="tx1"/>
                </a:solidFill>
              </a:rPr>
              <a:t>LOCAL</a:t>
            </a:r>
            <a:r>
              <a:rPr lang="en-GB" sz="1300" b="1" dirty="0">
                <a:solidFill>
                  <a:schemeClr val="tx1"/>
                </a:solidFill>
              </a:rPr>
              <a:t> </a:t>
            </a:r>
          </a:p>
          <a:p>
            <a:pPr algn="ctr"/>
            <a:r>
              <a:rPr lang="en-GB" sz="1300" b="1" dirty="0">
                <a:solidFill>
                  <a:schemeClr val="tx1"/>
                </a:solidFill>
              </a:rPr>
              <a:t>How the project stimulates quality improvement</a:t>
            </a:r>
          </a:p>
        </p:txBody>
      </p:sp>
      <p:sp>
        <p:nvSpPr>
          <p:cNvPr id="30" name="Rounded Rectangle 29"/>
          <p:cNvSpPr/>
          <p:nvPr/>
        </p:nvSpPr>
        <p:spPr>
          <a:xfrm>
            <a:off x="3857779" y="3877903"/>
            <a:ext cx="5447267" cy="8506264"/>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31" name="Rounded Rectangle 30"/>
          <p:cNvSpPr/>
          <p:nvPr/>
        </p:nvSpPr>
        <p:spPr>
          <a:xfrm rot="5400000">
            <a:off x="6233031" y="646299"/>
            <a:ext cx="710196" cy="5447267"/>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72000" bIns="0" spcCol="0" rtlCol="0" anchor="ctr"/>
          <a:lstStyle/>
          <a:p>
            <a:pPr algn="ctr"/>
            <a:r>
              <a:rPr lang="en-GB" sz="2000" b="1" dirty="0">
                <a:solidFill>
                  <a:schemeClr val="tx1"/>
                </a:solidFill>
              </a:rPr>
              <a:t>SYSTEM </a:t>
            </a:r>
          </a:p>
          <a:p>
            <a:pPr algn="ctr"/>
            <a:r>
              <a:rPr lang="en-GB" sz="1300" b="1" dirty="0">
                <a:solidFill>
                  <a:schemeClr val="tx1"/>
                </a:solidFill>
              </a:rPr>
              <a:t>How the project supports policy development &amp; system management</a:t>
            </a:r>
          </a:p>
        </p:txBody>
      </p:sp>
      <p:sp>
        <p:nvSpPr>
          <p:cNvPr id="44" name="Rounded Rectangle 43"/>
          <p:cNvSpPr/>
          <p:nvPr/>
        </p:nvSpPr>
        <p:spPr>
          <a:xfrm>
            <a:off x="3969740" y="5489475"/>
            <a:ext cx="5223347" cy="6782411"/>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With their </a:t>
            </a:r>
            <a:r>
              <a:rPr lang="en-GB" sz="1100" b="1" dirty="0">
                <a:solidFill>
                  <a:prstClr val="black"/>
                </a:solidFill>
              </a:rPr>
              <a:t>knowledge and expertise </a:t>
            </a:r>
            <a:r>
              <a:rPr lang="en-GB" sz="1100" dirty="0">
                <a:solidFill>
                  <a:prstClr val="black"/>
                </a:solidFill>
              </a:rPr>
              <a:t>of conducting the National Paediatric Critical Care Audit, </a:t>
            </a:r>
            <a:r>
              <a:rPr lang="en-GB" sz="1100" b="1" dirty="0">
                <a:solidFill>
                  <a:prstClr val="black"/>
                </a:solidFill>
              </a:rPr>
              <a:t>PICANet’s Co-Principal Investigators</a:t>
            </a:r>
            <a:r>
              <a:rPr lang="en-GB" sz="1100" dirty="0">
                <a:solidFill>
                  <a:prstClr val="black"/>
                </a:solidFill>
              </a:rPr>
              <a:t> are </a:t>
            </a:r>
            <a:r>
              <a:rPr lang="en-GB" sz="1100" b="1" dirty="0">
                <a:solidFill>
                  <a:prstClr val="black"/>
                </a:solidFill>
              </a:rPr>
              <a:t>members of </a:t>
            </a:r>
            <a:r>
              <a:rPr lang="en-GB" sz="1100" dirty="0">
                <a:solidFill>
                  <a:prstClr val="black"/>
                </a:solidFill>
              </a:rPr>
              <a:t>the following </a:t>
            </a:r>
            <a:r>
              <a:rPr lang="en-GB" sz="1100" b="1" dirty="0">
                <a:solidFill>
                  <a:prstClr val="black"/>
                </a:solidFill>
              </a:rPr>
              <a:t>national and international paediatric critical care groups</a:t>
            </a:r>
            <a:r>
              <a:rPr lang="en-GB" sz="1100" dirty="0">
                <a:solidFill>
                  <a:prstClr val="black"/>
                </a:solidFill>
              </a:rPr>
              <a:t>: </a:t>
            </a:r>
          </a:p>
          <a:p>
            <a:endParaRPr lang="en-GB" sz="500" dirty="0">
              <a:solidFill>
                <a:prstClr val="black"/>
              </a:solidFill>
            </a:endParaRPr>
          </a:p>
          <a:p>
            <a:pPr marL="171450" indent="-171450">
              <a:buFont typeface="Arial" panose="020B0604020202020204" pitchFamily="34" charset="0"/>
              <a:buChar char="•"/>
            </a:pPr>
            <a:r>
              <a:rPr lang="en-GB" sz="1100" dirty="0">
                <a:solidFill>
                  <a:prstClr val="black"/>
                </a:solidFill>
              </a:rPr>
              <a:t>The </a:t>
            </a:r>
            <a:r>
              <a:rPr lang="en-GB" sz="1100" b="1" dirty="0">
                <a:solidFill>
                  <a:prstClr val="black"/>
                </a:solidFill>
              </a:rPr>
              <a:t>National Casemix Office’s Expert Working Group for Paediatric Critical Care</a:t>
            </a:r>
            <a:r>
              <a:rPr lang="en-GB" sz="1100" dirty="0">
                <a:solidFill>
                  <a:prstClr val="black"/>
                </a:solidFill>
              </a:rPr>
              <a:t>. Contributing to the understanding how and the why of care provided can differ to support healthcare funding mechanisms </a:t>
            </a:r>
          </a:p>
          <a:p>
            <a:pPr marL="171450" indent="-171450">
              <a:buFont typeface="Arial" panose="020B0604020202020204" pitchFamily="34" charset="0"/>
              <a:buChar char="•"/>
            </a:pPr>
            <a:endParaRPr lang="en-GB" sz="500" dirty="0">
              <a:solidFill>
                <a:prstClr val="black"/>
              </a:solidFill>
            </a:endParaRPr>
          </a:p>
          <a:p>
            <a:pPr marL="171450" indent="-171450">
              <a:buFont typeface="Arial" panose="020B0604020202020204" pitchFamily="34" charset="0"/>
              <a:buChar char="•"/>
            </a:pPr>
            <a:r>
              <a:rPr lang="en-GB" sz="1100" dirty="0">
                <a:solidFill>
                  <a:prstClr val="black"/>
                </a:solidFill>
              </a:rPr>
              <a:t>The </a:t>
            </a:r>
            <a:r>
              <a:rPr lang="en-GB" sz="1100" b="1" dirty="0">
                <a:solidFill>
                  <a:prstClr val="black"/>
                </a:solidFill>
              </a:rPr>
              <a:t>National Child Mortality Database’s (</a:t>
            </a:r>
            <a:r>
              <a:rPr lang="en-GB" sz="1100" b="1" dirty="0">
                <a:solidFill>
                  <a:prstClr val="black"/>
                </a:solidFill>
                <a:hlinkClick r:id="rId3"/>
              </a:rPr>
              <a:t>NCMD</a:t>
            </a:r>
            <a:r>
              <a:rPr lang="en-GB" sz="1100" b="1" dirty="0">
                <a:solidFill>
                  <a:prstClr val="black"/>
                </a:solidFill>
              </a:rPr>
              <a:t>) Professional Advisory Group</a:t>
            </a:r>
            <a:r>
              <a:rPr lang="en-GB" sz="1100" dirty="0">
                <a:solidFill>
                  <a:prstClr val="black"/>
                </a:solidFill>
              </a:rPr>
              <a:t>. The purpose of NCMD is to drive improvements in the quality of health and social care for children in England and reduce child mortality. </a:t>
            </a:r>
          </a:p>
          <a:p>
            <a:pPr marL="171450" indent="-171450">
              <a:buFont typeface="Arial" panose="020B0604020202020204" pitchFamily="34" charset="0"/>
              <a:buChar char="•"/>
            </a:pPr>
            <a:endParaRPr lang="en-GB" sz="500" dirty="0">
              <a:solidFill>
                <a:prstClr val="black"/>
              </a:solidFill>
            </a:endParaRPr>
          </a:p>
          <a:p>
            <a:pPr marL="171450" indent="-171450">
              <a:buFont typeface="Arial" panose="020B0604020202020204" pitchFamily="34" charset="0"/>
              <a:buChar char="•"/>
            </a:pPr>
            <a:r>
              <a:rPr lang="en-GB" sz="1100" dirty="0">
                <a:solidFill>
                  <a:prstClr val="black"/>
                </a:solidFill>
              </a:rPr>
              <a:t>The </a:t>
            </a:r>
            <a:r>
              <a:rPr lang="en-GB" sz="1100" b="1" dirty="0">
                <a:solidFill>
                  <a:prstClr val="black"/>
                </a:solidFill>
              </a:rPr>
              <a:t>task and finish group </a:t>
            </a:r>
            <a:r>
              <a:rPr lang="en-GB" sz="1100" dirty="0">
                <a:solidFill>
                  <a:prstClr val="black"/>
                </a:solidFill>
              </a:rPr>
              <a:t>for the development of the Getting It Right First Time (</a:t>
            </a:r>
            <a:r>
              <a:rPr lang="en-GB" sz="1100" b="1" dirty="0">
                <a:solidFill>
                  <a:prstClr val="black"/>
                </a:solidFill>
              </a:rPr>
              <a:t>GIRFT</a:t>
            </a:r>
            <a:r>
              <a:rPr lang="en-GB" sz="1100" dirty="0">
                <a:solidFill>
                  <a:prstClr val="black"/>
                </a:solidFill>
              </a:rPr>
              <a:t>) </a:t>
            </a:r>
            <a:r>
              <a:rPr lang="en-GB" sz="1100" b="1" dirty="0">
                <a:solidFill>
                  <a:prstClr val="black"/>
                </a:solidFill>
              </a:rPr>
              <a:t>paediatric critical care service descriptors/ indicators</a:t>
            </a:r>
            <a:r>
              <a:rPr lang="en-GB" sz="1100" dirty="0">
                <a:solidFill>
                  <a:prstClr val="black"/>
                </a:solidFill>
              </a:rPr>
              <a:t>. The </a:t>
            </a:r>
            <a:r>
              <a:rPr lang="en-GB" sz="1100" b="1" dirty="0">
                <a:solidFill>
                  <a:prstClr val="black"/>
                </a:solidFill>
              </a:rPr>
              <a:t>aim </a:t>
            </a:r>
            <a:r>
              <a:rPr lang="en-GB" sz="1100" dirty="0">
                <a:solidFill>
                  <a:prstClr val="black"/>
                </a:solidFill>
              </a:rPr>
              <a:t>is that where there is significant variation among these, </a:t>
            </a:r>
            <a:r>
              <a:rPr lang="en-GB" sz="1100" b="1" dirty="0">
                <a:solidFill>
                  <a:prstClr val="black"/>
                </a:solidFill>
              </a:rPr>
              <a:t>services can be supported to improve</a:t>
            </a:r>
            <a:r>
              <a:rPr lang="en-GB" sz="1100" dirty="0">
                <a:solidFill>
                  <a:prstClr val="black"/>
                </a:solidFill>
              </a:rPr>
              <a:t> which will ultimately result in improvements in clinical outcomes, family experience and efficient use of resources. </a:t>
            </a:r>
          </a:p>
          <a:p>
            <a:endParaRPr lang="en-GB" sz="500" dirty="0">
              <a:solidFill>
                <a:prstClr val="black"/>
              </a:solidFill>
            </a:endParaRPr>
          </a:p>
          <a:p>
            <a:pPr marL="171450" indent="-171450">
              <a:buFont typeface="Arial" panose="020B0604020202020204" pitchFamily="34" charset="0"/>
              <a:buChar char="•"/>
            </a:pPr>
            <a:r>
              <a:rPr lang="en-GB" sz="1100" dirty="0">
                <a:solidFill>
                  <a:prstClr val="black"/>
                </a:solidFill>
              </a:rPr>
              <a:t>The following </a:t>
            </a:r>
            <a:r>
              <a:rPr lang="en-GB" sz="1100" b="1" dirty="0">
                <a:solidFill>
                  <a:prstClr val="black"/>
                </a:solidFill>
                <a:hlinkClick r:id="rId4"/>
              </a:rPr>
              <a:t>Paediatric Critical Care Society</a:t>
            </a:r>
            <a:r>
              <a:rPr lang="en-GB" sz="1100" b="1" dirty="0">
                <a:solidFill>
                  <a:prstClr val="black"/>
                </a:solidFill>
              </a:rPr>
              <a:t> (PCCS) groups</a:t>
            </a:r>
            <a:r>
              <a:rPr lang="en-GB" sz="1100" dirty="0">
                <a:solidFill>
                  <a:prstClr val="black"/>
                </a:solidFill>
              </a:rPr>
              <a:t>:</a:t>
            </a:r>
          </a:p>
          <a:p>
            <a:endParaRPr lang="en-GB" sz="500" dirty="0">
              <a:solidFill>
                <a:prstClr val="black"/>
              </a:solidFill>
            </a:endParaRPr>
          </a:p>
          <a:p>
            <a:r>
              <a:rPr lang="en-GB" sz="1100" dirty="0">
                <a:solidFill>
                  <a:prstClr val="black"/>
                </a:solidFill>
              </a:rPr>
              <a:t>The </a:t>
            </a:r>
            <a:r>
              <a:rPr lang="en-GB" sz="1100" b="1" dirty="0">
                <a:solidFill>
                  <a:prstClr val="black"/>
                </a:solidFill>
                <a:hlinkClick r:id="rId5"/>
              </a:rPr>
              <a:t>Acute Transport Group</a:t>
            </a:r>
            <a:r>
              <a:rPr lang="en-GB" sz="1100" b="1" dirty="0">
                <a:solidFill>
                  <a:prstClr val="black"/>
                </a:solidFill>
              </a:rPr>
              <a:t> </a:t>
            </a:r>
            <a:r>
              <a:rPr lang="en-GB" sz="1100" dirty="0">
                <a:solidFill>
                  <a:prstClr val="black"/>
                </a:solidFill>
              </a:rPr>
              <a:t>which is a forum to </a:t>
            </a:r>
            <a:r>
              <a:rPr lang="en-GB" sz="1100" b="1" dirty="0">
                <a:solidFill>
                  <a:prstClr val="black"/>
                </a:solidFill>
              </a:rPr>
              <a:t>provide advice </a:t>
            </a:r>
            <a:r>
              <a:rPr lang="en-GB" sz="1100" dirty="0">
                <a:solidFill>
                  <a:prstClr val="black"/>
                </a:solidFill>
              </a:rPr>
              <a:t>on current and future direction for the Paediatric Intensive Care Transport Services and </a:t>
            </a:r>
            <a:r>
              <a:rPr lang="en-GB" sz="1100" b="1" dirty="0">
                <a:solidFill>
                  <a:prstClr val="black"/>
                </a:solidFill>
              </a:rPr>
              <a:t>maximise opportunities </a:t>
            </a:r>
            <a:r>
              <a:rPr lang="en-GB" sz="1100" dirty="0">
                <a:solidFill>
                  <a:prstClr val="black"/>
                </a:solidFill>
              </a:rPr>
              <a:t>for partnerships, networking and information sharing. </a:t>
            </a:r>
          </a:p>
          <a:p>
            <a:endParaRPr lang="en-GB" sz="500" dirty="0">
              <a:solidFill>
                <a:prstClr val="black"/>
              </a:solidFill>
            </a:endParaRPr>
          </a:p>
          <a:p>
            <a:r>
              <a:rPr lang="en-GB" sz="1100" dirty="0">
                <a:solidFill>
                  <a:prstClr val="black"/>
                </a:solidFill>
              </a:rPr>
              <a:t>The </a:t>
            </a:r>
            <a:r>
              <a:rPr lang="en-GB" sz="1100" b="1" dirty="0">
                <a:solidFill>
                  <a:prstClr val="black"/>
                </a:solidFill>
                <a:hlinkClick r:id="rId6"/>
              </a:rPr>
              <a:t>Study Group</a:t>
            </a:r>
            <a:r>
              <a:rPr lang="en-GB" sz="1100" b="1" dirty="0">
                <a:solidFill>
                  <a:prstClr val="black"/>
                </a:solidFill>
              </a:rPr>
              <a:t> </a:t>
            </a:r>
            <a:r>
              <a:rPr lang="en-GB" sz="1100" dirty="0">
                <a:solidFill>
                  <a:prstClr val="black"/>
                </a:solidFill>
              </a:rPr>
              <a:t>which aims to </a:t>
            </a:r>
            <a:r>
              <a:rPr lang="en-GB" sz="1100" b="1" dirty="0">
                <a:solidFill>
                  <a:prstClr val="black"/>
                </a:solidFill>
              </a:rPr>
              <a:t>facilitate research </a:t>
            </a:r>
            <a:r>
              <a:rPr lang="en-GB" sz="1100" dirty="0">
                <a:solidFill>
                  <a:prstClr val="black"/>
                </a:solidFill>
              </a:rPr>
              <a:t>into critical illness in children.</a:t>
            </a:r>
          </a:p>
          <a:p>
            <a:endParaRPr lang="en-GB" sz="1100" dirty="0">
              <a:solidFill>
                <a:prstClr val="black"/>
              </a:solidFill>
            </a:endParaRPr>
          </a:p>
          <a:p>
            <a:r>
              <a:rPr lang="en-GB" sz="1100" dirty="0">
                <a:solidFill>
                  <a:prstClr val="black"/>
                </a:solidFill>
              </a:rPr>
              <a:t>Co-PI Sarah Seaton is:</a:t>
            </a:r>
          </a:p>
          <a:p>
            <a:pPr marL="171450" indent="-171450">
              <a:buFont typeface="Arial" panose="020B0604020202020204" pitchFamily="34" charset="0"/>
              <a:buChar char="•"/>
            </a:pPr>
            <a:r>
              <a:rPr lang="en-GB" sz="1100" dirty="0">
                <a:solidFill>
                  <a:prstClr val="black"/>
                </a:solidFill>
              </a:rPr>
              <a:t> Research </a:t>
            </a:r>
            <a:r>
              <a:rPr lang="en-GB" sz="1100" dirty="0">
                <a:solidFill>
                  <a:schemeClr val="tx1"/>
                </a:solidFill>
              </a:rPr>
              <a:t>lead for the PCCS special interest group for children with complex critical illness. A group aiming </a:t>
            </a:r>
            <a:r>
              <a:rPr lang="en-GB" sz="1100" dirty="0">
                <a:solidFill>
                  <a:prstClr val="black"/>
                </a:solidFill>
              </a:rPr>
              <a:t>to </a:t>
            </a:r>
            <a:r>
              <a:rPr lang="en-GB" sz="1100" b="1" dirty="0">
                <a:solidFill>
                  <a:prstClr val="black"/>
                </a:solidFill>
              </a:rPr>
              <a:t>share good practice and develop new approaches to the care of children living with medical complexity</a:t>
            </a:r>
            <a:r>
              <a:rPr lang="en-GB" sz="1100" dirty="0">
                <a:solidFill>
                  <a:prstClr val="black"/>
                </a:solidFill>
              </a:rPr>
              <a:t>. </a:t>
            </a:r>
            <a:endParaRPr lang="en-GB" sz="1100" dirty="0">
              <a:solidFill>
                <a:prstClr val="black"/>
              </a:solidFill>
              <a:cs typeface="Calibri"/>
            </a:endParaRPr>
          </a:p>
          <a:p>
            <a:endParaRPr lang="en-GB" sz="500" dirty="0">
              <a:solidFill>
                <a:prstClr val="black"/>
              </a:solidFill>
            </a:endParaRPr>
          </a:p>
          <a:p>
            <a:pPr marL="171450" indent="-171450">
              <a:buFont typeface="Arial" panose="020B0604020202020204" pitchFamily="34" charset="0"/>
              <a:buChar char="•"/>
            </a:pPr>
            <a:r>
              <a:rPr lang="en-GB" sz="1100" b="1" dirty="0">
                <a:solidFill>
                  <a:prstClr val="black"/>
                </a:solidFill>
              </a:rPr>
              <a:t>Advisor </a:t>
            </a:r>
            <a:r>
              <a:rPr lang="en-GB" sz="1100" dirty="0">
                <a:solidFill>
                  <a:prstClr val="black"/>
                </a:solidFill>
              </a:rPr>
              <a:t>to the National Institute for Health and Care Research </a:t>
            </a:r>
            <a:r>
              <a:rPr lang="en-GB" sz="1100" dirty="0">
                <a:solidFill>
                  <a:prstClr val="black"/>
                </a:solidFill>
                <a:hlinkClick r:id="rId7"/>
              </a:rPr>
              <a:t>(</a:t>
            </a:r>
            <a:r>
              <a:rPr lang="en-GB" sz="1100" b="1" dirty="0">
                <a:solidFill>
                  <a:prstClr val="black"/>
                </a:solidFill>
                <a:hlinkClick r:id="rId7"/>
              </a:rPr>
              <a:t>NIHR</a:t>
            </a:r>
            <a:r>
              <a:rPr lang="en-GB" sz="1100" dirty="0">
                <a:solidFill>
                  <a:prstClr val="black"/>
                </a:solidFill>
                <a:hlinkClick r:id="rId7"/>
              </a:rPr>
              <a:t>)</a:t>
            </a:r>
            <a:r>
              <a:rPr lang="en-GB" sz="1100" b="1" dirty="0">
                <a:solidFill>
                  <a:prstClr val="black"/>
                </a:solidFill>
                <a:hlinkClick r:id="rId7"/>
              </a:rPr>
              <a:t> supported Paediatric Critical Care Incubator</a:t>
            </a:r>
            <a:r>
              <a:rPr lang="en-GB" sz="1100" b="1" dirty="0">
                <a:solidFill>
                  <a:prstClr val="black"/>
                </a:solidFill>
              </a:rPr>
              <a:t> </a:t>
            </a:r>
            <a:r>
              <a:rPr lang="en-GB" sz="1100" dirty="0">
                <a:solidFill>
                  <a:prstClr val="black"/>
                </a:solidFill>
              </a:rPr>
              <a:t>which provides </a:t>
            </a:r>
            <a:r>
              <a:rPr lang="en-GB" sz="1100" b="1" dirty="0">
                <a:solidFill>
                  <a:prstClr val="black"/>
                </a:solidFill>
              </a:rPr>
              <a:t>high-level career development support for researchers. </a:t>
            </a:r>
          </a:p>
          <a:p>
            <a:pPr marL="171450" indent="-171450">
              <a:buFont typeface="Arial" panose="020B0604020202020204" pitchFamily="34" charset="0"/>
              <a:buChar char="•"/>
            </a:pPr>
            <a:endParaRPr lang="en-GB" sz="500" b="1" dirty="0">
              <a:solidFill>
                <a:prstClr val="black"/>
              </a:solidFill>
            </a:endParaRPr>
          </a:p>
          <a:p>
            <a:pPr marL="171450" indent="-171450">
              <a:buFont typeface="Arial" panose="020B0604020202020204" pitchFamily="34" charset="0"/>
              <a:buChar char="•"/>
            </a:pPr>
            <a:r>
              <a:rPr lang="en-GB" sz="1100" b="1" dirty="0">
                <a:solidFill>
                  <a:prstClr val="black"/>
                </a:solidFill>
              </a:rPr>
              <a:t>Member</a:t>
            </a:r>
            <a:r>
              <a:rPr lang="en-GB" sz="1100" dirty="0">
                <a:solidFill>
                  <a:prstClr val="black"/>
                </a:solidFill>
              </a:rPr>
              <a:t> of the new British Association of Perinatal Medicine </a:t>
            </a:r>
            <a:r>
              <a:rPr lang="en-GB" sz="1100" dirty="0">
                <a:solidFill>
                  <a:prstClr val="black"/>
                </a:solidFill>
                <a:hlinkClick r:id="rId8"/>
              </a:rPr>
              <a:t>(</a:t>
            </a:r>
            <a:r>
              <a:rPr lang="en-GB" sz="1100" b="1" dirty="0">
                <a:solidFill>
                  <a:prstClr val="black"/>
                </a:solidFill>
                <a:hlinkClick r:id="rId8"/>
              </a:rPr>
              <a:t>BAPM</a:t>
            </a:r>
            <a:r>
              <a:rPr lang="en-GB" sz="1100" dirty="0">
                <a:solidFill>
                  <a:prstClr val="black"/>
                </a:solidFill>
                <a:hlinkClick r:id="rId8"/>
              </a:rPr>
              <a:t>) </a:t>
            </a:r>
            <a:r>
              <a:rPr lang="en-GB" sz="1100" b="1" dirty="0">
                <a:solidFill>
                  <a:prstClr val="black"/>
                </a:solidFill>
                <a:hlinkClick r:id="rId8"/>
              </a:rPr>
              <a:t>working group</a:t>
            </a:r>
            <a:r>
              <a:rPr lang="en-GB" sz="1100" b="1" dirty="0">
                <a:solidFill>
                  <a:prstClr val="black"/>
                </a:solidFill>
              </a:rPr>
              <a:t> </a:t>
            </a:r>
            <a:r>
              <a:rPr lang="en-GB" sz="1100" dirty="0">
                <a:solidFill>
                  <a:prstClr val="black"/>
                </a:solidFill>
              </a:rPr>
              <a:t>to develop a Framework for Practice on the </a:t>
            </a:r>
            <a:r>
              <a:rPr lang="en-GB" sz="1100" b="1" dirty="0">
                <a:solidFill>
                  <a:prstClr val="black"/>
                </a:solidFill>
              </a:rPr>
              <a:t>Transition of care from Neonates to Paediatrics</a:t>
            </a:r>
            <a:r>
              <a:rPr lang="en-GB" sz="1100" dirty="0">
                <a:solidFill>
                  <a:prstClr val="black"/>
                </a:solidFill>
              </a:rPr>
              <a:t>. The group was </a:t>
            </a:r>
            <a:r>
              <a:rPr lang="en-GB" sz="1100" b="1" dirty="0">
                <a:solidFill>
                  <a:prstClr val="black"/>
                </a:solidFill>
              </a:rPr>
              <a:t>established based on </a:t>
            </a:r>
            <a:r>
              <a:rPr lang="en-GB" sz="1100" dirty="0">
                <a:solidFill>
                  <a:prstClr val="black"/>
                </a:solidFill>
              </a:rPr>
              <a:t>work using </a:t>
            </a:r>
            <a:r>
              <a:rPr lang="en-GB" sz="1100" b="1" dirty="0">
                <a:solidFill>
                  <a:prstClr val="black"/>
                </a:solidFill>
              </a:rPr>
              <a:t>PICANet data</a:t>
            </a:r>
            <a:r>
              <a:rPr lang="en-GB" sz="1100" dirty="0">
                <a:solidFill>
                  <a:prstClr val="black"/>
                </a:solidFill>
              </a:rPr>
              <a:t>. </a:t>
            </a:r>
          </a:p>
        </p:txBody>
      </p:sp>
      <p:sp>
        <p:nvSpPr>
          <p:cNvPr id="78" name="Rounded Rectangle 77"/>
          <p:cNvSpPr/>
          <p:nvPr/>
        </p:nvSpPr>
        <p:spPr>
          <a:xfrm>
            <a:off x="457911" y="3879485"/>
            <a:ext cx="3094736" cy="833115"/>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b="1" dirty="0">
                <a:solidFill>
                  <a:schemeClr val="tx1"/>
                </a:solidFill>
              </a:rPr>
              <a:t>All eligible PICUs </a:t>
            </a:r>
            <a:r>
              <a:rPr lang="en-GB" sz="1100" dirty="0">
                <a:solidFill>
                  <a:schemeClr val="tx1"/>
                </a:solidFill>
              </a:rPr>
              <a:t>in the United Kingdom and Republic of Ireland and the </a:t>
            </a:r>
            <a:r>
              <a:rPr lang="en-GB" sz="1100" b="1" dirty="0">
                <a:solidFill>
                  <a:schemeClr val="tx1"/>
                </a:solidFill>
              </a:rPr>
              <a:t>Specialist Paediatric Critical Care Transport Services </a:t>
            </a:r>
            <a:r>
              <a:rPr lang="en-GB" sz="1100" dirty="0">
                <a:solidFill>
                  <a:schemeClr val="tx1"/>
                </a:solidFill>
              </a:rPr>
              <a:t>that transfer children to them </a:t>
            </a:r>
            <a:r>
              <a:rPr lang="en-GB" sz="1100" b="1" dirty="0">
                <a:solidFill>
                  <a:schemeClr val="tx1"/>
                </a:solidFill>
              </a:rPr>
              <a:t>participate</a:t>
            </a:r>
            <a:r>
              <a:rPr lang="en-GB" sz="1100" dirty="0">
                <a:solidFill>
                  <a:schemeClr val="tx1"/>
                </a:solidFill>
              </a:rPr>
              <a:t> in the audit.</a:t>
            </a:r>
          </a:p>
        </p:txBody>
      </p:sp>
      <p:sp>
        <p:nvSpPr>
          <p:cNvPr id="82" name="Rounded Rectangle 81"/>
          <p:cNvSpPr/>
          <p:nvPr/>
        </p:nvSpPr>
        <p:spPr>
          <a:xfrm>
            <a:off x="443564" y="8128991"/>
            <a:ext cx="3137774" cy="4142895"/>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PICANet Research Nurse, Dr Lyn Palmer, presented the abstract of </a:t>
            </a:r>
            <a:r>
              <a:rPr lang="en-GB" sz="1100" b="1" i="1" dirty="0">
                <a:solidFill>
                  <a:schemeClr val="tx1"/>
                </a:solidFill>
              </a:rPr>
              <a:t>A Twenty-Year Review of Extra Corporeal Membrane Oxygenation use in the United Kingdom and Republic of Ireland </a:t>
            </a:r>
            <a:r>
              <a:rPr lang="en-GB" sz="1100" dirty="0">
                <a:solidFill>
                  <a:schemeClr val="tx1"/>
                </a:solidFill>
              </a:rPr>
              <a:t>at the European Society of Paediatric and Neonatal Intensive Care (</a:t>
            </a:r>
            <a:r>
              <a:rPr lang="en-GB" sz="1100" b="1" dirty="0">
                <a:solidFill>
                  <a:schemeClr val="tx1"/>
                </a:solidFill>
              </a:rPr>
              <a:t>ESPNIC</a:t>
            </a:r>
            <a:r>
              <a:rPr lang="en-GB" sz="1100" dirty="0">
                <a:solidFill>
                  <a:schemeClr val="tx1"/>
                </a:solidFill>
              </a:rPr>
              <a:t>) 2024 conference in June. </a:t>
            </a: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endParaRPr lang="en-GB" sz="1100" dirty="0">
              <a:solidFill>
                <a:schemeClr val="tx1"/>
              </a:solidFill>
            </a:endParaRPr>
          </a:p>
          <a:p>
            <a:r>
              <a:rPr lang="en-GB" sz="1100" dirty="0">
                <a:solidFill>
                  <a:schemeClr val="tx1"/>
                </a:solidFill>
              </a:rPr>
              <a:t>The upcoming paper will </a:t>
            </a:r>
            <a:r>
              <a:rPr lang="en-GB" sz="1100" b="1" dirty="0">
                <a:solidFill>
                  <a:schemeClr val="tx1"/>
                </a:solidFill>
              </a:rPr>
              <a:t>provide a baseline for the number of children admitted to PICU for ECMO </a:t>
            </a:r>
            <a:r>
              <a:rPr lang="en-GB" sz="1100" dirty="0">
                <a:solidFill>
                  <a:schemeClr val="tx1"/>
                </a:solidFill>
              </a:rPr>
              <a:t>per year, </a:t>
            </a:r>
            <a:r>
              <a:rPr lang="en-GB" sz="1100" b="1" dirty="0">
                <a:solidFill>
                  <a:schemeClr val="tx1"/>
                </a:solidFill>
              </a:rPr>
              <a:t>supporting the local and wider </a:t>
            </a:r>
            <a:r>
              <a:rPr lang="en-GB" sz="1100" dirty="0">
                <a:solidFill>
                  <a:schemeClr val="tx1"/>
                </a:solidFill>
              </a:rPr>
              <a:t>development</a:t>
            </a:r>
            <a:r>
              <a:rPr lang="en-GB" sz="1100" b="1" dirty="0">
                <a:solidFill>
                  <a:schemeClr val="tx1"/>
                </a:solidFill>
              </a:rPr>
              <a:t> </a:t>
            </a:r>
            <a:r>
              <a:rPr lang="en-GB" sz="1100" dirty="0">
                <a:solidFill>
                  <a:schemeClr val="tx1"/>
                </a:solidFill>
              </a:rPr>
              <a:t>of</a:t>
            </a:r>
            <a:r>
              <a:rPr lang="en-GB" sz="1100" b="1" dirty="0">
                <a:solidFill>
                  <a:schemeClr val="tx1"/>
                </a:solidFill>
              </a:rPr>
              <a:t> </a:t>
            </a:r>
            <a:r>
              <a:rPr lang="en-GB" sz="1100" dirty="0">
                <a:solidFill>
                  <a:schemeClr val="tx1"/>
                </a:solidFill>
              </a:rPr>
              <a:t>the </a:t>
            </a:r>
            <a:r>
              <a:rPr lang="en-GB" sz="1100" b="1" dirty="0">
                <a:solidFill>
                  <a:schemeClr val="tx1"/>
                </a:solidFill>
              </a:rPr>
              <a:t>ECMO Referral and Admissions audit</a:t>
            </a:r>
            <a:r>
              <a:rPr lang="en-GB" sz="1100" dirty="0">
                <a:solidFill>
                  <a:schemeClr val="tx1"/>
                </a:solidFill>
              </a:rPr>
              <a:t> in the UK and ROI. This is an exemplar of the </a:t>
            </a:r>
            <a:r>
              <a:rPr lang="en-GB" sz="1100" b="1" dirty="0">
                <a:solidFill>
                  <a:schemeClr val="tx1"/>
                </a:solidFill>
              </a:rPr>
              <a:t>harmonisation of paediatric critical care audit activity</a:t>
            </a:r>
            <a:r>
              <a:rPr lang="en-GB" sz="1100" dirty="0">
                <a:solidFill>
                  <a:schemeClr val="tx1"/>
                </a:solidFill>
              </a:rPr>
              <a:t>. </a:t>
            </a:r>
          </a:p>
        </p:txBody>
      </p:sp>
      <p:sp>
        <p:nvSpPr>
          <p:cNvPr id="5" name="TextBox 4"/>
          <p:cNvSpPr txBox="1"/>
          <p:nvPr/>
        </p:nvSpPr>
        <p:spPr>
          <a:xfrm>
            <a:off x="2667410" y="12462878"/>
            <a:ext cx="6933790" cy="313932"/>
          </a:xfrm>
          <a:prstGeom prst="rect">
            <a:avLst/>
          </a:prstGeom>
          <a:noFill/>
        </p:spPr>
        <p:txBody>
          <a:bodyPr wrap="square" lIns="128016" tIns="64008" rIns="128016" bIns="64008" rtlCol="0">
            <a:spAutoFit/>
          </a:bodyPr>
          <a:lstStyle/>
          <a:p>
            <a:pPr algn="r"/>
            <a:r>
              <a:rPr lang="en-GB" sz="1200" dirty="0"/>
              <a:t>Impact examples from Dec 2023 to Nov 2024. Impact report produced 22 Nov 2024. </a:t>
            </a:r>
            <a:endParaRPr lang="en-GB" sz="2400" dirty="0"/>
          </a:p>
        </p:txBody>
      </p:sp>
      <p:sp>
        <p:nvSpPr>
          <p:cNvPr id="66" name="Rounded Rectangle 65"/>
          <p:cNvSpPr/>
          <p:nvPr/>
        </p:nvSpPr>
        <p:spPr>
          <a:xfrm>
            <a:off x="457910" y="6904856"/>
            <a:ext cx="3123429" cy="1145424"/>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The KIDS specialist paediatric critical care  transport team in the West Midlands use ‘Time to mobilisation’ on the </a:t>
            </a:r>
            <a:r>
              <a:rPr lang="en-GB" sz="1100" b="1" dirty="0">
                <a:solidFill>
                  <a:schemeClr val="tx1"/>
                </a:solidFill>
                <a:hlinkClick r:id="rId9"/>
              </a:rPr>
              <a:t>PICANet Data Dashboard</a:t>
            </a:r>
            <a:r>
              <a:rPr lang="en-GB" sz="1100" b="1" dirty="0">
                <a:solidFill>
                  <a:schemeClr val="tx1"/>
                </a:solidFill>
              </a:rPr>
              <a:t> </a:t>
            </a:r>
            <a:r>
              <a:rPr lang="en-GB" sz="1100" dirty="0">
                <a:solidFill>
                  <a:schemeClr val="tx1"/>
                </a:solidFill>
              </a:rPr>
              <a:t>to spur a local quality improvement project. This reminds everyone, at induction and in morning meetings of the need to depart asap.</a:t>
            </a:r>
          </a:p>
        </p:txBody>
      </p:sp>
      <p:sp>
        <p:nvSpPr>
          <p:cNvPr id="68" name="Rounded Rectangle 67"/>
          <p:cNvSpPr/>
          <p:nvPr/>
        </p:nvSpPr>
        <p:spPr>
          <a:xfrm>
            <a:off x="3969740" y="4926948"/>
            <a:ext cx="5190110" cy="410691"/>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PICANet </a:t>
            </a:r>
            <a:r>
              <a:rPr lang="en-GB" sz="1100" b="1" dirty="0">
                <a:solidFill>
                  <a:prstClr val="black"/>
                </a:solidFill>
              </a:rPr>
              <a:t>Key Metrics </a:t>
            </a:r>
            <a:r>
              <a:rPr lang="en-GB" sz="1100" dirty="0">
                <a:solidFill>
                  <a:prstClr val="black"/>
                </a:solidFill>
              </a:rPr>
              <a:t>are reported to the </a:t>
            </a:r>
            <a:r>
              <a:rPr lang="en-GB" sz="1100" b="1" dirty="0">
                <a:solidFill>
                  <a:prstClr val="black"/>
                </a:solidFill>
              </a:rPr>
              <a:t>CQC</a:t>
            </a:r>
            <a:r>
              <a:rPr lang="en-GB" sz="1100" dirty="0">
                <a:solidFill>
                  <a:prstClr val="black"/>
                </a:solidFill>
              </a:rPr>
              <a:t> annually to </a:t>
            </a:r>
            <a:r>
              <a:rPr lang="en-GB" sz="1100" b="1" dirty="0">
                <a:solidFill>
                  <a:prstClr val="black"/>
                </a:solidFill>
              </a:rPr>
              <a:t>inform inspection planning</a:t>
            </a:r>
            <a:r>
              <a:rPr lang="en-GB" sz="1100" dirty="0">
                <a:solidFill>
                  <a:prstClr val="black"/>
                </a:solidFill>
              </a:rPr>
              <a:t>. </a:t>
            </a:r>
            <a:endParaRPr lang="en-GB" sz="1100" dirty="0">
              <a:solidFill>
                <a:srgbClr val="FF0000"/>
              </a:solidFill>
            </a:endParaRPr>
          </a:p>
        </p:txBody>
      </p:sp>
      <p:pic>
        <p:nvPicPr>
          <p:cNvPr id="70" name="Picture 69">
            <a:extLst>
              <a:ext uri="{FF2B5EF4-FFF2-40B4-BE49-F238E27FC236}">
                <a16:creationId xmlns:a16="http://schemas.microsoft.com/office/drawing/2014/main" id="{653C963D-9579-4C0D-874C-24711734B5C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68111" y="131031"/>
            <a:ext cx="1558060" cy="948685"/>
          </a:xfrm>
          <a:prstGeom prst="rect">
            <a:avLst/>
          </a:prstGeom>
        </p:spPr>
      </p:pic>
      <p:pic>
        <p:nvPicPr>
          <p:cNvPr id="71" name="Picture 70">
            <a:extLst>
              <a:ext uri="{FF2B5EF4-FFF2-40B4-BE49-F238E27FC236}">
                <a16:creationId xmlns:a16="http://schemas.microsoft.com/office/drawing/2014/main" id="{BA34B1E3-0996-4E18-B449-3CE2EAD0821B}"/>
              </a:ext>
            </a:extLst>
          </p:cNvPr>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t="11300" b="14929"/>
          <a:stretch/>
        </p:blipFill>
        <p:spPr bwMode="auto">
          <a:xfrm>
            <a:off x="7494206" y="185632"/>
            <a:ext cx="1863527" cy="727232"/>
          </a:xfrm>
          <a:prstGeom prst="rect">
            <a:avLst/>
          </a:prstGeom>
          <a:noFill/>
          <a:extLst>
            <a:ext uri="{909E8E84-426E-40DD-AFC4-6F175D3DCCD1}">
              <a14:hiddenFill xmlns:a14="http://schemas.microsoft.com/office/drawing/2010/main">
                <a:solidFill>
                  <a:srgbClr val="FFFFFF"/>
                </a:solidFill>
              </a14:hiddenFill>
            </a:ext>
          </a:extLst>
        </p:spPr>
      </p:pic>
      <p:sp>
        <p:nvSpPr>
          <p:cNvPr id="40" name="Rounded Rectangle 39"/>
          <p:cNvSpPr/>
          <p:nvPr/>
        </p:nvSpPr>
        <p:spPr>
          <a:xfrm>
            <a:off x="3969741" y="3976879"/>
            <a:ext cx="5223346" cy="846253"/>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There </a:t>
            </a:r>
            <a:r>
              <a:rPr lang="en-GB" sz="1100" dirty="0">
                <a:solidFill>
                  <a:schemeClr val="tx1"/>
                </a:solidFill>
              </a:rPr>
              <a:t>are </a:t>
            </a:r>
            <a:r>
              <a:rPr lang="en-GB" sz="1200" b="1" dirty="0">
                <a:solidFill>
                  <a:schemeClr val="tx1"/>
                </a:solidFill>
              </a:rPr>
              <a:t>565,302 </a:t>
            </a:r>
            <a:r>
              <a:rPr lang="en-GB" sz="1200" dirty="0">
                <a:solidFill>
                  <a:schemeClr val="tx1"/>
                </a:solidFill>
              </a:rPr>
              <a:t>[480,208 </a:t>
            </a:r>
            <a:r>
              <a:rPr lang="en-GB" sz="1100" dirty="0">
                <a:solidFill>
                  <a:schemeClr val="tx1"/>
                </a:solidFill>
              </a:rPr>
              <a:t>English NHS] </a:t>
            </a:r>
            <a:r>
              <a:rPr lang="en-GB" sz="1100" b="1" dirty="0">
                <a:solidFill>
                  <a:schemeClr val="tx1"/>
                </a:solidFill>
              </a:rPr>
              <a:t>PICU admission, referral and transport events reported in the PICANet database</a:t>
            </a:r>
            <a:r>
              <a:rPr lang="en-GB" sz="1100" dirty="0">
                <a:solidFill>
                  <a:schemeClr val="tx1"/>
                </a:solidFill>
              </a:rPr>
              <a:t> from participating organisations in the United Kingdom and Republic of Ireland up to 20 November 2024.</a:t>
            </a:r>
          </a:p>
        </p:txBody>
      </p:sp>
      <p:sp>
        <p:nvSpPr>
          <p:cNvPr id="37" name="Rounded Rectangle 36"/>
          <p:cNvSpPr/>
          <p:nvPr/>
        </p:nvSpPr>
        <p:spPr>
          <a:xfrm>
            <a:off x="443564" y="4777586"/>
            <a:ext cx="3123430" cy="759118"/>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We provide a suite of </a:t>
            </a:r>
            <a:r>
              <a:rPr lang="en-GB" sz="1100" b="1" dirty="0">
                <a:solidFill>
                  <a:schemeClr val="tx1"/>
                </a:solidFill>
                <a:hlinkClick r:id="rId12"/>
              </a:rPr>
              <a:t>Quality Improvement Resources</a:t>
            </a:r>
            <a:r>
              <a:rPr lang="en-GB" sz="1100" b="1" dirty="0">
                <a:solidFill>
                  <a:schemeClr val="tx1"/>
                </a:solidFill>
              </a:rPr>
              <a:t> </a:t>
            </a:r>
            <a:r>
              <a:rPr lang="en-GB" sz="1100" dirty="0">
                <a:solidFill>
                  <a:schemeClr val="tx1"/>
                </a:solidFill>
              </a:rPr>
              <a:t>for participating organisations and assist with the navigation of </a:t>
            </a:r>
            <a:r>
              <a:rPr lang="en-GB" sz="1100" b="1" dirty="0">
                <a:solidFill>
                  <a:schemeClr val="tx1"/>
                </a:solidFill>
              </a:rPr>
              <a:t>data downloads </a:t>
            </a:r>
            <a:r>
              <a:rPr lang="en-GB" sz="1100" dirty="0">
                <a:solidFill>
                  <a:schemeClr val="tx1"/>
                </a:solidFill>
              </a:rPr>
              <a:t>to </a:t>
            </a:r>
            <a:r>
              <a:rPr lang="en-GB" sz="1100" b="1" dirty="0">
                <a:solidFill>
                  <a:schemeClr val="tx1"/>
                </a:solidFill>
              </a:rPr>
              <a:t>enable local reviews and projects</a:t>
            </a:r>
            <a:r>
              <a:rPr lang="en-GB" sz="1100" dirty="0">
                <a:solidFill>
                  <a:schemeClr val="tx1"/>
                </a:solidFill>
              </a:rPr>
              <a:t>.</a:t>
            </a:r>
          </a:p>
        </p:txBody>
      </p:sp>
      <p:sp>
        <p:nvSpPr>
          <p:cNvPr id="47" name="Rounded Rectangle 46"/>
          <p:cNvSpPr/>
          <p:nvPr/>
        </p:nvSpPr>
        <p:spPr>
          <a:xfrm>
            <a:off x="457911" y="5615415"/>
            <a:ext cx="3117139" cy="1235499"/>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PICANet </a:t>
            </a:r>
            <a:r>
              <a:rPr lang="en-GB" sz="1100" b="1" dirty="0">
                <a:solidFill>
                  <a:schemeClr val="tx1"/>
                </a:solidFill>
              </a:rPr>
              <a:t>supports the paediatric critical care community in PICU audit and research</a:t>
            </a:r>
            <a:r>
              <a:rPr lang="en-GB" sz="1100" dirty="0">
                <a:solidFill>
                  <a:schemeClr val="tx1"/>
                </a:solidFill>
              </a:rPr>
              <a:t>. We assist with applications for data and have updated the guidance that we provide applicants, making the process easier to navigate on our new look </a:t>
            </a:r>
            <a:r>
              <a:rPr lang="en-GB" sz="1100" dirty="0">
                <a:solidFill>
                  <a:schemeClr val="tx1"/>
                </a:solidFill>
                <a:hlinkClick r:id="rId13"/>
              </a:rPr>
              <a:t>Data Request webpage</a:t>
            </a:r>
            <a:r>
              <a:rPr lang="en-GB" sz="1100" dirty="0">
                <a:solidFill>
                  <a:schemeClr val="tx1"/>
                </a:solidFill>
              </a:rPr>
              <a:t>. </a:t>
            </a:r>
          </a:p>
        </p:txBody>
      </p:sp>
      <p:sp>
        <p:nvSpPr>
          <p:cNvPr id="34" name="TextBox 33"/>
          <p:cNvSpPr txBox="1"/>
          <p:nvPr/>
        </p:nvSpPr>
        <p:spPr>
          <a:xfrm>
            <a:off x="180286" y="1300152"/>
            <a:ext cx="9012802" cy="153888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b="1" dirty="0"/>
              <a:t>Main Healthcare Improvement Goals for 2022 – 2025 and beyond</a:t>
            </a:r>
          </a:p>
          <a:p>
            <a:r>
              <a:rPr lang="en-GB" sz="1150" dirty="0"/>
              <a:t>1. Supporting organisations to understand factors associated with emergency readmission to inform local quality improvement initiatives in order to reduce such events</a:t>
            </a:r>
          </a:p>
          <a:p>
            <a:r>
              <a:rPr lang="en-GB" sz="1150" dirty="0"/>
              <a:t>2. Reducing variation in specialised transport mobilisation times and access to PICU</a:t>
            </a:r>
          </a:p>
          <a:p>
            <a:r>
              <a:rPr lang="en-GB" sz="1150" dirty="0"/>
              <a:t>3. Reducing rates and variation in unplanned extubations</a:t>
            </a:r>
          </a:p>
          <a:p>
            <a:r>
              <a:rPr lang="en-US" sz="1150" dirty="0"/>
              <a:t>4. </a:t>
            </a:r>
            <a:r>
              <a:rPr lang="en-GB" sz="1150" dirty="0"/>
              <a:t>Understanding and reducing variation of healthcare-associated infection in PICU</a:t>
            </a:r>
            <a:endParaRPr lang="en-US" sz="1150" dirty="0"/>
          </a:p>
          <a:p>
            <a:r>
              <a:rPr lang="en-GB" sz="1150" dirty="0"/>
              <a:t>5. Understanding variation and predictors of length of stay and time of discharge</a:t>
            </a:r>
          </a:p>
        </p:txBody>
      </p:sp>
      <p:pic>
        <p:nvPicPr>
          <p:cNvPr id="22" name="Picture 21" descr="cid:20bc6933-f35b-45b7-9514-ac4fa3948ad7@eurprd03.prod.outlook.com"/>
          <p:cNvPicPr/>
          <p:nvPr/>
        </p:nvPicPr>
        <p:blipFill rotWithShape="1">
          <a:blip r:embed="rId14" r:link="rId15" cstate="print">
            <a:extLst>
              <a:ext uri="{28A0092B-C50C-407E-A947-70E740481C1C}">
                <a14:useLocalDpi xmlns:a14="http://schemas.microsoft.com/office/drawing/2010/main" val="0"/>
              </a:ext>
            </a:extLst>
          </a:blip>
          <a:srcRect l="5359" t="20318" b="625"/>
          <a:stretch/>
        </p:blipFill>
        <p:spPr bwMode="auto">
          <a:xfrm>
            <a:off x="903720" y="9538525"/>
            <a:ext cx="2110740" cy="13227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1771477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085D5DA9669D4EBF0B26B52C14AF0D" ma:contentTypeVersion="19" ma:contentTypeDescription="Create a new document." ma:contentTypeScope="" ma:versionID="8376ea362a6c04e79490342150713918">
  <xsd:schema xmlns:xsd="http://www.w3.org/2001/XMLSchema" xmlns:xs="http://www.w3.org/2001/XMLSchema" xmlns:p="http://schemas.microsoft.com/office/2006/metadata/properties" xmlns:ns2="5c74ec0a-3c19-4e5d-aa2c-6e998ff895eb" xmlns:ns3="f45d532d-0902-4517-8898-be13a139f8c6" targetNamespace="http://schemas.microsoft.com/office/2006/metadata/properties" ma:root="true" ma:fieldsID="0e87abe48fd66d86e9c0e3837520e7b1" ns2:_="" ns3:_="">
    <xsd:import namespace="5c74ec0a-3c19-4e5d-aa2c-6e998ff895eb"/>
    <xsd:import namespace="f45d532d-0902-4517-8898-be13a139f8c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74ec0a-3c19-4e5d-aa2c-6e998ff895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a19cb6-1b10-4512-a12b-f76e45842a2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_Flow_SignoffStatus" ma:index="26"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5d532d-0902-4517-8898-be13a139f8c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5a12d4b-d96b-4a0d-aec2-1373dc6d2f26}" ma:internalName="TaxCatchAll" ma:showField="CatchAllData" ma:web="f45d532d-0902-4517-8898-be13a139f8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c74ec0a-3c19-4e5d-aa2c-6e998ff895eb">
      <Terms xmlns="http://schemas.microsoft.com/office/infopath/2007/PartnerControls"/>
    </lcf76f155ced4ddcb4097134ff3c332f>
    <TaxCatchAll xmlns="f45d532d-0902-4517-8898-be13a139f8c6" xsi:nil="true"/>
    <_Flow_SignoffStatus xmlns="5c74ec0a-3c19-4e5d-aa2c-6e998ff895e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7367BC-853A-4C67-9E0B-E01396018B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74ec0a-3c19-4e5d-aa2c-6e998ff895eb"/>
    <ds:schemaRef ds:uri="f45d532d-0902-4517-8898-be13a139f8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C17ECD-72DB-4C90-80FD-B1CB43C7575D}">
  <ds:schemaRefs>
    <ds:schemaRef ds:uri="http://purl.org/dc/elements/1.1/"/>
    <ds:schemaRef ds:uri="f45d532d-0902-4517-8898-be13a139f8c6"/>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5c74ec0a-3c19-4e5d-aa2c-6e998ff895eb"/>
    <ds:schemaRef ds:uri="http://www.w3.org/XML/1998/namespace"/>
    <ds:schemaRef ds:uri="http://purl.org/dc/dcmitype/"/>
  </ds:schemaRefs>
</ds:datastoreItem>
</file>

<file path=customXml/itemProps3.xml><?xml version="1.0" encoding="utf-8"?>
<ds:datastoreItem xmlns:ds="http://schemas.openxmlformats.org/officeDocument/2006/customXml" ds:itemID="{BF6C03F8-FC7A-49EC-B71E-5C28A36E4C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8653</TotalTime>
  <Words>1762</Words>
  <Application>Microsoft Office PowerPoint</Application>
  <PresentationFormat>A3 Paper (297x420 mm)</PresentationFormat>
  <Paragraphs>86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Unicode MS</vt:lpstr>
      <vt:lpstr>Calibri</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lastModifiedBy>Samantha Dawson</cp:lastModifiedBy>
  <cp:revision>291</cp:revision>
  <dcterms:created xsi:type="dcterms:W3CDTF">2016-08-12T08:36:34Z</dcterms:created>
  <dcterms:modified xsi:type="dcterms:W3CDTF">2025-04-03T11:30:15Z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0x01010029085D5DA9669D4EBF0B26B52C14AF0D</vt:lpwstr>
  </property>
  <property fmtid="{D5CDD505-2E9C-101B-9397-08002B2CF9AE}" pid="3" name="MediaServiceImageTags">
    <vt:lpwstr/>
  </property>
</Properties>
</file>