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1" r:id="rId4"/>
  </p:sldMasterIdLst>
  <p:notesMasterIdLst>
    <p:notesMasterId r:id="rId6"/>
  </p:notesMasterIdLst>
  <p:sldIdLst>
    <p:sldId id="280" r:id="rId5"/>
  </p:sldIdLst>
  <p:sldSz cx="9906000" cy="6858000" type="A4"/>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CC"/>
    <a:srgbClr val="FF33CC"/>
    <a:srgbClr val="DEEBF7"/>
    <a:srgbClr val="003300"/>
    <a:srgbClr val="CCFFCC"/>
    <a:srgbClr val="33CCCC"/>
    <a:srgbClr val="66FFFF"/>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BC6AF-D938-4D2C-B4FB-A4E5E5D60B98}" v="37" dt="2025-11-20T09:52:52.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894" y="-642"/>
      </p:cViewPr>
      <p:guideLst>
        <p:guide orient="horz" pos="2115"/>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5475" cy="355599"/>
          </a:xfrm>
          <a:prstGeom prst="rect">
            <a:avLst/>
          </a:prstGeom>
        </p:spPr>
        <p:txBody>
          <a:bodyPr vert="horz" lIns="91431" tIns="45715" rIns="91431" bIns="45715" rtlCol="0"/>
          <a:lstStyle>
            <a:lvl1pPr algn="l">
              <a:defRPr sz="1200"/>
            </a:lvl1pPr>
          </a:lstStyle>
          <a:p>
            <a:endParaRPr lang="en-GB" dirty="0"/>
          </a:p>
        </p:txBody>
      </p:sp>
      <p:sp>
        <p:nvSpPr>
          <p:cNvPr id="3" name="Date Placeholder 2"/>
          <p:cNvSpPr>
            <a:spLocks noGrp="1"/>
          </p:cNvSpPr>
          <p:nvPr>
            <p:ph type="dt" idx="1"/>
          </p:nvPr>
        </p:nvSpPr>
        <p:spPr>
          <a:xfrm>
            <a:off x="5797551" y="1"/>
            <a:ext cx="4435475" cy="355599"/>
          </a:xfrm>
          <a:prstGeom prst="rect">
            <a:avLst/>
          </a:prstGeom>
        </p:spPr>
        <p:txBody>
          <a:bodyPr vert="horz" lIns="91431" tIns="45715" rIns="91431" bIns="45715" rtlCol="0"/>
          <a:lstStyle>
            <a:lvl1pPr algn="r">
              <a:defRPr sz="1200"/>
            </a:lvl1pPr>
          </a:lstStyle>
          <a:p>
            <a:fld id="{657C0B63-8248-44A8-AF07-D2303B8F0DCC}" type="datetimeFigureOut">
              <a:rPr lang="en-GB" smtClean="0"/>
              <a:t>20/11/2025</a:t>
            </a:fld>
            <a:endParaRPr lang="en-GB" dirty="0"/>
          </a:p>
        </p:txBody>
      </p:sp>
      <p:sp>
        <p:nvSpPr>
          <p:cNvPr id="4" name="Slide Image Placeholder 3"/>
          <p:cNvSpPr>
            <a:spLocks noGrp="1" noRot="1" noChangeAspect="1"/>
          </p:cNvSpPr>
          <p:nvPr>
            <p:ph type="sldImg" idx="2"/>
          </p:nvPr>
        </p:nvSpPr>
        <p:spPr>
          <a:xfrm>
            <a:off x="3386138" y="887413"/>
            <a:ext cx="3462337" cy="2398712"/>
          </a:xfrm>
          <a:prstGeom prst="rect">
            <a:avLst/>
          </a:prstGeom>
          <a:noFill/>
          <a:ln w="12700">
            <a:solidFill>
              <a:prstClr val="black"/>
            </a:solidFill>
          </a:ln>
        </p:spPr>
        <p:txBody>
          <a:bodyPr vert="horz" lIns="91431" tIns="45715" rIns="91431" bIns="45715" rtlCol="0" anchor="ctr"/>
          <a:lstStyle/>
          <a:p>
            <a:endParaRPr lang="en-GB" dirty="0"/>
          </a:p>
        </p:txBody>
      </p:sp>
      <p:sp>
        <p:nvSpPr>
          <p:cNvPr id="5" name="Notes Placeholder 4"/>
          <p:cNvSpPr>
            <a:spLocks noGrp="1"/>
          </p:cNvSpPr>
          <p:nvPr>
            <p:ph type="body" sz="quarter" idx="3"/>
          </p:nvPr>
        </p:nvSpPr>
        <p:spPr>
          <a:xfrm>
            <a:off x="1023938" y="3419476"/>
            <a:ext cx="8186737" cy="2797175"/>
          </a:xfrm>
          <a:prstGeom prst="rect">
            <a:avLst/>
          </a:prstGeom>
        </p:spPr>
        <p:txBody>
          <a:bodyPr vert="horz" lIns="91431" tIns="45715" rIns="91431" bIns="4571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1" y="6748464"/>
            <a:ext cx="4435475" cy="355599"/>
          </a:xfrm>
          <a:prstGeom prst="rect">
            <a:avLst/>
          </a:prstGeom>
        </p:spPr>
        <p:txBody>
          <a:bodyPr vert="horz" lIns="91431" tIns="45715" rIns="91431"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5797551" y="6748464"/>
            <a:ext cx="4435475" cy="355599"/>
          </a:xfrm>
          <a:prstGeom prst="rect">
            <a:avLst/>
          </a:prstGeom>
        </p:spPr>
        <p:txBody>
          <a:bodyPr vert="horz" lIns="91431" tIns="45715" rIns="91431" bIns="45715" rtlCol="0" anchor="b"/>
          <a:lstStyle>
            <a:lvl1pPr algn="r">
              <a:defRPr sz="1200"/>
            </a:lvl1pPr>
          </a:lstStyle>
          <a:p>
            <a:fld id="{D004DDCC-6126-487B-A12B-225DA2776286}" type="slidenum">
              <a:rPr lang="en-GB" smtClean="0"/>
              <a:t>‹#›</a:t>
            </a:fld>
            <a:endParaRPr lang="en-GB" dirty="0"/>
          </a:p>
        </p:txBody>
      </p:sp>
    </p:spTree>
    <p:extLst>
      <p:ext uri="{BB962C8B-B14F-4D97-AF65-F5344CB8AC3E}">
        <p14:creationId xmlns:p14="http://schemas.microsoft.com/office/powerpoint/2010/main" val="2143308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BB249-E0D4-BBED-9910-9E7A5EEFB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D2394-7953-33A5-654C-AB5007FB7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C7B81-438D-E70E-9899-E0BA65A0CE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F733E1-6BCB-81B6-FD39-BFD484EDEF80}"/>
              </a:ext>
            </a:extLst>
          </p:cNvPr>
          <p:cNvSpPr>
            <a:spLocks noGrp="1"/>
          </p:cNvSpPr>
          <p:nvPr>
            <p:ph type="sldNum" sz="quarter" idx="5"/>
          </p:nvPr>
        </p:nvSpPr>
        <p:spPr/>
        <p:txBody>
          <a:bodyPr/>
          <a:lstStyle/>
          <a:p>
            <a:fld id="{D004DDCC-6126-487B-A12B-225DA2776286}" type="slidenum">
              <a:rPr lang="en-GB" smtClean="0"/>
              <a:t>1</a:t>
            </a:fld>
            <a:endParaRPr lang="en-GB" dirty="0"/>
          </a:p>
        </p:txBody>
      </p:sp>
    </p:spTree>
    <p:extLst>
      <p:ext uri="{BB962C8B-B14F-4D97-AF65-F5344CB8AC3E}">
        <p14:creationId xmlns:p14="http://schemas.microsoft.com/office/powerpoint/2010/main" val="121761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378848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285979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272732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219652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326817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140867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195918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46929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182533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alpha val="3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58486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raft Under Embargo">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81999-0616-424A-813A-3AB463A9675C}"/>
              </a:ext>
            </a:extLst>
          </p:cNvPr>
          <p:cNvSpPr txBox="1"/>
          <p:nvPr userDrawn="1"/>
        </p:nvSpPr>
        <p:spPr>
          <a:xfrm rot="20700000">
            <a:off x="-97254" y="2367171"/>
            <a:ext cx="9852858" cy="2123658"/>
          </a:xfrm>
          <a:prstGeom prst="rect">
            <a:avLst/>
          </a:prstGeom>
          <a:noFill/>
        </p:spPr>
        <p:txBody>
          <a:bodyPr wrap="square" lIns="0" tIns="0" rIns="0" bIns="0" rtlCol="0" anchor="ctr" anchorCtr="0">
            <a:spAutoFit/>
          </a:bodyPr>
          <a:lstStyle/>
          <a:p>
            <a:pPr algn="dist"/>
            <a:r>
              <a:rPr lang="en-GB" sz="13800" dirty="0">
                <a:solidFill>
                  <a:schemeClr val="bg1">
                    <a:lumMod val="95000"/>
                  </a:schemeClr>
                </a:solidFill>
                <a:latin typeface="Consolas" panose="020B0609020204030204" pitchFamily="49" charset="0"/>
              </a:rPr>
              <a:t>DRAFT</a:t>
            </a:r>
          </a:p>
        </p:txBody>
      </p:sp>
      <p:sp>
        <p:nvSpPr>
          <p:cNvPr id="6" name="TextBox 5">
            <a:extLst>
              <a:ext uri="{FF2B5EF4-FFF2-40B4-BE49-F238E27FC236}">
                <a16:creationId xmlns:a16="http://schemas.microsoft.com/office/drawing/2014/main" id="{38F9E68E-8EB1-4F56-B80F-7DDC1F0556D8}"/>
              </a:ext>
            </a:extLst>
          </p:cNvPr>
          <p:cNvSpPr txBox="1"/>
          <p:nvPr userDrawn="1"/>
        </p:nvSpPr>
        <p:spPr>
          <a:xfrm>
            <a:off x="28575" y="4879025"/>
            <a:ext cx="9852858" cy="1477328"/>
          </a:xfrm>
          <a:prstGeom prst="rect">
            <a:avLst/>
          </a:prstGeom>
          <a:noFill/>
        </p:spPr>
        <p:txBody>
          <a:bodyPr wrap="square" lIns="0" tIns="0" rIns="0" bIns="0" rtlCol="0" anchor="ctr" anchorCtr="0">
            <a:spAutoFit/>
          </a:bodyPr>
          <a:lstStyle/>
          <a:p>
            <a:pPr algn="dist"/>
            <a:r>
              <a:rPr lang="en-GB" sz="9600" dirty="0">
                <a:solidFill>
                  <a:schemeClr val="bg1">
                    <a:lumMod val="95000"/>
                  </a:schemeClr>
                </a:solidFill>
                <a:latin typeface="Consolas" panose="020B0609020204030204" pitchFamily="49" charset="0"/>
              </a:rPr>
              <a:t>EMBARGO</a:t>
            </a:r>
          </a:p>
        </p:txBody>
      </p:sp>
      <p:sp>
        <p:nvSpPr>
          <p:cNvPr id="7" name="TextBox 6">
            <a:extLst>
              <a:ext uri="{FF2B5EF4-FFF2-40B4-BE49-F238E27FC236}">
                <a16:creationId xmlns:a16="http://schemas.microsoft.com/office/drawing/2014/main" id="{AD885AA5-839E-41AC-9CBE-AE976C52798F}"/>
              </a:ext>
            </a:extLst>
          </p:cNvPr>
          <p:cNvSpPr txBox="1"/>
          <p:nvPr userDrawn="1"/>
        </p:nvSpPr>
        <p:spPr>
          <a:xfrm>
            <a:off x="26571" y="501648"/>
            <a:ext cx="9852858" cy="1477328"/>
          </a:xfrm>
          <a:prstGeom prst="rect">
            <a:avLst/>
          </a:prstGeom>
          <a:noFill/>
        </p:spPr>
        <p:txBody>
          <a:bodyPr wrap="square" lIns="0" tIns="0" rIns="0" bIns="0" rtlCol="0" anchor="ctr" anchorCtr="0">
            <a:spAutoFit/>
          </a:bodyPr>
          <a:lstStyle/>
          <a:p>
            <a:pPr algn="dist"/>
            <a:r>
              <a:rPr lang="en-GB" sz="9600" dirty="0">
                <a:solidFill>
                  <a:schemeClr val="bg1">
                    <a:lumMod val="95000"/>
                  </a:schemeClr>
                </a:solidFill>
                <a:latin typeface="Consolas" panose="020B0609020204030204" pitchFamily="49" charset="0"/>
              </a:rPr>
              <a:t>UNDER</a:t>
            </a:r>
          </a:p>
        </p:txBody>
      </p:sp>
      <p:sp>
        <p:nvSpPr>
          <p:cNvPr id="10" name="TextBox 9">
            <a:extLst>
              <a:ext uri="{FF2B5EF4-FFF2-40B4-BE49-F238E27FC236}">
                <a16:creationId xmlns:a16="http://schemas.microsoft.com/office/drawing/2014/main" id="{F67CAF47-0BD0-49AA-A7B2-32918860B707}"/>
              </a:ext>
            </a:extLst>
          </p:cNvPr>
          <p:cNvSpPr txBox="1"/>
          <p:nvPr userDrawn="1"/>
        </p:nvSpPr>
        <p:spPr>
          <a:xfrm>
            <a:off x="4065090" y="0"/>
            <a:ext cx="1775819" cy="195814"/>
          </a:xfrm>
          <a:prstGeom prst="rect">
            <a:avLst/>
          </a:prstGeom>
          <a:solidFill>
            <a:srgbClr val="FFFF00"/>
          </a:solidFill>
        </p:spPr>
        <p:txBody>
          <a:bodyPr wrap="square" lIns="36000" tIns="36000" rIns="36000" bIns="36000" rtlCol="0">
            <a:spAutoFit/>
          </a:bodyPr>
          <a:lstStyle/>
          <a:p>
            <a:pPr algn="dist"/>
            <a:r>
              <a:rPr lang="en-GB" sz="800" dirty="0">
                <a:latin typeface="Consolas" panose="020B0609020204030204" pitchFamily="49" charset="0"/>
              </a:rPr>
              <a:t>DRAFT UNDER EMBARGO</a:t>
            </a:r>
          </a:p>
        </p:txBody>
      </p:sp>
    </p:spTree>
    <p:extLst>
      <p:ext uri="{BB962C8B-B14F-4D97-AF65-F5344CB8AC3E}">
        <p14:creationId xmlns:p14="http://schemas.microsoft.com/office/powerpoint/2010/main" val="198974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8CD4BCA-9EA0-4A43-9F60-178AEB74637A}" type="datetimeFigureOut">
              <a:rPr lang="en-GB" smtClean="0"/>
              <a:t>20/11/2025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A6CA-FCEB-4D14-A216-0FCD3606D519}" type="slidenum">
              <a:rPr lang="en-GB" smtClean="0"/>
              <a:t>‹#›</a:t>
            </a:fld>
            <a:endParaRPr lang="en-GB" dirty="0"/>
          </a:p>
        </p:txBody>
      </p:sp>
    </p:spTree>
    <p:extLst>
      <p:ext uri="{BB962C8B-B14F-4D97-AF65-F5344CB8AC3E}">
        <p14:creationId xmlns:p14="http://schemas.microsoft.com/office/powerpoint/2010/main" val="413736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D4BCA-9EA0-4A43-9F60-178AEB74637A}" type="datetimeFigureOut">
              <a:rPr lang="en-GB" smtClean="0"/>
              <a:t>20/11/2025</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A6CA-FCEB-4D14-A216-0FCD3606D519}" type="slidenum">
              <a:rPr lang="en-GB" smtClean="0"/>
              <a:t>‹#›</a:t>
            </a:fld>
            <a:endParaRPr lang="en-GB" dirty="0"/>
          </a:p>
        </p:txBody>
      </p:sp>
    </p:spTree>
    <p:extLst>
      <p:ext uri="{BB962C8B-B14F-4D97-AF65-F5344CB8AC3E}">
        <p14:creationId xmlns:p14="http://schemas.microsoft.com/office/powerpoint/2010/main" val="5969494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33"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hyperlink" Target="https://www.picanet.org.uk/wp-content/uploads/sites/25/2024/12/PICANet-NPCCA-State-of-the-Nation-Report-2024_v1.0-12Dec2024.pdf" TargetMode="External"/><Relationship Id="rId21" Type="http://schemas.openxmlformats.org/officeDocument/2006/relationships/image" Target="../media/image13.png"/><Relationship Id="rId7" Type="http://schemas.openxmlformats.org/officeDocument/2006/relationships/image" Target="../media/image2.png"/><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8.jpeg"/><Relationship Id="rId20"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hyperlink" Target="https://www.thelancet.com/journals/lanchi/article/PIIS2352-4642(25)00156-7/fulltext" TargetMode="External"/><Relationship Id="rId5" Type="http://schemas.openxmlformats.org/officeDocument/2006/relationships/hyperlink" Target="mailto:picanet@leeds.ac.uk" TargetMode="External"/><Relationship Id="rId15" Type="http://schemas.openxmlformats.org/officeDocument/2006/relationships/image" Target="../media/image7.jpeg"/><Relationship Id="rId10" Type="http://schemas.openxmlformats.org/officeDocument/2006/relationships/hyperlink" Target="https://www.picanet.org.uk/annual-reporting-and-publications/" TargetMode="External"/><Relationship Id="rId19" Type="http://schemas.openxmlformats.org/officeDocument/2006/relationships/image" Target="../media/image11.jpeg"/><Relationship Id="rId4" Type="http://schemas.openxmlformats.org/officeDocument/2006/relationships/hyperlink" Target="https://www.picanet.org.uk/" TargetMode="External"/><Relationship Id="rId9" Type="http://schemas.openxmlformats.org/officeDocument/2006/relationships/hyperlink" Target="https://www.gov.uk/government/organisations/uk-health-security-agency"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EBF7">
            <a:alpha val="30000"/>
          </a:srgbClr>
        </a:solidFill>
        <a:effectLst/>
      </p:bgPr>
    </p:bg>
    <p:spTree>
      <p:nvGrpSpPr>
        <p:cNvPr id="1" name="">
          <a:extLst>
            <a:ext uri="{FF2B5EF4-FFF2-40B4-BE49-F238E27FC236}">
              <a16:creationId xmlns:a16="http://schemas.microsoft.com/office/drawing/2014/main" id="{921E0D99-5E7F-6B66-B6A9-933DEF11D40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B31A66-0285-D7C7-09B9-1EF7990E6F23}"/>
              </a:ext>
            </a:extLst>
          </p:cNvPr>
          <p:cNvSpPr/>
          <p:nvPr/>
        </p:nvSpPr>
        <p:spPr>
          <a:xfrm>
            <a:off x="162919" y="5363851"/>
            <a:ext cx="2426599" cy="694447"/>
          </a:xfrm>
          <a:prstGeom prst="roundRect">
            <a:avLst>
              <a:gd name="adj" fmla="val 6002"/>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53" name="Rectangle 52">
            <a:extLst>
              <a:ext uri="{FF2B5EF4-FFF2-40B4-BE49-F238E27FC236}">
                <a16:creationId xmlns:a16="http://schemas.microsoft.com/office/drawing/2014/main" id="{4A27E078-B2BD-AC65-A3AF-8DBE66CE3985}"/>
              </a:ext>
            </a:extLst>
          </p:cNvPr>
          <p:cNvSpPr/>
          <p:nvPr/>
        </p:nvSpPr>
        <p:spPr>
          <a:xfrm>
            <a:off x="-13344" y="1249473"/>
            <a:ext cx="9906000" cy="1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A9DD389D-CA89-3BC4-EFF8-5422D2D12F91}"/>
              </a:ext>
            </a:extLst>
          </p:cNvPr>
          <p:cNvSpPr/>
          <p:nvPr/>
        </p:nvSpPr>
        <p:spPr>
          <a:xfrm>
            <a:off x="-1914" y="6100646"/>
            <a:ext cx="9906000" cy="1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6F643670-1767-08EC-FC51-ECCFC259A687}"/>
              </a:ext>
            </a:extLst>
          </p:cNvPr>
          <p:cNvSpPr txBox="1"/>
          <p:nvPr/>
        </p:nvSpPr>
        <p:spPr>
          <a:xfrm>
            <a:off x="114298" y="81272"/>
            <a:ext cx="8150847" cy="1334587"/>
          </a:xfrm>
          <a:prstGeom prst="rect">
            <a:avLst/>
          </a:prstGeom>
          <a:noFill/>
        </p:spPr>
        <p:txBody>
          <a:bodyPr wrap="square" lIns="36000" tIns="36000" rIns="36000" bIns="36000" rtlCol="0">
            <a:spAutoFit/>
          </a:bodyPr>
          <a:lstStyle/>
          <a:p>
            <a:r>
              <a:rPr lang="en-GB" sz="1850" dirty="0">
                <a:solidFill>
                  <a:schemeClr val="accent1">
                    <a:lumMod val="75000"/>
                  </a:schemeClr>
                </a:solidFill>
                <a:latin typeface="Arial Rounded MT Bold" panose="020F0704030504030204" pitchFamily="34" charset="0"/>
              </a:rPr>
              <a:t>Impact of the Level 3 National Paediatric Critical Care Audit</a:t>
            </a:r>
          </a:p>
          <a:p>
            <a:r>
              <a:rPr lang="en-GB" sz="1850" dirty="0">
                <a:solidFill>
                  <a:schemeClr val="accent1">
                    <a:lumMod val="75000"/>
                  </a:schemeClr>
                </a:solidFill>
                <a:latin typeface="Arial Rounded MT Bold" panose="020F0704030504030204" pitchFamily="34" charset="0"/>
                <a:hlinkClick r:id="rId3"/>
              </a:rPr>
              <a:t>State of the Nation Report 2024</a:t>
            </a:r>
            <a:r>
              <a:rPr lang="en-GB" sz="1850" dirty="0">
                <a:solidFill>
                  <a:schemeClr val="accent1">
                    <a:lumMod val="75000"/>
                  </a:schemeClr>
                </a:solidFill>
                <a:latin typeface="Arial Rounded MT Bold" panose="020F0704030504030204" pitchFamily="34" charset="0"/>
              </a:rPr>
              <a:t> National Recommendations in-focus</a:t>
            </a:r>
            <a:endParaRPr lang="en-GB" sz="900" dirty="0"/>
          </a:p>
          <a:p>
            <a:r>
              <a:rPr lang="en-GB" sz="1000" dirty="0">
                <a:solidFill>
                  <a:schemeClr val="accent1">
                    <a:lumMod val="50000"/>
                  </a:schemeClr>
                </a:solidFill>
                <a:latin typeface="Arial" panose="020B0604020202020204" pitchFamily="34" charset="0"/>
                <a:cs typeface="Arial" panose="020B0604020202020204" pitchFamily="34" charset="0"/>
              </a:rPr>
              <a:t>National recommendations made in our State of the Nations Reports support the big questions that many working in paediatric critical care have. Support for and developments related to those in our 2024 Report are described below.</a:t>
            </a:r>
          </a:p>
          <a:p>
            <a:r>
              <a:rPr lang="en-GB" sz="1400" dirty="0"/>
              <a:t>Paediatric Intensive Care Audit Network  </a:t>
            </a:r>
            <a:r>
              <a:rPr lang="it-IT" sz="1050" dirty="0">
                <a:hlinkClick r:id="rId4"/>
              </a:rPr>
              <a:t>picanet.org.uk</a:t>
            </a:r>
            <a:r>
              <a:rPr lang="it-IT" sz="1050" dirty="0"/>
              <a:t> • </a:t>
            </a:r>
            <a:r>
              <a:rPr lang="it-IT" sz="1050" dirty="0">
                <a:hlinkClick r:id="rId5"/>
              </a:rPr>
              <a:t>picanet@leeds.ac.uk</a:t>
            </a:r>
            <a:endParaRPr lang="it-IT" sz="1050" dirty="0"/>
          </a:p>
          <a:p>
            <a:endParaRPr lang="it-IT" sz="1000" dirty="0"/>
          </a:p>
          <a:p>
            <a:endParaRPr lang="it-IT" sz="100" dirty="0"/>
          </a:p>
        </p:txBody>
      </p:sp>
      <p:pic>
        <p:nvPicPr>
          <p:cNvPr id="52" name="Picture 51" descr="New PICANet Logo_Red.png">
            <a:extLst>
              <a:ext uri="{FF2B5EF4-FFF2-40B4-BE49-F238E27FC236}">
                <a16:creationId xmlns:a16="http://schemas.microsoft.com/office/drawing/2014/main" id="{F0F76FC7-B729-A3A7-6EA5-D355D14144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2566" y="71900"/>
            <a:ext cx="1072065" cy="652310"/>
          </a:xfrm>
          <a:prstGeom prst="rect">
            <a:avLst/>
          </a:prstGeom>
          <a:noFill/>
        </p:spPr>
      </p:pic>
      <p:pic>
        <p:nvPicPr>
          <p:cNvPr id="56" name="Picture 55">
            <a:extLst>
              <a:ext uri="{FF2B5EF4-FFF2-40B4-BE49-F238E27FC236}">
                <a16:creationId xmlns:a16="http://schemas.microsoft.com/office/drawing/2014/main" id="{B87F459E-1A85-DD19-B6AC-6159296667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8602811" y="761311"/>
            <a:ext cx="1208396" cy="432000"/>
          </a:xfrm>
          <a:prstGeom prst="rect">
            <a:avLst/>
          </a:prstGeom>
          <a:noFill/>
        </p:spPr>
      </p:pic>
      <p:pic>
        <p:nvPicPr>
          <p:cNvPr id="57" name="Picture 56">
            <a:extLst>
              <a:ext uri="{FF2B5EF4-FFF2-40B4-BE49-F238E27FC236}">
                <a16:creationId xmlns:a16="http://schemas.microsoft.com/office/drawing/2014/main" id="{834F1CE8-B239-B3C0-D02B-79783E8A31FE}"/>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5" t="4493" r="4984" b="14360"/>
          <a:stretch/>
        </p:blipFill>
        <p:spPr bwMode="auto">
          <a:xfrm>
            <a:off x="7140349" y="761203"/>
            <a:ext cx="1404476" cy="432000"/>
          </a:xfrm>
          <a:prstGeom prst="rect">
            <a:avLst/>
          </a:prstGeom>
          <a:noFill/>
          <a:ln>
            <a:noFill/>
          </a:ln>
          <a:extLst>
            <a:ext uri="{53640926-AAD7-44D8-BBD7-CCE9431645EC}">
              <a14:shadowObscured xmlns:a14="http://schemas.microsoft.com/office/drawing/2010/main"/>
            </a:ext>
          </a:extLst>
        </p:spPr>
      </p:pic>
      <p:sp>
        <p:nvSpPr>
          <p:cNvPr id="59" name="TextBox 58">
            <a:extLst>
              <a:ext uri="{FF2B5EF4-FFF2-40B4-BE49-F238E27FC236}">
                <a16:creationId xmlns:a16="http://schemas.microsoft.com/office/drawing/2014/main" id="{0E2643AF-5914-9FF5-18B6-F582E14948F4}"/>
              </a:ext>
            </a:extLst>
          </p:cNvPr>
          <p:cNvSpPr txBox="1"/>
          <p:nvPr/>
        </p:nvSpPr>
        <p:spPr>
          <a:xfrm>
            <a:off x="2782248" y="705922"/>
            <a:ext cx="65" cy="226591"/>
          </a:xfrm>
          <a:prstGeom prst="rect">
            <a:avLst/>
          </a:prstGeom>
          <a:noFill/>
        </p:spPr>
        <p:txBody>
          <a:bodyPr wrap="none" lIns="0" tIns="36000" rIns="0" bIns="36000" rtlCol="0" anchor="ctr" anchorCtr="1">
            <a:spAutoFit/>
          </a:bodyPr>
          <a:lstStyle/>
          <a:p>
            <a:endParaRPr lang="en-GB" sz="1000" dirty="0">
              <a:solidFill>
                <a:schemeClr val="tx1">
                  <a:lumMod val="50000"/>
                  <a:lumOff val="50000"/>
                </a:schemeClr>
              </a:solidFill>
              <a:latin typeface="Arial Rounded MT Bold" panose="020F0704030504030204" pitchFamily="34" charset="0"/>
            </a:endParaRPr>
          </a:p>
        </p:txBody>
      </p:sp>
      <p:sp>
        <p:nvSpPr>
          <p:cNvPr id="21" name="Call-out: Line with Accent Bar 20">
            <a:extLst>
              <a:ext uri="{FF2B5EF4-FFF2-40B4-BE49-F238E27FC236}">
                <a16:creationId xmlns:a16="http://schemas.microsoft.com/office/drawing/2014/main" id="{45E9CEA0-A962-63B9-3DAB-38983DDA867A}"/>
              </a:ext>
            </a:extLst>
          </p:cNvPr>
          <p:cNvSpPr/>
          <p:nvPr/>
        </p:nvSpPr>
        <p:spPr>
          <a:xfrm>
            <a:off x="3933825" y="2676525"/>
            <a:ext cx="2190750" cy="1019175"/>
          </a:xfrm>
          <a:prstGeom prst="accentCallout1">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A64040ED-7B75-4983-E6A4-DDA208112EEE}"/>
              </a:ext>
            </a:extLst>
          </p:cNvPr>
          <p:cNvSpPr/>
          <p:nvPr/>
        </p:nvSpPr>
        <p:spPr>
          <a:xfrm>
            <a:off x="173298" y="1800877"/>
            <a:ext cx="9587116" cy="2579201"/>
          </a:xfrm>
          <a:prstGeom prst="roundRect">
            <a:avLst>
              <a:gd name="adj" fmla="val 6002"/>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35" name="TextBox 34">
            <a:extLst>
              <a:ext uri="{FF2B5EF4-FFF2-40B4-BE49-F238E27FC236}">
                <a16:creationId xmlns:a16="http://schemas.microsoft.com/office/drawing/2014/main" id="{3EEB1D19-FBD9-C021-E0A2-17DE652C22A0}"/>
              </a:ext>
            </a:extLst>
          </p:cNvPr>
          <p:cNvSpPr txBox="1"/>
          <p:nvPr/>
        </p:nvSpPr>
        <p:spPr>
          <a:xfrm>
            <a:off x="173805" y="1880024"/>
            <a:ext cx="5012224" cy="1938992"/>
          </a:xfrm>
          <a:prstGeom prst="rect">
            <a:avLst/>
          </a:prstGeom>
          <a:noFill/>
        </p:spPr>
        <p:txBody>
          <a:bodyPr wrap="square" lIns="91440" tIns="45720" rIns="91440" bIns="45720" anchor="t">
            <a:spAutoFit/>
          </a:bodyPr>
          <a:lstStyle/>
          <a:p>
            <a:r>
              <a:rPr lang="en-GB" sz="1000" dirty="0">
                <a:solidFill>
                  <a:sysClr val="windowText" lastClr="000000">
                    <a:lumMod val="85000"/>
                    <a:lumOff val="15000"/>
                  </a:sysClr>
                </a:solidFill>
                <a:latin typeface="Arial" panose="020B0604020202020204" pitchFamily="34" charset="0"/>
                <a:cs typeface="Arial" panose="020B0604020202020204" pitchFamily="34" charset="0"/>
              </a:rPr>
              <a:t>A research study led by Imperial College London, in collaboration with the PICANet team at the Universities of Leeds and Leicester, and others analysed PICANet data for children aged 0–15 years who were admitted to UK PICUs between 01 Jan 2008 and 31 Dec 2021. The study highlights inequalities associated with ethnicity and child poverty for children admitted to intensive care in the UK. </a:t>
            </a:r>
          </a:p>
          <a:p>
            <a:pPr rtl="0">
              <a:defRPr sz="1680" b="0" i="0" u="none" strike="noStrike" kern="1200" spc="0" baseline="0">
                <a:solidFill>
                  <a:sysClr val="windowText" lastClr="000000">
                    <a:lumMod val="85000"/>
                    <a:lumOff val="15000"/>
                  </a:sysClr>
                </a:solidFill>
                <a:latin typeface="+mn-lt"/>
                <a:ea typeface="+mn-ea"/>
                <a:cs typeface="+mn-cs"/>
              </a:defRPr>
            </a:pPr>
            <a:endParaRPr lang="en-GB" sz="1000" dirty="0">
              <a:solidFill>
                <a:sysClr val="windowText" lastClr="000000">
                  <a:lumMod val="85000"/>
                  <a:lumOff val="15000"/>
                </a:sysClr>
              </a:solidFill>
              <a:latin typeface="Arial" panose="020B0604020202020204" pitchFamily="34" charset="0"/>
              <a:cs typeface="Arial" panose="020B0604020202020204" pitchFamily="34" charset="0"/>
            </a:endParaRPr>
          </a:p>
          <a:p>
            <a:pPr rtl="0">
              <a:defRPr sz="1680" b="0" i="0" u="none" strike="noStrike" kern="1200" spc="0" baseline="0">
                <a:solidFill>
                  <a:sysClr val="windowText" lastClr="000000">
                    <a:lumMod val="85000"/>
                    <a:lumOff val="15000"/>
                  </a:sysClr>
                </a:solidFill>
                <a:latin typeface="+mn-lt"/>
                <a:ea typeface="+mn-ea"/>
                <a:cs typeface="+mn-cs"/>
              </a:defRPr>
            </a:pPr>
            <a:r>
              <a:rPr lang="en-GB" sz="1000" dirty="0">
                <a:solidFill>
                  <a:sysClr val="windowText" lastClr="000000">
                    <a:lumMod val="85000"/>
                    <a:lumOff val="15000"/>
                  </a:sysClr>
                </a:solidFill>
                <a:latin typeface="Arial" panose="020B0604020202020204" pitchFamily="34" charset="0"/>
                <a:cs typeface="Arial" panose="020B0604020202020204" pitchFamily="34" charset="0"/>
              </a:rPr>
              <a:t>The wider research community, national policy makers and healthcare leads across the UK are signposted </a:t>
            </a:r>
            <a:r>
              <a:rPr lang="en-GB" sz="1000" dirty="0">
                <a:latin typeface="Arial" panose="020B0604020202020204" pitchFamily="34" charset="0"/>
                <a:cs typeface="Arial" panose="020B0604020202020204" pitchFamily="34" charset="0"/>
              </a:rPr>
              <a:t>to the need for research into the following barriers associated with ethnicity and deprivation to reduce disparities, “[...] access barriers tied to deprivation, marginalisation, immigration, and language, to clearly understand these mechanisms to enable targeted intervention”. Investment into high-quality, accessible early-years care is also noted as being particularly </a:t>
            </a:r>
            <a:r>
              <a:rPr lang="en-GB" sz="1000" dirty="0">
                <a:solidFill>
                  <a:sysClr val="windowText" lastClr="000000">
                    <a:lumMod val="85000"/>
                    <a:lumOff val="15000"/>
                  </a:sysClr>
                </a:solidFill>
                <a:latin typeface="Arial" panose="020B0604020202020204" pitchFamily="34" charset="0"/>
                <a:cs typeface="Arial" panose="020B0604020202020204" pitchFamily="34" charset="0"/>
              </a:rPr>
              <a:t>important. </a:t>
            </a:r>
          </a:p>
        </p:txBody>
      </p:sp>
      <p:sp>
        <p:nvSpPr>
          <p:cNvPr id="42" name="TextBox 41">
            <a:extLst>
              <a:ext uri="{FF2B5EF4-FFF2-40B4-BE49-F238E27FC236}">
                <a16:creationId xmlns:a16="http://schemas.microsoft.com/office/drawing/2014/main" id="{114D2814-FCF3-E1F8-D364-A78FB949F5FC}"/>
              </a:ext>
            </a:extLst>
          </p:cNvPr>
          <p:cNvSpPr txBox="1"/>
          <p:nvPr/>
        </p:nvSpPr>
        <p:spPr>
          <a:xfrm>
            <a:off x="137230" y="1416376"/>
            <a:ext cx="9587116" cy="459700"/>
          </a:xfrm>
          <a:prstGeom prst="roundRect">
            <a:avLst/>
          </a:prstGeom>
          <a:solidFill>
            <a:schemeClr val="accent1">
              <a:lumMod val="40000"/>
              <a:lumOff val="60000"/>
            </a:schemeClr>
          </a:solidFill>
        </p:spPr>
        <p:txBody>
          <a:bodyPr wrap="square" anchor="ctr">
            <a:spAutoFit/>
          </a:bodyPr>
          <a:lstStyle/>
          <a:p>
            <a:pPr>
              <a:defRPr sz="1680" b="0" i="0" u="none" strike="noStrike" kern="1200" spc="0" baseline="0">
                <a:solidFill>
                  <a:sysClr val="windowText" lastClr="000000">
                    <a:lumMod val="85000"/>
                    <a:lumOff val="15000"/>
                  </a:sysClr>
                </a:solidFill>
                <a:latin typeface="+mn-lt"/>
                <a:ea typeface="+mn-ea"/>
                <a:cs typeface="+mn-cs"/>
              </a:defRPr>
            </a:pPr>
            <a:r>
              <a:rPr lang="en-GB" sz="1050" dirty="0">
                <a:solidFill>
                  <a:schemeClr val="accent1">
                    <a:lumMod val="50000"/>
                  </a:schemeClr>
                </a:solidFill>
              </a:rPr>
              <a:t>National recommendation 1</a:t>
            </a:r>
            <a:r>
              <a:rPr lang="en-GB" sz="1050" dirty="0">
                <a:solidFill>
                  <a:schemeClr val="accent1">
                    <a:lumMod val="50000"/>
                  </a:schemeClr>
                </a:solidFill>
                <a:latin typeface="Arial" panose="020B0604020202020204" pitchFamily="34" charset="0"/>
                <a:cs typeface="Arial" panose="020B0604020202020204" pitchFamily="34" charset="0"/>
              </a:rPr>
              <a:t>: Investigate reasons for higher PICU admission rates in children from ethnic minority groups and the most deprived areas of England, Wales and Scotland. </a:t>
            </a:r>
          </a:p>
        </p:txBody>
      </p:sp>
      <p:sp>
        <p:nvSpPr>
          <p:cNvPr id="3" name="Rectangle: Rounded Corners 2">
            <a:extLst>
              <a:ext uri="{FF2B5EF4-FFF2-40B4-BE49-F238E27FC236}">
                <a16:creationId xmlns:a16="http://schemas.microsoft.com/office/drawing/2014/main" id="{27A3A7F0-69D2-D489-C87E-0CCA2EE11ED8}"/>
              </a:ext>
            </a:extLst>
          </p:cNvPr>
          <p:cNvSpPr/>
          <p:nvPr/>
        </p:nvSpPr>
        <p:spPr>
          <a:xfrm>
            <a:off x="2636770" y="5019339"/>
            <a:ext cx="7087575" cy="1003790"/>
          </a:xfrm>
          <a:prstGeom prst="roundRect">
            <a:avLst>
              <a:gd name="adj" fmla="val 6002"/>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2" name="TextBox 1">
            <a:extLst>
              <a:ext uri="{FF2B5EF4-FFF2-40B4-BE49-F238E27FC236}">
                <a16:creationId xmlns:a16="http://schemas.microsoft.com/office/drawing/2014/main" id="{9EC5598D-3218-B7E0-21D9-CE68922612E5}"/>
              </a:ext>
            </a:extLst>
          </p:cNvPr>
          <p:cNvSpPr txBox="1"/>
          <p:nvPr/>
        </p:nvSpPr>
        <p:spPr>
          <a:xfrm>
            <a:off x="2782248" y="4415248"/>
            <a:ext cx="6871679" cy="646986"/>
          </a:xfrm>
          <a:prstGeom prst="roundRect">
            <a:avLst/>
          </a:prstGeom>
          <a:solidFill>
            <a:schemeClr val="accent1">
              <a:lumMod val="40000"/>
              <a:lumOff val="60000"/>
            </a:schemeClr>
          </a:solidFill>
        </p:spPr>
        <p:txBody>
          <a:bodyPr wrap="square" anchor="ctr">
            <a:spAutoFit/>
          </a:bodyPr>
          <a:lstStyle/>
          <a:p>
            <a:pPr>
              <a:defRPr sz="1680" b="0" i="0" u="none" strike="noStrike" kern="1200" spc="0" baseline="0">
                <a:solidFill>
                  <a:sysClr val="windowText" lastClr="000000">
                    <a:lumMod val="85000"/>
                    <a:lumOff val="15000"/>
                  </a:sysClr>
                </a:solidFill>
                <a:latin typeface="+mn-lt"/>
                <a:ea typeface="+mn-ea"/>
                <a:cs typeface="+mn-cs"/>
              </a:defRPr>
            </a:pPr>
            <a:r>
              <a:rPr lang="en-GB" sz="1100" dirty="0">
                <a:solidFill>
                  <a:schemeClr val="accent1">
                    <a:lumMod val="50000"/>
                  </a:schemeClr>
                </a:solidFill>
              </a:rPr>
              <a:t>National recommendation 3: </a:t>
            </a:r>
            <a:r>
              <a:rPr lang="en-GB" sz="1050" dirty="0">
                <a:solidFill>
                  <a:schemeClr val="accent1">
                    <a:lumMod val="50000"/>
                  </a:schemeClr>
                </a:solidFill>
                <a:latin typeface="Arial" panose="020B0604020202020204" pitchFamily="34" charset="0"/>
                <a:cs typeface="Arial" panose="020B0604020202020204" pitchFamily="34" charset="0"/>
              </a:rPr>
              <a:t>Monitor changes over time in reasons for admission to PICU and the impact on paediatric critical care services following the planned roll out of the respiratory syncytial virus (RSV) vaccination programme.</a:t>
            </a:r>
          </a:p>
        </p:txBody>
      </p:sp>
      <p:sp>
        <p:nvSpPr>
          <p:cNvPr id="4" name="TextBox 3">
            <a:extLst>
              <a:ext uri="{FF2B5EF4-FFF2-40B4-BE49-F238E27FC236}">
                <a16:creationId xmlns:a16="http://schemas.microsoft.com/office/drawing/2014/main" id="{74F34497-643C-BD16-15C2-9CB803B3652F}"/>
              </a:ext>
            </a:extLst>
          </p:cNvPr>
          <p:cNvSpPr txBox="1"/>
          <p:nvPr/>
        </p:nvSpPr>
        <p:spPr>
          <a:xfrm>
            <a:off x="2627626" y="5051780"/>
            <a:ext cx="7158703" cy="1015663"/>
          </a:xfrm>
          <a:prstGeom prst="rect">
            <a:avLst/>
          </a:prstGeom>
          <a:noFill/>
        </p:spPr>
        <p:txBody>
          <a:bodyPr wrap="square" lIns="91440" tIns="45720" rIns="91440" bIns="45720" anchor="t">
            <a:spAutoFit/>
          </a:bodyPr>
          <a:lstStyle/>
          <a:p>
            <a:pPr>
              <a:defRPr sz="1680" b="0" i="0" u="none" strike="noStrike" kern="1200" spc="0" baseline="0">
                <a:solidFill>
                  <a:sysClr val="windowText" lastClr="000000">
                    <a:lumMod val="85000"/>
                    <a:lumOff val="15000"/>
                  </a:sysClr>
                </a:solidFill>
                <a:latin typeface="+mn-lt"/>
                <a:ea typeface="+mn-ea"/>
                <a:cs typeface="+mn-cs"/>
              </a:defRPr>
            </a:pPr>
            <a:r>
              <a:rPr lang="en-GB" sz="1000" dirty="0">
                <a:solidFill>
                  <a:sysClr val="windowText" lastClr="000000">
                    <a:lumMod val="85000"/>
                    <a:lumOff val="15000"/>
                  </a:sysClr>
                </a:solidFill>
                <a:latin typeface="Arial" panose="020B0604020202020204" pitchFamily="34" charset="0"/>
                <a:cs typeface="Arial" panose="020B0604020202020204" pitchFamily="34" charset="0"/>
              </a:rPr>
              <a:t>PICANet now provide the </a:t>
            </a:r>
            <a:r>
              <a:rPr lang="en-GB" sz="1000" dirty="0">
                <a:solidFill>
                  <a:sysClr val="windowText" lastClr="000000">
                    <a:lumMod val="85000"/>
                    <a:lumOff val="15000"/>
                  </a:sysClr>
                </a:solidFill>
                <a:latin typeface="Arial" panose="020B0604020202020204" pitchFamily="34" charset="0"/>
                <a:cs typeface="Arial" panose="020B0604020202020204" pitchFamily="34" charset="0"/>
                <a:hlinkClick r:id="rId9"/>
              </a:rPr>
              <a:t>UK Health Security Agency</a:t>
            </a:r>
            <a:r>
              <a:rPr lang="en-GB" sz="1000" dirty="0">
                <a:solidFill>
                  <a:sysClr val="windowText" lastClr="000000">
                    <a:lumMod val="85000"/>
                    <a:lumOff val="15000"/>
                  </a:sysClr>
                </a:solidFill>
                <a:latin typeface="Arial" panose="020B0604020202020204" pitchFamily="34" charset="0"/>
                <a:cs typeface="Arial" panose="020B0604020202020204" pitchFamily="34" charset="0"/>
              </a:rPr>
              <a:t> (UKHSA) with data to support their monitoring of RSV in PICU.</a:t>
            </a:r>
          </a:p>
          <a:p>
            <a:pPr rtl="0">
              <a:defRPr sz="1680" b="0" i="0" u="none" strike="noStrike" kern="1200" spc="0" baseline="0">
                <a:solidFill>
                  <a:sysClr val="windowText" lastClr="000000">
                    <a:lumMod val="85000"/>
                    <a:lumOff val="15000"/>
                  </a:sysClr>
                </a:solidFill>
                <a:latin typeface="+mn-lt"/>
                <a:ea typeface="+mn-ea"/>
                <a:cs typeface="+mn-cs"/>
              </a:defRPr>
            </a:pPr>
            <a:endParaRPr lang="en-GB" sz="1000" dirty="0">
              <a:solidFill>
                <a:sysClr val="windowText" lastClr="000000">
                  <a:lumMod val="85000"/>
                  <a:lumOff val="15000"/>
                </a:sysClr>
              </a:solidFill>
              <a:latin typeface="Arial" panose="020B0604020202020204" pitchFamily="34" charset="0"/>
              <a:cs typeface="Arial" panose="020B0604020202020204" pitchFamily="34" charset="0"/>
            </a:endParaRPr>
          </a:p>
          <a:p>
            <a:pPr rtl="0">
              <a:defRPr sz="1680" b="0" i="0" u="none" strike="noStrike" kern="1200" spc="0" baseline="0">
                <a:solidFill>
                  <a:sysClr val="windowText" lastClr="000000">
                    <a:lumMod val="85000"/>
                    <a:lumOff val="15000"/>
                  </a:sysClr>
                </a:solidFill>
                <a:latin typeface="+mn-lt"/>
                <a:ea typeface="+mn-ea"/>
                <a:cs typeface="+mn-cs"/>
              </a:defRPr>
            </a:pPr>
            <a:r>
              <a:rPr lang="en-GB" sz="1000" dirty="0">
                <a:solidFill>
                  <a:sysClr val="windowText" lastClr="000000">
                    <a:lumMod val="85000"/>
                    <a:lumOff val="15000"/>
                  </a:sysClr>
                </a:solidFill>
                <a:latin typeface="Arial" panose="020B0604020202020204" pitchFamily="34" charset="0"/>
                <a:cs typeface="Arial" panose="020B0604020202020204" pitchFamily="34" charset="0"/>
              </a:rPr>
              <a:t>This recommendation has been extended </a:t>
            </a:r>
            <a:r>
              <a:rPr lang="en-GB" sz="1000" dirty="0">
                <a:latin typeface="Arial" panose="020B0604020202020204" pitchFamily="34" charset="0"/>
                <a:cs typeface="Arial" panose="020B0604020202020204" pitchFamily="34" charset="0"/>
              </a:rPr>
              <a:t>in the </a:t>
            </a:r>
            <a:r>
              <a:rPr lang="en-GB" sz="1000" dirty="0">
                <a:latin typeface="Arial" panose="020B0604020202020204" pitchFamily="34" charset="0"/>
                <a:cs typeface="Arial" panose="020B0604020202020204" pitchFamily="34" charset="0"/>
                <a:hlinkClick r:id="rId10"/>
              </a:rPr>
              <a:t>State of the Nations Report 2025</a:t>
            </a:r>
            <a:r>
              <a:rPr lang="en-GB" sz="1000" dirty="0">
                <a:latin typeface="Arial" panose="020B0604020202020204" pitchFamily="34" charset="0"/>
                <a:cs typeface="Arial" panose="020B0604020202020204" pitchFamily="34" charset="0"/>
              </a:rPr>
              <a:t>. We recommend continued monitoring because the maternal RSV vaccination programme is expected to have its full impact on infant critical care admissions in the 2025-26 season. Additionally, NHS England announced that the </a:t>
            </a:r>
            <a:r>
              <a:rPr lang="en-GB" sz="1000" dirty="0" err="1">
                <a:latin typeface="Arial" panose="020B0604020202020204" pitchFamily="34" charset="0"/>
                <a:cs typeface="Arial" panose="020B0604020202020204" pitchFamily="34" charset="0"/>
              </a:rPr>
              <a:t>nirsevimab</a:t>
            </a:r>
            <a:r>
              <a:rPr lang="en-GB" sz="1000" dirty="0">
                <a:latin typeface="Arial" panose="020B0604020202020204" pitchFamily="34" charset="0"/>
                <a:cs typeface="Arial" panose="020B0604020202020204" pitchFamily="34" charset="0"/>
              </a:rPr>
              <a:t> immunisation will be rolled out to high-risk babies and very preterm infants, potentially impacting on respiratory admissions.</a:t>
            </a:r>
          </a:p>
        </p:txBody>
      </p:sp>
      <p:sp>
        <p:nvSpPr>
          <p:cNvPr id="7" name="TextBox 6">
            <a:extLst>
              <a:ext uri="{FF2B5EF4-FFF2-40B4-BE49-F238E27FC236}">
                <a16:creationId xmlns:a16="http://schemas.microsoft.com/office/drawing/2014/main" id="{A1F6040D-E935-2ED9-AC84-91AB9AD32154}"/>
              </a:ext>
            </a:extLst>
          </p:cNvPr>
          <p:cNvSpPr txBox="1"/>
          <p:nvPr/>
        </p:nvSpPr>
        <p:spPr>
          <a:xfrm>
            <a:off x="155633" y="5415261"/>
            <a:ext cx="2707070" cy="707886"/>
          </a:xfrm>
          <a:prstGeom prst="rect">
            <a:avLst/>
          </a:prstGeom>
          <a:noFill/>
        </p:spPr>
        <p:txBody>
          <a:bodyPr wrap="square" lIns="91440" tIns="45720" rIns="91440" bIns="45720" anchor="t">
            <a:spAutoFit/>
          </a:bodyPr>
          <a:lstStyle/>
          <a:p>
            <a:pPr>
              <a:defRPr sz="1680" b="0" i="0" u="none" strike="noStrike" kern="1200" spc="0" baseline="0">
                <a:solidFill>
                  <a:sysClr val="windowText" lastClr="000000">
                    <a:lumMod val="85000"/>
                    <a:lumOff val="15000"/>
                  </a:sysClr>
                </a:solidFill>
                <a:latin typeface="+mn-lt"/>
                <a:ea typeface="+mn-ea"/>
                <a:cs typeface="+mn-cs"/>
              </a:defRPr>
            </a:pPr>
            <a:r>
              <a:rPr lang="en-GB" sz="1000" dirty="0">
                <a:latin typeface="Arial" panose="020B0604020202020204" pitchFamily="34" charset="0"/>
                <a:cs typeface="Arial" panose="020B0604020202020204" pitchFamily="34" charset="0"/>
              </a:rPr>
              <a:t>A </a:t>
            </a:r>
            <a:r>
              <a:rPr lang="en-GB" sz="1000" dirty="0">
                <a:solidFill>
                  <a:sysClr val="windowText" lastClr="000000">
                    <a:lumMod val="85000"/>
                    <a:lumOff val="15000"/>
                  </a:sysClr>
                </a:solidFill>
                <a:latin typeface="Arial" panose="020B0604020202020204" pitchFamily="34" charset="0"/>
                <a:cs typeface="Arial" panose="020B0604020202020204" pitchFamily="34" charset="0"/>
              </a:rPr>
              <a:t>journal article investigating mortality differences between male and female children admitted to UK PICUs is coming soon.</a:t>
            </a:r>
          </a:p>
        </p:txBody>
      </p:sp>
      <p:sp>
        <p:nvSpPr>
          <p:cNvPr id="5" name="TextBox 4">
            <a:extLst>
              <a:ext uri="{FF2B5EF4-FFF2-40B4-BE49-F238E27FC236}">
                <a16:creationId xmlns:a16="http://schemas.microsoft.com/office/drawing/2014/main" id="{AA932CC1-3841-CAA6-54A5-0071219DCD44}"/>
              </a:ext>
            </a:extLst>
          </p:cNvPr>
          <p:cNvSpPr txBox="1"/>
          <p:nvPr/>
        </p:nvSpPr>
        <p:spPr>
          <a:xfrm>
            <a:off x="177034" y="4453787"/>
            <a:ext cx="2274454" cy="996017"/>
          </a:xfrm>
          <a:prstGeom prst="roundRect">
            <a:avLst/>
          </a:prstGeom>
          <a:solidFill>
            <a:schemeClr val="accent1">
              <a:lumMod val="40000"/>
              <a:lumOff val="60000"/>
            </a:schemeClr>
          </a:solidFill>
        </p:spPr>
        <p:txBody>
          <a:bodyPr wrap="square" anchor="ctr">
            <a:spAutoFit/>
          </a:bodyPr>
          <a:lstStyle/>
          <a:p>
            <a:r>
              <a:rPr lang="en-GB" sz="1050" dirty="0">
                <a:solidFill>
                  <a:schemeClr val="accent1">
                    <a:lumMod val="50000"/>
                  </a:schemeClr>
                </a:solidFill>
              </a:rPr>
              <a:t>National recommendation 2: </a:t>
            </a:r>
            <a:r>
              <a:rPr lang="en-GB" sz="1050" dirty="0">
                <a:solidFill>
                  <a:schemeClr val="accent1">
                    <a:lumMod val="50000"/>
                  </a:schemeClr>
                </a:solidFill>
                <a:latin typeface="Arial" panose="020B0604020202020204" pitchFamily="34" charset="0"/>
                <a:cs typeface="Arial" panose="020B0604020202020204" pitchFamily="34" charset="0"/>
              </a:rPr>
              <a:t>Investigate reasons for the differences in mortality between males and females and how this has changed over time. </a:t>
            </a:r>
            <a:endParaRPr lang="en-GB" sz="1000" dirty="0">
              <a:solidFill>
                <a:schemeClr val="accent1">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C9F29D0-1A6C-172E-32A5-6D53C979CF6A}"/>
              </a:ext>
            </a:extLst>
          </p:cNvPr>
          <p:cNvSpPr txBox="1"/>
          <p:nvPr/>
        </p:nvSpPr>
        <p:spPr>
          <a:xfrm>
            <a:off x="5759088" y="3802718"/>
            <a:ext cx="3329166" cy="245003"/>
          </a:xfrm>
          <a:prstGeom prst="rect">
            <a:avLst/>
          </a:prstGeom>
          <a:noFill/>
        </p:spPr>
        <p:txBody>
          <a:bodyPr wrap="square" lIns="91440" tIns="45720" rIns="91440" bIns="45720" anchor="t">
            <a:spAutoFit/>
          </a:bodyPr>
          <a:lstStyle/>
          <a:p>
            <a:pPr>
              <a:lnSpc>
                <a:spcPct val="107000"/>
              </a:lnSpc>
              <a:spcAft>
                <a:spcPts val="800"/>
              </a:spcAft>
            </a:pPr>
            <a:r>
              <a:rPr lang="en-GB" sz="1000" dirty="0">
                <a:solidFill>
                  <a:sysClr val="windowText" lastClr="000000">
                    <a:lumMod val="85000"/>
                    <a:lumOff val="15000"/>
                  </a:sysClr>
                </a:solidFill>
                <a:latin typeface="Arial" panose="020B0604020202020204" pitchFamily="34" charset="0"/>
                <a:cs typeface="Arial" panose="020B0604020202020204" pitchFamily="34" charset="0"/>
              </a:rPr>
              <a:t>The research was reported </a:t>
            </a:r>
            <a:r>
              <a:rPr lang="en-GB" sz="1000" kern="100" dirty="0">
                <a:effectLst/>
                <a:latin typeface="Arial" panose="020B0604020202020204" pitchFamily="34" charset="0"/>
                <a:ea typeface="Aptos" panose="020B0004020202020204" pitchFamily="34" charset="0"/>
                <a:cs typeface="Arial" panose="020B0604020202020204" pitchFamily="34" charset="0"/>
              </a:rPr>
              <a:t>on in national news outlets. </a:t>
            </a:r>
            <a:endParaRPr lang="en-GB" sz="1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98AAA65-0017-143C-73A2-B8280492E81C}"/>
              </a:ext>
            </a:extLst>
          </p:cNvPr>
          <p:cNvSpPr txBox="1"/>
          <p:nvPr/>
        </p:nvSpPr>
        <p:spPr>
          <a:xfrm>
            <a:off x="215322" y="3992658"/>
            <a:ext cx="8387489" cy="400110"/>
          </a:xfrm>
          <a:prstGeom prst="rect">
            <a:avLst/>
          </a:prstGeom>
          <a:noFill/>
        </p:spPr>
        <p:txBody>
          <a:bodyPr wrap="square" lIns="91440" tIns="45720" rIns="91440" bIns="45720" anchor="t">
            <a:spAutoFit/>
          </a:bodyPr>
          <a:lstStyle/>
          <a:p>
            <a:pPr rtl="0">
              <a:defRPr sz="1680" b="0" i="0" u="none" strike="noStrike" kern="1200" spc="0" baseline="0">
                <a:solidFill>
                  <a:sysClr val="windowText" lastClr="000000">
                    <a:lumMod val="85000"/>
                    <a:lumOff val="15000"/>
                  </a:sysClr>
                </a:solidFill>
                <a:latin typeface="+mn-lt"/>
                <a:ea typeface="+mn-ea"/>
                <a:cs typeface="+mn-cs"/>
              </a:defRPr>
            </a:pPr>
            <a:r>
              <a:rPr lang="en-GB" sz="1000" i="1" dirty="0">
                <a:latin typeface="Arial" panose="020B0604020202020204" pitchFamily="34" charset="0"/>
                <a:cs typeface="Arial" panose="020B0604020202020204" pitchFamily="34" charset="0"/>
                <a:hlinkClick r:id="rId11"/>
              </a:rPr>
              <a:t>Contribution of ethnicity and deprivation to paediatric critical care outcomes in the UK, 2008–21: a national retrospective cohort study</a:t>
            </a:r>
            <a:endParaRPr lang="en-GB" sz="1000" i="1" dirty="0">
              <a:latin typeface="Arial" panose="020B0604020202020204" pitchFamily="34" charset="0"/>
              <a:cs typeface="Arial" panose="020B0604020202020204" pitchFamily="34" charset="0"/>
            </a:endParaRPr>
          </a:p>
          <a:p>
            <a:pPr rtl="0">
              <a:defRPr sz="1680" b="0" i="0" u="none" strike="noStrike" kern="1200" spc="0" baseline="0">
                <a:solidFill>
                  <a:sysClr val="windowText" lastClr="000000">
                    <a:lumMod val="85000"/>
                    <a:lumOff val="15000"/>
                  </a:sysClr>
                </a:solidFill>
                <a:latin typeface="+mn-lt"/>
                <a:ea typeface="+mn-ea"/>
                <a:cs typeface="+mn-cs"/>
              </a:defRPr>
            </a:pPr>
            <a:r>
              <a:rPr lang="en-GB" sz="1000" i="1" dirty="0">
                <a:latin typeface="Arial" panose="020B0604020202020204" pitchFamily="34" charset="0"/>
                <a:cs typeface="Arial" panose="020B0604020202020204" pitchFamily="34" charset="0"/>
              </a:rPr>
              <a:t>Mitchell, Hannah K et al. The Lancet Child &amp; Adolescent Health, Volume 9, Issue 9, 646 - 654</a:t>
            </a:r>
          </a:p>
        </p:txBody>
      </p:sp>
      <p:sp>
        <p:nvSpPr>
          <p:cNvPr id="13" name="Rectangle 1">
            <a:extLst>
              <a:ext uri="{FF2B5EF4-FFF2-40B4-BE49-F238E27FC236}">
                <a16:creationId xmlns:a16="http://schemas.microsoft.com/office/drawing/2014/main" id="{B9E821BB-4CEB-0270-CCB9-546B27B492B4}"/>
              </a:ext>
            </a:extLst>
          </p:cNvPr>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descr="A screenshot of a computer&#10;&#10;AI-generated content may be incorrect.">
            <a:extLst>
              <a:ext uri="{FF2B5EF4-FFF2-40B4-BE49-F238E27FC236}">
                <a16:creationId xmlns:a16="http://schemas.microsoft.com/office/drawing/2014/main" id="{A9CB9938-2A03-B94A-6F69-64A81828EF6F}"/>
              </a:ext>
            </a:extLst>
          </p:cNvPr>
          <p:cNvPicPr>
            <a:picLocks noChangeAspect="1"/>
          </p:cNvPicPr>
          <p:nvPr/>
        </p:nvPicPr>
        <p:blipFill rotWithShape="1">
          <a:blip r:embed="rId12"/>
          <a:srcRect l="9633" t="14047" r="12247" b="46678"/>
          <a:stretch/>
        </p:blipFill>
        <p:spPr bwMode="auto">
          <a:xfrm>
            <a:off x="5149453" y="1788061"/>
            <a:ext cx="4476386" cy="1181125"/>
          </a:xfrm>
          <a:prstGeom prst="rect">
            <a:avLst/>
          </a:prstGeom>
          <a:ln>
            <a:solidFill>
              <a:schemeClr val="tx1"/>
            </a:solid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83188BA1-4177-0D07-973F-DD841166F814}"/>
              </a:ext>
            </a:extLst>
          </p:cNvPr>
          <p:cNvPicPr>
            <a:picLocks noChangeAspect="1"/>
          </p:cNvPicPr>
          <p:nvPr/>
        </p:nvPicPr>
        <p:blipFill rotWithShape="1">
          <a:blip r:embed="rId13">
            <a:extLst>
              <a:ext uri="{28A0092B-C50C-407E-A947-70E740481C1C}">
                <a14:useLocalDpi xmlns:a14="http://schemas.microsoft.com/office/drawing/2010/main" val="0"/>
              </a:ext>
            </a:extLst>
          </a:blip>
          <a:srcRect l="17561" t="11387" r="47747" b="72551"/>
          <a:stretch/>
        </p:blipFill>
        <p:spPr bwMode="auto">
          <a:xfrm>
            <a:off x="5634896" y="2888994"/>
            <a:ext cx="955675" cy="93916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8F308776-0ED9-EBC6-709D-115BCB4A588E}"/>
              </a:ext>
            </a:extLst>
          </p:cNvPr>
          <p:cNvPicPr>
            <a:picLocks noChangeAspect="1"/>
          </p:cNvPicPr>
          <p:nvPr/>
        </p:nvPicPr>
        <p:blipFill rotWithShape="1">
          <a:blip r:embed="rId14"/>
          <a:srcRect l="21074" t="50743" r="32721" b="20595"/>
          <a:stretch/>
        </p:blipFill>
        <p:spPr bwMode="auto">
          <a:xfrm>
            <a:off x="6473952" y="2773315"/>
            <a:ext cx="3250393" cy="1058127"/>
          </a:xfrm>
          <a:prstGeom prst="rect">
            <a:avLst/>
          </a:prstGeom>
          <a:ln>
            <a:solidFill>
              <a:schemeClr val="tx1"/>
            </a:solid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3386B5BF-C6FF-D612-8C50-6641914549D7}"/>
              </a:ext>
            </a:extLst>
          </p:cNvPr>
          <p:cNvSpPr/>
          <p:nvPr/>
        </p:nvSpPr>
        <p:spPr>
          <a:xfrm>
            <a:off x="-13344" y="6208893"/>
            <a:ext cx="9906000" cy="64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id="{0EAA5CFC-77D8-F757-8616-159F69435AF9}"/>
              </a:ext>
            </a:extLst>
          </p:cNvPr>
          <p:cNvGrpSpPr/>
          <p:nvPr/>
        </p:nvGrpSpPr>
        <p:grpSpPr>
          <a:xfrm>
            <a:off x="128201" y="6214001"/>
            <a:ext cx="9632212" cy="592037"/>
            <a:chOff x="73337" y="6214001"/>
            <a:chExt cx="9632212" cy="592037"/>
          </a:xfrm>
        </p:grpSpPr>
        <p:pic>
          <p:nvPicPr>
            <p:cNvPr id="17" name="Picture 16" descr="NHS%20Wales">
              <a:extLst>
                <a:ext uri="{FF2B5EF4-FFF2-40B4-BE49-F238E27FC236}">
                  <a16:creationId xmlns:a16="http://schemas.microsoft.com/office/drawing/2014/main" id="{400A6EDD-BA67-65E7-CFA8-7E7441E48F3A}"/>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63010" y="6335172"/>
              <a:ext cx="649203" cy="359410"/>
            </a:xfrm>
            <a:prstGeom prst="rect">
              <a:avLst/>
            </a:prstGeom>
            <a:noFill/>
            <a:ln>
              <a:noFill/>
            </a:ln>
          </p:spPr>
        </p:pic>
        <p:pic>
          <p:nvPicPr>
            <p:cNvPr id="18" name="Picture 17">
              <a:extLst>
                <a:ext uri="{FF2B5EF4-FFF2-40B4-BE49-F238E27FC236}">
                  <a16:creationId xmlns:a16="http://schemas.microsoft.com/office/drawing/2014/main" id="{AE455DA3-0BE3-CDFB-25F5-CAE57BFA67D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2614500" y="6335172"/>
              <a:ext cx="2141895" cy="359410"/>
            </a:xfrm>
            <a:prstGeom prst="rect">
              <a:avLst/>
            </a:prstGeom>
            <a:noFill/>
            <a:ln>
              <a:noFill/>
            </a:ln>
            <a:extLst>
              <a:ext uri="{53640926-AAD7-44D8-BBD7-CCE9431645EC}">
                <a14:shadowObscured xmlns:a14="http://schemas.microsoft.com/office/drawing/2010/main"/>
              </a:ext>
            </a:extLst>
          </p:spPr>
        </p:pic>
        <p:pic>
          <p:nvPicPr>
            <p:cNvPr id="19" name="Picture 18" descr="hsc-belfast">
              <a:extLst>
                <a:ext uri="{FF2B5EF4-FFF2-40B4-BE49-F238E27FC236}">
                  <a16:creationId xmlns:a16="http://schemas.microsoft.com/office/drawing/2014/main" id="{DB3CFAF2-4B76-A1FF-C0DA-F0FBE818117F}"/>
                </a:ext>
              </a:extLst>
            </p:cNvPr>
            <p:cNvPicPr>
              <a:picLocks noChangeAspect="1"/>
            </p:cNvPicPr>
            <p:nvPr/>
          </p:nvPicPr>
          <p:blipFill rotWithShape="1">
            <a:blip r:embed="rId17">
              <a:extLst>
                <a:ext uri="{28A0092B-C50C-407E-A947-70E740481C1C}">
                  <a14:useLocalDpi xmlns:a14="http://schemas.microsoft.com/office/drawing/2010/main" val="0"/>
                </a:ext>
              </a:extLst>
            </a:blip>
            <a:srcRect l="4451" t="28172"/>
            <a:stretch/>
          </p:blipFill>
          <p:spPr bwMode="auto">
            <a:xfrm>
              <a:off x="4953000" y="6335172"/>
              <a:ext cx="2022105" cy="359410"/>
            </a:xfrm>
            <a:prstGeom prst="rect">
              <a:avLst/>
            </a:prstGeom>
            <a:noFill/>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63F7DCFB-61D3-4C93-6459-619036843C7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02093" y="6335172"/>
              <a:ext cx="348312" cy="359410"/>
            </a:xfrm>
            <a:prstGeom prst="rect">
              <a:avLst/>
            </a:prstGeom>
            <a:noFill/>
          </p:spPr>
        </p:pic>
        <p:pic>
          <p:nvPicPr>
            <p:cNvPr id="22" name="Picture 21">
              <a:extLst>
                <a:ext uri="{FF2B5EF4-FFF2-40B4-BE49-F238E27FC236}">
                  <a16:creationId xmlns:a16="http://schemas.microsoft.com/office/drawing/2014/main" id="{4764FAE4-842B-1E84-B33B-879BA4BB1CE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11713" y="6316122"/>
              <a:ext cx="893836" cy="359410"/>
            </a:xfrm>
            <a:prstGeom prst="rect">
              <a:avLst/>
            </a:prstGeom>
          </p:spPr>
        </p:pic>
        <p:pic>
          <p:nvPicPr>
            <p:cNvPr id="1026" name="Picture 2">
              <a:extLst>
                <a:ext uri="{FF2B5EF4-FFF2-40B4-BE49-F238E27FC236}">
                  <a16:creationId xmlns:a16="http://schemas.microsoft.com/office/drawing/2014/main" id="{707C5C7F-364D-197E-2727-1D710E872CBD}"/>
                </a:ext>
              </a:extLst>
            </p:cNvPr>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73337" y="6214001"/>
              <a:ext cx="1119488" cy="5920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up of a logo&#10;&#10;Description automatically generated">
              <a:extLst>
                <a:ext uri="{FF2B5EF4-FFF2-40B4-BE49-F238E27FC236}">
                  <a16:creationId xmlns:a16="http://schemas.microsoft.com/office/drawing/2014/main" id="{8786778B-F60D-DCF0-2B62-30769818D73F}"/>
                </a:ext>
              </a:extLst>
            </p:cNvPr>
            <p:cNvPicPr>
              <a:picLocks noChangeAspect="1"/>
            </p:cNvPicPr>
            <p:nvPr/>
          </p:nvPicPr>
          <p:blipFill>
            <a:blip r:embed="rId21"/>
            <a:stretch>
              <a:fillRect/>
            </a:stretch>
          </p:blipFill>
          <p:spPr>
            <a:xfrm>
              <a:off x="1265207" y="6251320"/>
              <a:ext cx="1282175" cy="511938"/>
            </a:xfrm>
            <a:prstGeom prst="rect">
              <a:avLst/>
            </a:prstGeom>
          </p:spPr>
        </p:pic>
      </p:grpSp>
    </p:spTree>
    <p:extLst>
      <p:ext uri="{BB962C8B-B14F-4D97-AF65-F5344CB8AC3E}">
        <p14:creationId xmlns:p14="http://schemas.microsoft.com/office/powerpoint/2010/main" val="3936448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Rounded MT Bold">
      <a:majorFont>
        <a:latin typeface="Arial Rounded MT Bold"/>
        <a:ea typeface=""/>
        <a:cs typeface=""/>
      </a:majorFont>
      <a:minorFont>
        <a:latin typeface="Arial Rounded MT 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74ec0a-3c19-4e5d-aa2c-6e998ff895eb">
      <Terms xmlns="http://schemas.microsoft.com/office/infopath/2007/PartnerControls"/>
    </lcf76f155ced4ddcb4097134ff3c332f>
    <TaxCatchAll xmlns="f45d532d-0902-4517-8898-be13a139f8c6" xsi:nil="true"/>
    <_Flow_SignoffStatus xmlns="5c74ec0a-3c19-4e5d-aa2c-6e998ff895e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085D5DA9669D4EBF0B26B52C14AF0D" ma:contentTypeVersion="19" ma:contentTypeDescription="Create a new document." ma:contentTypeScope="" ma:versionID="8d71a604f5632481992e335ef63f86f7">
  <xsd:schema xmlns:xsd="http://www.w3.org/2001/XMLSchema" xmlns:xs="http://www.w3.org/2001/XMLSchema" xmlns:p="http://schemas.microsoft.com/office/2006/metadata/properties" xmlns:ns2="5c74ec0a-3c19-4e5d-aa2c-6e998ff895eb" xmlns:ns3="f45d532d-0902-4517-8898-be13a139f8c6" targetNamespace="http://schemas.microsoft.com/office/2006/metadata/properties" ma:root="true" ma:fieldsID="1f872917e7ac053fecd5db4f188d8a31" ns2:_="" ns3:_="">
    <xsd:import namespace="5c74ec0a-3c19-4e5d-aa2c-6e998ff895eb"/>
    <xsd:import namespace="f45d532d-0902-4517-8898-be13a139f8c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4ec0a-3c19-4e5d-aa2c-6e998ff89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5d532d-0902-4517-8898-be13a139f8c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5a12d4b-d96b-4a0d-aec2-1373dc6d2f26}" ma:internalName="TaxCatchAll" ma:showField="CatchAllData" ma:web="f45d532d-0902-4517-8898-be13a139f8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24255-F40C-4300-8DAB-44B3ED33FD09}">
  <ds:schemaRefs>
    <ds:schemaRef ds:uri="5c74ec0a-3c19-4e5d-aa2c-6e998ff895eb"/>
    <ds:schemaRef ds:uri="f45d532d-0902-4517-8898-be13a139f8c6"/>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C45A88A-EC18-478B-B6AD-099EE3EE0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74ec0a-3c19-4e5d-aa2c-6e998ff895eb"/>
    <ds:schemaRef ds:uri="f45d532d-0902-4517-8898-be13a139f8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03792C-5C29-41E2-9D16-25EEE07E6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470</Words>
  <Application>Microsoft Office PowerPoint</Application>
  <PresentationFormat>A4 Paper (210x297 mm)</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Rounded MT Bold</vt:lpstr>
      <vt:lpstr>Calibri</vt:lpstr>
      <vt:lpstr>Consolas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PICANet NPCCA Impact Report 2025 In-focus</dc:title>
  <dc:creator/>
  <cp:keywords>PICANet NPCCA Impact Report 2025 In-focus</cp:keywords>
  <cp:lastModifiedBy/>
  <cp:revision>35</cp:revision>
  <dcterms:created xsi:type="dcterms:W3CDTF">2022-11-30T13:00:31Z</dcterms:created>
  <dcterms:modified xsi:type="dcterms:W3CDTF">2025-11-20T10:29:00Z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0x01010029085D5DA9669D4EBF0B26B52C14AF0D</vt:lpwstr>
  </property>
  <property fmtid="{D5CDD505-2E9C-101B-9397-08002B2CF9AE}" pid="3" name="MediaServiceImageTags">
    <vt:lpwstr/>
  </property>
</Properties>
</file>