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1" r:id="rId4"/>
  </p:sldMasterIdLst>
  <p:notesMasterIdLst>
    <p:notesMasterId r:id="rId6"/>
  </p:notesMasterIdLst>
  <p:sldIdLst>
    <p:sldId id="279" r:id="rId5"/>
  </p:sldIdLst>
  <p:sldSz cx="9906000" cy="6858000" type="A4"/>
  <p:notesSz cx="10234613" cy="71040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3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CCCC"/>
    <a:srgbClr val="FF33CC"/>
    <a:srgbClr val="DEEBF7"/>
    <a:srgbClr val="003300"/>
    <a:srgbClr val="CCFFCC"/>
    <a:srgbClr val="33CCCC"/>
    <a:srgbClr val="66FFFF"/>
    <a:srgbClr val="CCFF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6BC6AF-D938-4D2C-B4FB-A4E5E5D60B98}" v="37" dt="2025-11-20T09:52:52.2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894" y="90"/>
      </p:cViewPr>
      <p:guideLst>
        <p:guide orient="horz" pos="2115"/>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435475" cy="355599"/>
          </a:xfrm>
          <a:prstGeom prst="rect">
            <a:avLst/>
          </a:prstGeom>
        </p:spPr>
        <p:txBody>
          <a:bodyPr vert="horz" lIns="91431" tIns="45715" rIns="91431" bIns="45715" rtlCol="0"/>
          <a:lstStyle>
            <a:lvl1pPr algn="l">
              <a:defRPr sz="1200"/>
            </a:lvl1pPr>
          </a:lstStyle>
          <a:p>
            <a:endParaRPr lang="en-GB" dirty="0"/>
          </a:p>
        </p:txBody>
      </p:sp>
      <p:sp>
        <p:nvSpPr>
          <p:cNvPr id="3" name="Date Placeholder 2"/>
          <p:cNvSpPr>
            <a:spLocks noGrp="1"/>
          </p:cNvSpPr>
          <p:nvPr>
            <p:ph type="dt" idx="1"/>
          </p:nvPr>
        </p:nvSpPr>
        <p:spPr>
          <a:xfrm>
            <a:off x="5797551" y="1"/>
            <a:ext cx="4435475" cy="355599"/>
          </a:xfrm>
          <a:prstGeom prst="rect">
            <a:avLst/>
          </a:prstGeom>
        </p:spPr>
        <p:txBody>
          <a:bodyPr vert="horz" lIns="91431" tIns="45715" rIns="91431" bIns="45715" rtlCol="0"/>
          <a:lstStyle>
            <a:lvl1pPr algn="r">
              <a:defRPr sz="1200"/>
            </a:lvl1pPr>
          </a:lstStyle>
          <a:p>
            <a:fld id="{657C0B63-8248-44A8-AF07-D2303B8F0DCC}" type="datetimeFigureOut">
              <a:rPr lang="en-GB" smtClean="0"/>
              <a:t>20/11/2025</a:t>
            </a:fld>
            <a:endParaRPr lang="en-GB" dirty="0"/>
          </a:p>
        </p:txBody>
      </p:sp>
      <p:sp>
        <p:nvSpPr>
          <p:cNvPr id="4" name="Slide Image Placeholder 3"/>
          <p:cNvSpPr>
            <a:spLocks noGrp="1" noRot="1" noChangeAspect="1"/>
          </p:cNvSpPr>
          <p:nvPr>
            <p:ph type="sldImg" idx="2"/>
          </p:nvPr>
        </p:nvSpPr>
        <p:spPr>
          <a:xfrm>
            <a:off x="3386138" y="887413"/>
            <a:ext cx="3462337" cy="2398712"/>
          </a:xfrm>
          <a:prstGeom prst="rect">
            <a:avLst/>
          </a:prstGeom>
          <a:noFill/>
          <a:ln w="12700">
            <a:solidFill>
              <a:prstClr val="black"/>
            </a:solidFill>
          </a:ln>
        </p:spPr>
        <p:txBody>
          <a:bodyPr vert="horz" lIns="91431" tIns="45715" rIns="91431" bIns="45715" rtlCol="0" anchor="ctr"/>
          <a:lstStyle/>
          <a:p>
            <a:endParaRPr lang="en-GB" dirty="0"/>
          </a:p>
        </p:txBody>
      </p:sp>
      <p:sp>
        <p:nvSpPr>
          <p:cNvPr id="5" name="Notes Placeholder 4"/>
          <p:cNvSpPr>
            <a:spLocks noGrp="1"/>
          </p:cNvSpPr>
          <p:nvPr>
            <p:ph type="body" sz="quarter" idx="3"/>
          </p:nvPr>
        </p:nvSpPr>
        <p:spPr>
          <a:xfrm>
            <a:off x="1023938" y="3419476"/>
            <a:ext cx="8186737" cy="2797175"/>
          </a:xfrm>
          <a:prstGeom prst="rect">
            <a:avLst/>
          </a:prstGeom>
        </p:spPr>
        <p:txBody>
          <a:bodyPr vert="horz" lIns="91431" tIns="45715" rIns="91431" bIns="45715"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1" y="6748464"/>
            <a:ext cx="4435475" cy="355599"/>
          </a:xfrm>
          <a:prstGeom prst="rect">
            <a:avLst/>
          </a:prstGeom>
        </p:spPr>
        <p:txBody>
          <a:bodyPr vert="horz" lIns="91431" tIns="45715" rIns="91431" bIns="45715" rtlCol="0" anchor="b"/>
          <a:lstStyle>
            <a:lvl1pPr algn="l">
              <a:defRPr sz="1200"/>
            </a:lvl1pPr>
          </a:lstStyle>
          <a:p>
            <a:endParaRPr lang="en-GB" dirty="0"/>
          </a:p>
        </p:txBody>
      </p:sp>
      <p:sp>
        <p:nvSpPr>
          <p:cNvPr id="7" name="Slide Number Placeholder 6"/>
          <p:cNvSpPr>
            <a:spLocks noGrp="1"/>
          </p:cNvSpPr>
          <p:nvPr>
            <p:ph type="sldNum" sz="quarter" idx="5"/>
          </p:nvPr>
        </p:nvSpPr>
        <p:spPr>
          <a:xfrm>
            <a:off x="5797551" y="6748464"/>
            <a:ext cx="4435475" cy="355599"/>
          </a:xfrm>
          <a:prstGeom prst="rect">
            <a:avLst/>
          </a:prstGeom>
        </p:spPr>
        <p:txBody>
          <a:bodyPr vert="horz" lIns="91431" tIns="45715" rIns="91431" bIns="45715" rtlCol="0" anchor="b"/>
          <a:lstStyle>
            <a:lvl1pPr algn="r">
              <a:defRPr sz="1200"/>
            </a:lvl1pPr>
          </a:lstStyle>
          <a:p>
            <a:fld id="{D004DDCC-6126-487B-A12B-225DA2776286}" type="slidenum">
              <a:rPr lang="en-GB" smtClean="0"/>
              <a:t>‹#›</a:t>
            </a:fld>
            <a:endParaRPr lang="en-GB" dirty="0"/>
          </a:p>
        </p:txBody>
      </p:sp>
    </p:spTree>
    <p:extLst>
      <p:ext uri="{BB962C8B-B14F-4D97-AF65-F5344CB8AC3E}">
        <p14:creationId xmlns:p14="http://schemas.microsoft.com/office/powerpoint/2010/main" val="2143308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004DDCC-6126-487B-A12B-225DA2776286}" type="slidenum">
              <a:rPr lang="en-GB" smtClean="0"/>
              <a:t>1</a:t>
            </a:fld>
            <a:endParaRPr lang="en-GB" dirty="0"/>
          </a:p>
        </p:txBody>
      </p:sp>
    </p:spTree>
    <p:extLst>
      <p:ext uri="{BB962C8B-B14F-4D97-AF65-F5344CB8AC3E}">
        <p14:creationId xmlns:p14="http://schemas.microsoft.com/office/powerpoint/2010/main" val="1490034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A8CD4BCA-9EA0-4A43-9F60-178AEB74637A}" type="datetimeFigureOut">
              <a:rPr lang="en-GB" smtClean="0"/>
              <a:t>20/11/2025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DEA6CA-FCEB-4D14-A216-0FCD3606D519}" type="slidenum">
              <a:rPr lang="en-GB" smtClean="0"/>
              <a:t>‹#›</a:t>
            </a:fld>
            <a:endParaRPr lang="en-GB" dirty="0"/>
          </a:p>
        </p:txBody>
      </p:sp>
    </p:spTree>
    <p:extLst>
      <p:ext uri="{BB962C8B-B14F-4D97-AF65-F5344CB8AC3E}">
        <p14:creationId xmlns:p14="http://schemas.microsoft.com/office/powerpoint/2010/main" val="3788485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8CD4BCA-9EA0-4A43-9F60-178AEB74637A}" type="datetimeFigureOut">
              <a:rPr lang="en-GB" smtClean="0"/>
              <a:t>20/11/2025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BDEA6CA-FCEB-4D14-A216-0FCD3606D519}" type="slidenum">
              <a:rPr lang="en-GB" smtClean="0"/>
              <a:t>‹#›</a:t>
            </a:fld>
            <a:endParaRPr lang="en-GB" dirty="0"/>
          </a:p>
        </p:txBody>
      </p:sp>
    </p:spTree>
    <p:extLst>
      <p:ext uri="{BB962C8B-B14F-4D97-AF65-F5344CB8AC3E}">
        <p14:creationId xmlns:p14="http://schemas.microsoft.com/office/powerpoint/2010/main" val="2859797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8CD4BCA-9EA0-4A43-9F60-178AEB74637A}" type="datetimeFigureOut">
              <a:rPr lang="en-GB" smtClean="0"/>
              <a:t>20/11/2025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DEA6CA-FCEB-4D14-A216-0FCD3606D519}" type="slidenum">
              <a:rPr lang="en-GB" smtClean="0"/>
              <a:t>‹#›</a:t>
            </a:fld>
            <a:endParaRPr lang="en-GB" dirty="0"/>
          </a:p>
        </p:txBody>
      </p:sp>
    </p:spTree>
    <p:extLst>
      <p:ext uri="{BB962C8B-B14F-4D97-AF65-F5344CB8AC3E}">
        <p14:creationId xmlns:p14="http://schemas.microsoft.com/office/powerpoint/2010/main" val="27273289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8CD4BCA-9EA0-4A43-9F60-178AEB74637A}" type="datetimeFigureOut">
              <a:rPr lang="en-GB" smtClean="0"/>
              <a:t>20/11/2025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DEA6CA-FCEB-4D14-A216-0FCD3606D519}" type="slidenum">
              <a:rPr lang="en-GB" smtClean="0"/>
              <a:t>‹#›</a:t>
            </a:fld>
            <a:endParaRPr lang="en-GB" dirty="0"/>
          </a:p>
        </p:txBody>
      </p:sp>
    </p:spTree>
    <p:extLst>
      <p:ext uri="{BB962C8B-B14F-4D97-AF65-F5344CB8AC3E}">
        <p14:creationId xmlns:p14="http://schemas.microsoft.com/office/powerpoint/2010/main" val="2196526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8CD4BCA-9EA0-4A43-9F60-178AEB74637A}" type="datetimeFigureOut">
              <a:rPr lang="en-GB" smtClean="0"/>
              <a:t>20/11/2025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DEA6CA-FCEB-4D14-A216-0FCD3606D519}" type="slidenum">
              <a:rPr lang="en-GB" smtClean="0"/>
              <a:t>‹#›</a:t>
            </a:fld>
            <a:endParaRPr lang="en-GB" dirty="0"/>
          </a:p>
        </p:txBody>
      </p:sp>
    </p:spTree>
    <p:extLst>
      <p:ext uri="{BB962C8B-B14F-4D97-AF65-F5344CB8AC3E}">
        <p14:creationId xmlns:p14="http://schemas.microsoft.com/office/powerpoint/2010/main" val="3268172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8CD4BCA-9EA0-4A43-9F60-178AEB74637A}" type="datetimeFigureOut">
              <a:rPr lang="en-GB" smtClean="0"/>
              <a:t>20/11/2025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BDEA6CA-FCEB-4D14-A216-0FCD3606D519}" type="slidenum">
              <a:rPr lang="en-GB" smtClean="0"/>
              <a:t>‹#›</a:t>
            </a:fld>
            <a:endParaRPr lang="en-GB" dirty="0"/>
          </a:p>
        </p:txBody>
      </p:sp>
    </p:spTree>
    <p:extLst>
      <p:ext uri="{BB962C8B-B14F-4D97-AF65-F5344CB8AC3E}">
        <p14:creationId xmlns:p14="http://schemas.microsoft.com/office/powerpoint/2010/main" val="1408672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A8CD4BCA-9EA0-4A43-9F60-178AEB74637A}" type="datetimeFigureOut">
              <a:rPr lang="en-GB" smtClean="0"/>
              <a:t>20/11/2025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BDEA6CA-FCEB-4D14-A216-0FCD3606D519}" type="slidenum">
              <a:rPr lang="en-GB" smtClean="0"/>
              <a:t>‹#›</a:t>
            </a:fld>
            <a:endParaRPr lang="en-GB" dirty="0"/>
          </a:p>
        </p:txBody>
      </p:sp>
    </p:spTree>
    <p:extLst>
      <p:ext uri="{BB962C8B-B14F-4D97-AF65-F5344CB8AC3E}">
        <p14:creationId xmlns:p14="http://schemas.microsoft.com/office/powerpoint/2010/main" val="1959186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A8CD4BCA-9EA0-4A43-9F60-178AEB74637A}" type="datetimeFigureOut">
              <a:rPr lang="en-GB" smtClean="0"/>
              <a:t>20/11/2025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BDEA6CA-FCEB-4D14-A216-0FCD3606D519}" type="slidenum">
              <a:rPr lang="en-GB" smtClean="0"/>
              <a:t>‹#›</a:t>
            </a:fld>
            <a:endParaRPr lang="en-GB" dirty="0"/>
          </a:p>
        </p:txBody>
      </p:sp>
    </p:spTree>
    <p:extLst>
      <p:ext uri="{BB962C8B-B14F-4D97-AF65-F5344CB8AC3E}">
        <p14:creationId xmlns:p14="http://schemas.microsoft.com/office/powerpoint/2010/main" val="469291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A8CD4BCA-9EA0-4A43-9F60-178AEB74637A}" type="datetimeFigureOut">
              <a:rPr lang="en-GB" smtClean="0"/>
              <a:t>20/11/2025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BDEA6CA-FCEB-4D14-A216-0FCD3606D519}" type="slidenum">
              <a:rPr lang="en-GB" smtClean="0"/>
              <a:t>‹#›</a:t>
            </a:fld>
            <a:endParaRPr lang="en-GB" dirty="0"/>
          </a:p>
        </p:txBody>
      </p:sp>
    </p:spTree>
    <p:extLst>
      <p:ext uri="{BB962C8B-B14F-4D97-AF65-F5344CB8AC3E}">
        <p14:creationId xmlns:p14="http://schemas.microsoft.com/office/powerpoint/2010/main" val="1825330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alpha val="3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CD4BCA-9EA0-4A43-9F60-178AEB74637A}" type="datetimeFigureOut">
              <a:rPr lang="en-GB" smtClean="0"/>
              <a:t>20/11/2025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BDEA6CA-FCEB-4D14-A216-0FCD3606D519}" type="slidenum">
              <a:rPr lang="en-GB" smtClean="0"/>
              <a:t>‹#›</a:t>
            </a:fld>
            <a:endParaRPr lang="en-GB" dirty="0"/>
          </a:p>
        </p:txBody>
      </p:sp>
    </p:spTree>
    <p:extLst>
      <p:ext uri="{BB962C8B-B14F-4D97-AF65-F5344CB8AC3E}">
        <p14:creationId xmlns:p14="http://schemas.microsoft.com/office/powerpoint/2010/main" val="584863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Draft Under Embargo">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9E81999-0616-424A-813A-3AB463A9675C}"/>
              </a:ext>
            </a:extLst>
          </p:cNvPr>
          <p:cNvSpPr txBox="1"/>
          <p:nvPr userDrawn="1"/>
        </p:nvSpPr>
        <p:spPr>
          <a:xfrm rot="20700000">
            <a:off x="-97254" y="2367171"/>
            <a:ext cx="9852858" cy="2123658"/>
          </a:xfrm>
          <a:prstGeom prst="rect">
            <a:avLst/>
          </a:prstGeom>
          <a:noFill/>
        </p:spPr>
        <p:txBody>
          <a:bodyPr wrap="square" lIns="0" tIns="0" rIns="0" bIns="0" rtlCol="0" anchor="ctr" anchorCtr="0">
            <a:spAutoFit/>
          </a:bodyPr>
          <a:lstStyle/>
          <a:p>
            <a:pPr algn="dist"/>
            <a:r>
              <a:rPr lang="en-GB" sz="13800" dirty="0">
                <a:solidFill>
                  <a:schemeClr val="bg1">
                    <a:lumMod val="95000"/>
                  </a:schemeClr>
                </a:solidFill>
                <a:latin typeface="Consolas" panose="020B0609020204030204" pitchFamily="49" charset="0"/>
              </a:rPr>
              <a:t>DRAFT</a:t>
            </a:r>
          </a:p>
        </p:txBody>
      </p:sp>
      <p:sp>
        <p:nvSpPr>
          <p:cNvPr id="6" name="TextBox 5">
            <a:extLst>
              <a:ext uri="{FF2B5EF4-FFF2-40B4-BE49-F238E27FC236}">
                <a16:creationId xmlns:a16="http://schemas.microsoft.com/office/drawing/2014/main" id="{38F9E68E-8EB1-4F56-B80F-7DDC1F0556D8}"/>
              </a:ext>
            </a:extLst>
          </p:cNvPr>
          <p:cNvSpPr txBox="1"/>
          <p:nvPr userDrawn="1"/>
        </p:nvSpPr>
        <p:spPr>
          <a:xfrm>
            <a:off x="28575" y="4879025"/>
            <a:ext cx="9852858" cy="1477328"/>
          </a:xfrm>
          <a:prstGeom prst="rect">
            <a:avLst/>
          </a:prstGeom>
          <a:noFill/>
        </p:spPr>
        <p:txBody>
          <a:bodyPr wrap="square" lIns="0" tIns="0" rIns="0" bIns="0" rtlCol="0" anchor="ctr" anchorCtr="0">
            <a:spAutoFit/>
          </a:bodyPr>
          <a:lstStyle/>
          <a:p>
            <a:pPr algn="dist"/>
            <a:r>
              <a:rPr lang="en-GB" sz="9600" dirty="0">
                <a:solidFill>
                  <a:schemeClr val="bg1">
                    <a:lumMod val="95000"/>
                  </a:schemeClr>
                </a:solidFill>
                <a:latin typeface="Consolas" panose="020B0609020204030204" pitchFamily="49" charset="0"/>
              </a:rPr>
              <a:t>EMBARGO</a:t>
            </a:r>
          </a:p>
        </p:txBody>
      </p:sp>
      <p:sp>
        <p:nvSpPr>
          <p:cNvPr id="7" name="TextBox 6">
            <a:extLst>
              <a:ext uri="{FF2B5EF4-FFF2-40B4-BE49-F238E27FC236}">
                <a16:creationId xmlns:a16="http://schemas.microsoft.com/office/drawing/2014/main" id="{AD885AA5-839E-41AC-9CBE-AE976C52798F}"/>
              </a:ext>
            </a:extLst>
          </p:cNvPr>
          <p:cNvSpPr txBox="1"/>
          <p:nvPr userDrawn="1"/>
        </p:nvSpPr>
        <p:spPr>
          <a:xfrm>
            <a:off x="26571" y="501648"/>
            <a:ext cx="9852858" cy="1477328"/>
          </a:xfrm>
          <a:prstGeom prst="rect">
            <a:avLst/>
          </a:prstGeom>
          <a:noFill/>
        </p:spPr>
        <p:txBody>
          <a:bodyPr wrap="square" lIns="0" tIns="0" rIns="0" bIns="0" rtlCol="0" anchor="ctr" anchorCtr="0">
            <a:spAutoFit/>
          </a:bodyPr>
          <a:lstStyle/>
          <a:p>
            <a:pPr algn="dist"/>
            <a:r>
              <a:rPr lang="en-GB" sz="9600" dirty="0">
                <a:solidFill>
                  <a:schemeClr val="bg1">
                    <a:lumMod val="95000"/>
                  </a:schemeClr>
                </a:solidFill>
                <a:latin typeface="Consolas" panose="020B0609020204030204" pitchFamily="49" charset="0"/>
              </a:rPr>
              <a:t>UNDER</a:t>
            </a:r>
          </a:p>
        </p:txBody>
      </p:sp>
      <p:sp>
        <p:nvSpPr>
          <p:cNvPr id="10" name="TextBox 9">
            <a:extLst>
              <a:ext uri="{FF2B5EF4-FFF2-40B4-BE49-F238E27FC236}">
                <a16:creationId xmlns:a16="http://schemas.microsoft.com/office/drawing/2014/main" id="{F67CAF47-0BD0-49AA-A7B2-32918860B707}"/>
              </a:ext>
            </a:extLst>
          </p:cNvPr>
          <p:cNvSpPr txBox="1"/>
          <p:nvPr userDrawn="1"/>
        </p:nvSpPr>
        <p:spPr>
          <a:xfrm>
            <a:off x="4065090" y="0"/>
            <a:ext cx="1775819" cy="195814"/>
          </a:xfrm>
          <a:prstGeom prst="rect">
            <a:avLst/>
          </a:prstGeom>
          <a:solidFill>
            <a:srgbClr val="FFFF00"/>
          </a:solidFill>
        </p:spPr>
        <p:txBody>
          <a:bodyPr wrap="square" lIns="36000" tIns="36000" rIns="36000" bIns="36000" rtlCol="0">
            <a:spAutoFit/>
          </a:bodyPr>
          <a:lstStyle/>
          <a:p>
            <a:pPr algn="dist"/>
            <a:r>
              <a:rPr lang="en-GB" sz="800" dirty="0">
                <a:latin typeface="Consolas" panose="020B0609020204030204" pitchFamily="49" charset="0"/>
              </a:rPr>
              <a:t>DRAFT UNDER EMBARGO</a:t>
            </a:r>
          </a:p>
        </p:txBody>
      </p:sp>
    </p:spTree>
    <p:extLst>
      <p:ext uri="{BB962C8B-B14F-4D97-AF65-F5344CB8AC3E}">
        <p14:creationId xmlns:p14="http://schemas.microsoft.com/office/powerpoint/2010/main" val="1989743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8CD4BCA-9EA0-4A43-9F60-178AEB74637A}" type="datetimeFigureOut">
              <a:rPr lang="en-GB" smtClean="0"/>
              <a:t>20/11/2025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BDEA6CA-FCEB-4D14-A216-0FCD3606D519}" type="slidenum">
              <a:rPr lang="en-GB" smtClean="0"/>
              <a:t>‹#›</a:t>
            </a:fld>
            <a:endParaRPr lang="en-GB" dirty="0"/>
          </a:p>
        </p:txBody>
      </p:sp>
    </p:spTree>
    <p:extLst>
      <p:ext uri="{BB962C8B-B14F-4D97-AF65-F5344CB8AC3E}">
        <p14:creationId xmlns:p14="http://schemas.microsoft.com/office/powerpoint/2010/main" val="4137361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D4BCA-9EA0-4A43-9F60-178AEB74637A}" type="datetimeFigureOut">
              <a:rPr lang="en-GB" smtClean="0"/>
              <a:t>20/11/2025</a:t>
            </a:fld>
            <a:endParaRPr lang="en-GB"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DEA6CA-FCEB-4D14-A216-0FCD3606D519}" type="slidenum">
              <a:rPr lang="en-GB" smtClean="0"/>
              <a:t>‹#›</a:t>
            </a:fld>
            <a:endParaRPr lang="en-GB" dirty="0"/>
          </a:p>
        </p:txBody>
      </p:sp>
    </p:spTree>
    <p:extLst>
      <p:ext uri="{BB962C8B-B14F-4D97-AF65-F5344CB8AC3E}">
        <p14:creationId xmlns:p14="http://schemas.microsoft.com/office/powerpoint/2010/main" val="596949465"/>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33" r:id="rId8"/>
    <p:sldLayoutId id="2147483729" r:id="rId9"/>
    <p:sldLayoutId id="2147483730" r:id="rId10"/>
    <p:sldLayoutId id="2147483731" r:id="rId11"/>
    <p:sldLayoutId id="214748373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hyperlink" Target="https://bsky.app/profile/picanetaudit.bsky.social" TargetMode="External"/><Relationship Id="rId18" Type="http://schemas.openxmlformats.org/officeDocument/2006/relationships/image" Target="../media/image5.png"/><Relationship Id="rId26" Type="http://schemas.openxmlformats.org/officeDocument/2006/relationships/image" Target="../media/image12.jpeg"/><Relationship Id="rId3" Type="http://schemas.openxmlformats.org/officeDocument/2006/relationships/image" Target="../media/image1.jpeg"/><Relationship Id="rId21" Type="http://schemas.openxmlformats.org/officeDocument/2006/relationships/image" Target="../media/image7.jpeg"/><Relationship Id="rId7" Type="http://schemas.openxmlformats.org/officeDocument/2006/relationships/image" Target="../media/image3.png"/><Relationship Id="rId12" Type="http://schemas.openxmlformats.org/officeDocument/2006/relationships/hyperlink" Target="https://gettingitrightfirsttime.co.uk/medical_specialties/paediatric-critical-care/" TargetMode="External"/><Relationship Id="rId17" Type="http://schemas.openxmlformats.org/officeDocument/2006/relationships/hyperlink" Target="https://www.espnic.eu/" TargetMode="External"/><Relationship Id="rId25" Type="http://schemas.openxmlformats.org/officeDocument/2006/relationships/image" Target="../media/image11.jpeg"/><Relationship Id="rId2" Type="http://schemas.openxmlformats.org/officeDocument/2006/relationships/notesSlide" Target="../notesSlides/notesSlide1.xml"/><Relationship Id="rId16" Type="http://schemas.openxmlformats.org/officeDocument/2006/relationships/hyperlink" Target="https://www.picanet.org.uk/annual-reporting-and-publications/picanet-state-of-the-nation-report-tables/" TargetMode="External"/><Relationship Id="rId20"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2.png"/><Relationship Id="rId11" Type="http://schemas.openxmlformats.org/officeDocument/2006/relationships/hyperlink" Target="https://www.picanet.org.uk/wp-content/uploads/sites/25/2024/12/PICANet-QI-Example-Pupil-Reaction_Edinburgh-PICU_Dec-2024.pdf" TargetMode="External"/><Relationship Id="rId24" Type="http://schemas.openxmlformats.org/officeDocument/2006/relationships/image" Target="../media/image10.png"/><Relationship Id="rId5" Type="http://schemas.openxmlformats.org/officeDocument/2006/relationships/hyperlink" Target="mailto:picanet@leeds.ac.uk" TargetMode="External"/><Relationship Id="rId15" Type="http://schemas.openxmlformats.org/officeDocument/2006/relationships/hyperlink" Target="https://isvcon.heysummit.com/talks/health-and-wellbeing/" TargetMode="External"/><Relationship Id="rId23" Type="http://schemas.openxmlformats.org/officeDocument/2006/relationships/image" Target="../media/image9.png"/><Relationship Id="rId10" Type="http://schemas.openxmlformats.org/officeDocument/2006/relationships/hyperlink" Target="https://doi.org/10.1186/s12904-025-01796-1" TargetMode="External"/><Relationship Id="rId19" Type="http://schemas.openxmlformats.org/officeDocument/2006/relationships/hyperlink" Target="https://iapindia.org/index.php" TargetMode="External"/><Relationship Id="rId4" Type="http://schemas.openxmlformats.org/officeDocument/2006/relationships/hyperlink" Target="https://www.picanet.org.uk/" TargetMode="External"/><Relationship Id="rId9" Type="http://schemas.openxmlformats.org/officeDocument/2006/relationships/hyperlink" Target="https://choralresearch.org.uk/" TargetMode="External"/><Relationship Id="rId14" Type="http://schemas.openxmlformats.org/officeDocument/2006/relationships/hyperlink" Target="https://uk.linkedin.com/company/paediatric-intensive-care-audit-network-picanet" TargetMode="External"/><Relationship Id="rId22" Type="http://schemas.openxmlformats.org/officeDocument/2006/relationships/image" Target="../media/image8.jpeg"/><Relationship Id="rId27"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EEBF7">
            <a:alpha val="30000"/>
          </a:srgbClr>
        </a:solidFill>
        <a:effectLst/>
      </p:bgPr>
    </p:bg>
    <p:spTree>
      <p:nvGrpSpPr>
        <p:cNvPr id="1" name=""/>
        <p:cNvGrpSpPr/>
        <p:nvPr/>
      </p:nvGrpSpPr>
      <p:grpSpPr>
        <a:xfrm>
          <a:off x="0" y="0"/>
          <a:ext cx="0" cy="0"/>
          <a:chOff x="0" y="0"/>
          <a:chExt cx="0" cy="0"/>
        </a:xfrm>
      </p:grpSpPr>
      <p:sp>
        <p:nvSpPr>
          <p:cNvPr id="34" name="Rectangle: Rounded Corners 33">
            <a:extLst>
              <a:ext uri="{FF2B5EF4-FFF2-40B4-BE49-F238E27FC236}">
                <a16:creationId xmlns:a16="http://schemas.microsoft.com/office/drawing/2014/main" id="{63025246-2E65-6B8C-6514-46038C848135}"/>
              </a:ext>
            </a:extLst>
          </p:cNvPr>
          <p:cNvSpPr/>
          <p:nvPr/>
        </p:nvSpPr>
        <p:spPr>
          <a:xfrm>
            <a:off x="180932" y="3159975"/>
            <a:ext cx="4649080" cy="468161"/>
          </a:xfrm>
          <a:prstGeom prst="roundRect">
            <a:avLst>
              <a:gd name="adj" fmla="val 6002"/>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noFill/>
            </a:endParaRPr>
          </a:p>
        </p:txBody>
      </p:sp>
      <p:pic>
        <p:nvPicPr>
          <p:cNvPr id="13" name="Picture 12" descr="A group of women standing in front of a blue backdrop&#10;&#10;AI-generated content may be incorrect.">
            <a:extLst>
              <a:ext uri="{FF2B5EF4-FFF2-40B4-BE49-F238E27FC236}">
                <a16:creationId xmlns:a16="http://schemas.microsoft.com/office/drawing/2014/main" id="{330C4F73-D2C3-6AD1-BEE4-56F608E63B2C}"/>
              </a:ext>
            </a:extLst>
          </p:cNvPr>
          <p:cNvPicPr>
            <a:picLocks noChangeAspect="1"/>
          </p:cNvPicPr>
          <p:nvPr/>
        </p:nvPicPr>
        <p:blipFill>
          <a:blip r:embed="rId3" cstate="hqprint">
            <a:extLst>
              <a:ext uri="{28A0092B-C50C-407E-A947-70E740481C1C}">
                <a14:useLocalDpi xmlns:a14="http://schemas.microsoft.com/office/drawing/2010/main" val="0"/>
              </a:ext>
            </a:extLst>
          </a:blip>
          <a:srcRect t="12119" r="28908" b="7823"/>
          <a:stretch/>
        </p:blipFill>
        <p:spPr>
          <a:xfrm>
            <a:off x="7773078" y="4338698"/>
            <a:ext cx="2038129" cy="1721405"/>
          </a:xfrm>
          <a:prstGeom prst="rect">
            <a:avLst/>
          </a:prstGeom>
        </p:spPr>
      </p:pic>
      <p:sp>
        <p:nvSpPr>
          <p:cNvPr id="41" name="Rectangle: Rounded Corners 40">
            <a:extLst>
              <a:ext uri="{FF2B5EF4-FFF2-40B4-BE49-F238E27FC236}">
                <a16:creationId xmlns:a16="http://schemas.microsoft.com/office/drawing/2014/main" id="{66DFF52F-15D9-C446-526F-B5F5E802102E}"/>
              </a:ext>
            </a:extLst>
          </p:cNvPr>
          <p:cNvSpPr/>
          <p:nvPr/>
        </p:nvSpPr>
        <p:spPr>
          <a:xfrm>
            <a:off x="174013" y="5037112"/>
            <a:ext cx="4349687" cy="469338"/>
          </a:xfrm>
          <a:prstGeom prst="roundRect">
            <a:avLst>
              <a:gd name="adj" fmla="val 7918"/>
            </a:avLst>
          </a:prstGeom>
          <a:solidFill>
            <a:srgbClr val="DEEBF7"/>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Rectangle: Rounded Corners 30">
            <a:extLst>
              <a:ext uri="{FF2B5EF4-FFF2-40B4-BE49-F238E27FC236}">
                <a16:creationId xmlns:a16="http://schemas.microsoft.com/office/drawing/2014/main" id="{88823EEE-AF0E-C607-0453-42FEF5F1D8C0}"/>
              </a:ext>
            </a:extLst>
          </p:cNvPr>
          <p:cNvSpPr/>
          <p:nvPr/>
        </p:nvSpPr>
        <p:spPr>
          <a:xfrm>
            <a:off x="4943382" y="2537160"/>
            <a:ext cx="4788338" cy="658708"/>
          </a:xfrm>
          <a:prstGeom prst="roundRect">
            <a:avLst>
              <a:gd name="adj" fmla="val 7918"/>
            </a:avLst>
          </a:prstGeom>
          <a:solidFill>
            <a:srgbClr val="DEEBF7"/>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Rounded Corners 7">
            <a:extLst>
              <a:ext uri="{FF2B5EF4-FFF2-40B4-BE49-F238E27FC236}">
                <a16:creationId xmlns:a16="http://schemas.microsoft.com/office/drawing/2014/main" id="{A506D279-73CF-1198-1096-FC9A43B3BE5B}"/>
              </a:ext>
            </a:extLst>
          </p:cNvPr>
          <p:cNvSpPr/>
          <p:nvPr/>
        </p:nvSpPr>
        <p:spPr>
          <a:xfrm>
            <a:off x="4943600" y="2022667"/>
            <a:ext cx="4788120" cy="477182"/>
          </a:xfrm>
          <a:prstGeom prst="roundRect">
            <a:avLst>
              <a:gd name="adj" fmla="val 7918"/>
            </a:avLst>
          </a:prstGeom>
          <a:solidFill>
            <a:srgbClr val="DEEBF7"/>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 name="Rectangle: Rounded Corners 29">
            <a:extLst>
              <a:ext uri="{FF2B5EF4-FFF2-40B4-BE49-F238E27FC236}">
                <a16:creationId xmlns:a16="http://schemas.microsoft.com/office/drawing/2014/main" id="{2ED8B8A9-3095-3999-36E1-A3B066DC6AAF}"/>
              </a:ext>
            </a:extLst>
          </p:cNvPr>
          <p:cNvSpPr/>
          <p:nvPr/>
        </p:nvSpPr>
        <p:spPr>
          <a:xfrm>
            <a:off x="174014" y="4033684"/>
            <a:ext cx="4344980" cy="949407"/>
          </a:xfrm>
          <a:prstGeom prst="roundRect">
            <a:avLst>
              <a:gd name="adj" fmla="val 7918"/>
            </a:avLst>
          </a:prstGeom>
          <a:solidFill>
            <a:srgbClr val="DEEBF7"/>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 name="Rectangle: Rounded Corners 28">
            <a:extLst>
              <a:ext uri="{FF2B5EF4-FFF2-40B4-BE49-F238E27FC236}">
                <a16:creationId xmlns:a16="http://schemas.microsoft.com/office/drawing/2014/main" id="{3D51FCB3-8600-48C0-8975-0BAC75027566}"/>
              </a:ext>
            </a:extLst>
          </p:cNvPr>
          <p:cNvSpPr/>
          <p:nvPr/>
        </p:nvSpPr>
        <p:spPr>
          <a:xfrm>
            <a:off x="4963687" y="1333627"/>
            <a:ext cx="4768033" cy="655301"/>
          </a:xfrm>
          <a:prstGeom prst="roundRect">
            <a:avLst>
              <a:gd name="adj" fmla="val 7918"/>
            </a:avLst>
          </a:prstGeom>
          <a:solidFill>
            <a:srgbClr val="DEEBF7"/>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3" name="Rectangle 52">
            <a:extLst>
              <a:ext uri="{FF2B5EF4-FFF2-40B4-BE49-F238E27FC236}">
                <a16:creationId xmlns:a16="http://schemas.microsoft.com/office/drawing/2014/main" id="{B0E69ABA-C031-4395-AB9B-44F5D7AA6739}"/>
              </a:ext>
            </a:extLst>
          </p:cNvPr>
          <p:cNvSpPr/>
          <p:nvPr/>
        </p:nvSpPr>
        <p:spPr>
          <a:xfrm>
            <a:off x="0" y="929122"/>
            <a:ext cx="9906000" cy="10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1" name="TextBox 50">
            <a:extLst>
              <a:ext uri="{FF2B5EF4-FFF2-40B4-BE49-F238E27FC236}">
                <a16:creationId xmlns:a16="http://schemas.microsoft.com/office/drawing/2014/main" id="{DE926FDD-2E87-41F7-9970-27928BBB8889}"/>
              </a:ext>
            </a:extLst>
          </p:cNvPr>
          <p:cNvSpPr txBox="1"/>
          <p:nvPr/>
        </p:nvSpPr>
        <p:spPr>
          <a:xfrm>
            <a:off x="115822" y="81272"/>
            <a:ext cx="8150847" cy="1011422"/>
          </a:xfrm>
          <a:prstGeom prst="rect">
            <a:avLst/>
          </a:prstGeom>
          <a:noFill/>
        </p:spPr>
        <p:txBody>
          <a:bodyPr wrap="square" lIns="36000" tIns="36000" rIns="36000" bIns="36000" rtlCol="0">
            <a:spAutoFit/>
          </a:bodyPr>
          <a:lstStyle/>
          <a:p>
            <a:r>
              <a:rPr lang="en-GB" sz="2200" dirty="0">
                <a:solidFill>
                  <a:schemeClr val="accent1">
                    <a:lumMod val="75000"/>
                  </a:schemeClr>
                </a:solidFill>
                <a:latin typeface="Arial Rounded MT Bold" panose="020F0704030504030204" pitchFamily="34" charset="0"/>
              </a:rPr>
              <a:t>Impact of the Level 3 National Paediatric Critical Care Audit    </a:t>
            </a:r>
          </a:p>
          <a:p>
            <a:endParaRPr lang="en-GB" sz="100" dirty="0"/>
          </a:p>
          <a:p>
            <a:r>
              <a:rPr lang="en-GB" sz="1400" dirty="0"/>
              <a:t>Paediatric Intensive Care Audit Network  </a:t>
            </a:r>
            <a:r>
              <a:rPr lang="it-IT" sz="1050" dirty="0">
                <a:hlinkClick r:id="rId4"/>
              </a:rPr>
              <a:t>picanet.org.uk</a:t>
            </a:r>
            <a:r>
              <a:rPr lang="it-IT" sz="1050" dirty="0"/>
              <a:t> • </a:t>
            </a:r>
            <a:r>
              <a:rPr lang="it-IT" sz="1050" dirty="0">
                <a:hlinkClick r:id="rId5"/>
              </a:rPr>
              <a:t>picanet@leeds.ac.uk</a:t>
            </a:r>
            <a:endParaRPr lang="it-IT" sz="1050" dirty="0"/>
          </a:p>
          <a:p>
            <a:endParaRPr lang="it-IT" sz="100" dirty="0"/>
          </a:p>
          <a:p>
            <a:endParaRPr lang="it-IT" sz="100" dirty="0"/>
          </a:p>
          <a:p>
            <a:r>
              <a:rPr lang="en-GB" sz="1200" dirty="0">
                <a:solidFill>
                  <a:schemeClr val="tx1">
                    <a:lumMod val="65000"/>
                    <a:lumOff val="35000"/>
                  </a:schemeClr>
                </a:solidFill>
                <a:latin typeface="Arial Rounded MT Bold" panose="020F0704030504030204" pitchFamily="34" charset="0"/>
              </a:rPr>
              <a:t>Impact examples from Dec 2024 to Nov 2025. </a:t>
            </a:r>
            <a:r>
              <a:rPr lang="en-GB" sz="1100" dirty="0">
                <a:solidFill>
                  <a:schemeClr val="tx1">
                    <a:lumMod val="65000"/>
                    <a:lumOff val="35000"/>
                  </a:schemeClr>
                </a:solidFill>
                <a:latin typeface="Arial Rounded MT Bold" panose="020F0704030504030204" pitchFamily="34" charset="0"/>
              </a:rPr>
              <a:t>Impact report produced 21 Nov 2025.</a:t>
            </a:r>
            <a:endParaRPr lang="en-GB" sz="2000" dirty="0">
              <a:solidFill>
                <a:schemeClr val="tx1">
                  <a:lumMod val="65000"/>
                  <a:lumOff val="35000"/>
                </a:schemeClr>
              </a:solidFill>
              <a:latin typeface="Arial Rounded MT Bold" panose="020F0704030504030204" pitchFamily="34" charset="0"/>
            </a:endParaRPr>
          </a:p>
          <a:p>
            <a:endParaRPr lang="en-GB" sz="1000" dirty="0">
              <a:solidFill>
                <a:schemeClr val="accent1">
                  <a:lumMod val="75000"/>
                </a:schemeClr>
              </a:solidFill>
              <a:latin typeface="Arial Rounded MT Bold" panose="020F0704030504030204" pitchFamily="34" charset="0"/>
            </a:endParaRPr>
          </a:p>
        </p:txBody>
      </p:sp>
      <p:pic>
        <p:nvPicPr>
          <p:cNvPr id="52" name="Picture 51" descr="New PICANet Logo_Red.png">
            <a:extLst>
              <a:ext uri="{FF2B5EF4-FFF2-40B4-BE49-F238E27FC236}">
                <a16:creationId xmlns:a16="http://schemas.microsoft.com/office/drawing/2014/main" id="{9D59CE4E-CCD4-4C8E-A02A-DD20DF60614B}"/>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99189" y="76472"/>
            <a:ext cx="789158" cy="480172"/>
          </a:xfrm>
          <a:prstGeom prst="rect">
            <a:avLst/>
          </a:prstGeom>
          <a:noFill/>
        </p:spPr>
      </p:pic>
      <p:pic>
        <p:nvPicPr>
          <p:cNvPr id="56" name="Picture 55">
            <a:extLst>
              <a:ext uri="{FF2B5EF4-FFF2-40B4-BE49-F238E27FC236}">
                <a16:creationId xmlns:a16="http://schemas.microsoft.com/office/drawing/2014/main" id="{1A063441-8A0D-4D2E-8BDA-3C5EF13FCBD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bwMode="auto">
          <a:xfrm>
            <a:off x="8897737" y="575542"/>
            <a:ext cx="875370" cy="312943"/>
          </a:xfrm>
          <a:prstGeom prst="rect">
            <a:avLst/>
          </a:prstGeom>
          <a:noFill/>
        </p:spPr>
      </p:pic>
      <p:pic>
        <p:nvPicPr>
          <p:cNvPr id="57" name="Picture 56">
            <a:extLst>
              <a:ext uri="{FF2B5EF4-FFF2-40B4-BE49-F238E27FC236}">
                <a16:creationId xmlns:a16="http://schemas.microsoft.com/office/drawing/2014/main" id="{CFC5AB5A-BB21-4616-850D-31F4B30367F2}"/>
              </a:ext>
            </a:extLst>
          </p:cNvPr>
          <p:cNvPicPr>
            <a:picLocks noChangeAspect="1"/>
          </p:cNvPicPr>
          <p:nvPr/>
        </p:nvPicPr>
        <p:blipFill rotWithShape="1">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l="1035" t="4493" r="4984" b="14360"/>
          <a:stretch/>
        </p:blipFill>
        <p:spPr bwMode="auto">
          <a:xfrm>
            <a:off x="7734405" y="553537"/>
            <a:ext cx="1097851" cy="337686"/>
          </a:xfrm>
          <a:prstGeom prst="rect">
            <a:avLst/>
          </a:prstGeom>
          <a:noFill/>
          <a:ln>
            <a:noFill/>
          </a:ln>
          <a:extLst>
            <a:ext uri="{53640926-AAD7-44D8-BBD7-CCE9431645EC}">
              <a14:shadowObscured xmlns:a14="http://schemas.microsoft.com/office/drawing/2010/main"/>
            </a:ext>
          </a:extLst>
        </p:spPr>
      </p:pic>
      <p:sp>
        <p:nvSpPr>
          <p:cNvPr id="59" name="TextBox 58">
            <a:extLst>
              <a:ext uri="{FF2B5EF4-FFF2-40B4-BE49-F238E27FC236}">
                <a16:creationId xmlns:a16="http://schemas.microsoft.com/office/drawing/2014/main" id="{9EEE665A-6309-4E56-9AC8-C5340530FD5C}"/>
              </a:ext>
            </a:extLst>
          </p:cNvPr>
          <p:cNvSpPr txBox="1"/>
          <p:nvPr/>
        </p:nvSpPr>
        <p:spPr>
          <a:xfrm>
            <a:off x="2782248" y="705922"/>
            <a:ext cx="65" cy="226591"/>
          </a:xfrm>
          <a:prstGeom prst="rect">
            <a:avLst/>
          </a:prstGeom>
          <a:noFill/>
        </p:spPr>
        <p:txBody>
          <a:bodyPr wrap="none" lIns="0" tIns="36000" rIns="0" bIns="36000" rtlCol="0" anchor="ctr" anchorCtr="1">
            <a:spAutoFit/>
          </a:bodyPr>
          <a:lstStyle/>
          <a:p>
            <a:endParaRPr lang="en-GB" sz="1000" dirty="0">
              <a:solidFill>
                <a:schemeClr val="tx1">
                  <a:lumMod val="50000"/>
                  <a:lumOff val="50000"/>
                </a:schemeClr>
              </a:solidFill>
              <a:latin typeface="Arial Rounded MT Bold" panose="020F0704030504030204" pitchFamily="34" charset="0"/>
            </a:endParaRPr>
          </a:p>
        </p:txBody>
      </p:sp>
      <p:sp>
        <p:nvSpPr>
          <p:cNvPr id="21" name="Call-out: Line with Accent Bar 20">
            <a:extLst>
              <a:ext uri="{FF2B5EF4-FFF2-40B4-BE49-F238E27FC236}">
                <a16:creationId xmlns:a16="http://schemas.microsoft.com/office/drawing/2014/main" id="{1140B6FC-CB0D-40B9-AC7B-0AB0771BC4E1}"/>
              </a:ext>
            </a:extLst>
          </p:cNvPr>
          <p:cNvSpPr/>
          <p:nvPr/>
        </p:nvSpPr>
        <p:spPr>
          <a:xfrm>
            <a:off x="3933825" y="2676525"/>
            <a:ext cx="2190750" cy="1019175"/>
          </a:xfrm>
          <a:prstGeom prst="accentCallout1">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GB" dirty="0"/>
          </a:p>
        </p:txBody>
      </p:sp>
      <p:sp>
        <p:nvSpPr>
          <p:cNvPr id="25" name="Rectangle: Rounded Corners 24">
            <a:extLst>
              <a:ext uri="{FF2B5EF4-FFF2-40B4-BE49-F238E27FC236}">
                <a16:creationId xmlns:a16="http://schemas.microsoft.com/office/drawing/2014/main" id="{6A43CDC4-1C3D-1502-C6C0-7258852F0246}"/>
              </a:ext>
            </a:extLst>
          </p:cNvPr>
          <p:cNvSpPr/>
          <p:nvPr/>
        </p:nvSpPr>
        <p:spPr>
          <a:xfrm>
            <a:off x="180931" y="1527524"/>
            <a:ext cx="4649080" cy="354203"/>
          </a:xfrm>
          <a:prstGeom prst="roundRect">
            <a:avLst>
              <a:gd name="adj" fmla="val 6002"/>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noFill/>
            </a:endParaRPr>
          </a:p>
        </p:txBody>
      </p:sp>
      <p:sp>
        <p:nvSpPr>
          <p:cNvPr id="24" name="TextBox 23">
            <a:extLst>
              <a:ext uri="{FF2B5EF4-FFF2-40B4-BE49-F238E27FC236}">
                <a16:creationId xmlns:a16="http://schemas.microsoft.com/office/drawing/2014/main" id="{B5A80C70-33C3-939B-126A-6252484D99D4}"/>
              </a:ext>
            </a:extLst>
          </p:cNvPr>
          <p:cNvSpPr txBox="1"/>
          <p:nvPr/>
        </p:nvSpPr>
        <p:spPr>
          <a:xfrm>
            <a:off x="5128995" y="1074270"/>
            <a:ext cx="4401933" cy="289441"/>
          </a:xfrm>
          <a:prstGeom prst="roundRect">
            <a:avLst/>
          </a:prstGeom>
          <a:solidFill>
            <a:schemeClr val="accent1">
              <a:lumMod val="20000"/>
              <a:lumOff val="80000"/>
            </a:schemeClr>
          </a:solidFill>
          <a:ln>
            <a:solidFill>
              <a:schemeClr val="accent1"/>
            </a:solidFill>
          </a:ln>
        </p:spPr>
        <p:txBody>
          <a:bodyPr wrap="square" lIns="91440" tIns="45720" rIns="91440" bIns="45720" anchor="ctr">
            <a:spAutoFit/>
          </a:bodyPr>
          <a:lstStyle/>
          <a:p>
            <a:pPr algn="ctr"/>
            <a:r>
              <a:rPr lang="en-GB" sz="1100" dirty="0">
                <a:solidFill>
                  <a:schemeClr val="accent1">
                    <a:lumMod val="50000"/>
                  </a:schemeClr>
                </a:solidFill>
              </a:rPr>
              <a:t>Local impact: how the project stimulates quality improvement</a:t>
            </a:r>
          </a:p>
        </p:txBody>
      </p:sp>
      <p:sp>
        <p:nvSpPr>
          <p:cNvPr id="26" name="TextBox 25">
            <a:extLst>
              <a:ext uri="{FF2B5EF4-FFF2-40B4-BE49-F238E27FC236}">
                <a16:creationId xmlns:a16="http://schemas.microsoft.com/office/drawing/2014/main" id="{E8ED6A79-4E7D-ACC7-FB13-A5BEAE573C7C}"/>
              </a:ext>
            </a:extLst>
          </p:cNvPr>
          <p:cNvSpPr txBox="1"/>
          <p:nvPr/>
        </p:nvSpPr>
        <p:spPr>
          <a:xfrm>
            <a:off x="369632" y="3677656"/>
            <a:ext cx="3870639" cy="476726"/>
          </a:xfrm>
          <a:prstGeom prst="roundRect">
            <a:avLst/>
          </a:prstGeom>
          <a:solidFill>
            <a:schemeClr val="accent1">
              <a:lumMod val="20000"/>
              <a:lumOff val="80000"/>
            </a:schemeClr>
          </a:solidFill>
          <a:ln>
            <a:solidFill>
              <a:schemeClr val="accent1"/>
            </a:solidFill>
          </a:ln>
        </p:spPr>
        <p:txBody>
          <a:bodyPr wrap="square" lIns="91440" tIns="45720" rIns="91440" bIns="45720" anchor="ctr">
            <a:spAutoFit/>
          </a:bodyPr>
          <a:lstStyle/>
          <a:p>
            <a:pPr algn="ctr"/>
            <a:r>
              <a:rPr lang="en-GB" sz="1100" dirty="0">
                <a:solidFill>
                  <a:schemeClr val="accent1">
                    <a:lumMod val="50000"/>
                  </a:schemeClr>
                </a:solidFill>
              </a:rPr>
              <a:t>Public impact: how the project is used by the public and the demand for it </a:t>
            </a:r>
          </a:p>
        </p:txBody>
      </p:sp>
      <p:sp>
        <p:nvSpPr>
          <p:cNvPr id="35" name="TextBox 34">
            <a:extLst>
              <a:ext uri="{FF2B5EF4-FFF2-40B4-BE49-F238E27FC236}">
                <a16:creationId xmlns:a16="http://schemas.microsoft.com/office/drawing/2014/main" id="{FBBA7D8F-F346-4884-B00E-F2B784C45286}"/>
              </a:ext>
            </a:extLst>
          </p:cNvPr>
          <p:cNvSpPr txBox="1"/>
          <p:nvPr/>
        </p:nvSpPr>
        <p:spPr>
          <a:xfrm>
            <a:off x="4906093" y="2517614"/>
            <a:ext cx="4918172" cy="707886"/>
          </a:xfrm>
          <a:prstGeom prst="rect">
            <a:avLst/>
          </a:prstGeom>
          <a:noFill/>
        </p:spPr>
        <p:txBody>
          <a:bodyPr wrap="square" lIns="91440" tIns="45720" rIns="91440" bIns="45720" anchor="t">
            <a:spAutoFit/>
          </a:bodyPr>
          <a:lstStyle/>
          <a:p>
            <a:pPr rtl="0">
              <a:defRPr sz="1680" b="0" i="0" u="none" strike="noStrike" kern="1200" spc="0" baseline="0">
                <a:solidFill>
                  <a:sysClr val="windowText" lastClr="000000">
                    <a:lumMod val="85000"/>
                    <a:lumOff val="15000"/>
                  </a:sysClr>
                </a:solidFill>
                <a:latin typeface="+mn-lt"/>
                <a:ea typeface="+mn-ea"/>
                <a:cs typeface="+mn-cs"/>
              </a:defRPr>
            </a:pPr>
            <a:r>
              <a:rPr lang="en-GB" sz="1000" dirty="0">
                <a:solidFill>
                  <a:sysClr val="windowText" lastClr="000000">
                    <a:lumMod val="85000"/>
                    <a:lumOff val="15000"/>
                  </a:sysClr>
                </a:solidFill>
                <a:latin typeface="Arial" panose="020B0604020202020204" pitchFamily="34" charset="0"/>
                <a:cs typeface="Arial" panose="020B0604020202020204" pitchFamily="34" charset="0"/>
              </a:rPr>
              <a:t>PICANet and the </a:t>
            </a:r>
            <a:r>
              <a:rPr lang="en-GB" sz="1000" dirty="0">
                <a:solidFill>
                  <a:sysClr val="windowText" lastClr="000000">
                    <a:lumMod val="85000"/>
                    <a:lumOff val="15000"/>
                  </a:sysClr>
                </a:solidFill>
                <a:latin typeface="Arial" panose="020B0604020202020204" pitchFamily="34" charset="0"/>
                <a:cs typeface="Arial" panose="020B0604020202020204" pitchFamily="34" charset="0"/>
                <a:hlinkClick r:id="rId9"/>
              </a:rPr>
              <a:t>Child Health Outcomes Research at Leeds</a:t>
            </a:r>
            <a:r>
              <a:rPr lang="en-GB" sz="1000" dirty="0">
                <a:solidFill>
                  <a:sysClr val="windowText" lastClr="000000">
                    <a:lumMod val="85000"/>
                    <a:lumOff val="15000"/>
                  </a:sysClr>
                </a:solidFill>
                <a:latin typeface="Arial" panose="020B0604020202020204" pitchFamily="34" charset="0"/>
                <a:cs typeface="Arial" panose="020B0604020202020204" pitchFamily="34" charset="0"/>
              </a:rPr>
              <a:t> </a:t>
            </a:r>
            <a:r>
              <a:rPr lang="en-GB" sz="1000" dirty="0">
                <a:solidFill>
                  <a:schemeClr val="tx2">
                    <a:lumMod val="75000"/>
                  </a:schemeClr>
                </a:solidFill>
                <a:latin typeface="Arial" panose="020B0604020202020204" pitchFamily="34" charset="0"/>
                <a:cs typeface="Arial" panose="020B0604020202020204" pitchFamily="34" charset="0"/>
              </a:rPr>
              <a:t>(CHORAL) </a:t>
            </a:r>
            <a:r>
              <a:rPr lang="en-GB" sz="1000" dirty="0">
                <a:solidFill>
                  <a:sysClr val="windowText" lastClr="000000">
                    <a:lumMod val="85000"/>
                    <a:lumOff val="15000"/>
                  </a:sysClr>
                </a:solidFill>
                <a:latin typeface="Arial" panose="020B0604020202020204" pitchFamily="34" charset="0"/>
                <a:cs typeface="Arial" panose="020B0604020202020204" pitchFamily="34" charset="0"/>
              </a:rPr>
              <a:t>research programme are collaborating to link researchers and healthcare professionals and support world class research. CHORAL is a research programme with a vision of a whole system connected approach for better child health outcomes. </a:t>
            </a:r>
          </a:p>
        </p:txBody>
      </p:sp>
      <p:sp>
        <p:nvSpPr>
          <p:cNvPr id="42" name="TextBox 41">
            <a:extLst>
              <a:ext uri="{FF2B5EF4-FFF2-40B4-BE49-F238E27FC236}">
                <a16:creationId xmlns:a16="http://schemas.microsoft.com/office/drawing/2014/main" id="{6EDB8C39-C6C5-4428-9A6B-833917E5A79E}"/>
              </a:ext>
            </a:extLst>
          </p:cNvPr>
          <p:cNvSpPr txBox="1"/>
          <p:nvPr/>
        </p:nvSpPr>
        <p:spPr>
          <a:xfrm>
            <a:off x="474665" y="1084313"/>
            <a:ext cx="3825771" cy="476726"/>
          </a:xfrm>
          <a:prstGeom prst="roundRect">
            <a:avLst/>
          </a:prstGeom>
          <a:solidFill>
            <a:schemeClr val="accent1">
              <a:lumMod val="40000"/>
              <a:lumOff val="60000"/>
            </a:schemeClr>
          </a:solidFill>
        </p:spPr>
        <p:txBody>
          <a:bodyPr wrap="square" anchor="ctr">
            <a:spAutoFit/>
          </a:bodyPr>
          <a:lstStyle/>
          <a:p>
            <a:pPr algn="ctr"/>
            <a:r>
              <a:rPr lang="en-GB" sz="1100" dirty="0">
                <a:solidFill>
                  <a:schemeClr val="accent1">
                    <a:lumMod val="50000"/>
                  </a:schemeClr>
                </a:solidFill>
              </a:rPr>
              <a:t>National impact: how the project provides evidence of quality and outcomes of care nationally</a:t>
            </a:r>
          </a:p>
        </p:txBody>
      </p:sp>
      <p:sp>
        <p:nvSpPr>
          <p:cNvPr id="2" name="TextBox 1">
            <a:extLst>
              <a:ext uri="{FF2B5EF4-FFF2-40B4-BE49-F238E27FC236}">
                <a16:creationId xmlns:a16="http://schemas.microsoft.com/office/drawing/2014/main" id="{B24941A7-DEE8-6F68-853E-06F3BD3B8A34}"/>
              </a:ext>
            </a:extLst>
          </p:cNvPr>
          <p:cNvSpPr txBox="1"/>
          <p:nvPr/>
        </p:nvSpPr>
        <p:spPr>
          <a:xfrm>
            <a:off x="180932" y="4132737"/>
            <a:ext cx="4344981" cy="861774"/>
          </a:xfrm>
          <a:prstGeom prst="rect">
            <a:avLst/>
          </a:prstGeom>
          <a:noFill/>
        </p:spPr>
        <p:txBody>
          <a:bodyPr wrap="square" lIns="91440" tIns="45720" rIns="91440" bIns="45720" anchor="t">
            <a:spAutoFit/>
          </a:bodyPr>
          <a:lstStyle/>
          <a:p>
            <a:pPr>
              <a:defRPr sz="1680" b="0" i="0" u="none" strike="noStrike" kern="1200" spc="0" baseline="0">
                <a:solidFill>
                  <a:sysClr val="windowText" lastClr="000000">
                    <a:lumMod val="85000"/>
                    <a:lumOff val="15000"/>
                  </a:sysClr>
                </a:solidFill>
                <a:latin typeface="+mn-lt"/>
                <a:ea typeface="+mn-ea"/>
                <a:cs typeface="+mn-cs"/>
              </a:defRPr>
            </a:pPr>
            <a:r>
              <a:rPr lang="en-GB" sz="1000" dirty="0">
                <a:solidFill>
                  <a:schemeClr val="tx2">
                    <a:lumMod val="75000"/>
                  </a:schemeClr>
                </a:solidFill>
                <a:latin typeface="Arial" panose="020B0604020202020204" pitchFamily="34" charset="0"/>
                <a:cs typeface="Arial" panose="020B0604020202020204" pitchFamily="34" charset="0"/>
              </a:rPr>
              <a:t>The national research programme on end-of-life care for infants, children and young people (ENHANCE), has published a PICANet affiliated paper, </a:t>
            </a:r>
            <a:r>
              <a:rPr lang="en-GB" sz="1000" i="1" dirty="0">
                <a:solidFill>
                  <a:schemeClr val="tx2">
                    <a:lumMod val="75000"/>
                  </a:schemeClr>
                </a:solidFill>
                <a:latin typeface="Arial" panose="020B0604020202020204" pitchFamily="34" charset="0"/>
                <a:cs typeface="Arial" panose="020B0604020202020204" pitchFamily="34" charset="0"/>
                <a:hlinkClick r:id="rId10"/>
              </a:rPr>
              <a:t>Parents’ experiences of the financial and employment impacts of their child receiving end-of-life care: a national qualitative study</a:t>
            </a:r>
            <a:r>
              <a:rPr lang="en-GB" sz="1000" i="1" dirty="0">
                <a:solidFill>
                  <a:schemeClr val="tx2">
                    <a:lumMod val="75000"/>
                  </a:schemeClr>
                </a:solidFill>
                <a:latin typeface="Arial" panose="020B0604020202020204" pitchFamily="34" charset="0"/>
                <a:cs typeface="Arial" panose="020B0604020202020204" pitchFamily="34" charset="0"/>
              </a:rPr>
              <a:t>, </a:t>
            </a:r>
            <a:r>
              <a:rPr lang="en-GB" sz="1000" dirty="0">
                <a:solidFill>
                  <a:schemeClr val="tx2">
                    <a:lumMod val="75000"/>
                  </a:schemeClr>
                </a:solidFill>
                <a:latin typeface="Arial" panose="020B0604020202020204" pitchFamily="34" charset="0"/>
                <a:cs typeface="Arial" panose="020B0604020202020204" pitchFamily="34" charset="0"/>
              </a:rPr>
              <a:t>which will hopefully raise awareness and lead to more support for these families. </a:t>
            </a:r>
          </a:p>
        </p:txBody>
      </p:sp>
      <p:sp>
        <p:nvSpPr>
          <p:cNvPr id="3" name="Rectangle: Rounded Corners 2">
            <a:extLst>
              <a:ext uri="{FF2B5EF4-FFF2-40B4-BE49-F238E27FC236}">
                <a16:creationId xmlns:a16="http://schemas.microsoft.com/office/drawing/2014/main" id="{FF9D8809-4208-B1C6-622A-E7ABDC2F04C8}"/>
              </a:ext>
            </a:extLst>
          </p:cNvPr>
          <p:cNvSpPr/>
          <p:nvPr/>
        </p:nvSpPr>
        <p:spPr>
          <a:xfrm>
            <a:off x="180931" y="1934970"/>
            <a:ext cx="4655447" cy="488860"/>
          </a:xfrm>
          <a:prstGeom prst="roundRect">
            <a:avLst>
              <a:gd name="adj" fmla="val 6002"/>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noFill/>
            </a:endParaRPr>
          </a:p>
        </p:txBody>
      </p:sp>
      <p:sp>
        <p:nvSpPr>
          <p:cNvPr id="7" name="TextBox 6">
            <a:extLst>
              <a:ext uri="{FF2B5EF4-FFF2-40B4-BE49-F238E27FC236}">
                <a16:creationId xmlns:a16="http://schemas.microsoft.com/office/drawing/2014/main" id="{6ECEDA19-A4A5-B670-0FAA-A59679340181}"/>
              </a:ext>
            </a:extLst>
          </p:cNvPr>
          <p:cNvSpPr txBox="1"/>
          <p:nvPr/>
        </p:nvSpPr>
        <p:spPr>
          <a:xfrm>
            <a:off x="4899456" y="1983162"/>
            <a:ext cx="4861010" cy="553998"/>
          </a:xfrm>
          <a:prstGeom prst="rect">
            <a:avLst/>
          </a:prstGeom>
          <a:noFill/>
        </p:spPr>
        <p:txBody>
          <a:bodyPr wrap="square" lIns="91440" tIns="45720" rIns="91440" bIns="45720" anchor="t">
            <a:spAutoFit/>
          </a:bodyPr>
          <a:lstStyle/>
          <a:p>
            <a:pPr>
              <a:defRPr sz="1680" b="0" i="0" u="none" strike="noStrike" kern="1200" spc="0" baseline="0">
                <a:solidFill>
                  <a:sysClr val="windowText" lastClr="000000">
                    <a:lumMod val="85000"/>
                    <a:lumOff val="15000"/>
                  </a:sysClr>
                </a:solidFill>
                <a:latin typeface="+mn-lt"/>
                <a:ea typeface="+mn-ea"/>
                <a:cs typeface="+mn-cs"/>
              </a:defRPr>
            </a:pPr>
            <a:r>
              <a:rPr lang="en-GB" sz="1000" dirty="0">
                <a:latin typeface="Arial" panose="020B0604020202020204" pitchFamily="34" charset="0"/>
                <a:cs typeface="Arial" panose="020B0604020202020204" pitchFamily="34" charset="0"/>
              </a:rPr>
              <a:t>The PICU team at the Royal Hospital for Children and Young People, Edinburgh have shared their </a:t>
            </a:r>
            <a:r>
              <a:rPr lang="en-GB" sz="1000" u="sng" dirty="0">
                <a:latin typeface="Arial" panose="020B0604020202020204" pitchFamily="34" charset="0"/>
                <a:cs typeface="Arial" panose="020B0604020202020204" pitchFamily="34" charset="0"/>
                <a:hlinkClick r:id="rId11"/>
              </a:rPr>
              <a:t>successful QI Project example</a:t>
            </a:r>
            <a:r>
              <a:rPr lang="en-GB" sz="1000" dirty="0">
                <a:latin typeface="Arial" panose="020B0604020202020204" pitchFamily="34" charset="0"/>
                <a:cs typeface="Arial" panose="020B0604020202020204" pitchFamily="34" charset="0"/>
              </a:rPr>
              <a:t>. You can read how they have improved their recording of pupil reaction from around 46% to on average 95%.</a:t>
            </a:r>
            <a:endParaRPr lang="en-GB" sz="1000" dirty="0">
              <a:solidFill>
                <a:schemeClr val="tx2">
                  <a:lumMod val="75000"/>
                </a:schemeClr>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4D377B89-F246-60C7-447F-470427849CB1}"/>
              </a:ext>
            </a:extLst>
          </p:cNvPr>
          <p:cNvSpPr txBox="1"/>
          <p:nvPr/>
        </p:nvSpPr>
        <p:spPr>
          <a:xfrm>
            <a:off x="4936059" y="1314383"/>
            <a:ext cx="4823287" cy="707886"/>
          </a:xfrm>
          <a:prstGeom prst="rect">
            <a:avLst/>
          </a:prstGeom>
          <a:noFill/>
        </p:spPr>
        <p:txBody>
          <a:bodyPr wrap="square" lIns="91440" tIns="45720" rIns="91440" bIns="45720" anchor="t">
            <a:spAutoFit/>
          </a:bodyPr>
          <a:lstStyle/>
          <a:p>
            <a:pPr>
              <a:defRPr sz="1680" b="0" i="0" u="none" strike="noStrike" kern="1200" spc="0" baseline="0">
                <a:solidFill>
                  <a:sysClr val="windowText" lastClr="000000">
                    <a:lumMod val="85000"/>
                    <a:lumOff val="15000"/>
                  </a:sysClr>
                </a:solidFill>
                <a:latin typeface="+mn-lt"/>
                <a:ea typeface="+mn-ea"/>
                <a:cs typeface="+mn-cs"/>
              </a:defRPr>
            </a:pPr>
            <a:r>
              <a:rPr lang="en-GB" sz="1000" dirty="0">
                <a:latin typeface="Arial" panose="020B0604020202020204" pitchFamily="34" charset="0"/>
                <a:cs typeface="Arial" panose="020B0604020202020204" pitchFamily="34" charset="0"/>
              </a:rPr>
              <a:t>In January 2025 PICANet launched a new reporting feature called the Event Summary Viewer. All participating organisations can filter and plot their data by various characteristics and timelines and download data behind the charts to support local audit and quality improvement projects.  </a:t>
            </a:r>
            <a:endParaRPr lang="en-GB" sz="1000" dirty="0">
              <a:solidFill>
                <a:schemeClr val="tx2">
                  <a:lumMod val="75000"/>
                </a:schemeClr>
              </a:solidFill>
              <a:latin typeface="Arial" panose="020B060402020202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A3C8C5A0-2822-B869-332F-2D759DFF0CE5}"/>
              </a:ext>
            </a:extLst>
          </p:cNvPr>
          <p:cNvSpPr/>
          <p:nvPr/>
        </p:nvSpPr>
        <p:spPr>
          <a:xfrm>
            <a:off x="180932" y="2458935"/>
            <a:ext cx="4649080" cy="664547"/>
          </a:xfrm>
          <a:prstGeom prst="roundRect">
            <a:avLst>
              <a:gd name="adj" fmla="val 6002"/>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noFill/>
            </a:endParaRPr>
          </a:p>
        </p:txBody>
      </p:sp>
      <p:sp>
        <p:nvSpPr>
          <p:cNvPr id="12" name="TextBox 11">
            <a:extLst>
              <a:ext uri="{FF2B5EF4-FFF2-40B4-BE49-F238E27FC236}">
                <a16:creationId xmlns:a16="http://schemas.microsoft.com/office/drawing/2014/main" id="{EE30D8F2-D95E-6BBF-F9B1-A58066173278}"/>
              </a:ext>
            </a:extLst>
          </p:cNvPr>
          <p:cNvSpPr txBox="1"/>
          <p:nvPr/>
        </p:nvSpPr>
        <p:spPr>
          <a:xfrm>
            <a:off x="185856" y="1912520"/>
            <a:ext cx="4567761" cy="553998"/>
          </a:xfrm>
          <a:prstGeom prst="rect">
            <a:avLst/>
          </a:prstGeom>
          <a:noFill/>
        </p:spPr>
        <p:txBody>
          <a:bodyPr wrap="square" lIns="91440" tIns="45720" rIns="91440" bIns="45720" anchor="t">
            <a:spAutoFit/>
          </a:bodyPr>
          <a:lstStyle/>
          <a:p>
            <a:pPr>
              <a:defRPr sz="1680" b="0" i="0" u="none" strike="noStrike" kern="1200" spc="0" baseline="0">
                <a:solidFill>
                  <a:sysClr val="windowText" lastClr="000000">
                    <a:lumMod val="85000"/>
                    <a:lumOff val="15000"/>
                  </a:sysClr>
                </a:solidFill>
                <a:latin typeface="+mn-lt"/>
                <a:ea typeface="+mn-ea"/>
                <a:cs typeface="+mn-cs"/>
              </a:defRPr>
            </a:pPr>
            <a:r>
              <a:rPr lang="en-GB" sz="1000" dirty="0">
                <a:solidFill>
                  <a:schemeClr val="tx2">
                    <a:lumMod val="75000"/>
                  </a:schemeClr>
                </a:solidFill>
                <a:latin typeface="Arial" panose="020B0604020202020204" pitchFamily="34" charset="0"/>
                <a:cs typeface="Arial" panose="020B0604020202020204" pitchFamily="34" charset="0"/>
              </a:rPr>
              <a:t>PICANet Co-PI Sarah Seaton gave the “Rising Star” lecture at The Neonatal Society’s 2025 Spring Meeting entitled: "The use of national data to inform early life care".</a:t>
            </a:r>
          </a:p>
        </p:txBody>
      </p:sp>
      <p:sp>
        <p:nvSpPr>
          <p:cNvPr id="36" name="TextBox 35">
            <a:extLst>
              <a:ext uri="{FF2B5EF4-FFF2-40B4-BE49-F238E27FC236}">
                <a16:creationId xmlns:a16="http://schemas.microsoft.com/office/drawing/2014/main" id="{28F30352-0A43-246E-559B-B663717DE901}"/>
              </a:ext>
            </a:extLst>
          </p:cNvPr>
          <p:cNvSpPr txBox="1"/>
          <p:nvPr/>
        </p:nvSpPr>
        <p:spPr>
          <a:xfrm>
            <a:off x="4581940" y="4304929"/>
            <a:ext cx="3152465" cy="861774"/>
          </a:xfrm>
          <a:custGeom>
            <a:avLst/>
            <a:gdLst>
              <a:gd name="connsiteX0" fmla="*/ 0 w 3152465"/>
              <a:gd name="connsiteY0" fmla="*/ 0 h 861774"/>
              <a:gd name="connsiteX1" fmla="*/ 693542 w 3152465"/>
              <a:gd name="connsiteY1" fmla="*/ 0 h 861774"/>
              <a:gd name="connsiteX2" fmla="*/ 1355560 w 3152465"/>
              <a:gd name="connsiteY2" fmla="*/ 0 h 861774"/>
              <a:gd name="connsiteX3" fmla="*/ 2017578 w 3152465"/>
              <a:gd name="connsiteY3" fmla="*/ 0 h 861774"/>
              <a:gd name="connsiteX4" fmla="*/ 2553497 w 3152465"/>
              <a:gd name="connsiteY4" fmla="*/ 0 h 861774"/>
              <a:gd name="connsiteX5" fmla="*/ 3152465 w 3152465"/>
              <a:gd name="connsiteY5" fmla="*/ 0 h 861774"/>
              <a:gd name="connsiteX6" fmla="*/ 3152465 w 3152465"/>
              <a:gd name="connsiteY6" fmla="*/ 439505 h 861774"/>
              <a:gd name="connsiteX7" fmla="*/ 3152465 w 3152465"/>
              <a:gd name="connsiteY7" fmla="*/ 861774 h 861774"/>
              <a:gd name="connsiteX8" fmla="*/ 2521972 w 3152465"/>
              <a:gd name="connsiteY8" fmla="*/ 861774 h 861774"/>
              <a:gd name="connsiteX9" fmla="*/ 1986053 w 3152465"/>
              <a:gd name="connsiteY9" fmla="*/ 861774 h 861774"/>
              <a:gd name="connsiteX10" fmla="*/ 1450134 w 3152465"/>
              <a:gd name="connsiteY10" fmla="*/ 861774 h 861774"/>
              <a:gd name="connsiteX11" fmla="*/ 788116 w 3152465"/>
              <a:gd name="connsiteY11" fmla="*/ 861774 h 861774"/>
              <a:gd name="connsiteX12" fmla="*/ 0 w 3152465"/>
              <a:gd name="connsiteY12" fmla="*/ 861774 h 861774"/>
              <a:gd name="connsiteX13" fmla="*/ 0 w 3152465"/>
              <a:gd name="connsiteY13" fmla="*/ 413652 h 861774"/>
              <a:gd name="connsiteX14" fmla="*/ 0 w 3152465"/>
              <a:gd name="connsiteY14" fmla="*/ 0 h 861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152465" h="861774" fill="none" extrusionOk="0">
                <a:moveTo>
                  <a:pt x="0" y="0"/>
                </a:moveTo>
                <a:cubicBezTo>
                  <a:pt x="331324" y="-5235"/>
                  <a:pt x="450982" y="-27100"/>
                  <a:pt x="693542" y="0"/>
                </a:cubicBezTo>
                <a:cubicBezTo>
                  <a:pt x="936102" y="27100"/>
                  <a:pt x="1082322" y="-24013"/>
                  <a:pt x="1355560" y="0"/>
                </a:cubicBezTo>
                <a:cubicBezTo>
                  <a:pt x="1628798" y="24013"/>
                  <a:pt x="1861365" y="-9805"/>
                  <a:pt x="2017578" y="0"/>
                </a:cubicBezTo>
                <a:cubicBezTo>
                  <a:pt x="2173791" y="9805"/>
                  <a:pt x="2379734" y="-21221"/>
                  <a:pt x="2553497" y="0"/>
                </a:cubicBezTo>
                <a:cubicBezTo>
                  <a:pt x="2727260" y="21221"/>
                  <a:pt x="2901838" y="27131"/>
                  <a:pt x="3152465" y="0"/>
                </a:cubicBezTo>
                <a:cubicBezTo>
                  <a:pt x="3147221" y="128179"/>
                  <a:pt x="3137289" y="310060"/>
                  <a:pt x="3152465" y="439505"/>
                </a:cubicBezTo>
                <a:cubicBezTo>
                  <a:pt x="3167641" y="568951"/>
                  <a:pt x="3140290" y="724148"/>
                  <a:pt x="3152465" y="861774"/>
                </a:cubicBezTo>
                <a:cubicBezTo>
                  <a:pt x="2862184" y="834398"/>
                  <a:pt x="2823869" y="841105"/>
                  <a:pt x="2521972" y="861774"/>
                </a:cubicBezTo>
                <a:cubicBezTo>
                  <a:pt x="2220075" y="882443"/>
                  <a:pt x="2205398" y="873087"/>
                  <a:pt x="1986053" y="861774"/>
                </a:cubicBezTo>
                <a:cubicBezTo>
                  <a:pt x="1766708" y="850461"/>
                  <a:pt x="1669924" y="843247"/>
                  <a:pt x="1450134" y="861774"/>
                </a:cubicBezTo>
                <a:cubicBezTo>
                  <a:pt x="1230344" y="880301"/>
                  <a:pt x="1056650" y="855435"/>
                  <a:pt x="788116" y="861774"/>
                </a:cubicBezTo>
                <a:cubicBezTo>
                  <a:pt x="519582" y="868113"/>
                  <a:pt x="171932" y="878573"/>
                  <a:pt x="0" y="861774"/>
                </a:cubicBezTo>
                <a:cubicBezTo>
                  <a:pt x="3895" y="694225"/>
                  <a:pt x="12919" y="583103"/>
                  <a:pt x="0" y="413652"/>
                </a:cubicBezTo>
                <a:cubicBezTo>
                  <a:pt x="-12919" y="244201"/>
                  <a:pt x="-3669" y="171990"/>
                  <a:pt x="0" y="0"/>
                </a:cubicBezTo>
                <a:close/>
              </a:path>
              <a:path w="3152465" h="861774" stroke="0" extrusionOk="0">
                <a:moveTo>
                  <a:pt x="0" y="0"/>
                </a:moveTo>
                <a:cubicBezTo>
                  <a:pt x="271048" y="-12753"/>
                  <a:pt x="344748" y="-1565"/>
                  <a:pt x="598968" y="0"/>
                </a:cubicBezTo>
                <a:cubicBezTo>
                  <a:pt x="853188" y="1565"/>
                  <a:pt x="987927" y="17476"/>
                  <a:pt x="1134887" y="0"/>
                </a:cubicBezTo>
                <a:cubicBezTo>
                  <a:pt x="1281847" y="-17476"/>
                  <a:pt x="1679010" y="32759"/>
                  <a:pt x="1828430" y="0"/>
                </a:cubicBezTo>
                <a:cubicBezTo>
                  <a:pt x="1977850" y="-32759"/>
                  <a:pt x="2256320" y="-1766"/>
                  <a:pt x="2427398" y="0"/>
                </a:cubicBezTo>
                <a:cubicBezTo>
                  <a:pt x="2598476" y="1766"/>
                  <a:pt x="2905887" y="-11652"/>
                  <a:pt x="3152465" y="0"/>
                </a:cubicBezTo>
                <a:cubicBezTo>
                  <a:pt x="3155894" y="134937"/>
                  <a:pt x="3152371" y="273834"/>
                  <a:pt x="3152465" y="448122"/>
                </a:cubicBezTo>
                <a:cubicBezTo>
                  <a:pt x="3152559" y="622410"/>
                  <a:pt x="3141083" y="730354"/>
                  <a:pt x="3152465" y="861774"/>
                </a:cubicBezTo>
                <a:cubicBezTo>
                  <a:pt x="2974040" y="871398"/>
                  <a:pt x="2695018" y="832956"/>
                  <a:pt x="2521972" y="861774"/>
                </a:cubicBezTo>
                <a:cubicBezTo>
                  <a:pt x="2348926" y="890592"/>
                  <a:pt x="2205352" y="872879"/>
                  <a:pt x="1986053" y="861774"/>
                </a:cubicBezTo>
                <a:cubicBezTo>
                  <a:pt x="1766754" y="850669"/>
                  <a:pt x="1624958" y="868258"/>
                  <a:pt x="1355560" y="861774"/>
                </a:cubicBezTo>
                <a:cubicBezTo>
                  <a:pt x="1086162" y="855290"/>
                  <a:pt x="1023081" y="860407"/>
                  <a:pt x="725067" y="861774"/>
                </a:cubicBezTo>
                <a:cubicBezTo>
                  <a:pt x="427053" y="863141"/>
                  <a:pt x="304522" y="863516"/>
                  <a:pt x="0" y="861774"/>
                </a:cubicBezTo>
                <a:cubicBezTo>
                  <a:pt x="-18360" y="770765"/>
                  <a:pt x="2049" y="636433"/>
                  <a:pt x="0" y="413652"/>
                </a:cubicBezTo>
                <a:cubicBezTo>
                  <a:pt x="-2049" y="190871"/>
                  <a:pt x="-3872" y="149776"/>
                  <a:pt x="0" y="0"/>
                </a:cubicBezTo>
                <a:close/>
              </a:path>
            </a:pathLst>
          </a:custGeom>
          <a:solidFill>
            <a:schemeClr val="bg1">
              <a:alpha val="60000"/>
            </a:schemeClr>
          </a:solidFill>
          <a:ln w="12700" cap="rnd">
            <a:solidFill>
              <a:srgbClr val="00206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square" lIns="91440" tIns="45720" rIns="91440" bIns="45720" anchor="t">
            <a:spAutoFit/>
          </a:bodyPr>
          <a:lstStyle/>
          <a:p>
            <a:pPr>
              <a:defRPr sz="1680" b="0" i="0" u="none" strike="noStrike" kern="1200" spc="0" baseline="0">
                <a:solidFill>
                  <a:sysClr val="windowText" lastClr="000000">
                    <a:lumMod val="85000"/>
                    <a:lumOff val="15000"/>
                  </a:sysClr>
                </a:solidFill>
                <a:latin typeface="+mn-lt"/>
                <a:ea typeface="+mn-ea"/>
                <a:cs typeface="+mn-cs"/>
              </a:defRPr>
            </a:pPr>
            <a:r>
              <a:rPr lang="en-GB" sz="1000" dirty="0">
                <a:solidFill>
                  <a:schemeClr val="tx2">
                    <a:lumMod val="75000"/>
                  </a:schemeClr>
                </a:solidFill>
                <a:latin typeface="Arial" panose="020B0604020202020204" pitchFamily="34" charset="0"/>
                <a:cs typeface="Arial" panose="020B0604020202020204" pitchFamily="34" charset="0"/>
              </a:rPr>
              <a:t>The PICANet team continue to collaborate with NHS England’s </a:t>
            </a:r>
            <a:r>
              <a:rPr lang="en-GB" sz="1000" dirty="0">
                <a:solidFill>
                  <a:schemeClr val="tx2">
                    <a:lumMod val="75000"/>
                  </a:schemeClr>
                </a:solidFill>
                <a:latin typeface="Arial" panose="020B0604020202020204" pitchFamily="34" charset="0"/>
                <a:cs typeface="Arial" panose="020B0604020202020204" pitchFamily="34" charset="0"/>
                <a:hlinkClick r:id="rId12"/>
              </a:rPr>
              <a:t>Getting It Right First Time</a:t>
            </a:r>
            <a:r>
              <a:rPr lang="en-GB" sz="1000" dirty="0">
                <a:solidFill>
                  <a:schemeClr val="tx2">
                    <a:lumMod val="75000"/>
                  </a:schemeClr>
                </a:solidFill>
                <a:latin typeface="Arial" panose="020B0604020202020204" pitchFamily="34" charset="0"/>
                <a:cs typeface="Arial" panose="020B0604020202020204" pitchFamily="34" charset="0"/>
              </a:rPr>
              <a:t> (GIRFT) team to address recommendations and develop metrics for future data dashboards which will be used by the paediatric critical care community.</a:t>
            </a:r>
          </a:p>
        </p:txBody>
      </p:sp>
      <p:sp>
        <p:nvSpPr>
          <p:cNvPr id="37" name="Rectangle: Rounded Corners 36">
            <a:extLst>
              <a:ext uri="{FF2B5EF4-FFF2-40B4-BE49-F238E27FC236}">
                <a16:creationId xmlns:a16="http://schemas.microsoft.com/office/drawing/2014/main" id="{B73FABC6-8B4B-7B35-F088-169ABC176E63}"/>
              </a:ext>
            </a:extLst>
          </p:cNvPr>
          <p:cNvSpPr/>
          <p:nvPr/>
        </p:nvSpPr>
        <p:spPr>
          <a:xfrm>
            <a:off x="174014" y="5579616"/>
            <a:ext cx="4326581" cy="468182"/>
          </a:xfrm>
          <a:prstGeom prst="roundRect">
            <a:avLst>
              <a:gd name="adj" fmla="val 7918"/>
            </a:avLst>
          </a:prstGeom>
          <a:solidFill>
            <a:srgbClr val="DEEBF7"/>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 name="TextBox 37">
            <a:extLst>
              <a:ext uri="{FF2B5EF4-FFF2-40B4-BE49-F238E27FC236}">
                <a16:creationId xmlns:a16="http://schemas.microsoft.com/office/drawing/2014/main" id="{6A5DCE4F-6C8E-E57E-0754-804A47ACEA9D}"/>
              </a:ext>
            </a:extLst>
          </p:cNvPr>
          <p:cNvSpPr txBox="1"/>
          <p:nvPr/>
        </p:nvSpPr>
        <p:spPr>
          <a:xfrm>
            <a:off x="174015" y="5538923"/>
            <a:ext cx="4293558" cy="553998"/>
          </a:xfrm>
          <a:prstGeom prst="rect">
            <a:avLst/>
          </a:prstGeom>
          <a:noFill/>
        </p:spPr>
        <p:txBody>
          <a:bodyPr wrap="square" lIns="91440" tIns="45720" rIns="91440" bIns="45720" anchor="t">
            <a:spAutoFit/>
          </a:bodyPr>
          <a:lstStyle/>
          <a:p>
            <a:pPr>
              <a:defRPr sz="1680" b="0" i="0" u="none" strike="noStrike" kern="1200" spc="0" baseline="0">
                <a:solidFill>
                  <a:sysClr val="windowText" lastClr="000000">
                    <a:lumMod val="85000"/>
                    <a:lumOff val="15000"/>
                  </a:sysClr>
                </a:solidFill>
                <a:latin typeface="+mn-lt"/>
                <a:ea typeface="+mn-ea"/>
                <a:cs typeface="+mn-cs"/>
              </a:defRPr>
            </a:pPr>
            <a:r>
              <a:rPr lang="en-GB" sz="1000" dirty="0">
                <a:solidFill>
                  <a:schemeClr val="tx2">
                    <a:lumMod val="75000"/>
                  </a:schemeClr>
                </a:solidFill>
                <a:latin typeface="Arial" panose="020B0604020202020204" pitchFamily="34" charset="0"/>
                <a:cs typeface="Arial" panose="020B0604020202020204" pitchFamily="34" charset="0"/>
              </a:rPr>
              <a:t>We have an increasingly active social media presence on </a:t>
            </a:r>
            <a:r>
              <a:rPr lang="en-GB" sz="1000" dirty="0">
                <a:solidFill>
                  <a:schemeClr val="tx2">
                    <a:lumMod val="75000"/>
                  </a:schemeClr>
                </a:solidFill>
                <a:latin typeface="Arial" panose="020B0604020202020204" pitchFamily="34" charset="0"/>
                <a:cs typeface="Arial" panose="020B0604020202020204" pitchFamily="34" charset="0"/>
                <a:hlinkClick r:id="rId13"/>
              </a:rPr>
              <a:t>Bluesky</a:t>
            </a:r>
            <a:r>
              <a:rPr lang="en-GB" sz="1000" dirty="0">
                <a:solidFill>
                  <a:schemeClr val="tx2">
                    <a:lumMod val="75000"/>
                  </a:schemeClr>
                </a:solidFill>
                <a:latin typeface="Arial" panose="020B0604020202020204" pitchFamily="34" charset="0"/>
                <a:cs typeface="Arial" panose="020B0604020202020204" pitchFamily="34" charset="0"/>
              </a:rPr>
              <a:t> and </a:t>
            </a:r>
            <a:r>
              <a:rPr lang="en-GB" sz="1000" dirty="0">
                <a:solidFill>
                  <a:schemeClr val="tx2">
                    <a:lumMod val="75000"/>
                  </a:schemeClr>
                </a:solidFill>
                <a:latin typeface="Arial" panose="020B0604020202020204" pitchFamily="34" charset="0"/>
                <a:cs typeface="Arial" panose="020B0604020202020204" pitchFamily="34" charset="0"/>
                <a:hlinkClick r:id="rId14"/>
              </a:rPr>
              <a:t>LinkedIn</a:t>
            </a:r>
            <a:r>
              <a:rPr lang="en-GB" sz="1000" dirty="0">
                <a:solidFill>
                  <a:schemeClr val="tx2">
                    <a:lumMod val="75000"/>
                  </a:schemeClr>
                </a:solidFill>
                <a:latin typeface="Arial" panose="020B0604020202020204" pitchFamily="34" charset="0"/>
                <a:cs typeface="Arial" panose="020B0604020202020204" pitchFamily="34" charset="0"/>
              </a:rPr>
              <a:t> where we signpost to recognised paediatric healthcare related awareness days/weeks.</a:t>
            </a:r>
          </a:p>
        </p:txBody>
      </p:sp>
      <p:sp>
        <p:nvSpPr>
          <p:cNvPr id="4" name="TextBox 3">
            <a:extLst>
              <a:ext uri="{FF2B5EF4-FFF2-40B4-BE49-F238E27FC236}">
                <a16:creationId xmlns:a16="http://schemas.microsoft.com/office/drawing/2014/main" id="{54292EEC-7DEC-9760-D9C6-9169D44754B7}"/>
              </a:ext>
            </a:extLst>
          </p:cNvPr>
          <p:cNvSpPr txBox="1"/>
          <p:nvPr/>
        </p:nvSpPr>
        <p:spPr>
          <a:xfrm>
            <a:off x="174013" y="2434573"/>
            <a:ext cx="4708086" cy="707886"/>
          </a:xfrm>
          <a:prstGeom prst="rect">
            <a:avLst/>
          </a:prstGeom>
          <a:noFill/>
        </p:spPr>
        <p:txBody>
          <a:bodyPr wrap="square" lIns="91440" tIns="45720" rIns="91440" bIns="45720" anchor="t">
            <a:spAutoFit/>
          </a:bodyPr>
          <a:lstStyle/>
          <a:p>
            <a:pPr>
              <a:defRPr sz="1680" b="0" i="0" u="none" strike="noStrike" kern="1200" spc="0" baseline="0">
                <a:solidFill>
                  <a:sysClr val="windowText" lastClr="000000">
                    <a:lumMod val="85000"/>
                    <a:lumOff val="15000"/>
                  </a:sysClr>
                </a:solidFill>
                <a:latin typeface="+mn-lt"/>
                <a:ea typeface="+mn-ea"/>
                <a:cs typeface="+mn-cs"/>
              </a:defRPr>
            </a:pPr>
            <a:r>
              <a:rPr lang="en-GB" sz="1000" dirty="0">
                <a:latin typeface="Arial" panose="020B0604020202020204" pitchFamily="34" charset="0"/>
                <a:cs typeface="Arial" panose="020B0604020202020204" pitchFamily="34" charset="0"/>
              </a:rPr>
              <a:t>HQIP's Caroline Rogers, Associate Director, included PICANet data as an example when speaking at the Institute for Social Value's Annual Conference in October 2025</a:t>
            </a:r>
            <a:r>
              <a:rPr lang="en-GB" sz="1000" dirty="0">
                <a:solidFill>
                  <a:schemeClr val="tx2">
                    <a:lumMod val="75000"/>
                  </a:schemeClr>
                </a:solidFill>
                <a:latin typeface="Arial" panose="020B0604020202020204" pitchFamily="34" charset="0"/>
                <a:cs typeface="Arial" panose="020B0604020202020204" pitchFamily="34" charset="0"/>
              </a:rPr>
              <a:t>. </a:t>
            </a:r>
            <a:r>
              <a:rPr lang="en-GB" sz="1000" dirty="0">
                <a:solidFill>
                  <a:schemeClr val="tx2">
                    <a:lumMod val="75000"/>
                  </a:schemeClr>
                </a:solidFill>
                <a:latin typeface="Arial" panose="020B0604020202020204" pitchFamily="34" charset="0"/>
                <a:cs typeface="Arial" panose="020B0604020202020204" pitchFamily="34" charset="0"/>
                <a:hlinkClick r:id="rId15"/>
              </a:rPr>
              <a:t>A panel explored social value in integrated care</a:t>
            </a:r>
            <a:r>
              <a:rPr lang="en-GB" sz="1000" dirty="0">
                <a:solidFill>
                  <a:schemeClr val="tx2">
                    <a:lumMod val="75000"/>
                  </a:schemeClr>
                </a:solidFill>
                <a:latin typeface="Arial" panose="020B0604020202020204" pitchFamily="34" charset="0"/>
                <a:cs typeface="Arial" panose="020B0604020202020204" pitchFamily="34" charset="0"/>
              </a:rPr>
              <a:t> </a:t>
            </a:r>
            <a:r>
              <a:rPr lang="en-GB" sz="1000" dirty="0">
                <a:latin typeface="Arial" panose="020B0604020202020204" pitchFamily="34" charset="0"/>
                <a:cs typeface="Arial" panose="020B0604020202020204" pitchFamily="34" charset="0"/>
              </a:rPr>
              <a:t>and tackling health inequalities.</a:t>
            </a:r>
          </a:p>
        </p:txBody>
      </p:sp>
      <p:sp>
        <p:nvSpPr>
          <p:cNvPr id="40" name="TextBox 39">
            <a:extLst>
              <a:ext uri="{FF2B5EF4-FFF2-40B4-BE49-F238E27FC236}">
                <a16:creationId xmlns:a16="http://schemas.microsoft.com/office/drawing/2014/main" id="{D9E2388C-2909-C4AA-6F1C-211CF1C37E95}"/>
              </a:ext>
            </a:extLst>
          </p:cNvPr>
          <p:cNvSpPr txBox="1"/>
          <p:nvPr/>
        </p:nvSpPr>
        <p:spPr>
          <a:xfrm>
            <a:off x="208511" y="4994625"/>
            <a:ext cx="4293558" cy="553998"/>
          </a:xfrm>
          <a:prstGeom prst="rect">
            <a:avLst/>
          </a:prstGeom>
          <a:noFill/>
        </p:spPr>
        <p:txBody>
          <a:bodyPr wrap="square" lIns="91440" tIns="45720" rIns="91440" bIns="45720" anchor="t">
            <a:spAutoFit/>
          </a:bodyPr>
          <a:lstStyle/>
          <a:p>
            <a:pPr>
              <a:defRPr sz="1680" b="0" i="0" u="none" strike="noStrike" kern="1200" spc="0" baseline="0">
                <a:solidFill>
                  <a:sysClr val="windowText" lastClr="000000">
                    <a:lumMod val="85000"/>
                    <a:lumOff val="15000"/>
                  </a:sysClr>
                </a:solidFill>
                <a:latin typeface="+mn-lt"/>
                <a:ea typeface="+mn-ea"/>
                <a:cs typeface="+mn-cs"/>
              </a:defRPr>
            </a:pPr>
            <a:r>
              <a:rPr lang="en-GB" sz="1000" dirty="0">
                <a:solidFill>
                  <a:schemeClr val="tx2">
                    <a:lumMod val="75000"/>
                  </a:schemeClr>
                </a:solidFill>
                <a:latin typeface="Arial" panose="020B0604020202020204" pitchFamily="34" charset="0"/>
                <a:cs typeface="Arial" panose="020B0604020202020204" pitchFamily="34" charset="0"/>
              </a:rPr>
              <a:t>We successfully advertised for more experts by experience, those who have cared for a child whilst they were in paediatric critical care, to join our Steering Group. </a:t>
            </a:r>
          </a:p>
        </p:txBody>
      </p:sp>
      <p:sp>
        <p:nvSpPr>
          <p:cNvPr id="43" name="TextBox 42">
            <a:extLst>
              <a:ext uri="{FF2B5EF4-FFF2-40B4-BE49-F238E27FC236}">
                <a16:creationId xmlns:a16="http://schemas.microsoft.com/office/drawing/2014/main" id="{C9645B71-11C6-9E33-C464-775ADB71DAD5}"/>
              </a:ext>
            </a:extLst>
          </p:cNvPr>
          <p:cNvSpPr txBox="1"/>
          <p:nvPr/>
        </p:nvSpPr>
        <p:spPr>
          <a:xfrm>
            <a:off x="146302" y="1511182"/>
            <a:ext cx="4783614" cy="400110"/>
          </a:xfrm>
          <a:prstGeom prst="rect">
            <a:avLst/>
          </a:prstGeom>
          <a:noFill/>
        </p:spPr>
        <p:txBody>
          <a:bodyPr wrap="square" lIns="91440" tIns="45720" rIns="91440" bIns="45720" anchor="t">
            <a:spAutoFit/>
          </a:bodyPr>
          <a:lstStyle/>
          <a:p>
            <a:pPr>
              <a:defRPr sz="1680" b="0" i="0" u="none" strike="noStrike" kern="1200" spc="0" baseline="0">
                <a:solidFill>
                  <a:sysClr val="windowText" lastClr="000000">
                    <a:lumMod val="85000"/>
                    <a:lumOff val="15000"/>
                  </a:sysClr>
                </a:solidFill>
                <a:latin typeface="+mn-lt"/>
                <a:ea typeface="+mn-ea"/>
                <a:cs typeface="+mn-cs"/>
              </a:defRPr>
            </a:pPr>
            <a:r>
              <a:rPr lang="en-GB" sz="1000" dirty="0">
                <a:solidFill>
                  <a:schemeClr val="tx2">
                    <a:lumMod val="75000"/>
                  </a:schemeClr>
                </a:solidFill>
                <a:latin typeface="Arial" panose="020B0604020202020204" pitchFamily="34" charset="0"/>
                <a:cs typeface="Arial" panose="020B0604020202020204" pitchFamily="34" charset="0"/>
              </a:rPr>
              <a:t>We now include a range of </a:t>
            </a:r>
            <a:r>
              <a:rPr lang="en-GB" sz="1000" dirty="0">
                <a:solidFill>
                  <a:schemeClr val="tx2">
                    <a:lumMod val="75000"/>
                  </a:schemeClr>
                </a:solidFill>
                <a:latin typeface="Arial" panose="020B0604020202020204" pitchFamily="34" charset="0"/>
                <a:cs typeface="Arial" panose="020B0604020202020204" pitchFamily="34" charset="0"/>
                <a:hlinkClick r:id="rId16"/>
              </a:rPr>
              <a:t>interactive charts</a:t>
            </a:r>
            <a:r>
              <a:rPr lang="en-GB" sz="1000" dirty="0">
                <a:solidFill>
                  <a:schemeClr val="tx2">
                    <a:lumMod val="75000"/>
                  </a:schemeClr>
                </a:solidFill>
                <a:latin typeface="Arial" panose="020B0604020202020204" pitchFamily="34" charset="0"/>
                <a:cs typeface="Arial" panose="020B0604020202020204" pitchFamily="34" charset="0"/>
              </a:rPr>
              <a:t> with each State of the Nations Report which provide a clearer and more user-friendly way to interrogate the data.  </a:t>
            </a:r>
          </a:p>
        </p:txBody>
      </p:sp>
      <p:sp>
        <p:nvSpPr>
          <p:cNvPr id="5" name="TextBox 4">
            <a:extLst>
              <a:ext uri="{FF2B5EF4-FFF2-40B4-BE49-F238E27FC236}">
                <a16:creationId xmlns:a16="http://schemas.microsoft.com/office/drawing/2014/main" id="{FCE91407-4CCB-36C8-7A2C-819D340DCC9A}"/>
              </a:ext>
            </a:extLst>
          </p:cNvPr>
          <p:cNvSpPr txBox="1"/>
          <p:nvPr/>
        </p:nvSpPr>
        <p:spPr>
          <a:xfrm>
            <a:off x="4576114" y="5192491"/>
            <a:ext cx="3888379" cy="861774"/>
          </a:xfrm>
          <a:custGeom>
            <a:avLst/>
            <a:gdLst>
              <a:gd name="connsiteX0" fmla="*/ 0 w 3888379"/>
              <a:gd name="connsiteY0" fmla="*/ 0 h 861774"/>
              <a:gd name="connsiteX1" fmla="*/ 686947 w 3888379"/>
              <a:gd name="connsiteY1" fmla="*/ 0 h 861774"/>
              <a:gd name="connsiteX2" fmla="*/ 1373894 w 3888379"/>
              <a:gd name="connsiteY2" fmla="*/ 0 h 861774"/>
              <a:gd name="connsiteX3" fmla="*/ 1905306 w 3888379"/>
              <a:gd name="connsiteY3" fmla="*/ 0 h 861774"/>
              <a:gd name="connsiteX4" fmla="*/ 2475601 w 3888379"/>
              <a:gd name="connsiteY4" fmla="*/ 0 h 861774"/>
              <a:gd name="connsiteX5" fmla="*/ 3201432 w 3888379"/>
              <a:gd name="connsiteY5" fmla="*/ 0 h 861774"/>
              <a:gd name="connsiteX6" fmla="*/ 3888379 w 3888379"/>
              <a:gd name="connsiteY6" fmla="*/ 0 h 861774"/>
              <a:gd name="connsiteX7" fmla="*/ 3888379 w 3888379"/>
              <a:gd name="connsiteY7" fmla="*/ 439505 h 861774"/>
              <a:gd name="connsiteX8" fmla="*/ 3888379 w 3888379"/>
              <a:gd name="connsiteY8" fmla="*/ 861774 h 861774"/>
              <a:gd name="connsiteX9" fmla="*/ 3162548 w 3888379"/>
              <a:gd name="connsiteY9" fmla="*/ 861774 h 861774"/>
              <a:gd name="connsiteX10" fmla="*/ 2475601 w 3888379"/>
              <a:gd name="connsiteY10" fmla="*/ 861774 h 861774"/>
              <a:gd name="connsiteX11" fmla="*/ 1749771 w 3888379"/>
              <a:gd name="connsiteY11" fmla="*/ 861774 h 861774"/>
              <a:gd name="connsiteX12" fmla="*/ 1179475 w 3888379"/>
              <a:gd name="connsiteY12" fmla="*/ 861774 h 861774"/>
              <a:gd name="connsiteX13" fmla="*/ 570296 w 3888379"/>
              <a:gd name="connsiteY13" fmla="*/ 861774 h 861774"/>
              <a:gd name="connsiteX14" fmla="*/ 0 w 3888379"/>
              <a:gd name="connsiteY14" fmla="*/ 861774 h 861774"/>
              <a:gd name="connsiteX15" fmla="*/ 0 w 3888379"/>
              <a:gd name="connsiteY15" fmla="*/ 413652 h 861774"/>
              <a:gd name="connsiteX16" fmla="*/ 0 w 3888379"/>
              <a:gd name="connsiteY16" fmla="*/ 0 h 861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88379" h="861774" fill="none" extrusionOk="0">
                <a:moveTo>
                  <a:pt x="0" y="0"/>
                </a:moveTo>
                <a:cubicBezTo>
                  <a:pt x="330586" y="-1633"/>
                  <a:pt x="505917" y="-11683"/>
                  <a:pt x="686947" y="0"/>
                </a:cubicBezTo>
                <a:cubicBezTo>
                  <a:pt x="867977" y="11683"/>
                  <a:pt x="1059644" y="-24775"/>
                  <a:pt x="1373894" y="0"/>
                </a:cubicBezTo>
                <a:cubicBezTo>
                  <a:pt x="1688144" y="24775"/>
                  <a:pt x="1796640" y="-3543"/>
                  <a:pt x="1905306" y="0"/>
                </a:cubicBezTo>
                <a:cubicBezTo>
                  <a:pt x="2013972" y="3543"/>
                  <a:pt x="2196723" y="-9332"/>
                  <a:pt x="2475601" y="0"/>
                </a:cubicBezTo>
                <a:cubicBezTo>
                  <a:pt x="2754479" y="9332"/>
                  <a:pt x="2883209" y="7715"/>
                  <a:pt x="3201432" y="0"/>
                </a:cubicBezTo>
                <a:cubicBezTo>
                  <a:pt x="3519655" y="-7715"/>
                  <a:pt x="3649341" y="-19232"/>
                  <a:pt x="3888379" y="0"/>
                </a:cubicBezTo>
                <a:cubicBezTo>
                  <a:pt x="3866502" y="215340"/>
                  <a:pt x="3889641" y="322091"/>
                  <a:pt x="3888379" y="439505"/>
                </a:cubicBezTo>
                <a:cubicBezTo>
                  <a:pt x="3887117" y="556919"/>
                  <a:pt x="3875433" y="705962"/>
                  <a:pt x="3888379" y="861774"/>
                </a:cubicBezTo>
                <a:cubicBezTo>
                  <a:pt x="3680993" y="842561"/>
                  <a:pt x="3488233" y="863018"/>
                  <a:pt x="3162548" y="861774"/>
                </a:cubicBezTo>
                <a:cubicBezTo>
                  <a:pt x="2836863" y="860530"/>
                  <a:pt x="2786630" y="835711"/>
                  <a:pt x="2475601" y="861774"/>
                </a:cubicBezTo>
                <a:cubicBezTo>
                  <a:pt x="2164572" y="887837"/>
                  <a:pt x="2037288" y="879724"/>
                  <a:pt x="1749771" y="861774"/>
                </a:cubicBezTo>
                <a:cubicBezTo>
                  <a:pt x="1462254" y="843825"/>
                  <a:pt x="1347036" y="873853"/>
                  <a:pt x="1179475" y="861774"/>
                </a:cubicBezTo>
                <a:cubicBezTo>
                  <a:pt x="1011914" y="849695"/>
                  <a:pt x="774843" y="876847"/>
                  <a:pt x="570296" y="861774"/>
                </a:cubicBezTo>
                <a:cubicBezTo>
                  <a:pt x="365749" y="846701"/>
                  <a:pt x="250271" y="875907"/>
                  <a:pt x="0" y="861774"/>
                </a:cubicBezTo>
                <a:cubicBezTo>
                  <a:pt x="-4836" y="703275"/>
                  <a:pt x="-13097" y="583334"/>
                  <a:pt x="0" y="413652"/>
                </a:cubicBezTo>
                <a:cubicBezTo>
                  <a:pt x="13097" y="243970"/>
                  <a:pt x="-2232" y="89307"/>
                  <a:pt x="0" y="0"/>
                </a:cubicBezTo>
                <a:close/>
              </a:path>
              <a:path w="3888379" h="861774" stroke="0" extrusionOk="0">
                <a:moveTo>
                  <a:pt x="0" y="0"/>
                </a:moveTo>
                <a:cubicBezTo>
                  <a:pt x="339486" y="-8846"/>
                  <a:pt x="384196" y="12181"/>
                  <a:pt x="725831" y="0"/>
                </a:cubicBezTo>
                <a:cubicBezTo>
                  <a:pt x="1067466" y="-12181"/>
                  <a:pt x="1211151" y="5625"/>
                  <a:pt x="1335010" y="0"/>
                </a:cubicBezTo>
                <a:cubicBezTo>
                  <a:pt x="1458869" y="-5625"/>
                  <a:pt x="1641187" y="14826"/>
                  <a:pt x="1866422" y="0"/>
                </a:cubicBezTo>
                <a:cubicBezTo>
                  <a:pt x="2091657" y="-14826"/>
                  <a:pt x="2319942" y="6385"/>
                  <a:pt x="2514485" y="0"/>
                </a:cubicBezTo>
                <a:cubicBezTo>
                  <a:pt x="2709028" y="-6385"/>
                  <a:pt x="2850647" y="-28642"/>
                  <a:pt x="3162548" y="0"/>
                </a:cubicBezTo>
                <a:cubicBezTo>
                  <a:pt x="3474449" y="28642"/>
                  <a:pt x="3535185" y="26696"/>
                  <a:pt x="3888379" y="0"/>
                </a:cubicBezTo>
                <a:cubicBezTo>
                  <a:pt x="3896062" y="168182"/>
                  <a:pt x="3888844" y="216526"/>
                  <a:pt x="3888379" y="430887"/>
                </a:cubicBezTo>
                <a:cubicBezTo>
                  <a:pt x="3887914" y="645248"/>
                  <a:pt x="3879776" y="658353"/>
                  <a:pt x="3888379" y="861774"/>
                </a:cubicBezTo>
                <a:cubicBezTo>
                  <a:pt x="3744651" y="846479"/>
                  <a:pt x="3564766" y="837546"/>
                  <a:pt x="3356967" y="861774"/>
                </a:cubicBezTo>
                <a:cubicBezTo>
                  <a:pt x="3149168" y="886002"/>
                  <a:pt x="2946112" y="841265"/>
                  <a:pt x="2708904" y="861774"/>
                </a:cubicBezTo>
                <a:cubicBezTo>
                  <a:pt x="2471696" y="882283"/>
                  <a:pt x="2357612" y="848378"/>
                  <a:pt x="2021957" y="861774"/>
                </a:cubicBezTo>
                <a:cubicBezTo>
                  <a:pt x="1686302" y="875170"/>
                  <a:pt x="1649884" y="846743"/>
                  <a:pt x="1296126" y="861774"/>
                </a:cubicBezTo>
                <a:cubicBezTo>
                  <a:pt x="942368" y="876805"/>
                  <a:pt x="824628" y="876588"/>
                  <a:pt x="609179" y="861774"/>
                </a:cubicBezTo>
                <a:cubicBezTo>
                  <a:pt x="393730" y="846960"/>
                  <a:pt x="197588" y="855929"/>
                  <a:pt x="0" y="861774"/>
                </a:cubicBezTo>
                <a:cubicBezTo>
                  <a:pt x="1733" y="751412"/>
                  <a:pt x="-4561" y="614577"/>
                  <a:pt x="0" y="413652"/>
                </a:cubicBezTo>
                <a:cubicBezTo>
                  <a:pt x="4561" y="212727"/>
                  <a:pt x="-12481" y="146193"/>
                  <a:pt x="0" y="0"/>
                </a:cubicBezTo>
                <a:close/>
              </a:path>
            </a:pathLst>
          </a:custGeom>
          <a:solidFill>
            <a:schemeClr val="bg1">
              <a:alpha val="60000"/>
            </a:schemeClr>
          </a:solidFill>
          <a:ln w="12700">
            <a:solidFill>
              <a:srgbClr val="002060"/>
            </a:solidFill>
            <a:extLst>
              <a:ext uri="{C807C97D-BFC1-408E-A445-0C87EB9F89A2}">
                <ask:lineSketchStyleProps xmlns:ask="http://schemas.microsoft.com/office/drawing/2018/sketchyshapes" sd="3989574929">
                  <a:prstGeom prst="rect">
                    <a:avLst/>
                  </a:prstGeom>
                  <ask:type>
                    <ask:lineSketchFreehand/>
                  </ask:type>
                </ask:lineSketchStyleProps>
              </a:ext>
            </a:extLst>
          </a:ln>
        </p:spPr>
        <p:txBody>
          <a:bodyPr wrap="square" lIns="91440" tIns="45720" rIns="91440" bIns="45720" anchor="t">
            <a:spAutoFit/>
          </a:bodyPr>
          <a:lstStyle/>
          <a:p>
            <a:pPr>
              <a:defRPr sz="1680" b="0" i="0" u="none" strike="noStrike" kern="1200" spc="0" baseline="0">
                <a:solidFill>
                  <a:sysClr val="windowText" lastClr="000000">
                    <a:lumMod val="85000"/>
                    <a:lumOff val="15000"/>
                  </a:sysClr>
                </a:solidFill>
                <a:latin typeface="+mn-lt"/>
                <a:ea typeface="+mn-ea"/>
                <a:cs typeface="+mn-cs"/>
              </a:defRPr>
            </a:pPr>
            <a:r>
              <a:rPr lang="en-GB" sz="1000" dirty="0">
                <a:solidFill>
                  <a:schemeClr val="tx2">
                    <a:lumMod val="75000"/>
                  </a:schemeClr>
                </a:solidFill>
                <a:latin typeface="Arial" panose="020B0604020202020204" pitchFamily="34" charset="0"/>
                <a:cs typeface="Arial" panose="020B0604020202020204" pitchFamily="34" charset="0"/>
              </a:rPr>
              <a:t>In June 2025, we attended the </a:t>
            </a:r>
            <a:r>
              <a:rPr lang="en-GB" sz="1000" dirty="0">
                <a:solidFill>
                  <a:schemeClr val="tx2">
                    <a:lumMod val="75000"/>
                  </a:schemeClr>
                </a:solidFill>
                <a:latin typeface="Arial" panose="020B0604020202020204" pitchFamily="34" charset="0"/>
                <a:cs typeface="Arial" panose="020B0604020202020204" pitchFamily="34" charset="0"/>
                <a:hlinkClick r:id="rId17"/>
              </a:rPr>
              <a:t>European Society of Paediatric and Neonatal Intensive Care</a:t>
            </a:r>
            <a:r>
              <a:rPr lang="en-GB" sz="1000" dirty="0">
                <a:solidFill>
                  <a:schemeClr val="tx2">
                    <a:lumMod val="75000"/>
                  </a:schemeClr>
                </a:solidFill>
                <a:latin typeface="Arial" panose="020B0604020202020204" pitchFamily="34" charset="0"/>
                <a:cs typeface="Arial" panose="020B0604020202020204" pitchFamily="34" charset="0"/>
              </a:rPr>
              <a:t> (ESPNIC) conference. An excellent opportunity to hear about new work and build relationships with the wider community. Our Co-PI Sarah attended in her new role as ESPNIC’s Deputy Chair for Research, Ethics and Outcomes.</a:t>
            </a:r>
          </a:p>
        </p:txBody>
      </p:sp>
      <p:pic>
        <p:nvPicPr>
          <p:cNvPr id="32" name="Picture 31" descr="A yellow star on a white background&#10;&#10;AI-generated content may be incorrect.">
            <a:extLst>
              <a:ext uri="{FF2B5EF4-FFF2-40B4-BE49-F238E27FC236}">
                <a16:creationId xmlns:a16="http://schemas.microsoft.com/office/drawing/2014/main" id="{AB4FB696-799C-2424-E844-27C8D925B837}"/>
              </a:ext>
            </a:extLst>
          </p:cNvPr>
          <p:cNvPicPr>
            <a:picLocks noChangeAspect="1"/>
          </p:cNvPicPr>
          <p:nvPr/>
        </p:nvPicPr>
        <p:blipFill rotWithShape="1">
          <a:blip r:embed="rId18" cstate="hqprint">
            <a:extLst>
              <a:ext uri="{28A0092B-C50C-407E-A947-70E740481C1C}">
                <a14:useLocalDpi xmlns:a14="http://schemas.microsoft.com/office/drawing/2010/main" val="0"/>
              </a:ext>
            </a:extLst>
          </a:blip>
          <a:srcRect l="4328" t="29685" r="75839" b="62428"/>
          <a:stretch/>
        </p:blipFill>
        <p:spPr bwMode="auto">
          <a:xfrm rot="16200000">
            <a:off x="4486622" y="2122582"/>
            <a:ext cx="297439" cy="250907"/>
          </a:xfrm>
          <a:prstGeom prst="rect">
            <a:avLst/>
          </a:prstGeom>
          <a:noFill/>
          <a:ln>
            <a:noFill/>
          </a:ln>
          <a:extLst>
            <a:ext uri="{53640926-AAD7-44D8-BBD7-CCE9431645EC}">
              <a14:shadowObscured xmlns:a14="http://schemas.microsoft.com/office/drawing/2010/main"/>
            </a:ext>
          </a:extLst>
        </p:spPr>
      </p:pic>
      <p:sp>
        <p:nvSpPr>
          <p:cNvPr id="33" name="TextBox 32">
            <a:extLst>
              <a:ext uri="{FF2B5EF4-FFF2-40B4-BE49-F238E27FC236}">
                <a16:creationId xmlns:a16="http://schemas.microsoft.com/office/drawing/2014/main" id="{765DD739-AC52-813D-1D91-50285DBB215F}"/>
              </a:ext>
            </a:extLst>
          </p:cNvPr>
          <p:cNvSpPr txBox="1"/>
          <p:nvPr/>
        </p:nvSpPr>
        <p:spPr>
          <a:xfrm>
            <a:off x="509961" y="3112970"/>
            <a:ext cx="4303587" cy="553998"/>
          </a:xfrm>
          <a:prstGeom prst="rect">
            <a:avLst/>
          </a:prstGeom>
          <a:noFill/>
        </p:spPr>
        <p:txBody>
          <a:bodyPr wrap="square" lIns="91440" tIns="45720" rIns="91440" bIns="45720" anchor="t">
            <a:spAutoFit/>
          </a:bodyPr>
          <a:lstStyle/>
          <a:p>
            <a:r>
              <a:rPr lang="en-GB" sz="1000" dirty="0">
                <a:latin typeface="Arial" panose="020B0604020202020204" pitchFamily="34" charset="0"/>
                <a:cs typeface="Arial" panose="020B0604020202020204" pitchFamily="34" charset="0"/>
              </a:rPr>
              <a:t>We have extended our global reach, with our Clinical Advisor sharing experience of the NPCCA with colleagues at the </a:t>
            </a:r>
            <a:r>
              <a:rPr lang="en-GB" sz="1000" dirty="0">
                <a:latin typeface="Arial" panose="020B0604020202020204" pitchFamily="34" charset="0"/>
                <a:cs typeface="Arial" panose="020B0604020202020204" pitchFamily="34" charset="0"/>
                <a:hlinkClick r:id="rId19"/>
              </a:rPr>
              <a:t>Indian Academy of </a:t>
            </a:r>
            <a:r>
              <a:rPr lang="en-GB" sz="1000" dirty="0" err="1">
                <a:latin typeface="Arial" panose="020B0604020202020204" pitchFamily="34" charset="0"/>
                <a:cs typeface="Arial" panose="020B0604020202020204" pitchFamily="34" charset="0"/>
                <a:hlinkClick r:id="rId19"/>
              </a:rPr>
              <a:t>Pediatrics</a:t>
            </a:r>
            <a:r>
              <a:rPr lang="en-GB" sz="1000" dirty="0">
                <a:latin typeface="Arial" panose="020B0604020202020204" pitchFamily="34" charset="0"/>
                <a:cs typeface="Arial" panose="020B0604020202020204" pitchFamily="34" charset="0"/>
              </a:rPr>
              <a:t> during their Annual PICU conference in Hyderabad. </a:t>
            </a:r>
          </a:p>
        </p:txBody>
      </p:sp>
      <p:pic>
        <p:nvPicPr>
          <p:cNvPr id="39" name="Picture 38" descr="A map pointer with a flag on it&#10;&#10;AI-generated content may be incorrect.">
            <a:extLst>
              <a:ext uri="{FF2B5EF4-FFF2-40B4-BE49-F238E27FC236}">
                <a16:creationId xmlns:a16="http://schemas.microsoft.com/office/drawing/2014/main" id="{BC16ECE4-A69A-06FC-751B-39AC1254F4FE}"/>
              </a:ext>
            </a:extLst>
          </p:cNvPr>
          <p:cNvPicPr>
            <a:picLocks noChangeAspect="1"/>
          </p:cNvPicPr>
          <p:nvPr/>
        </p:nvPicPr>
        <p:blipFill rotWithShape="1">
          <a:blip r:embed="rId20">
            <a:extLst>
              <a:ext uri="{28A0092B-C50C-407E-A947-70E740481C1C}">
                <a14:useLocalDpi xmlns:a14="http://schemas.microsoft.com/office/drawing/2010/main" val="0"/>
              </a:ext>
            </a:extLst>
          </a:blip>
          <a:srcRect l="22979" t="41014" r="68640" b="53943"/>
          <a:stretch/>
        </p:blipFill>
        <p:spPr bwMode="auto">
          <a:xfrm>
            <a:off x="204495" y="3195868"/>
            <a:ext cx="323347" cy="412835"/>
          </a:xfrm>
          <a:prstGeom prst="rect">
            <a:avLst/>
          </a:prstGeom>
          <a:noFill/>
          <a:ln>
            <a:noFill/>
          </a:ln>
          <a:extLst>
            <a:ext uri="{53640926-AAD7-44D8-BBD7-CCE9431645EC}">
              <a14:shadowObscured xmlns:a14="http://schemas.microsoft.com/office/drawing/2010/main"/>
            </a:ext>
          </a:extLst>
        </p:spPr>
      </p:pic>
      <p:sp>
        <p:nvSpPr>
          <p:cNvPr id="44" name="TextBox 43">
            <a:extLst>
              <a:ext uri="{FF2B5EF4-FFF2-40B4-BE49-F238E27FC236}">
                <a16:creationId xmlns:a16="http://schemas.microsoft.com/office/drawing/2014/main" id="{637D7D48-D779-C16B-622E-A6D30B0AFB72}"/>
              </a:ext>
            </a:extLst>
          </p:cNvPr>
          <p:cNvSpPr txBox="1"/>
          <p:nvPr/>
        </p:nvSpPr>
        <p:spPr>
          <a:xfrm>
            <a:off x="4581941" y="3717193"/>
            <a:ext cx="5004019" cy="553998"/>
          </a:xfrm>
          <a:custGeom>
            <a:avLst/>
            <a:gdLst>
              <a:gd name="connsiteX0" fmla="*/ 0 w 5004019"/>
              <a:gd name="connsiteY0" fmla="*/ 0 h 553998"/>
              <a:gd name="connsiteX1" fmla="*/ 525422 w 5004019"/>
              <a:gd name="connsiteY1" fmla="*/ 0 h 553998"/>
              <a:gd name="connsiteX2" fmla="*/ 1200965 w 5004019"/>
              <a:gd name="connsiteY2" fmla="*/ 0 h 553998"/>
              <a:gd name="connsiteX3" fmla="*/ 1776427 w 5004019"/>
              <a:gd name="connsiteY3" fmla="*/ 0 h 553998"/>
              <a:gd name="connsiteX4" fmla="*/ 2301849 w 5004019"/>
              <a:gd name="connsiteY4" fmla="*/ 0 h 553998"/>
              <a:gd name="connsiteX5" fmla="*/ 2977391 w 5004019"/>
              <a:gd name="connsiteY5" fmla="*/ 0 h 553998"/>
              <a:gd name="connsiteX6" fmla="*/ 3602894 w 5004019"/>
              <a:gd name="connsiteY6" fmla="*/ 0 h 553998"/>
              <a:gd name="connsiteX7" fmla="*/ 4228396 w 5004019"/>
              <a:gd name="connsiteY7" fmla="*/ 0 h 553998"/>
              <a:gd name="connsiteX8" fmla="*/ 5004019 w 5004019"/>
              <a:gd name="connsiteY8" fmla="*/ 0 h 553998"/>
              <a:gd name="connsiteX9" fmla="*/ 5004019 w 5004019"/>
              <a:gd name="connsiteY9" fmla="*/ 553998 h 553998"/>
              <a:gd name="connsiteX10" fmla="*/ 4478597 w 5004019"/>
              <a:gd name="connsiteY10" fmla="*/ 553998 h 553998"/>
              <a:gd name="connsiteX11" fmla="*/ 4003215 w 5004019"/>
              <a:gd name="connsiteY11" fmla="*/ 553998 h 553998"/>
              <a:gd name="connsiteX12" fmla="*/ 3327673 w 5004019"/>
              <a:gd name="connsiteY12" fmla="*/ 553998 h 553998"/>
              <a:gd name="connsiteX13" fmla="*/ 2802251 w 5004019"/>
              <a:gd name="connsiteY13" fmla="*/ 553998 h 553998"/>
              <a:gd name="connsiteX14" fmla="*/ 2126708 w 5004019"/>
              <a:gd name="connsiteY14" fmla="*/ 553998 h 553998"/>
              <a:gd name="connsiteX15" fmla="*/ 1401125 w 5004019"/>
              <a:gd name="connsiteY15" fmla="*/ 553998 h 553998"/>
              <a:gd name="connsiteX16" fmla="*/ 825663 w 5004019"/>
              <a:gd name="connsiteY16" fmla="*/ 553998 h 553998"/>
              <a:gd name="connsiteX17" fmla="*/ 0 w 5004019"/>
              <a:gd name="connsiteY17" fmla="*/ 553998 h 553998"/>
              <a:gd name="connsiteX18" fmla="*/ 0 w 5004019"/>
              <a:gd name="connsiteY18" fmla="*/ 0 h 553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04019" h="553998" fill="none" extrusionOk="0">
                <a:moveTo>
                  <a:pt x="0" y="0"/>
                </a:moveTo>
                <a:cubicBezTo>
                  <a:pt x="119573" y="15970"/>
                  <a:pt x="304726" y="11693"/>
                  <a:pt x="525422" y="0"/>
                </a:cubicBezTo>
                <a:cubicBezTo>
                  <a:pt x="746118" y="-11693"/>
                  <a:pt x="1039325" y="33438"/>
                  <a:pt x="1200965" y="0"/>
                </a:cubicBezTo>
                <a:cubicBezTo>
                  <a:pt x="1362605" y="-33438"/>
                  <a:pt x="1559283" y="-21940"/>
                  <a:pt x="1776427" y="0"/>
                </a:cubicBezTo>
                <a:cubicBezTo>
                  <a:pt x="1993571" y="21940"/>
                  <a:pt x="2155993" y="-4116"/>
                  <a:pt x="2301849" y="0"/>
                </a:cubicBezTo>
                <a:cubicBezTo>
                  <a:pt x="2447705" y="4116"/>
                  <a:pt x="2788598" y="-20984"/>
                  <a:pt x="2977391" y="0"/>
                </a:cubicBezTo>
                <a:cubicBezTo>
                  <a:pt x="3166184" y="20984"/>
                  <a:pt x="3407567" y="-31207"/>
                  <a:pt x="3602894" y="0"/>
                </a:cubicBezTo>
                <a:cubicBezTo>
                  <a:pt x="3798221" y="31207"/>
                  <a:pt x="3989387" y="-13091"/>
                  <a:pt x="4228396" y="0"/>
                </a:cubicBezTo>
                <a:cubicBezTo>
                  <a:pt x="4467405" y="13091"/>
                  <a:pt x="4703577" y="-31837"/>
                  <a:pt x="5004019" y="0"/>
                </a:cubicBezTo>
                <a:cubicBezTo>
                  <a:pt x="5014179" y="229019"/>
                  <a:pt x="4992861" y="428898"/>
                  <a:pt x="5004019" y="553998"/>
                </a:cubicBezTo>
                <a:cubicBezTo>
                  <a:pt x="4779139" y="569979"/>
                  <a:pt x="4696679" y="562425"/>
                  <a:pt x="4478597" y="553998"/>
                </a:cubicBezTo>
                <a:cubicBezTo>
                  <a:pt x="4260515" y="545571"/>
                  <a:pt x="4183858" y="536657"/>
                  <a:pt x="4003215" y="553998"/>
                </a:cubicBezTo>
                <a:cubicBezTo>
                  <a:pt x="3822572" y="571339"/>
                  <a:pt x="3582508" y="545376"/>
                  <a:pt x="3327673" y="553998"/>
                </a:cubicBezTo>
                <a:cubicBezTo>
                  <a:pt x="3072838" y="562620"/>
                  <a:pt x="2981716" y="557186"/>
                  <a:pt x="2802251" y="553998"/>
                </a:cubicBezTo>
                <a:cubicBezTo>
                  <a:pt x="2622786" y="550810"/>
                  <a:pt x="2347810" y="567870"/>
                  <a:pt x="2126708" y="553998"/>
                </a:cubicBezTo>
                <a:cubicBezTo>
                  <a:pt x="1905606" y="540126"/>
                  <a:pt x="1734418" y="560915"/>
                  <a:pt x="1401125" y="553998"/>
                </a:cubicBezTo>
                <a:cubicBezTo>
                  <a:pt x="1067832" y="547081"/>
                  <a:pt x="1031721" y="539829"/>
                  <a:pt x="825663" y="553998"/>
                </a:cubicBezTo>
                <a:cubicBezTo>
                  <a:pt x="619605" y="568167"/>
                  <a:pt x="382592" y="531348"/>
                  <a:pt x="0" y="553998"/>
                </a:cubicBezTo>
                <a:cubicBezTo>
                  <a:pt x="-14566" y="384249"/>
                  <a:pt x="16546" y="261948"/>
                  <a:pt x="0" y="0"/>
                </a:cubicBezTo>
                <a:close/>
              </a:path>
              <a:path w="5004019" h="553998" stroke="0" extrusionOk="0">
                <a:moveTo>
                  <a:pt x="0" y="0"/>
                </a:moveTo>
                <a:cubicBezTo>
                  <a:pt x="197348" y="18166"/>
                  <a:pt x="310133" y="-18813"/>
                  <a:pt x="575462" y="0"/>
                </a:cubicBezTo>
                <a:cubicBezTo>
                  <a:pt x="840791" y="18813"/>
                  <a:pt x="954785" y="-16424"/>
                  <a:pt x="1050844" y="0"/>
                </a:cubicBezTo>
                <a:cubicBezTo>
                  <a:pt x="1146903" y="16424"/>
                  <a:pt x="1432107" y="-6157"/>
                  <a:pt x="1776427" y="0"/>
                </a:cubicBezTo>
                <a:cubicBezTo>
                  <a:pt x="2120747" y="6157"/>
                  <a:pt x="2076245" y="14993"/>
                  <a:pt x="2351889" y="0"/>
                </a:cubicBezTo>
                <a:cubicBezTo>
                  <a:pt x="2627533" y="-14993"/>
                  <a:pt x="2681266" y="13071"/>
                  <a:pt x="2927351" y="0"/>
                </a:cubicBezTo>
                <a:cubicBezTo>
                  <a:pt x="3173436" y="-13071"/>
                  <a:pt x="3497467" y="9182"/>
                  <a:pt x="3652934" y="0"/>
                </a:cubicBezTo>
                <a:cubicBezTo>
                  <a:pt x="3808401" y="-9182"/>
                  <a:pt x="3956543" y="-6310"/>
                  <a:pt x="4178356" y="0"/>
                </a:cubicBezTo>
                <a:cubicBezTo>
                  <a:pt x="4400169" y="6310"/>
                  <a:pt x="4784501" y="-453"/>
                  <a:pt x="5004019" y="0"/>
                </a:cubicBezTo>
                <a:cubicBezTo>
                  <a:pt x="5009934" y="180179"/>
                  <a:pt x="4982770" y="391482"/>
                  <a:pt x="5004019" y="553998"/>
                </a:cubicBezTo>
                <a:cubicBezTo>
                  <a:pt x="4837920" y="527744"/>
                  <a:pt x="4683498" y="534051"/>
                  <a:pt x="4478597" y="553998"/>
                </a:cubicBezTo>
                <a:cubicBezTo>
                  <a:pt x="4273696" y="573945"/>
                  <a:pt x="4002647" y="571261"/>
                  <a:pt x="3853095" y="553998"/>
                </a:cubicBezTo>
                <a:cubicBezTo>
                  <a:pt x="3703543" y="536735"/>
                  <a:pt x="3453858" y="530456"/>
                  <a:pt x="3277632" y="553998"/>
                </a:cubicBezTo>
                <a:cubicBezTo>
                  <a:pt x="3101406" y="577540"/>
                  <a:pt x="2834494" y="539807"/>
                  <a:pt x="2552050" y="553998"/>
                </a:cubicBezTo>
                <a:cubicBezTo>
                  <a:pt x="2269606" y="568189"/>
                  <a:pt x="2143483" y="546973"/>
                  <a:pt x="1826467" y="553998"/>
                </a:cubicBezTo>
                <a:cubicBezTo>
                  <a:pt x="1509451" y="561023"/>
                  <a:pt x="1535619" y="550298"/>
                  <a:pt x="1301045" y="553998"/>
                </a:cubicBezTo>
                <a:cubicBezTo>
                  <a:pt x="1066471" y="557698"/>
                  <a:pt x="981324" y="531424"/>
                  <a:pt x="675543" y="553998"/>
                </a:cubicBezTo>
                <a:cubicBezTo>
                  <a:pt x="369762" y="576572"/>
                  <a:pt x="250714" y="553618"/>
                  <a:pt x="0" y="553998"/>
                </a:cubicBezTo>
                <a:cubicBezTo>
                  <a:pt x="-20589" y="313102"/>
                  <a:pt x="-6318" y="253366"/>
                  <a:pt x="0" y="0"/>
                </a:cubicBezTo>
                <a:close/>
              </a:path>
            </a:pathLst>
          </a:custGeom>
          <a:solidFill>
            <a:schemeClr val="bg1">
              <a:alpha val="60000"/>
            </a:schemeClr>
          </a:solidFill>
          <a:ln w="12700" cap="rnd">
            <a:solidFill>
              <a:srgbClr val="00206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square" lIns="91440" tIns="45720" rIns="91440" bIns="45720" anchor="t">
            <a:spAutoFit/>
          </a:bodyPr>
          <a:lstStyle/>
          <a:p>
            <a:pPr>
              <a:defRPr sz="1680" b="0" i="0" u="none" strike="noStrike" kern="1200" spc="0" baseline="0">
                <a:solidFill>
                  <a:sysClr val="windowText" lastClr="000000">
                    <a:lumMod val="85000"/>
                    <a:lumOff val="15000"/>
                  </a:sysClr>
                </a:solidFill>
                <a:latin typeface="+mn-lt"/>
                <a:ea typeface="+mn-ea"/>
                <a:cs typeface="+mn-cs"/>
              </a:defRPr>
            </a:pPr>
            <a:r>
              <a:rPr lang="en-GB" sz="1000" dirty="0">
                <a:solidFill>
                  <a:sysClr val="windowText" lastClr="000000">
                    <a:lumMod val="85000"/>
                    <a:lumOff val="15000"/>
                  </a:sysClr>
                </a:solidFill>
                <a:latin typeface="Arial" panose="020B0604020202020204" pitchFamily="34" charset="0"/>
                <a:cs typeface="Arial" panose="020B0604020202020204" pitchFamily="34" charset="0"/>
              </a:rPr>
              <a:t>Our Clinical Advisor participates in the Modernising Services Framework Sepsis initiative which is co-led by the Chief Scientific Officer for England, working across the health and care system.</a:t>
            </a:r>
          </a:p>
        </p:txBody>
      </p:sp>
      <p:sp>
        <p:nvSpPr>
          <p:cNvPr id="27" name="TextBox 26">
            <a:extLst>
              <a:ext uri="{FF2B5EF4-FFF2-40B4-BE49-F238E27FC236}">
                <a16:creationId xmlns:a16="http://schemas.microsoft.com/office/drawing/2014/main" id="{179A8B00-48E8-F1DD-3F89-717033BD2285}"/>
              </a:ext>
            </a:extLst>
          </p:cNvPr>
          <p:cNvSpPr txBox="1"/>
          <p:nvPr/>
        </p:nvSpPr>
        <p:spPr>
          <a:xfrm>
            <a:off x="5362116" y="3277119"/>
            <a:ext cx="3839739" cy="476726"/>
          </a:xfrm>
          <a:prstGeom prst="roundRect">
            <a:avLst/>
          </a:prstGeom>
          <a:solidFill>
            <a:schemeClr val="accent1">
              <a:lumMod val="40000"/>
              <a:lumOff val="60000"/>
            </a:schemeClr>
          </a:solidFill>
        </p:spPr>
        <p:txBody>
          <a:bodyPr wrap="square" anchor="ctr">
            <a:spAutoFit/>
          </a:bodyPr>
          <a:lstStyle/>
          <a:p>
            <a:pPr algn="ctr"/>
            <a:r>
              <a:rPr lang="en-GB" sz="1100" dirty="0">
                <a:solidFill>
                  <a:schemeClr val="accent1">
                    <a:lumMod val="50000"/>
                  </a:schemeClr>
                </a:solidFill>
              </a:rPr>
              <a:t>System impact: how the project supports policy development and management of the system</a:t>
            </a:r>
          </a:p>
        </p:txBody>
      </p:sp>
      <p:sp>
        <p:nvSpPr>
          <p:cNvPr id="1024" name="Rectangle 1023">
            <a:extLst>
              <a:ext uri="{FF2B5EF4-FFF2-40B4-BE49-F238E27FC236}">
                <a16:creationId xmlns:a16="http://schemas.microsoft.com/office/drawing/2014/main" id="{D0C69BCC-68CC-3266-E946-6A7134B21A6E}"/>
              </a:ext>
            </a:extLst>
          </p:cNvPr>
          <p:cNvSpPr/>
          <p:nvPr/>
        </p:nvSpPr>
        <p:spPr>
          <a:xfrm>
            <a:off x="11421" y="6188276"/>
            <a:ext cx="9906000" cy="6697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6" name="Group 5">
            <a:extLst>
              <a:ext uri="{FF2B5EF4-FFF2-40B4-BE49-F238E27FC236}">
                <a16:creationId xmlns:a16="http://schemas.microsoft.com/office/drawing/2014/main" id="{5FF3B0CE-BD5C-1D52-D5F4-D44A03A8E36F}"/>
              </a:ext>
            </a:extLst>
          </p:cNvPr>
          <p:cNvGrpSpPr/>
          <p:nvPr/>
        </p:nvGrpSpPr>
        <p:grpSpPr>
          <a:xfrm>
            <a:off x="85817" y="6205474"/>
            <a:ext cx="9632212" cy="592037"/>
            <a:chOff x="73337" y="6214001"/>
            <a:chExt cx="9632212" cy="592037"/>
          </a:xfrm>
        </p:grpSpPr>
        <p:pic>
          <p:nvPicPr>
            <p:cNvPr id="9" name="Picture 8" descr="NHS%20Wales">
              <a:extLst>
                <a:ext uri="{FF2B5EF4-FFF2-40B4-BE49-F238E27FC236}">
                  <a16:creationId xmlns:a16="http://schemas.microsoft.com/office/drawing/2014/main" id="{6181F1EB-6550-D889-2C7A-EF7CB323E878}"/>
                </a:ext>
              </a:extLst>
            </p:cNvPr>
            <p:cNvPicPr>
              <a:picLocks noChangeAspect="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7263010" y="6335172"/>
              <a:ext cx="649203" cy="359410"/>
            </a:xfrm>
            <a:prstGeom prst="rect">
              <a:avLst/>
            </a:prstGeom>
            <a:noFill/>
            <a:ln>
              <a:noFill/>
            </a:ln>
          </p:spPr>
        </p:pic>
        <p:pic>
          <p:nvPicPr>
            <p:cNvPr id="14" name="Picture 13">
              <a:extLst>
                <a:ext uri="{FF2B5EF4-FFF2-40B4-BE49-F238E27FC236}">
                  <a16:creationId xmlns:a16="http://schemas.microsoft.com/office/drawing/2014/main" id="{0C216818-6B9D-B03B-CA68-5460788966C0}"/>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bwMode="auto">
            <a:xfrm>
              <a:off x="2614500" y="6335172"/>
              <a:ext cx="2141895" cy="359410"/>
            </a:xfrm>
            <a:prstGeom prst="rect">
              <a:avLst/>
            </a:prstGeom>
            <a:noFill/>
            <a:ln>
              <a:noFill/>
            </a:ln>
            <a:extLst>
              <a:ext uri="{53640926-AAD7-44D8-BBD7-CCE9431645EC}">
                <a14:shadowObscured xmlns:a14="http://schemas.microsoft.com/office/drawing/2010/main"/>
              </a:ext>
            </a:extLst>
          </p:spPr>
        </p:pic>
        <p:pic>
          <p:nvPicPr>
            <p:cNvPr id="28" name="Picture 27" descr="hsc-belfast">
              <a:extLst>
                <a:ext uri="{FF2B5EF4-FFF2-40B4-BE49-F238E27FC236}">
                  <a16:creationId xmlns:a16="http://schemas.microsoft.com/office/drawing/2014/main" id="{0A755E02-AA4F-C626-3CA1-3077B16AD11C}"/>
                </a:ext>
              </a:extLst>
            </p:cNvPr>
            <p:cNvPicPr>
              <a:picLocks noChangeAspect="1"/>
            </p:cNvPicPr>
            <p:nvPr/>
          </p:nvPicPr>
          <p:blipFill rotWithShape="1">
            <a:blip r:embed="rId23">
              <a:extLst>
                <a:ext uri="{28A0092B-C50C-407E-A947-70E740481C1C}">
                  <a14:useLocalDpi xmlns:a14="http://schemas.microsoft.com/office/drawing/2010/main" val="0"/>
                </a:ext>
              </a:extLst>
            </a:blip>
            <a:srcRect l="4451" t="28172"/>
            <a:stretch/>
          </p:blipFill>
          <p:spPr bwMode="auto">
            <a:xfrm>
              <a:off x="4953000" y="6335172"/>
              <a:ext cx="2022105" cy="359410"/>
            </a:xfrm>
            <a:prstGeom prst="rect">
              <a:avLst/>
            </a:prstGeom>
            <a:noFill/>
            <a:ln>
              <a:noFill/>
            </a:ln>
            <a:extLst>
              <a:ext uri="{53640926-AAD7-44D8-BBD7-CCE9431645EC}">
                <a14:shadowObscured xmlns:a14="http://schemas.microsoft.com/office/drawing/2010/main"/>
              </a:ext>
            </a:extLst>
          </p:spPr>
        </p:pic>
        <p:pic>
          <p:nvPicPr>
            <p:cNvPr id="45" name="Picture 44">
              <a:extLst>
                <a:ext uri="{FF2B5EF4-FFF2-40B4-BE49-F238E27FC236}">
                  <a16:creationId xmlns:a16="http://schemas.microsoft.com/office/drawing/2014/main" id="{15FF26BF-66C1-7E38-4AAF-CADF608DD95A}"/>
                </a:ext>
              </a:extLst>
            </p:cNvPr>
            <p:cNvPicPr>
              <a:picLocks noChangeAspect="1"/>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8202093" y="6335172"/>
              <a:ext cx="348312" cy="359410"/>
            </a:xfrm>
            <a:prstGeom prst="rect">
              <a:avLst/>
            </a:prstGeom>
            <a:noFill/>
          </p:spPr>
        </p:pic>
        <p:pic>
          <p:nvPicPr>
            <p:cNvPr id="46" name="Picture 45">
              <a:extLst>
                <a:ext uri="{FF2B5EF4-FFF2-40B4-BE49-F238E27FC236}">
                  <a16:creationId xmlns:a16="http://schemas.microsoft.com/office/drawing/2014/main" id="{ED2474EC-7976-815D-58D7-34440FA59FBA}"/>
                </a:ext>
              </a:extLst>
            </p:cNvPr>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8811713" y="6316122"/>
              <a:ext cx="893836" cy="359410"/>
            </a:xfrm>
            <a:prstGeom prst="rect">
              <a:avLst/>
            </a:prstGeom>
          </p:spPr>
        </p:pic>
        <p:pic>
          <p:nvPicPr>
            <p:cNvPr id="47" name="Picture 2">
              <a:extLst>
                <a:ext uri="{FF2B5EF4-FFF2-40B4-BE49-F238E27FC236}">
                  <a16:creationId xmlns:a16="http://schemas.microsoft.com/office/drawing/2014/main" id="{5645F72E-9C1F-8CAB-6E5E-DF438A470349}"/>
                </a:ext>
              </a:extLst>
            </p:cNvPr>
            <p:cNvPicPr>
              <a:picLocks noChangeAspect="1" noChangeArrowheads="1"/>
            </p:cNvPicPr>
            <p:nvPr/>
          </p:nvPicPr>
          <p:blipFill>
            <a:blip r:embed="rId26" cstate="hqprint">
              <a:extLst>
                <a:ext uri="{28A0092B-C50C-407E-A947-70E740481C1C}">
                  <a14:useLocalDpi xmlns:a14="http://schemas.microsoft.com/office/drawing/2010/main" val="0"/>
                </a:ext>
              </a:extLst>
            </a:blip>
            <a:srcRect/>
            <a:stretch>
              <a:fillRect/>
            </a:stretch>
          </p:blipFill>
          <p:spPr bwMode="auto">
            <a:xfrm>
              <a:off x="73337" y="6214001"/>
              <a:ext cx="1119488" cy="592037"/>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47" descr="A close-up of a logo&#10;&#10;Description automatically generated">
              <a:extLst>
                <a:ext uri="{FF2B5EF4-FFF2-40B4-BE49-F238E27FC236}">
                  <a16:creationId xmlns:a16="http://schemas.microsoft.com/office/drawing/2014/main" id="{6AF855BC-1D29-D159-B033-B29F86265777}"/>
                </a:ext>
              </a:extLst>
            </p:cNvPr>
            <p:cNvPicPr>
              <a:picLocks noChangeAspect="1"/>
            </p:cNvPicPr>
            <p:nvPr/>
          </p:nvPicPr>
          <p:blipFill>
            <a:blip r:embed="rId27"/>
            <a:stretch>
              <a:fillRect/>
            </a:stretch>
          </p:blipFill>
          <p:spPr>
            <a:xfrm>
              <a:off x="1265207" y="6251320"/>
              <a:ext cx="1282175" cy="511938"/>
            </a:xfrm>
            <a:prstGeom prst="rect">
              <a:avLst/>
            </a:prstGeom>
          </p:spPr>
        </p:pic>
      </p:grpSp>
      <p:sp>
        <p:nvSpPr>
          <p:cNvPr id="54" name="Rectangle 53">
            <a:extLst>
              <a:ext uri="{FF2B5EF4-FFF2-40B4-BE49-F238E27FC236}">
                <a16:creationId xmlns:a16="http://schemas.microsoft.com/office/drawing/2014/main" id="{5ED6668C-9AB8-4A32-BAB6-D7ED687F60D6}"/>
              </a:ext>
            </a:extLst>
          </p:cNvPr>
          <p:cNvSpPr/>
          <p:nvPr/>
        </p:nvSpPr>
        <p:spPr>
          <a:xfrm>
            <a:off x="-2295" y="6109028"/>
            <a:ext cx="9906000" cy="10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38786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Rounded MT Bold">
      <a:majorFont>
        <a:latin typeface="Arial Rounded MT Bold"/>
        <a:ea typeface=""/>
        <a:cs typeface=""/>
      </a:majorFont>
      <a:minorFont>
        <a:latin typeface="Arial Rounded MT Bold"/>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085D5DA9669D4EBF0B26B52C14AF0D" ma:contentTypeVersion="19" ma:contentTypeDescription="Create a new document." ma:contentTypeScope="" ma:versionID="8d71a604f5632481992e335ef63f86f7">
  <xsd:schema xmlns:xsd="http://www.w3.org/2001/XMLSchema" xmlns:xs="http://www.w3.org/2001/XMLSchema" xmlns:p="http://schemas.microsoft.com/office/2006/metadata/properties" xmlns:ns2="5c74ec0a-3c19-4e5d-aa2c-6e998ff895eb" xmlns:ns3="f45d532d-0902-4517-8898-be13a139f8c6" targetNamespace="http://schemas.microsoft.com/office/2006/metadata/properties" ma:root="true" ma:fieldsID="1f872917e7ac053fecd5db4f188d8a31" ns2:_="" ns3:_="">
    <xsd:import namespace="5c74ec0a-3c19-4e5d-aa2c-6e998ff895eb"/>
    <xsd:import namespace="f45d532d-0902-4517-8898-be13a139f8c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74ec0a-3c19-4e5d-aa2c-6e998ff895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3a19cb6-1b10-4512-a12b-f76e45842a2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_Flow_SignoffStatus" ma:index="26"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45d532d-0902-4517-8898-be13a139f8c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5a12d4b-d96b-4a0d-aec2-1373dc6d2f26}" ma:internalName="TaxCatchAll" ma:showField="CatchAllData" ma:web="f45d532d-0902-4517-8898-be13a139f8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c74ec0a-3c19-4e5d-aa2c-6e998ff895eb">
      <Terms xmlns="http://schemas.microsoft.com/office/infopath/2007/PartnerControls"/>
    </lcf76f155ced4ddcb4097134ff3c332f>
    <TaxCatchAll xmlns="f45d532d-0902-4517-8898-be13a139f8c6" xsi:nil="true"/>
    <_Flow_SignoffStatus xmlns="5c74ec0a-3c19-4e5d-aa2c-6e998ff895e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45A88A-EC18-478B-B6AD-099EE3EE08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74ec0a-3c19-4e5d-aa2c-6e998ff895eb"/>
    <ds:schemaRef ds:uri="f45d532d-0902-4517-8898-be13a139f8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5824255-F40C-4300-8DAB-44B3ED33FD09}">
  <ds:schemaRefs>
    <ds:schemaRef ds:uri="http://purl.org/dc/dcmitype/"/>
    <ds:schemaRef ds:uri="http://schemas.microsoft.com/office/2006/documentManagement/types"/>
    <ds:schemaRef ds:uri="f45d532d-0902-4517-8898-be13a139f8c6"/>
    <ds:schemaRef ds:uri="http://schemas.microsoft.com/office/infopath/2007/PartnerControls"/>
    <ds:schemaRef ds:uri="http://schemas.openxmlformats.org/package/2006/metadata/core-properties"/>
    <ds:schemaRef ds:uri="http://schemas.microsoft.com/office/2006/metadata/properties"/>
    <ds:schemaRef ds:uri="http://purl.org/dc/elements/1.1/"/>
    <ds:schemaRef ds:uri="5c74ec0a-3c19-4e5d-aa2c-6e998ff895eb"/>
    <ds:schemaRef ds:uri="http://www.w3.org/XML/1998/namespace"/>
    <ds:schemaRef ds:uri="http://purl.org/dc/terms/"/>
  </ds:schemaRefs>
</ds:datastoreItem>
</file>

<file path=customXml/itemProps3.xml><?xml version="1.0" encoding="utf-8"?>
<ds:datastoreItem xmlns:ds="http://schemas.openxmlformats.org/officeDocument/2006/customXml" ds:itemID="{B903792C-5C29-41E2-9D16-25EEE07E69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604</Words>
  <Application>Microsoft Office PowerPoint</Application>
  <PresentationFormat>A4 Paper (210x297 mm)</PresentationFormat>
  <Paragraphs>24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 MT Bold</vt:lpstr>
      <vt:lpstr>Calibri</vt:lpstr>
      <vt:lpstr>Consolas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PICANet NPCCA Impact Report 2025</dc:title>
  <dc:creator/>
  <cp:keywords>PICANet NPCCA Impact Report 2025</cp:keywords>
  <cp:lastModifiedBy/>
  <cp:revision>35</cp:revision>
  <dcterms:created xsi:type="dcterms:W3CDTF">2022-11-30T13:00:31Z</dcterms:created>
  <dcterms:modified xsi:type="dcterms:W3CDTF">2025-11-20T11:34:23Z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0x01010029085D5DA9669D4EBF0B26B52C14AF0D</vt:lpwstr>
  </property>
  <property fmtid="{D5CDD505-2E9C-101B-9397-08002B2CF9AE}" pid="3" name="MediaServiceImageTags">
    <vt:lpwstr/>
  </property>
</Properties>
</file>