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15113000" cy="21374100"/>
  <p:notesSz cx="6858000" cy="9144000"/>
  <p:embeddedFontLst>
    <p:embeddedFont>
      <p:font typeface="Montserrat Classic" panose="020B0604020202020204" charset="0"/>
      <p:regular r:id="rId3"/>
    </p:embeddedFont>
    <p:embeddedFont>
      <p:font typeface="Montserrat Classic Bold" panose="020B0604020202020204" charset="0"/>
      <p:regular r:id="rId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7597E9-8A20-43B6-ABA2-B7B076E651A2}" v="1" dt="2025-03-10T15:34:18.7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50" d="100"/>
          <a:sy n="50" d="100"/>
        </p:scale>
        <p:origin x="1445" y="-88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font" Target="fonts/font1.fntdata"/><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font" Target="fonts/font2.fntdata"/><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ia Lewis" userId="e86d47c2-d880-4545-803a-40c0ba2753eb" providerId="ADAL" clId="{A77597E9-8A20-43B6-ABA2-B7B076E651A2}"/>
    <pc:docChg chg="modSld">
      <pc:chgData name="Georgia Lewis" userId="e86d47c2-d880-4545-803a-40c0ba2753eb" providerId="ADAL" clId="{A77597E9-8A20-43B6-ABA2-B7B076E651A2}" dt="2025-03-10T15:34:10.671" v="30" actId="20577"/>
      <pc:docMkLst>
        <pc:docMk/>
      </pc:docMkLst>
      <pc:sldChg chg="modSp mod">
        <pc:chgData name="Georgia Lewis" userId="e86d47c2-d880-4545-803a-40c0ba2753eb" providerId="ADAL" clId="{A77597E9-8A20-43B6-ABA2-B7B076E651A2}" dt="2025-03-10T15:34:10.671" v="30" actId="20577"/>
        <pc:sldMkLst>
          <pc:docMk/>
          <pc:sldMk cId="0" sldId="256"/>
        </pc:sldMkLst>
        <pc:spChg chg="mod">
          <ac:chgData name="Georgia Lewis" userId="e86d47c2-d880-4545-803a-40c0ba2753eb" providerId="ADAL" clId="{A77597E9-8A20-43B6-ABA2-B7B076E651A2}" dt="2025-03-10T15:34:10.671" v="30" actId="20577"/>
          <ac:spMkLst>
            <pc:docMk/>
            <pc:sldMk cId="0" sldId="256"/>
            <ac:spMk id="9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rcpch.ac.uk/resources/nnap-webinar-recording-key-findings-national-recommendations-2023-summary-report" TargetMode="External"/><Relationship Id="rId13" Type="http://schemas.openxmlformats.org/officeDocument/2006/relationships/image" Target="../media/image4.jpeg"/><Relationship Id="rId3" Type="http://schemas.openxmlformats.org/officeDocument/2006/relationships/image" Target="../media/image2.jpeg"/><Relationship Id="rId7" Type="http://schemas.openxmlformats.org/officeDocument/2006/relationships/hyperlink" Target="https://www.rcpch.ac.uk/resources/nnap-data-dashboard" TargetMode="External"/><Relationship Id="rId12" Type="http://schemas.openxmlformats.org/officeDocument/2006/relationships/hyperlink" Target="https://www.rcpch.ac.uk/resources/your-babys-care-measuring-standards-improving-neonatal-care"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rcpch.ac.uk/resources/screening-retinopathy-prematurity-rop-clinical-guideline" TargetMode="External"/><Relationship Id="rId11" Type="http://schemas.openxmlformats.org/officeDocument/2006/relationships/hyperlink" Target="https://www.rcpch.ac.uk/resources/national-neonatal-audit-programme-summary-report-2022-data" TargetMode="External"/><Relationship Id="rId5" Type="http://schemas.openxmlformats.org/officeDocument/2006/relationships/hyperlink" Target="https://www.rcpch.ac.uk/resources/nnap-online-report-data" TargetMode="External"/><Relationship Id="rId10" Type="http://schemas.openxmlformats.org/officeDocument/2006/relationships/hyperlink" Target="https://www.rcpch.ac.uk/resources/your-babys-care" TargetMode="External"/><Relationship Id="rId4" Type="http://schemas.openxmlformats.org/officeDocument/2006/relationships/image" Target="../media/image3.png"/><Relationship Id="rId9" Type="http://schemas.openxmlformats.org/officeDocument/2006/relationships/hyperlink" Target="https://www.rcpch.ac.uk/resources/nnap-data-assurance-webinar-checking-validating-your-2024-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A7F2"/>
        </a:solidFill>
        <a:effectLst/>
      </p:bgPr>
    </p:bg>
    <p:spTree>
      <p:nvGrpSpPr>
        <p:cNvPr id="1" name=""/>
        <p:cNvGrpSpPr/>
        <p:nvPr/>
      </p:nvGrpSpPr>
      <p:grpSpPr>
        <a:xfrm>
          <a:off x="0" y="0"/>
          <a:ext cx="0" cy="0"/>
          <a:chOff x="0" y="0"/>
          <a:chExt cx="0" cy="0"/>
        </a:xfrm>
      </p:grpSpPr>
      <p:grpSp>
        <p:nvGrpSpPr>
          <p:cNvPr id="2" name="Group 2"/>
          <p:cNvGrpSpPr/>
          <p:nvPr/>
        </p:nvGrpSpPr>
        <p:grpSpPr>
          <a:xfrm>
            <a:off x="3962937" y="10730643"/>
            <a:ext cx="3264444" cy="1319250"/>
            <a:chOff x="0" y="0"/>
            <a:chExt cx="584952" cy="236395"/>
          </a:xfrm>
        </p:grpSpPr>
        <p:sp>
          <p:nvSpPr>
            <p:cNvPr id="3" name="Freeform 3"/>
            <p:cNvSpPr/>
            <p:nvPr/>
          </p:nvSpPr>
          <p:spPr>
            <a:xfrm>
              <a:off x="0" y="0"/>
              <a:ext cx="584952" cy="236395"/>
            </a:xfrm>
            <a:custGeom>
              <a:avLst/>
              <a:gdLst/>
              <a:ahLst/>
              <a:cxnLst/>
              <a:rect l="l" t="t" r="r" b="b"/>
              <a:pathLst>
                <a:path w="584952" h="236395">
                  <a:moveTo>
                    <a:pt x="118197" y="0"/>
                  </a:moveTo>
                  <a:lnTo>
                    <a:pt x="466754" y="0"/>
                  </a:lnTo>
                  <a:cubicBezTo>
                    <a:pt x="532033" y="0"/>
                    <a:pt x="584952" y="52919"/>
                    <a:pt x="584952" y="118197"/>
                  </a:cubicBezTo>
                  <a:lnTo>
                    <a:pt x="584952" y="118197"/>
                  </a:lnTo>
                  <a:cubicBezTo>
                    <a:pt x="584952" y="149545"/>
                    <a:pt x="572499" y="179609"/>
                    <a:pt x="550332" y="201775"/>
                  </a:cubicBezTo>
                  <a:cubicBezTo>
                    <a:pt x="528166" y="223942"/>
                    <a:pt x="498102" y="236395"/>
                    <a:pt x="466754" y="236395"/>
                  </a:cubicBezTo>
                  <a:lnTo>
                    <a:pt x="118197" y="236395"/>
                  </a:lnTo>
                  <a:cubicBezTo>
                    <a:pt x="52919" y="236395"/>
                    <a:pt x="0" y="183476"/>
                    <a:pt x="0" y="118197"/>
                  </a:cubicBezTo>
                  <a:lnTo>
                    <a:pt x="0" y="118197"/>
                  </a:lnTo>
                  <a:cubicBezTo>
                    <a:pt x="0" y="52919"/>
                    <a:pt x="52919" y="0"/>
                    <a:pt x="118197" y="0"/>
                  </a:cubicBezTo>
                  <a:close/>
                </a:path>
              </a:pathLst>
            </a:custGeom>
            <a:solidFill>
              <a:srgbClr val="D9D9D9"/>
            </a:solidFill>
          </p:spPr>
          <p:txBody>
            <a:bodyPr/>
            <a:lstStyle/>
            <a:p>
              <a:endParaRPr lang="en-GB"/>
            </a:p>
          </p:txBody>
        </p:sp>
        <p:sp>
          <p:nvSpPr>
            <p:cNvPr id="4" name="TextBox 4"/>
            <p:cNvSpPr txBox="1"/>
            <p:nvPr/>
          </p:nvSpPr>
          <p:spPr>
            <a:xfrm>
              <a:off x="0" y="-57150"/>
              <a:ext cx="584952" cy="293545"/>
            </a:xfrm>
            <a:prstGeom prst="rect">
              <a:avLst/>
            </a:prstGeom>
          </p:spPr>
          <p:txBody>
            <a:bodyPr lIns="50800" tIns="50800" rIns="50800" bIns="50800" rtlCol="0" anchor="ctr"/>
            <a:lstStyle/>
            <a:p>
              <a:pPr algn="ctr">
                <a:lnSpc>
                  <a:spcPts val="4060"/>
                </a:lnSpc>
              </a:pPr>
              <a:endParaRPr/>
            </a:p>
          </p:txBody>
        </p:sp>
      </p:grpSp>
      <p:grpSp>
        <p:nvGrpSpPr>
          <p:cNvPr id="5" name="Group 5"/>
          <p:cNvGrpSpPr/>
          <p:nvPr/>
        </p:nvGrpSpPr>
        <p:grpSpPr>
          <a:xfrm>
            <a:off x="410988" y="4252679"/>
            <a:ext cx="7046043" cy="8173735"/>
            <a:chOff x="0" y="0"/>
            <a:chExt cx="812800" cy="942885"/>
          </a:xfrm>
        </p:grpSpPr>
        <p:sp>
          <p:nvSpPr>
            <p:cNvPr id="6" name="Freeform 6"/>
            <p:cNvSpPr/>
            <p:nvPr/>
          </p:nvSpPr>
          <p:spPr>
            <a:xfrm>
              <a:off x="0" y="0"/>
              <a:ext cx="812800" cy="942885"/>
            </a:xfrm>
            <a:custGeom>
              <a:avLst/>
              <a:gdLst/>
              <a:ahLst/>
              <a:cxnLst/>
              <a:rect l="l" t="t" r="r" b="b"/>
              <a:pathLst>
                <a:path w="812800" h="942885">
                  <a:moveTo>
                    <a:pt x="127000" y="0"/>
                  </a:moveTo>
                  <a:lnTo>
                    <a:pt x="685800" y="0"/>
                  </a:lnTo>
                  <a:cubicBezTo>
                    <a:pt x="755940" y="0"/>
                    <a:pt x="812800" y="56860"/>
                    <a:pt x="812800" y="127000"/>
                  </a:cubicBezTo>
                  <a:lnTo>
                    <a:pt x="812800" y="815885"/>
                  </a:lnTo>
                  <a:cubicBezTo>
                    <a:pt x="812800" y="849568"/>
                    <a:pt x="799420" y="881871"/>
                    <a:pt x="775603" y="905688"/>
                  </a:cubicBezTo>
                  <a:cubicBezTo>
                    <a:pt x="751785" y="929505"/>
                    <a:pt x="719482" y="942885"/>
                    <a:pt x="685800" y="942885"/>
                  </a:cubicBezTo>
                  <a:lnTo>
                    <a:pt x="127000" y="942885"/>
                  </a:lnTo>
                  <a:cubicBezTo>
                    <a:pt x="56860" y="942885"/>
                    <a:pt x="0" y="886026"/>
                    <a:pt x="0" y="815885"/>
                  </a:cubicBezTo>
                  <a:lnTo>
                    <a:pt x="0" y="127000"/>
                  </a:lnTo>
                  <a:cubicBezTo>
                    <a:pt x="0" y="56860"/>
                    <a:pt x="56860" y="0"/>
                    <a:pt x="127000" y="0"/>
                  </a:cubicBezTo>
                  <a:close/>
                </a:path>
              </a:pathLst>
            </a:custGeom>
            <a:solidFill>
              <a:srgbClr val="FFFFFF"/>
            </a:solidFill>
          </p:spPr>
          <p:txBody>
            <a:bodyPr/>
            <a:lstStyle/>
            <a:p>
              <a:endParaRPr lang="en-GB"/>
            </a:p>
          </p:txBody>
        </p:sp>
        <p:sp>
          <p:nvSpPr>
            <p:cNvPr id="7" name="TextBox 7"/>
            <p:cNvSpPr txBox="1"/>
            <p:nvPr/>
          </p:nvSpPr>
          <p:spPr>
            <a:xfrm>
              <a:off x="0" y="-57150"/>
              <a:ext cx="812800" cy="1000035"/>
            </a:xfrm>
            <a:prstGeom prst="rect">
              <a:avLst/>
            </a:prstGeom>
          </p:spPr>
          <p:txBody>
            <a:bodyPr lIns="50800" tIns="50800" rIns="50800" bIns="50800" rtlCol="0" anchor="ctr"/>
            <a:lstStyle/>
            <a:p>
              <a:pPr algn="ctr">
                <a:lnSpc>
                  <a:spcPts val="4060"/>
                </a:lnSpc>
              </a:pPr>
              <a:endParaRPr/>
            </a:p>
          </p:txBody>
        </p:sp>
      </p:grpSp>
      <p:grpSp>
        <p:nvGrpSpPr>
          <p:cNvPr id="8" name="Group 8"/>
          <p:cNvGrpSpPr/>
          <p:nvPr/>
        </p:nvGrpSpPr>
        <p:grpSpPr>
          <a:xfrm>
            <a:off x="410988" y="12659493"/>
            <a:ext cx="7046043" cy="8284070"/>
            <a:chOff x="0" y="0"/>
            <a:chExt cx="812800" cy="955613"/>
          </a:xfrm>
        </p:grpSpPr>
        <p:sp>
          <p:nvSpPr>
            <p:cNvPr id="9" name="Freeform 9"/>
            <p:cNvSpPr/>
            <p:nvPr/>
          </p:nvSpPr>
          <p:spPr>
            <a:xfrm>
              <a:off x="0" y="0"/>
              <a:ext cx="812800" cy="955613"/>
            </a:xfrm>
            <a:custGeom>
              <a:avLst/>
              <a:gdLst/>
              <a:ahLst/>
              <a:cxnLst/>
              <a:rect l="l" t="t" r="r" b="b"/>
              <a:pathLst>
                <a:path w="812800" h="955613">
                  <a:moveTo>
                    <a:pt x="127000" y="0"/>
                  </a:moveTo>
                  <a:lnTo>
                    <a:pt x="685800" y="0"/>
                  </a:lnTo>
                  <a:cubicBezTo>
                    <a:pt x="755940" y="0"/>
                    <a:pt x="812800" y="56860"/>
                    <a:pt x="812800" y="127000"/>
                  </a:cubicBezTo>
                  <a:lnTo>
                    <a:pt x="812800" y="828613"/>
                  </a:lnTo>
                  <a:cubicBezTo>
                    <a:pt x="812800" y="862296"/>
                    <a:pt x="799420" y="894599"/>
                    <a:pt x="775603" y="918416"/>
                  </a:cubicBezTo>
                  <a:cubicBezTo>
                    <a:pt x="751785" y="942233"/>
                    <a:pt x="719482" y="955613"/>
                    <a:pt x="685800" y="955613"/>
                  </a:cubicBezTo>
                  <a:lnTo>
                    <a:pt x="127000" y="955613"/>
                  </a:lnTo>
                  <a:cubicBezTo>
                    <a:pt x="56860" y="955613"/>
                    <a:pt x="0" y="898753"/>
                    <a:pt x="0" y="828613"/>
                  </a:cubicBezTo>
                  <a:lnTo>
                    <a:pt x="0" y="127000"/>
                  </a:lnTo>
                  <a:cubicBezTo>
                    <a:pt x="0" y="56860"/>
                    <a:pt x="56860" y="0"/>
                    <a:pt x="127000" y="0"/>
                  </a:cubicBezTo>
                  <a:close/>
                </a:path>
              </a:pathLst>
            </a:custGeom>
            <a:solidFill>
              <a:srgbClr val="FFFFFF"/>
            </a:solidFill>
          </p:spPr>
          <p:txBody>
            <a:bodyPr/>
            <a:lstStyle/>
            <a:p>
              <a:endParaRPr lang="en-GB"/>
            </a:p>
          </p:txBody>
        </p:sp>
        <p:sp>
          <p:nvSpPr>
            <p:cNvPr id="10" name="TextBox 10"/>
            <p:cNvSpPr txBox="1"/>
            <p:nvPr/>
          </p:nvSpPr>
          <p:spPr>
            <a:xfrm>
              <a:off x="0" y="-57150"/>
              <a:ext cx="812800" cy="1012763"/>
            </a:xfrm>
            <a:prstGeom prst="rect">
              <a:avLst/>
            </a:prstGeom>
          </p:spPr>
          <p:txBody>
            <a:bodyPr lIns="50800" tIns="50800" rIns="50800" bIns="50800" rtlCol="0" anchor="ctr"/>
            <a:lstStyle/>
            <a:p>
              <a:pPr algn="ctr">
                <a:lnSpc>
                  <a:spcPts val="4060"/>
                </a:lnSpc>
              </a:pPr>
              <a:endParaRPr/>
            </a:p>
          </p:txBody>
        </p:sp>
      </p:grpSp>
      <p:grpSp>
        <p:nvGrpSpPr>
          <p:cNvPr id="11" name="Group 11"/>
          <p:cNvGrpSpPr/>
          <p:nvPr/>
        </p:nvGrpSpPr>
        <p:grpSpPr>
          <a:xfrm>
            <a:off x="7772603" y="12659493"/>
            <a:ext cx="7046043" cy="8284070"/>
            <a:chOff x="0" y="0"/>
            <a:chExt cx="812800" cy="955613"/>
          </a:xfrm>
        </p:grpSpPr>
        <p:sp>
          <p:nvSpPr>
            <p:cNvPr id="12" name="Freeform 12"/>
            <p:cNvSpPr/>
            <p:nvPr/>
          </p:nvSpPr>
          <p:spPr>
            <a:xfrm>
              <a:off x="0" y="0"/>
              <a:ext cx="812800" cy="955613"/>
            </a:xfrm>
            <a:custGeom>
              <a:avLst/>
              <a:gdLst/>
              <a:ahLst/>
              <a:cxnLst/>
              <a:rect l="l" t="t" r="r" b="b"/>
              <a:pathLst>
                <a:path w="812800" h="955613">
                  <a:moveTo>
                    <a:pt x="127000" y="0"/>
                  </a:moveTo>
                  <a:lnTo>
                    <a:pt x="685800" y="0"/>
                  </a:lnTo>
                  <a:cubicBezTo>
                    <a:pt x="755940" y="0"/>
                    <a:pt x="812800" y="56860"/>
                    <a:pt x="812800" y="127000"/>
                  </a:cubicBezTo>
                  <a:lnTo>
                    <a:pt x="812800" y="828613"/>
                  </a:lnTo>
                  <a:cubicBezTo>
                    <a:pt x="812800" y="862296"/>
                    <a:pt x="799420" y="894599"/>
                    <a:pt x="775603" y="918416"/>
                  </a:cubicBezTo>
                  <a:cubicBezTo>
                    <a:pt x="751785" y="942233"/>
                    <a:pt x="719482" y="955613"/>
                    <a:pt x="685800" y="955613"/>
                  </a:cubicBezTo>
                  <a:lnTo>
                    <a:pt x="127000" y="955613"/>
                  </a:lnTo>
                  <a:cubicBezTo>
                    <a:pt x="56860" y="955613"/>
                    <a:pt x="0" y="898753"/>
                    <a:pt x="0" y="828613"/>
                  </a:cubicBezTo>
                  <a:lnTo>
                    <a:pt x="0" y="127000"/>
                  </a:lnTo>
                  <a:cubicBezTo>
                    <a:pt x="0" y="56860"/>
                    <a:pt x="56860" y="0"/>
                    <a:pt x="127000" y="0"/>
                  </a:cubicBezTo>
                  <a:close/>
                </a:path>
              </a:pathLst>
            </a:custGeom>
            <a:solidFill>
              <a:srgbClr val="FFFFFF"/>
            </a:solidFill>
          </p:spPr>
          <p:txBody>
            <a:bodyPr/>
            <a:lstStyle/>
            <a:p>
              <a:endParaRPr lang="en-GB"/>
            </a:p>
          </p:txBody>
        </p:sp>
        <p:sp>
          <p:nvSpPr>
            <p:cNvPr id="13" name="TextBox 13"/>
            <p:cNvSpPr txBox="1"/>
            <p:nvPr/>
          </p:nvSpPr>
          <p:spPr>
            <a:xfrm>
              <a:off x="0" y="-57150"/>
              <a:ext cx="812800" cy="1012763"/>
            </a:xfrm>
            <a:prstGeom prst="rect">
              <a:avLst/>
            </a:prstGeom>
          </p:spPr>
          <p:txBody>
            <a:bodyPr lIns="50800" tIns="50800" rIns="50800" bIns="50800" rtlCol="0" anchor="ctr"/>
            <a:lstStyle/>
            <a:p>
              <a:pPr algn="ctr">
                <a:lnSpc>
                  <a:spcPts val="4060"/>
                </a:lnSpc>
              </a:pPr>
              <a:endParaRPr/>
            </a:p>
          </p:txBody>
        </p:sp>
      </p:grpSp>
      <p:grpSp>
        <p:nvGrpSpPr>
          <p:cNvPr id="14" name="Group 14"/>
          <p:cNvGrpSpPr/>
          <p:nvPr/>
        </p:nvGrpSpPr>
        <p:grpSpPr>
          <a:xfrm>
            <a:off x="7765781" y="4252679"/>
            <a:ext cx="7046043" cy="8149639"/>
            <a:chOff x="0" y="0"/>
            <a:chExt cx="812800" cy="940106"/>
          </a:xfrm>
        </p:grpSpPr>
        <p:sp>
          <p:nvSpPr>
            <p:cNvPr id="15" name="Freeform 15"/>
            <p:cNvSpPr/>
            <p:nvPr/>
          </p:nvSpPr>
          <p:spPr>
            <a:xfrm>
              <a:off x="0" y="0"/>
              <a:ext cx="812800" cy="940106"/>
            </a:xfrm>
            <a:custGeom>
              <a:avLst/>
              <a:gdLst/>
              <a:ahLst/>
              <a:cxnLst/>
              <a:rect l="l" t="t" r="r" b="b"/>
              <a:pathLst>
                <a:path w="812800" h="940106">
                  <a:moveTo>
                    <a:pt x="127000" y="0"/>
                  </a:moveTo>
                  <a:lnTo>
                    <a:pt x="685800" y="0"/>
                  </a:lnTo>
                  <a:cubicBezTo>
                    <a:pt x="755940" y="0"/>
                    <a:pt x="812800" y="56860"/>
                    <a:pt x="812800" y="127000"/>
                  </a:cubicBezTo>
                  <a:lnTo>
                    <a:pt x="812800" y="813106"/>
                  </a:lnTo>
                  <a:cubicBezTo>
                    <a:pt x="812800" y="846788"/>
                    <a:pt x="799420" y="879091"/>
                    <a:pt x="775603" y="902908"/>
                  </a:cubicBezTo>
                  <a:cubicBezTo>
                    <a:pt x="751785" y="926726"/>
                    <a:pt x="719482" y="940106"/>
                    <a:pt x="685800" y="940106"/>
                  </a:cubicBezTo>
                  <a:lnTo>
                    <a:pt x="127000" y="940106"/>
                  </a:lnTo>
                  <a:cubicBezTo>
                    <a:pt x="56860" y="940106"/>
                    <a:pt x="0" y="883246"/>
                    <a:pt x="0" y="813106"/>
                  </a:cubicBezTo>
                  <a:lnTo>
                    <a:pt x="0" y="127000"/>
                  </a:lnTo>
                  <a:cubicBezTo>
                    <a:pt x="0" y="56860"/>
                    <a:pt x="56860" y="0"/>
                    <a:pt x="127000" y="0"/>
                  </a:cubicBezTo>
                  <a:close/>
                </a:path>
              </a:pathLst>
            </a:custGeom>
            <a:solidFill>
              <a:srgbClr val="FFFFFF"/>
            </a:solidFill>
          </p:spPr>
          <p:txBody>
            <a:bodyPr/>
            <a:lstStyle/>
            <a:p>
              <a:endParaRPr lang="en-GB"/>
            </a:p>
          </p:txBody>
        </p:sp>
        <p:sp>
          <p:nvSpPr>
            <p:cNvPr id="16" name="TextBox 16"/>
            <p:cNvSpPr txBox="1"/>
            <p:nvPr/>
          </p:nvSpPr>
          <p:spPr>
            <a:xfrm>
              <a:off x="0" y="-57150"/>
              <a:ext cx="812800" cy="997256"/>
            </a:xfrm>
            <a:prstGeom prst="rect">
              <a:avLst/>
            </a:prstGeom>
          </p:spPr>
          <p:txBody>
            <a:bodyPr lIns="50800" tIns="50800" rIns="50800" bIns="50800" rtlCol="0" anchor="ctr"/>
            <a:lstStyle/>
            <a:p>
              <a:pPr algn="ctr">
                <a:lnSpc>
                  <a:spcPts val="4060"/>
                </a:lnSpc>
              </a:pPr>
              <a:endParaRPr/>
            </a:p>
          </p:txBody>
        </p:sp>
      </p:grpSp>
      <p:grpSp>
        <p:nvGrpSpPr>
          <p:cNvPr id="17" name="Group 17"/>
          <p:cNvGrpSpPr/>
          <p:nvPr/>
        </p:nvGrpSpPr>
        <p:grpSpPr>
          <a:xfrm>
            <a:off x="629364" y="4484534"/>
            <a:ext cx="6638219" cy="938982"/>
            <a:chOff x="0" y="0"/>
            <a:chExt cx="812800" cy="114971"/>
          </a:xfrm>
        </p:grpSpPr>
        <p:sp>
          <p:nvSpPr>
            <p:cNvPr id="18" name="Freeform 18"/>
            <p:cNvSpPr/>
            <p:nvPr/>
          </p:nvSpPr>
          <p:spPr>
            <a:xfrm>
              <a:off x="0" y="0"/>
              <a:ext cx="812800" cy="114971"/>
            </a:xfrm>
            <a:custGeom>
              <a:avLst/>
              <a:gdLst/>
              <a:ahLst/>
              <a:cxnLst/>
              <a:rect l="l" t="t" r="r" b="b"/>
              <a:pathLst>
                <a:path w="812800" h="114971">
                  <a:moveTo>
                    <a:pt x="57486" y="0"/>
                  </a:moveTo>
                  <a:lnTo>
                    <a:pt x="755314" y="0"/>
                  </a:lnTo>
                  <a:cubicBezTo>
                    <a:pt x="770561" y="0"/>
                    <a:pt x="785182" y="6057"/>
                    <a:pt x="795963" y="16837"/>
                  </a:cubicBezTo>
                  <a:cubicBezTo>
                    <a:pt x="806743" y="27618"/>
                    <a:pt x="812800" y="42239"/>
                    <a:pt x="812800" y="57486"/>
                  </a:cubicBezTo>
                  <a:lnTo>
                    <a:pt x="812800" y="57486"/>
                  </a:lnTo>
                  <a:cubicBezTo>
                    <a:pt x="812800" y="89234"/>
                    <a:pt x="787063" y="114971"/>
                    <a:pt x="755314" y="114971"/>
                  </a:cubicBezTo>
                  <a:lnTo>
                    <a:pt x="57486" y="114971"/>
                  </a:lnTo>
                  <a:cubicBezTo>
                    <a:pt x="42239" y="114971"/>
                    <a:pt x="27618" y="108915"/>
                    <a:pt x="16837" y="98134"/>
                  </a:cubicBezTo>
                  <a:cubicBezTo>
                    <a:pt x="6057" y="87353"/>
                    <a:pt x="0" y="72732"/>
                    <a:pt x="0" y="57486"/>
                  </a:cubicBezTo>
                  <a:lnTo>
                    <a:pt x="0" y="57486"/>
                  </a:lnTo>
                  <a:cubicBezTo>
                    <a:pt x="0" y="42239"/>
                    <a:pt x="6057" y="27618"/>
                    <a:pt x="16837" y="16837"/>
                  </a:cubicBezTo>
                  <a:cubicBezTo>
                    <a:pt x="27618" y="6057"/>
                    <a:pt x="42239" y="0"/>
                    <a:pt x="57486" y="0"/>
                  </a:cubicBezTo>
                  <a:close/>
                </a:path>
              </a:pathLst>
            </a:custGeom>
            <a:solidFill>
              <a:srgbClr val="FFFFFF"/>
            </a:solidFill>
          </p:spPr>
          <p:txBody>
            <a:bodyPr/>
            <a:lstStyle/>
            <a:p>
              <a:endParaRPr lang="en-GB"/>
            </a:p>
          </p:txBody>
        </p:sp>
        <p:sp>
          <p:nvSpPr>
            <p:cNvPr id="19" name="TextBox 19"/>
            <p:cNvSpPr txBox="1"/>
            <p:nvPr/>
          </p:nvSpPr>
          <p:spPr>
            <a:xfrm>
              <a:off x="0" y="-57150"/>
              <a:ext cx="812800" cy="172121"/>
            </a:xfrm>
            <a:prstGeom prst="rect">
              <a:avLst/>
            </a:prstGeom>
          </p:spPr>
          <p:txBody>
            <a:bodyPr lIns="50800" tIns="50800" rIns="50800" bIns="50800" rtlCol="0" anchor="ctr"/>
            <a:lstStyle/>
            <a:p>
              <a:pPr algn="ctr">
                <a:lnSpc>
                  <a:spcPts val="4060"/>
                </a:lnSpc>
              </a:pPr>
              <a:endParaRPr/>
            </a:p>
          </p:txBody>
        </p:sp>
      </p:grpSp>
      <p:grpSp>
        <p:nvGrpSpPr>
          <p:cNvPr id="20" name="Group 20"/>
          <p:cNvGrpSpPr/>
          <p:nvPr/>
        </p:nvGrpSpPr>
        <p:grpSpPr>
          <a:xfrm>
            <a:off x="7997558" y="4540920"/>
            <a:ext cx="6582491" cy="854020"/>
            <a:chOff x="0" y="0"/>
            <a:chExt cx="812800" cy="105454"/>
          </a:xfrm>
        </p:grpSpPr>
        <p:sp>
          <p:nvSpPr>
            <p:cNvPr id="21" name="Freeform 21"/>
            <p:cNvSpPr/>
            <p:nvPr/>
          </p:nvSpPr>
          <p:spPr>
            <a:xfrm>
              <a:off x="0" y="0"/>
              <a:ext cx="812800" cy="105454"/>
            </a:xfrm>
            <a:custGeom>
              <a:avLst/>
              <a:gdLst/>
              <a:ahLst/>
              <a:cxnLst/>
              <a:rect l="l" t="t" r="r" b="b"/>
              <a:pathLst>
                <a:path w="812800" h="105454">
                  <a:moveTo>
                    <a:pt x="52727" y="0"/>
                  </a:moveTo>
                  <a:lnTo>
                    <a:pt x="760073" y="0"/>
                  </a:lnTo>
                  <a:cubicBezTo>
                    <a:pt x="789193" y="0"/>
                    <a:pt x="812800" y="23607"/>
                    <a:pt x="812800" y="52727"/>
                  </a:cubicBezTo>
                  <a:lnTo>
                    <a:pt x="812800" y="52727"/>
                  </a:lnTo>
                  <a:cubicBezTo>
                    <a:pt x="812800" y="81847"/>
                    <a:pt x="789193" y="105454"/>
                    <a:pt x="760073" y="105454"/>
                  </a:cubicBezTo>
                  <a:lnTo>
                    <a:pt x="52727" y="105454"/>
                  </a:lnTo>
                  <a:cubicBezTo>
                    <a:pt x="23607" y="105454"/>
                    <a:pt x="0" y="81847"/>
                    <a:pt x="0" y="52727"/>
                  </a:cubicBezTo>
                  <a:lnTo>
                    <a:pt x="0" y="52727"/>
                  </a:lnTo>
                  <a:cubicBezTo>
                    <a:pt x="0" y="23607"/>
                    <a:pt x="23607" y="0"/>
                    <a:pt x="52727" y="0"/>
                  </a:cubicBezTo>
                  <a:close/>
                </a:path>
              </a:pathLst>
            </a:custGeom>
            <a:solidFill>
              <a:srgbClr val="FFFFFF"/>
            </a:solidFill>
          </p:spPr>
          <p:txBody>
            <a:bodyPr/>
            <a:lstStyle/>
            <a:p>
              <a:endParaRPr lang="en-GB"/>
            </a:p>
          </p:txBody>
        </p:sp>
        <p:sp>
          <p:nvSpPr>
            <p:cNvPr id="22" name="TextBox 22"/>
            <p:cNvSpPr txBox="1"/>
            <p:nvPr/>
          </p:nvSpPr>
          <p:spPr>
            <a:xfrm>
              <a:off x="0" y="-57150"/>
              <a:ext cx="812800" cy="162604"/>
            </a:xfrm>
            <a:prstGeom prst="rect">
              <a:avLst/>
            </a:prstGeom>
          </p:spPr>
          <p:txBody>
            <a:bodyPr lIns="50800" tIns="50800" rIns="50800" bIns="50800" rtlCol="0" anchor="ctr"/>
            <a:lstStyle/>
            <a:p>
              <a:pPr algn="ctr">
                <a:lnSpc>
                  <a:spcPts val="4060"/>
                </a:lnSpc>
              </a:pPr>
              <a:endParaRPr/>
            </a:p>
          </p:txBody>
        </p:sp>
      </p:grpSp>
      <p:grpSp>
        <p:nvGrpSpPr>
          <p:cNvPr id="23" name="Group 23"/>
          <p:cNvGrpSpPr/>
          <p:nvPr/>
        </p:nvGrpSpPr>
        <p:grpSpPr>
          <a:xfrm>
            <a:off x="685092" y="12950289"/>
            <a:ext cx="6582491" cy="771282"/>
            <a:chOff x="0" y="0"/>
            <a:chExt cx="812800" cy="95237"/>
          </a:xfrm>
        </p:grpSpPr>
        <p:sp>
          <p:nvSpPr>
            <p:cNvPr id="24" name="Freeform 24"/>
            <p:cNvSpPr/>
            <p:nvPr/>
          </p:nvSpPr>
          <p:spPr>
            <a:xfrm>
              <a:off x="0" y="0"/>
              <a:ext cx="812800" cy="95237"/>
            </a:xfrm>
            <a:custGeom>
              <a:avLst/>
              <a:gdLst/>
              <a:ahLst/>
              <a:cxnLst/>
              <a:rect l="l" t="t" r="r" b="b"/>
              <a:pathLst>
                <a:path w="812800" h="95237">
                  <a:moveTo>
                    <a:pt x="47619" y="0"/>
                  </a:moveTo>
                  <a:lnTo>
                    <a:pt x="765181" y="0"/>
                  </a:lnTo>
                  <a:cubicBezTo>
                    <a:pt x="777811" y="0"/>
                    <a:pt x="789923" y="5017"/>
                    <a:pt x="798853" y="13947"/>
                  </a:cubicBezTo>
                  <a:cubicBezTo>
                    <a:pt x="807783" y="22877"/>
                    <a:pt x="812800" y="34989"/>
                    <a:pt x="812800" y="47619"/>
                  </a:cubicBezTo>
                  <a:lnTo>
                    <a:pt x="812800" y="47619"/>
                  </a:lnTo>
                  <a:cubicBezTo>
                    <a:pt x="812800" y="60248"/>
                    <a:pt x="807783" y="72360"/>
                    <a:pt x="798853" y="81290"/>
                  </a:cubicBezTo>
                  <a:cubicBezTo>
                    <a:pt x="789923" y="90220"/>
                    <a:pt x="777811" y="95237"/>
                    <a:pt x="765181" y="95237"/>
                  </a:cubicBezTo>
                  <a:lnTo>
                    <a:pt x="47619" y="95237"/>
                  </a:lnTo>
                  <a:cubicBezTo>
                    <a:pt x="34989" y="95237"/>
                    <a:pt x="22877" y="90220"/>
                    <a:pt x="13947" y="81290"/>
                  </a:cubicBezTo>
                  <a:cubicBezTo>
                    <a:pt x="5017" y="72360"/>
                    <a:pt x="0" y="60248"/>
                    <a:pt x="0" y="47619"/>
                  </a:cubicBezTo>
                  <a:lnTo>
                    <a:pt x="0" y="47619"/>
                  </a:lnTo>
                  <a:cubicBezTo>
                    <a:pt x="0" y="34989"/>
                    <a:pt x="5017" y="22877"/>
                    <a:pt x="13947" y="13947"/>
                  </a:cubicBezTo>
                  <a:cubicBezTo>
                    <a:pt x="22877" y="5017"/>
                    <a:pt x="34989" y="0"/>
                    <a:pt x="47619" y="0"/>
                  </a:cubicBezTo>
                  <a:close/>
                </a:path>
              </a:pathLst>
            </a:custGeom>
            <a:solidFill>
              <a:srgbClr val="FFFFFF"/>
            </a:solidFill>
          </p:spPr>
          <p:txBody>
            <a:bodyPr/>
            <a:lstStyle/>
            <a:p>
              <a:endParaRPr lang="en-GB"/>
            </a:p>
          </p:txBody>
        </p:sp>
        <p:sp>
          <p:nvSpPr>
            <p:cNvPr id="25" name="TextBox 25"/>
            <p:cNvSpPr txBox="1"/>
            <p:nvPr/>
          </p:nvSpPr>
          <p:spPr>
            <a:xfrm>
              <a:off x="0" y="-57150"/>
              <a:ext cx="812800" cy="152387"/>
            </a:xfrm>
            <a:prstGeom prst="rect">
              <a:avLst/>
            </a:prstGeom>
          </p:spPr>
          <p:txBody>
            <a:bodyPr lIns="50800" tIns="50800" rIns="50800" bIns="50800" rtlCol="0" anchor="ctr"/>
            <a:lstStyle/>
            <a:p>
              <a:pPr algn="ctr">
                <a:lnSpc>
                  <a:spcPts val="4060"/>
                </a:lnSpc>
              </a:pPr>
              <a:endParaRPr/>
            </a:p>
          </p:txBody>
        </p:sp>
      </p:grpSp>
      <p:grpSp>
        <p:nvGrpSpPr>
          <p:cNvPr id="26" name="Group 26"/>
          <p:cNvGrpSpPr/>
          <p:nvPr/>
        </p:nvGrpSpPr>
        <p:grpSpPr>
          <a:xfrm>
            <a:off x="8046707" y="12950289"/>
            <a:ext cx="6545124" cy="771282"/>
            <a:chOff x="0" y="0"/>
            <a:chExt cx="779267" cy="91829"/>
          </a:xfrm>
        </p:grpSpPr>
        <p:sp>
          <p:nvSpPr>
            <p:cNvPr id="27" name="Freeform 27"/>
            <p:cNvSpPr/>
            <p:nvPr/>
          </p:nvSpPr>
          <p:spPr>
            <a:xfrm>
              <a:off x="0" y="0"/>
              <a:ext cx="779267" cy="91829"/>
            </a:xfrm>
            <a:custGeom>
              <a:avLst/>
              <a:gdLst/>
              <a:ahLst/>
              <a:cxnLst/>
              <a:rect l="l" t="t" r="r" b="b"/>
              <a:pathLst>
                <a:path w="779267" h="91829">
                  <a:moveTo>
                    <a:pt x="45915" y="0"/>
                  </a:moveTo>
                  <a:lnTo>
                    <a:pt x="733352" y="0"/>
                  </a:lnTo>
                  <a:cubicBezTo>
                    <a:pt x="758710" y="0"/>
                    <a:pt x="779267" y="20557"/>
                    <a:pt x="779267" y="45915"/>
                  </a:cubicBezTo>
                  <a:lnTo>
                    <a:pt x="779267" y="45915"/>
                  </a:lnTo>
                  <a:cubicBezTo>
                    <a:pt x="779267" y="58092"/>
                    <a:pt x="774429" y="69771"/>
                    <a:pt x="765818" y="78381"/>
                  </a:cubicBezTo>
                  <a:cubicBezTo>
                    <a:pt x="757208" y="86992"/>
                    <a:pt x="745529" y="91829"/>
                    <a:pt x="733352" y="91829"/>
                  </a:cubicBezTo>
                  <a:lnTo>
                    <a:pt x="45915" y="91829"/>
                  </a:lnTo>
                  <a:cubicBezTo>
                    <a:pt x="20557" y="91829"/>
                    <a:pt x="0" y="71273"/>
                    <a:pt x="0" y="45915"/>
                  </a:cubicBezTo>
                  <a:lnTo>
                    <a:pt x="0" y="45915"/>
                  </a:lnTo>
                  <a:cubicBezTo>
                    <a:pt x="0" y="20557"/>
                    <a:pt x="20557" y="0"/>
                    <a:pt x="45915" y="0"/>
                  </a:cubicBezTo>
                  <a:close/>
                </a:path>
              </a:pathLst>
            </a:custGeom>
            <a:solidFill>
              <a:srgbClr val="FFFFFF"/>
            </a:solidFill>
          </p:spPr>
          <p:txBody>
            <a:bodyPr/>
            <a:lstStyle/>
            <a:p>
              <a:endParaRPr lang="en-GB"/>
            </a:p>
          </p:txBody>
        </p:sp>
        <p:sp>
          <p:nvSpPr>
            <p:cNvPr id="28" name="TextBox 28"/>
            <p:cNvSpPr txBox="1"/>
            <p:nvPr/>
          </p:nvSpPr>
          <p:spPr>
            <a:xfrm>
              <a:off x="0" y="-57150"/>
              <a:ext cx="779267" cy="148979"/>
            </a:xfrm>
            <a:prstGeom prst="rect">
              <a:avLst/>
            </a:prstGeom>
          </p:spPr>
          <p:txBody>
            <a:bodyPr lIns="50800" tIns="50800" rIns="50800" bIns="50800" rtlCol="0" anchor="ctr"/>
            <a:lstStyle/>
            <a:p>
              <a:pPr algn="ctr">
                <a:lnSpc>
                  <a:spcPts val="4060"/>
                </a:lnSpc>
              </a:pPr>
              <a:endParaRPr/>
            </a:p>
          </p:txBody>
        </p:sp>
      </p:grpSp>
      <p:grpSp>
        <p:nvGrpSpPr>
          <p:cNvPr id="29" name="Group 29"/>
          <p:cNvGrpSpPr/>
          <p:nvPr/>
        </p:nvGrpSpPr>
        <p:grpSpPr>
          <a:xfrm>
            <a:off x="537373" y="5499715"/>
            <a:ext cx="6730210" cy="1412414"/>
            <a:chOff x="0" y="0"/>
            <a:chExt cx="1205978" cy="253089"/>
          </a:xfrm>
        </p:grpSpPr>
        <p:sp>
          <p:nvSpPr>
            <p:cNvPr id="30" name="Freeform 30"/>
            <p:cNvSpPr/>
            <p:nvPr/>
          </p:nvSpPr>
          <p:spPr>
            <a:xfrm>
              <a:off x="0" y="0"/>
              <a:ext cx="1205978" cy="253089"/>
            </a:xfrm>
            <a:custGeom>
              <a:avLst/>
              <a:gdLst/>
              <a:ahLst/>
              <a:cxnLst/>
              <a:rect l="l" t="t" r="r" b="b"/>
              <a:pathLst>
                <a:path w="1205978" h="253089">
                  <a:moveTo>
                    <a:pt x="85124" y="0"/>
                  </a:moveTo>
                  <a:lnTo>
                    <a:pt x="1120854" y="0"/>
                  </a:lnTo>
                  <a:cubicBezTo>
                    <a:pt x="1167866" y="0"/>
                    <a:pt x="1205978" y="38111"/>
                    <a:pt x="1205978" y="85124"/>
                  </a:cubicBezTo>
                  <a:lnTo>
                    <a:pt x="1205978" y="167965"/>
                  </a:lnTo>
                  <a:cubicBezTo>
                    <a:pt x="1205978" y="214977"/>
                    <a:pt x="1167866" y="253089"/>
                    <a:pt x="1120854" y="253089"/>
                  </a:cubicBezTo>
                  <a:lnTo>
                    <a:pt x="85124" y="253089"/>
                  </a:lnTo>
                  <a:cubicBezTo>
                    <a:pt x="38111" y="253089"/>
                    <a:pt x="0" y="214977"/>
                    <a:pt x="0" y="167965"/>
                  </a:cubicBezTo>
                  <a:lnTo>
                    <a:pt x="0" y="85124"/>
                  </a:lnTo>
                  <a:cubicBezTo>
                    <a:pt x="0" y="38111"/>
                    <a:pt x="38111" y="0"/>
                    <a:pt x="85124" y="0"/>
                  </a:cubicBezTo>
                  <a:close/>
                </a:path>
              </a:pathLst>
            </a:custGeom>
            <a:solidFill>
              <a:srgbClr val="D9D9D9"/>
            </a:solidFill>
          </p:spPr>
          <p:txBody>
            <a:bodyPr/>
            <a:lstStyle/>
            <a:p>
              <a:endParaRPr lang="en-GB"/>
            </a:p>
          </p:txBody>
        </p:sp>
        <p:sp>
          <p:nvSpPr>
            <p:cNvPr id="31" name="TextBox 31"/>
            <p:cNvSpPr txBox="1"/>
            <p:nvPr/>
          </p:nvSpPr>
          <p:spPr>
            <a:xfrm>
              <a:off x="0" y="-57150"/>
              <a:ext cx="1205978" cy="310239"/>
            </a:xfrm>
            <a:prstGeom prst="rect">
              <a:avLst/>
            </a:prstGeom>
          </p:spPr>
          <p:txBody>
            <a:bodyPr lIns="50800" tIns="50800" rIns="50800" bIns="50800" rtlCol="0" anchor="ctr"/>
            <a:lstStyle/>
            <a:p>
              <a:pPr algn="ctr">
                <a:lnSpc>
                  <a:spcPts val="4060"/>
                </a:lnSpc>
              </a:pPr>
              <a:endParaRPr/>
            </a:p>
          </p:txBody>
        </p:sp>
      </p:grpSp>
      <p:grpSp>
        <p:nvGrpSpPr>
          <p:cNvPr id="32" name="Group 32"/>
          <p:cNvGrpSpPr/>
          <p:nvPr/>
        </p:nvGrpSpPr>
        <p:grpSpPr>
          <a:xfrm>
            <a:off x="714019" y="7016904"/>
            <a:ext cx="3131660" cy="2532800"/>
            <a:chOff x="0" y="0"/>
            <a:chExt cx="561158" cy="453849"/>
          </a:xfrm>
        </p:grpSpPr>
        <p:sp>
          <p:nvSpPr>
            <p:cNvPr id="33" name="Freeform 33"/>
            <p:cNvSpPr/>
            <p:nvPr/>
          </p:nvSpPr>
          <p:spPr>
            <a:xfrm>
              <a:off x="0" y="0"/>
              <a:ext cx="561158" cy="453849"/>
            </a:xfrm>
            <a:custGeom>
              <a:avLst/>
              <a:gdLst/>
              <a:ahLst/>
              <a:cxnLst/>
              <a:rect l="l" t="t" r="r" b="b"/>
              <a:pathLst>
                <a:path w="561158" h="453849">
                  <a:moveTo>
                    <a:pt x="182939" y="0"/>
                  </a:moveTo>
                  <a:lnTo>
                    <a:pt x="378219" y="0"/>
                  </a:lnTo>
                  <a:cubicBezTo>
                    <a:pt x="479254" y="0"/>
                    <a:pt x="561158" y="81904"/>
                    <a:pt x="561158" y="182939"/>
                  </a:cubicBezTo>
                  <a:lnTo>
                    <a:pt x="561158" y="270910"/>
                  </a:lnTo>
                  <a:cubicBezTo>
                    <a:pt x="561158" y="371945"/>
                    <a:pt x="479254" y="453849"/>
                    <a:pt x="378219" y="453849"/>
                  </a:cubicBezTo>
                  <a:lnTo>
                    <a:pt x="182939" y="453849"/>
                  </a:lnTo>
                  <a:cubicBezTo>
                    <a:pt x="134420" y="453849"/>
                    <a:pt x="87889" y="434575"/>
                    <a:pt x="53582" y="400268"/>
                  </a:cubicBezTo>
                  <a:cubicBezTo>
                    <a:pt x="19274" y="365960"/>
                    <a:pt x="0" y="319429"/>
                    <a:pt x="0" y="270910"/>
                  </a:cubicBezTo>
                  <a:lnTo>
                    <a:pt x="0" y="182939"/>
                  </a:lnTo>
                  <a:cubicBezTo>
                    <a:pt x="0" y="81904"/>
                    <a:pt x="81904" y="0"/>
                    <a:pt x="182939" y="0"/>
                  </a:cubicBezTo>
                  <a:close/>
                </a:path>
              </a:pathLst>
            </a:custGeom>
            <a:solidFill>
              <a:srgbClr val="D9D9D9"/>
            </a:solidFill>
          </p:spPr>
          <p:txBody>
            <a:bodyPr/>
            <a:lstStyle/>
            <a:p>
              <a:endParaRPr lang="en-GB"/>
            </a:p>
          </p:txBody>
        </p:sp>
        <p:sp>
          <p:nvSpPr>
            <p:cNvPr id="34" name="TextBox 34"/>
            <p:cNvSpPr txBox="1"/>
            <p:nvPr/>
          </p:nvSpPr>
          <p:spPr>
            <a:xfrm>
              <a:off x="0" y="-57150"/>
              <a:ext cx="561158" cy="510999"/>
            </a:xfrm>
            <a:prstGeom prst="rect">
              <a:avLst/>
            </a:prstGeom>
          </p:spPr>
          <p:txBody>
            <a:bodyPr lIns="50800" tIns="50800" rIns="50800" bIns="50800" rtlCol="0" anchor="ctr"/>
            <a:lstStyle/>
            <a:p>
              <a:pPr algn="ctr">
                <a:lnSpc>
                  <a:spcPts val="4060"/>
                </a:lnSpc>
              </a:pPr>
              <a:endParaRPr/>
            </a:p>
          </p:txBody>
        </p:sp>
      </p:grpSp>
      <p:grpSp>
        <p:nvGrpSpPr>
          <p:cNvPr id="35" name="Group 35"/>
          <p:cNvGrpSpPr/>
          <p:nvPr/>
        </p:nvGrpSpPr>
        <p:grpSpPr>
          <a:xfrm>
            <a:off x="714019" y="9711628"/>
            <a:ext cx="3131660" cy="2512995"/>
            <a:chOff x="0" y="0"/>
            <a:chExt cx="561158" cy="450300"/>
          </a:xfrm>
        </p:grpSpPr>
        <p:sp>
          <p:nvSpPr>
            <p:cNvPr id="36" name="Freeform 36"/>
            <p:cNvSpPr/>
            <p:nvPr/>
          </p:nvSpPr>
          <p:spPr>
            <a:xfrm>
              <a:off x="0" y="0"/>
              <a:ext cx="561158" cy="450300"/>
            </a:xfrm>
            <a:custGeom>
              <a:avLst/>
              <a:gdLst/>
              <a:ahLst/>
              <a:cxnLst/>
              <a:rect l="l" t="t" r="r" b="b"/>
              <a:pathLst>
                <a:path w="561158" h="450300">
                  <a:moveTo>
                    <a:pt x="182939" y="0"/>
                  </a:moveTo>
                  <a:lnTo>
                    <a:pt x="378219" y="0"/>
                  </a:lnTo>
                  <a:cubicBezTo>
                    <a:pt x="479254" y="0"/>
                    <a:pt x="561158" y="81904"/>
                    <a:pt x="561158" y="182939"/>
                  </a:cubicBezTo>
                  <a:lnTo>
                    <a:pt x="561158" y="267362"/>
                  </a:lnTo>
                  <a:cubicBezTo>
                    <a:pt x="561158" y="315880"/>
                    <a:pt x="541884" y="362411"/>
                    <a:pt x="507577" y="396719"/>
                  </a:cubicBezTo>
                  <a:cubicBezTo>
                    <a:pt x="473269" y="431027"/>
                    <a:pt x="426738" y="450300"/>
                    <a:pt x="378219" y="450300"/>
                  </a:cubicBezTo>
                  <a:lnTo>
                    <a:pt x="182939" y="450300"/>
                  </a:lnTo>
                  <a:cubicBezTo>
                    <a:pt x="81904" y="450300"/>
                    <a:pt x="0" y="368396"/>
                    <a:pt x="0" y="267362"/>
                  </a:cubicBezTo>
                  <a:lnTo>
                    <a:pt x="0" y="182939"/>
                  </a:lnTo>
                  <a:cubicBezTo>
                    <a:pt x="0" y="81904"/>
                    <a:pt x="81904" y="0"/>
                    <a:pt x="182939" y="0"/>
                  </a:cubicBezTo>
                  <a:close/>
                </a:path>
              </a:pathLst>
            </a:custGeom>
            <a:solidFill>
              <a:srgbClr val="D9D9D9"/>
            </a:solidFill>
          </p:spPr>
          <p:txBody>
            <a:bodyPr/>
            <a:lstStyle/>
            <a:p>
              <a:endParaRPr lang="en-GB"/>
            </a:p>
          </p:txBody>
        </p:sp>
        <p:sp>
          <p:nvSpPr>
            <p:cNvPr id="37" name="TextBox 37"/>
            <p:cNvSpPr txBox="1"/>
            <p:nvPr/>
          </p:nvSpPr>
          <p:spPr>
            <a:xfrm>
              <a:off x="0" y="-57150"/>
              <a:ext cx="561158" cy="507450"/>
            </a:xfrm>
            <a:prstGeom prst="rect">
              <a:avLst/>
            </a:prstGeom>
          </p:spPr>
          <p:txBody>
            <a:bodyPr lIns="50800" tIns="50800" rIns="50800" bIns="50800" rtlCol="0" anchor="ctr"/>
            <a:lstStyle/>
            <a:p>
              <a:pPr algn="ctr">
                <a:lnSpc>
                  <a:spcPts val="4060"/>
                </a:lnSpc>
              </a:pPr>
              <a:endParaRPr/>
            </a:p>
          </p:txBody>
        </p:sp>
      </p:grpSp>
      <p:grpSp>
        <p:nvGrpSpPr>
          <p:cNvPr id="38" name="Group 38"/>
          <p:cNvGrpSpPr/>
          <p:nvPr/>
        </p:nvGrpSpPr>
        <p:grpSpPr>
          <a:xfrm>
            <a:off x="3947410" y="9072352"/>
            <a:ext cx="3264444" cy="1401116"/>
            <a:chOff x="0" y="0"/>
            <a:chExt cx="584952" cy="251064"/>
          </a:xfrm>
        </p:grpSpPr>
        <p:sp>
          <p:nvSpPr>
            <p:cNvPr id="39" name="Freeform 39"/>
            <p:cNvSpPr/>
            <p:nvPr/>
          </p:nvSpPr>
          <p:spPr>
            <a:xfrm>
              <a:off x="0" y="0"/>
              <a:ext cx="584952" cy="251064"/>
            </a:xfrm>
            <a:custGeom>
              <a:avLst/>
              <a:gdLst/>
              <a:ahLst/>
              <a:cxnLst/>
              <a:rect l="l" t="t" r="r" b="b"/>
              <a:pathLst>
                <a:path w="584952" h="251064">
                  <a:moveTo>
                    <a:pt x="125532" y="0"/>
                  </a:moveTo>
                  <a:lnTo>
                    <a:pt x="459420" y="0"/>
                  </a:lnTo>
                  <a:cubicBezTo>
                    <a:pt x="528749" y="0"/>
                    <a:pt x="584952" y="56203"/>
                    <a:pt x="584952" y="125532"/>
                  </a:cubicBezTo>
                  <a:lnTo>
                    <a:pt x="584952" y="125532"/>
                  </a:lnTo>
                  <a:cubicBezTo>
                    <a:pt x="584952" y="158825"/>
                    <a:pt x="571726" y="190755"/>
                    <a:pt x="548184" y="214297"/>
                  </a:cubicBezTo>
                  <a:cubicBezTo>
                    <a:pt x="524642" y="237838"/>
                    <a:pt x="492713" y="251064"/>
                    <a:pt x="459420" y="251064"/>
                  </a:cubicBezTo>
                  <a:lnTo>
                    <a:pt x="125532" y="251064"/>
                  </a:lnTo>
                  <a:cubicBezTo>
                    <a:pt x="92239" y="251064"/>
                    <a:pt x="60309" y="237838"/>
                    <a:pt x="36767" y="214297"/>
                  </a:cubicBezTo>
                  <a:cubicBezTo>
                    <a:pt x="13226" y="190755"/>
                    <a:pt x="0" y="158825"/>
                    <a:pt x="0" y="125532"/>
                  </a:cubicBezTo>
                  <a:lnTo>
                    <a:pt x="0" y="125532"/>
                  </a:lnTo>
                  <a:cubicBezTo>
                    <a:pt x="0" y="92239"/>
                    <a:pt x="13226" y="60309"/>
                    <a:pt x="36767" y="36767"/>
                  </a:cubicBezTo>
                  <a:cubicBezTo>
                    <a:pt x="60309" y="13226"/>
                    <a:pt x="92239" y="0"/>
                    <a:pt x="125532" y="0"/>
                  </a:cubicBezTo>
                  <a:close/>
                </a:path>
              </a:pathLst>
            </a:custGeom>
            <a:solidFill>
              <a:srgbClr val="D9D9D9"/>
            </a:solidFill>
          </p:spPr>
          <p:txBody>
            <a:bodyPr/>
            <a:lstStyle/>
            <a:p>
              <a:endParaRPr lang="en-GB"/>
            </a:p>
          </p:txBody>
        </p:sp>
        <p:sp>
          <p:nvSpPr>
            <p:cNvPr id="40" name="TextBox 40"/>
            <p:cNvSpPr txBox="1"/>
            <p:nvPr/>
          </p:nvSpPr>
          <p:spPr>
            <a:xfrm>
              <a:off x="0" y="-57150"/>
              <a:ext cx="584952" cy="308214"/>
            </a:xfrm>
            <a:prstGeom prst="rect">
              <a:avLst/>
            </a:prstGeom>
          </p:spPr>
          <p:txBody>
            <a:bodyPr lIns="50800" tIns="50800" rIns="50800" bIns="50800" rtlCol="0" anchor="ctr"/>
            <a:lstStyle/>
            <a:p>
              <a:pPr algn="ctr">
                <a:lnSpc>
                  <a:spcPts val="4060"/>
                </a:lnSpc>
              </a:pPr>
              <a:endParaRPr/>
            </a:p>
          </p:txBody>
        </p:sp>
      </p:grpSp>
      <p:grpSp>
        <p:nvGrpSpPr>
          <p:cNvPr id="41" name="Group 41"/>
          <p:cNvGrpSpPr/>
          <p:nvPr/>
        </p:nvGrpSpPr>
        <p:grpSpPr>
          <a:xfrm>
            <a:off x="3976337" y="6971847"/>
            <a:ext cx="3235517" cy="2005255"/>
            <a:chOff x="0" y="0"/>
            <a:chExt cx="579768" cy="359319"/>
          </a:xfrm>
        </p:grpSpPr>
        <p:sp>
          <p:nvSpPr>
            <p:cNvPr id="42" name="Freeform 42"/>
            <p:cNvSpPr/>
            <p:nvPr/>
          </p:nvSpPr>
          <p:spPr>
            <a:xfrm>
              <a:off x="0" y="0"/>
              <a:ext cx="579768" cy="359319"/>
            </a:xfrm>
            <a:custGeom>
              <a:avLst/>
              <a:gdLst/>
              <a:ahLst/>
              <a:cxnLst/>
              <a:rect l="l" t="t" r="r" b="b"/>
              <a:pathLst>
                <a:path w="579768" h="359319">
                  <a:moveTo>
                    <a:pt x="177067" y="0"/>
                  </a:moveTo>
                  <a:lnTo>
                    <a:pt x="402702" y="0"/>
                  </a:lnTo>
                  <a:cubicBezTo>
                    <a:pt x="500493" y="0"/>
                    <a:pt x="579768" y="79275"/>
                    <a:pt x="579768" y="177067"/>
                  </a:cubicBezTo>
                  <a:lnTo>
                    <a:pt x="579768" y="182252"/>
                  </a:lnTo>
                  <a:cubicBezTo>
                    <a:pt x="579768" y="229213"/>
                    <a:pt x="561113" y="274251"/>
                    <a:pt x="527907" y="307457"/>
                  </a:cubicBezTo>
                  <a:cubicBezTo>
                    <a:pt x="494700" y="340664"/>
                    <a:pt x="449663" y="359319"/>
                    <a:pt x="402702" y="359319"/>
                  </a:cubicBezTo>
                  <a:lnTo>
                    <a:pt x="177067" y="359319"/>
                  </a:lnTo>
                  <a:cubicBezTo>
                    <a:pt x="130106" y="359319"/>
                    <a:pt x="85068" y="340664"/>
                    <a:pt x="51862" y="307457"/>
                  </a:cubicBezTo>
                  <a:cubicBezTo>
                    <a:pt x="18655" y="274251"/>
                    <a:pt x="0" y="229213"/>
                    <a:pt x="0" y="182252"/>
                  </a:cubicBezTo>
                  <a:lnTo>
                    <a:pt x="0" y="177067"/>
                  </a:lnTo>
                  <a:cubicBezTo>
                    <a:pt x="0" y="130106"/>
                    <a:pt x="18655" y="85068"/>
                    <a:pt x="51862" y="51862"/>
                  </a:cubicBezTo>
                  <a:cubicBezTo>
                    <a:pt x="85068" y="18655"/>
                    <a:pt x="130106" y="0"/>
                    <a:pt x="177067" y="0"/>
                  </a:cubicBezTo>
                  <a:close/>
                </a:path>
              </a:pathLst>
            </a:custGeom>
            <a:solidFill>
              <a:srgbClr val="D9D9D9"/>
            </a:solidFill>
          </p:spPr>
          <p:txBody>
            <a:bodyPr/>
            <a:lstStyle/>
            <a:p>
              <a:endParaRPr lang="en-GB"/>
            </a:p>
          </p:txBody>
        </p:sp>
        <p:sp>
          <p:nvSpPr>
            <p:cNvPr id="43" name="TextBox 43"/>
            <p:cNvSpPr txBox="1"/>
            <p:nvPr/>
          </p:nvSpPr>
          <p:spPr>
            <a:xfrm>
              <a:off x="0" y="-57150"/>
              <a:ext cx="579768" cy="416469"/>
            </a:xfrm>
            <a:prstGeom prst="rect">
              <a:avLst/>
            </a:prstGeom>
          </p:spPr>
          <p:txBody>
            <a:bodyPr lIns="50800" tIns="50800" rIns="50800" bIns="50800" rtlCol="0" anchor="ctr"/>
            <a:lstStyle/>
            <a:p>
              <a:pPr algn="ctr">
                <a:lnSpc>
                  <a:spcPts val="4060"/>
                </a:lnSpc>
              </a:pPr>
              <a:endParaRPr/>
            </a:p>
          </p:txBody>
        </p:sp>
      </p:grpSp>
      <p:grpSp>
        <p:nvGrpSpPr>
          <p:cNvPr id="44" name="Group 44"/>
          <p:cNvGrpSpPr/>
          <p:nvPr/>
        </p:nvGrpSpPr>
        <p:grpSpPr>
          <a:xfrm>
            <a:off x="714019" y="13826346"/>
            <a:ext cx="6497836" cy="2546049"/>
            <a:chOff x="0" y="0"/>
            <a:chExt cx="1164339" cy="456223"/>
          </a:xfrm>
        </p:grpSpPr>
        <p:sp>
          <p:nvSpPr>
            <p:cNvPr id="45" name="Freeform 45"/>
            <p:cNvSpPr/>
            <p:nvPr/>
          </p:nvSpPr>
          <p:spPr>
            <a:xfrm>
              <a:off x="0" y="0"/>
              <a:ext cx="1164339" cy="456223"/>
            </a:xfrm>
            <a:custGeom>
              <a:avLst/>
              <a:gdLst/>
              <a:ahLst/>
              <a:cxnLst/>
              <a:rect l="l" t="t" r="r" b="b"/>
              <a:pathLst>
                <a:path w="1164339" h="456223">
                  <a:moveTo>
                    <a:pt x="88168" y="0"/>
                  </a:moveTo>
                  <a:lnTo>
                    <a:pt x="1076171" y="0"/>
                  </a:lnTo>
                  <a:cubicBezTo>
                    <a:pt x="1099554" y="0"/>
                    <a:pt x="1121980" y="9289"/>
                    <a:pt x="1138515" y="25824"/>
                  </a:cubicBezTo>
                  <a:cubicBezTo>
                    <a:pt x="1155050" y="42359"/>
                    <a:pt x="1164339" y="64784"/>
                    <a:pt x="1164339" y="88168"/>
                  </a:cubicBezTo>
                  <a:lnTo>
                    <a:pt x="1164339" y="368055"/>
                  </a:lnTo>
                  <a:cubicBezTo>
                    <a:pt x="1164339" y="416749"/>
                    <a:pt x="1124865" y="456223"/>
                    <a:pt x="1076171" y="456223"/>
                  </a:cubicBezTo>
                  <a:lnTo>
                    <a:pt x="88168" y="456223"/>
                  </a:lnTo>
                  <a:cubicBezTo>
                    <a:pt x="64784" y="456223"/>
                    <a:pt x="42359" y="446934"/>
                    <a:pt x="25824" y="430399"/>
                  </a:cubicBezTo>
                  <a:cubicBezTo>
                    <a:pt x="9289" y="413865"/>
                    <a:pt x="0" y="391439"/>
                    <a:pt x="0" y="368055"/>
                  </a:cubicBezTo>
                  <a:lnTo>
                    <a:pt x="0" y="88168"/>
                  </a:lnTo>
                  <a:cubicBezTo>
                    <a:pt x="0" y="64784"/>
                    <a:pt x="9289" y="42359"/>
                    <a:pt x="25824" y="25824"/>
                  </a:cubicBezTo>
                  <a:cubicBezTo>
                    <a:pt x="42359" y="9289"/>
                    <a:pt x="64784" y="0"/>
                    <a:pt x="88168" y="0"/>
                  </a:cubicBezTo>
                  <a:close/>
                </a:path>
              </a:pathLst>
            </a:custGeom>
            <a:solidFill>
              <a:srgbClr val="D9D9D9"/>
            </a:solidFill>
          </p:spPr>
          <p:txBody>
            <a:bodyPr/>
            <a:lstStyle/>
            <a:p>
              <a:endParaRPr lang="en-GB"/>
            </a:p>
          </p:txBody>
        </p:sp>
        <p:sp>
          <p:nvSpPr>
            <p:cNvPr id="46" name="TextBox 46"/>
            <p:cNvSpPr txBox="1"/>
            <p:nvPr/>
          </p:nvSpPr>
          <p:spPr>
            <a:xfrm>
              <a:off x="0" y="-57150"/>
              <a:ext cx="1164339" cy="513373"/>
            </a:xfrm>
            <a:prstGeom prst="rect">
              <a:avLst/>
            </a:prstGeom>
          </p:spPr>
          <p:txBody>
            <a:bodyPr lIns="50800" tIns="50800" rIns="50800" bIns="50800" rtlCol="0" anchor="ctr"/>
            <a:lstStyle/>
            <a:p>
              <a:pPr algn="ctr">
                <a:lnSpc>
                  <a:spcPts val="4060"/>
                </a:lnSpc>
              </a:pPr>
              <a:endParaRPr/>
            </a:p>
          </p:txBody>
        </p:sp>
      </p:grpSp>
      <p:grpSp>
        <p:nvGrpSpPr>
          <p:cNvPr id="47" name="Group 47"/>
          <p:cNvGrpSpPr/>
          <p:nvPr/>
        </p:nvGrpSpPr>
        <p:grpSpPr>
          <a:xfrm>
            <a:off x="740820" y="16448595"/>
            <a:ext cx="3118260" cy="2395598"/>
            <a:chOff x="0" y="0"/>
            <a:chExt cx="558757" cy="429264"/>
          </a:xfrm>
        </p:grpSpPr>
        <p:sp>
          <p:nvSpPr>
            <p:cNvPr id="48" name="Freeform 48"/>
            <p:cNvSpPr/>
            <p:nvPr/>
          </p:nvSpPr>
          <p:spPr>
            <a:xfrm>
              <a:off x="0" y="0"/>
              <a:ext cx="558757" cy="429264"/>
            </a:xfrm>
            <a:custGeom>
              <a:avLst/>
              <a:gdLst/>
              <a:ahLst/>
              <a:cxnLst/>
              <a:rect l="l" t="t" r="r" b="b"/>
              <a:pathLst>
                <a:path w="558757" h="429264">
                  <a:moveTo>
                    <a:pt x="183725" y="0"/>
                  </a:moveTo>
                  <a:lnTo>
                    <a:pt x="375032" y="0"/>
                  </a:lnTo>
                  <a:cubicBezTo>
                    <a:pt x="476501" y="0"/>
                    <a:pt x="558757" y="82256"/>
                    <a:pt x="558757" y="183725"/>
                  </a:cubicBezTo>
                  <a:lnTo>
                    <a:pt x="558757" y="245539"/>
                  </a:lnTo>
                  <a:cubicBezTo>
                    <a:pt x="558757" y="294266"/>
                    <a:pt x="539400" y="340997"/>
                    <a:pt x="504945" y="375452"/>
                  </a:cubicBezTo>
                  <a:cubicBezTo>
                    <a:pt x="470490" y="409908"/>
                    <a:pt x="423759" y="429264"/>
                    <a:pt x="375032" y="429264"/>
                  </a:cubicBezTo>
                  <a:lnTo>
                    <a:pt x="183725" y="429264"/>
                  </a:lnTo>
                  <a:cubicBezTo>
                    <a:pt x="82256" y="429264"/>
                    <a:pt x="0" y="347008"/>
                    <a:pt x="0" y="245539"/>
                  </a:cubicBezTo>
                  <a:lnTo>
                    <a:pt x="0" y="183725"/>
                  </a:lnTo>
                  <a:cubicBezTo>
                    <a:pt x="0" y="82256"/>
                    <a:pt x="82256" y="0"/>
                    <a:pt x="183725" y="0"/>
                  </a:cubicBezTo>
                  <a:close/>
                </a:path>
              </a:pathLst>
            </a:custGeom>
            <a:solidFill>
              <a:srgbClr val="D9D9D9"/>
            </a:solidFill>
          </p:spPr>
          <p:txBody>
            <a:bodyPr/>
            <a:lstStyle/>
            <a:p>
              <a:endParaRPr lang="en-GB"/>
            </a:p>
          </p:txBody>
        </p:sp>
        <p:sp>
          <p:nvSpPr>
            <p:cNvPr id="49" name="TextBox 49"/>
            <p:cNvSpPr txBox="1"/>
            <p:nvPr/>
          </p:nvSpPr>
          <p:spPr>
            <a:xfrm>
              <a:off x="0" y="-57150"/>
              <a:ext cx="558757" cy="486414"/>
            </a:xfrm>
            <a:prstGeom prst="rect">
              <a:avLst/>
            </a:prstGeom>
          </p:spPr>
          <p:txBody>
            <a:bodyPr lIns="50800" tIns="50800" rIns="50800" bIns="50800" rtlCol="0" anchor="ctr"/>
            <a:lstStyle/>
            <a:p>
              <a:pPr algn="ctr">
                <a:lnSpc>
                  <a:spcPts val="4060"/>
                </a:lnSpc>
              </a:pPr>
              <a:endParaRPr/>
            </a:p>
          </p:txBody>
        </p:sp>
      </p:grpSp>
      <p:grpSp>
        <p:nvGrpSpPr>
          <p:cNvPr id="50" name="Group 50"/>
          <p:cNvGrpSpPr/>
          <p:nvPr/>
        </p:nvGrpSpPr>
        <p:grpSpPr>
          <a:xfrm>
            <a:off x="3948473" y="16443053"/>
            <a:ext cx="3118260" cy="2401141"/>
            <a:chOff x="0" y="0"/>
            <a:chExt cx="558757" cy="430257"/>
          </a:xfrm>
        </p:grpSpPr>
        <p:sp>
          <p:nvSpPr>
            <p:cNvPr id="51" name="Freeform 51"/>
            <p:cNvSpPr/>
            <p:nvPr/>
          </p:nvSpPr>
          <p:spPr>
            <a:xfrm>
              <a:off x="0" y="0"/>
              <a:ext cx="558757" cy="430257"/>
            </a:xfrm>
            <a:custGeom>
              <a:avLst/>
              <a:gdLst/>
              <a:ahLst/>
              <a:cxnLst/>
              <a:rect l="l" t="t" r="r" b="b"/>
              <a:pathLst>
                <a:path w="558757" h="430257">
                  <a:moveTo>
                    <a:pt x="183725" y="0"/>
                  </a:moveTo>
                  <a:lnTo>
                    <a:pt x="375032" y="0"/>
                  </a:lnTo>
                  <a:cubicBezTo>
                    <a:pt x="476501" y="0"/>
                    <a:pt x="558757" y="82256"/>
                    <a:pt x="558757" y="183725"/>
                  </a:cubicBezTo>
                  <a:lnTo>
                    <a:pt x="558757" y="246532"/>
                  </a:lnTo>
                  <a:cubicBezTo>
                    <a:pt x="558757" y="348001"/>
                    <a:pt x="476501" y="430257"/>
                    <a:pt x="375032" y="430257"/>
                  </a:cubicBezTo>
                  <a:lnTo>
                    <a:pt x="183725" y="430257"/>
                  </a:lnTo>
                  <a:cubicBezTo>
                    <a:pt x="82256" y="430257"/>
                    <a:pt x="0" y="348001"/>
                    <a:pt x="0" y="246532"/>
                  </a:cubicBezTo>
                  <a:lnTo>
                    <a:pt x="0" y="183725"/>
                  </a:lnTo>
                  <a:cubicBezTo>
                    <a:pt x="0" y="82256"/>
                    <a:pt x="82256" y="0"/>
                    <a:pt x="183725" y="0"/>
                  </a:cubicBezTo>
                  <a:close/>
                </a:path>
              </a:pathLst>
            </a:custGeom>
            <a:solidFill>
              <a:srgbClr val="D9D9D9"/>
            </a:solidFill>
          </p:spPr>
          <p:txBody>
            <a:bodyPr/>
            <a:lstStyle/>
            <a:p>
              <a:endParaRPr lang="en-GB"/>
            </a:p>
          </p:txBody>
        </p:sp>
        <p:sp>
          <p:nvSpPr>
            <p:cNvPr id="52" name="TextBox 52"/>
            <p:cNvSpPr txBox="1"/>
            <p:nvPr/>
          </p:nvSpPr>
          <p:spPr>
            <a:xfrm>
              <a:off x="0" y="-57150"/>
              <a:ext cx="558757" cy="487407"/>
            </a:xfrm>
            <a:prstGeom prst="rect">
              <a:avLst/>
            </a:prstGeom>
          </p:spPr>
          <p:txBody>
            <a:bodyPr lIns="50800" tIns="50800" rIns="50800" bIns="50800" rtlCol="0" anchor="ctr"/>
            <a:lstStyle/>
            <a:p>
              <a:pPr algn="ctr">
                <a:lnSpc>
                  <a:spcPts val="4060"/>
                </a:lnSpc>
              </a:pPr>
              <a:endParaRPr/>
            </a:p>
          </p:txBody>
        </p:sp>
      </p:grpSp>
      <p:grpSp>
        <p:nvGrpSpPr>
          <p:cNvPr id="53" name="Group 53"/>
          <p:cNvGrpSpPr/>
          <p:nvPr/>
        </p:nvGrpSpPr>
        <p:grpSpPr>
          <a:xfrm>
            <a:off x="727419" y="19053743"/>
            <a:ext cx="6353777" cy="1596100"/>
            <a:chOff x="0" y="0"/>
            <a:chExt cx="1138525" cy="286003"/>
          </a:xfrm>
        </p:grpSpPr>
        <p:sp>
          <p:nvSpPr>
            <p:cNvPr id="54" name="Freeform 54"/>
            <p:cNvSpPr/>
            <p:nvPr/>
          </p:nvSpPr>
          <p:spPr>
            <a:xfrm>
              <a:off x="0" y="0"/>
              <a:ext cx="1138525" cy="286003"/>
            </a:xfrm>
            <a:custGeom>
              <a:avLst/>
              <a:gdLst/>
              <a:ahLst/>
              <a:cxnLst/>
              <a:rect l="l" t="t" r="r" b="b"/>
              <a:pathLst>
                <a:path w="1138525" h="286003">
                  <a:moveTo>
                    <a:pt x="90167" y="0"/>
                  </a:moveTo>
                  <a:lnTo>
                    <a:pt x="1048358" y="0"/>
                  </a:lnTo>
                  <a:cubicBezTo>
                    <a:pt x="1098156" y="0"/>
                    <a:pt x="1138525" y="40369"/>
                    <a:pt x="1138525" y="90167"/>
                  </a:cubicBezTo>
                  <a:lnTo>
                    <a:pt x="1138525" y="195836"/>
                  </a:lnTo>
                  <a:cubicBezTo>
                    <a:pt x="1138525" y="219750"/>
                    <a:pt x="1129025" y="242684"/>
                    <a:pt x="1112116" y="259594"/>
                  </a:cubicBezTo>
                  <a:cubicBezTo>
                    <a:pt x="1095206" y="276503"/>
                    <a:pt x="1072272" y="286003"/>
                    <a:pt x="1048358" y="286003"/>
                  </a:cubicBezTo>
                  <a:lnTo>
                    <a:pt x="90167" y="286003"/>
                  </a:lnTo>
                  <a:cubicBezTo>
                    <a:pt x="66253" y="286003"/>
                    <a:pt x="43319" y="276503"/>
                    <a:pt x="26409" y="259594"/>
                  </a:cubicBezTo>
                  <a:cubicBezTo>
                    <a:pt x="9500" y="242684"/>
                    <a:pt x="0" y="219750"/>
                    <a:pt x="0" y="195836"/>
                  </a:cubicBezTo>
                  <a:lnTo>
                    <a:pt x="0" y="90167"/>
                  </a:lnTo>
                  <a:cubicBezTo>
                    <a:pt x="0" y="40369"/>
                    <a:pt x="40369" y="0"/>
                    <a:pt x="90167" y="0"/>
                  </a:cubicBezTo>
                  <a:close/>
                </a:path>
              </a:pathLst>
            </a:custGeom>
            <a:solidFill>
              <a:srgbClr val="D9D9D9"/>
            </a:solidFill>
          </p:spPr>
          <p:txBody>
            <a:bodyPr/>
            <a:lstStyle/>
            <a:p>
              <a:endParaRPr lang="en-GB"/>
            </a:p>
          </p:txBody>
        </p:sp>
        <p:sp>
          <p:nvSpPr>
            <p:cNvPr id="55" name="TextBox 55"/>
            <p:cNvSpPr txBox="1"/>
            <p:nvPr/>
          </p:nvSpPr>
          <p:spPr>
            <a:xfrm>
              <a:off x="0" y="-57150"/>
              <a:ext cx="1138525" cy="343153"/>
            </a:xfrm>
            <a:prstGeom prst="rect">
              <a:avLst/>
            </a:prstGeom>
          </p:spPr>
          <p:txBody>
            <a:bodyPr lIns="50800" tIns="50800" rIns="50800" bIns="50800" rtlCol="0" anchor="ctr"/>
            <a:lstStyle/>
            <a:p>
              <a:pPr algn="ctr">
                <a:lnSpc>
                  <a:spcPts val="4060"/>
                </a:lnSpc>
              </a:pPr>
              <a:endParaRPr/>
            </a:p>
          </p:txBody>
        </p:sp>
      </p:grpSp>
      <p:grpSp>
        <p:nvGrpSpPr>
          <p:cNvPr id="56" name="Group 56"/>
          <p:cNvGrpSpPr/>
          <p:nvPr/>
        </p:nvGrpSpPr>
        <p:grpSpPr>
          <a:xfrm>
            <a:off x="8086901" y="13826346"/>
            <a:ext cx="3201902" cy="3521736"/>
            <a:chOff x="0" y="0"/>
            <a:chExt cx="573745" cy="631055"/>
          </a:xfrm>
        </p:grpSpPr>
        <p:sp>
          <p:nvSpPr>
            <p:cNvPr id="57" name="Freeform 57"/>
            <p:cNvSpPr/>
            <p:nvPr/>
          </p:nvSpPr>
          <p:spPr>
            <a:xfrm>
              <a:off x="0" y="0"/>
              <a:ext cx="573745" cy="631055"/>
            </a:xfrm>
            <a:custGeom>
              <a:avLst/>
              <a:gdLst/>
              <a:ahLst/>
              <a:cxnLst/>
              <a:rect l="l" t="t" r="r" b="b"/>
              <a:pathLst>
                <a:path w="573745" h="631055">
                  <a:moveTo>
                    <a:pt x="178926" y="0"/>
                  </a:moveTo>
                  <a:lnTo>
                    <a:pt x="394819" y="0"/>
                  </a:lnTo>
                  <a:cubicBezTo>
                    <a:pt x="493637" y="0"/>
                    <a:pt x="573745" y="80108"/>
                    <a:pt x="573745" y="178926"/>
                  </a:cubicBezTo>
                  <a:lnTo>
                    <a:pt x="573745" y="452130"/>
                  </a:lnTo>
                  <a:cubicBezTo>
                    <a:pt x="573745" y="499584"/>
                    <a:pt x="554894" y="545094"/>
                    <a:pt x="521339" y="578649"/>
                  </a:cubicBezTo>
                  <a:cubicBezTo>
                    <a:pt x="487784" y="612204"/>
                    <a:pt x="442273" y="631055"/>
                    <a:pt x="394819" y="631055"/>
                  </a:cubicBezTo>
                  <a:lnTo>
                    <a:pt x="178926" y="631055"/>
                  </a:lnTo>
                  <a:cubicBezTo>
                    <a:pt x="131472" y="631055"/>
                    <a:pt x="85961" y="612204"/>
                    <a:pt x="52406" y="578649"/>
                  </a:cubicBezTo>
                  <a:cubicBezTo>
                    <a:pt x="18851" y="545094"/>
                    <a:pt x="0" y="499584"/>
                    <a:pt x="0" y="452130"/>
                  </a:cubicBezTo>
                  <a:lnTo>
                    <a:pt x="0" y="178926"/>
                  </a:lnTo>
                  <a:cubicBezTo>
                    <a:pt x="0" y="131472"/>
                    <a:pt x="18851" y="85961"/>
                    <a:pt x="52406" y="52406"/>
                  </a:cubicBezTo>
                  <a:cubicBezTo>
                    <a:pt x="85961" y="18851"/>
                    <a:pt x="131472" y="0"/>
                    <a:pt x="178926" y="0"/>
                  </a:cubicBezTo>
                  <a:close/>
                </a:path>
              </a:pathLst>
            </a:custGeom>
            <a:solidFill>
              <a:srgbClr val="D9D9D9"/>
            </a:solidFill>
          </p:spPr>
          <p:txBody>
            <a:bodyPr/>
            <a:lstStyle/>
            <a:p>
              <a:endParaRPr lang="en-GB"/>
            </a:p>
          </p:txBody>
        </p:sp>
        <p:sp>
          <p:nvSpPr>
            <p:cNvPr id="58" name="TextBox 58"/>
            <p:cNvSpPr txBox="1"/>
            <p:nvPr/>
          </p:nvSpPr>
          <p:spPr>
            <a:xfrm>
              <a:off x="0" y="-57150"/>
              <a:ext cx="573745" cy="688205"/>
            </a:xfrm>
            <a:prstGeom prst="rect">
              <a:avLst/>
            </a:prstGeom>
          </p:spPr>
          <p:txBody>
            <a:bodyPr lIns="50800" tIns="50800" rIns="50800" bIns="50800" rtlCol="0" anchor="ctr"/>
            <a:lstStyle/>
            <a:p>
              <a:pPr algn="ctr">
                <a:lnSpc>
                  <a:spcPts val="4060"/>
                </a:lnSpc>
              </a:pPr>
              <a:endParaRPr/>
            </a:p>
          </p:txBody>
        </p:sp>
      </p:grpSp>
      <p:grpSp>
        <p:nvGrpSpPr>
          <p:cNvPr id="59" name="Group 59"/>
          <p:cNvGrpSpPr/>
          <p:nvPr/>
        </p:nvGrpSpPr>
        <p:grpSpPr>
          <a:xfrm>
            <a:off x="11389929" y="13797771"/>
            <a:ext cx="3201902" cy="3521736"/>
            <a:chOff x="0" y="0"/>
            <a:chExt cx="573745" cy="631055"/>
          </a:xfrm>
        </p:grpSpPr>
        <p:sp>
          <p:nvSpPr>
            <p:cNvPr id="60" name="Freeform 60"/>
            <p:cNvSpPr/>
            <p:nvPr/>
          </p:nvSpPr>
          <p:spPr>
            <a:xfrm>
              <a:off x="0" y="0"/>
              <a:ext cx="573745" cy="631055"/>
            </a:xfrm>
            <a:custGeom>
              <a:avLst/>
              <a:gdLst/>
              <a:ahLst/>
              <a:cxnLst/>
              <a:rect l="l" t="t" r="r" b="b"/>
              <a:pathLst>
                <a:path w="573745" h="631055">
                  <a:moveTo>
                    <a:pt x="178926" y="0"/>
                  </a:moveTo>
                  <a:lnTo>
                    <a:pt x="394819" y="0"/>
                  </a:lnTo>
                  <a:cubicBezTo>
                    <a:pt x="493637" y="0"/>
                    <a:pt x="573745" y="80108"/>
                    <a:pt x="573745" y="178926"/>
                  </a:cubicBezTo>
                  <a:lnTo>
                    <a:pt x="573745" y="452130"/>
                  </a:lnTo>
                  <a:cubicBezTo>
                    <a:pt x="573745" y="499584"/>
                    <a:pt x="554894" y="545094"/>
                    <a:pt x="521339" y="578649"/>
                  </a:cubicBezTo>
                  <a:cubicBezTo>
                    <a:pt x="487784" y="612204"/>
                    <a:pt x="442273" y="631055"/>
                    <a:pt x="394819" y="631055"/>
                  </a:cubicBezTo>
                  <a:lnTo>
                    <a:pt x="178926" y="631055"/>
                  </a:lnTo>
                  <a:cubicBezTo>
                    <a:pt x="131472" y="631055"/>
                    <a:pt x="85961" y="612204"/>
                    <a:pt x="52406" y="578649"/>
                  </a:cubicBezTo>
                  <a:cubicBezTo>
                    <a:pt x="18851" y="545094"/>
                    <a:pt x="0" y="499584"/>
                    <a:pt x="0" y="452130"/>
                  </a:cubicBezTo>
                  <a:lnTo>
                    <a:pt x="0" y="178926"/>
                  </a:lnTo>
                  <a:cubicBezTo>
                    <a:pt x="0" y="131472"/>
                    <a:pt x="18851" y="85961"/>
                    <a:pt x="52406" y="52406"/>
                  </a:cubicBezTo>
                  <a:cubicBezTo>
                    <a:pt x="85961" y="18851"/>
                    <a:pt x="131472" y="0"/>
                    <a:pt x="178926" y="0"/>
                  </a:cubicBezTo>
                  <a:close/>
                </a:path>
              </a:pathLst>
            </a:custGeom>
            <a:solidFill>
              <a:srgbClr val="D9D9D9"/>
            </a:solidFill>
          </p:spPr>
          <p:txBody>
            <a:bodyPr/>
            <a:lstStyle/>
            <a:p>
              <a:endParaRPr lang="en-GB"/>
            </a:p>
          </p:txBody>
        </p:sp>
        <p:sp>
          <p:nvSpPr>
            <p:cNvPr id="61" name="TextBox 61"/>
            <p:cNvSpPr txBox="1"/>
            <p:nvPr/>
          </p:nvSpPr>
          <p:spPr>
            <a:xfrm>
              <a:off x="0" y="-57150"/>
              <a:ext cx="573745" cy="688205"/>
            </a:xfrm>
            <a:prstGeom prst="rect">
              <a:avLst/>
            </a:prstGeom>
          </p:spPr>
          <p:txBody>
            <a:bodyPr lIns="50800" tIns="50800" rIns="50800" bIns="50800" rtlCol="0" anchor="ctr"/>
            <a:lstStyle/>
            <a:p>
              <a:pPr algn="ctr">
                <a:lnSpc>
                  <a:spcPts val="4060"/>
                </a:lnSpc>
              </a:pPr>
              <a:endParaRPr/>
            </a:p>
          </p:txBody>
        </p:sp>
      </p:grpSp>
      <p:grpSp>
        <p:nvGrpSpPr>
          <p:cNvPr id="62" name="Group 62"/>
          <p:cNvGrpSpPr/>
          <p:nvPr/>
        </p:nvGrpSpPr>
        <p:grpSpPr>
          <a:xfrm>
            <a:off x="8134189" y="17424282"/>
            <a:ext cx="6457642" cy="1304712"/>
            <a:chOff x="0" y="0"/>
            <a:chExt cx="1157136" cy="233790"/>
          </a:xfrm>
        </p:grpSpPr>
        <p:sp>
          <p:nvSpPr>
            <p:cNvPr id="63" name="Freeform 63"/>
            <p:cNvSpPr/>
            <p:nvPr/>
          </p:nvSpPr>
          <p:spPr>
            <a:xfrm>
              <a:off x="0" y="0"/>
              <a:ext cx="1157136" cy="233790"/>
            </a:xfrm>
            <a:custGeom>
              <a:avLst/>
              <a:gdLst/>
              <a:ahLst/>
              <a:cxnLst/>
              <a:rect l="l" t="t" r="r" b="b"/>
              <a:pathLst>
                <a:path w="1157136" h="233790">
                  <a:moveTo>
                    <a:pt x="88717" y="0"/>
                  </a:moveTo>
                  <a:lnTo>
                    <a:pt x="1068419" y="0"/>
                  </a:lnTo>
                  <a:cubicBezTo>
                    <a:pt x="1117416" y="0"/>
                    <a:pt x="1157136" y="39720"/>
                    <a:pt x="1157136" y="88717"/>
                  </a:cubicBezTo>
                  <a:lnTo>
                    <a:pt x="1157136" y="145073"/>
                  </a:lnTo>
                  <a:cubicBezTo>
                    <a:pt x="1157136" y="168602"/>
                    <a:pt x="1147790" y="191167"/>
                    <a:pt x="1131152" y="207805"/>
                  </a:cubicBezTo>
                  <a:cubicBezTo>
                    <a:pt x="1114514" y="224443"/>
                    <a:pt x="1091949" y="233790"/>
                    <a:pt x="1068419" y="233790"/>
                  </a:cubicBezTo>
                  <a:lnTo>
                    <a:pt x="88717" y="233790"/>
                  </a:lnTo>
                  <a:cubicBezTo>
                    <a:pt x="39720" y="233790"/>
                    <a:pt x="0" y="194070"/>
                    <a:pt x="0" y="145073"/>
                  </a:cubicBezTo>
                  <a:lnTo>
                    <a:pt x="0" y="88717"/>
                  </a:lnTo>
                  <a:cubicBezTo>
                    <a:pt x="0" y="65188"/>
                    <a:pt x="9347" y="42622"/>
                    <a:pt x="25985" y="25985"/>
                  </a:cubicBezTo>
                  <a:cubicBezTo>
                    <a:pt x="42622" y="9347"/>
                    <a:pt x="65188" y="0"/>
                    <a:pt x="88717" y="0"/>
                  </a:cubicBezTo>
                  <a:close/>
                </a:path>
              </a:pathLst>
            </a:custGeom>
            <a:solidFill>
              <a:srgbClr val="D9D9D9"/>
            </a:solidFill>
          </p:spPr>
          <p:txBody>
            <a:bodyPr/>
            <a:lstStyle/>
            <a:p>
              <a:endParaRPr lang="en-GB"/>
            </a:p>
          </p:txBody>
        </p:sp>
        <p:sp>
          <p:nvSpPr>
            <p:cNvPr id="64" name="TextBox 64"/>
            <p:cNvSpPr txBox="1"/>
            <p:nvPr/>
          </p:nvSpPr>
          <p:spPr>
            <a:xfrm>
              <a:off x="0" y="-57150"/>
              <a:ext cx="1157136" cy="290940"/>
            </a:xfrm>
            <a:prstGeom prst="rect">
              <a:avLst/>
            </a:prstGeom>
          </p:spPr>
          <p:txBody>
            <a:bodyPr lIns="50800" tIns="50800" rIns="50800" bIns="50800" rtlCol="0" anchor="ctr"/>
            <a:lstStyle/>
            <a:p>
              <a:pPr algn="ctr">
                <a:lnSpc>
                  <a:spcPts val="4060"/>
                </a:lnSpc>
              </a:pPr>
              <a:endParaRPr/>
            </a:p>
          </p:txBody>
        </p:sp>
      </p:grpSp>
      <p:sp>
        <p:nvSpPr>
          <p:cNvPr id="65" name="Freeform 65"/>
          <p:cNvSpPr/>
          <p:nvPr/>
        </p:nvSpPr>
        <p:spPr>
          <a:xfrm>
            <a:off x="8315796" y="18805194"/>
            <a:ext cx="1512921" cy="1878109"/>
          </a:xfrm>
          <a:custGeom>
            <a:avLst/>
            <a:gdLst/>
            <a:ahLst/>
            <a:cxnLst/>
            <a:rect l="l" t="t" r="r" b="b"/>
            <a:pathLst>
              <a:path w="1512921" h="1878109">
                <a:moveTo>
                  <a:pt x="0" y="0"/>
                </a:moveTo>
                <a:lnTo>
                  <a:pt x="1512921" y="0"/>
                </a:lnTo>
                <a:lnTo>
                  <a:pt x="1512921" y="1878109"/>
                </a:lnTo>
                <a:lnTo>
                  <a:pt x="0" y="1878109"/>
                </a:lnTo>
                <a:lnTo>
                  <a:pt x="0" y="0"/>
                </a:lnTo>
                <a:close/>
              </a:path>
            </a:pathLst>
          </a:custGeom>
          <a:blipFill>
            <a:blip r:embed="rId2"/>
            <a:stretch>
              <a:fillRect/>
            </a:stretch>
          </a:blipFill>
        </p:spPr>
        <p:txBody>
          <a:bodyPr/>
          <a:lstStyle/>
          <a:p>
            <a:endParaRPr lang="en-GB"/>
          </a:p>
        </p:txBody>
      </p:sp>
      <p:grpSp>
        <p:nvGrpSpPr>
          <p:cNvPr id="66" name="Group 66"/>
          <p:cNvGrpSpPr/>
          <p:nvPr/>
        </p:nvGrpSpPr>
        <p:grpSpPr>
          <a:xfrm>
            <a:off x="9981174" y="18871869"/>
            <a:ext cx="4536449" cy="1811434"/>
            <a:chOff x="0" y="0"/>
            <a:chExt cx="812881" cy="324589"/>
          </a:xfrm>
        </p:grpSpPr>
        <p:sp>
          <p:nvSpPr>
            <p:cNvPr id="67" name="Freeform 67"/>
            <p:cNvSpPr/>
            <p:nvPr/>
          </p:nvSpPr>
          <p:spPr>
            <a:xfrm>
              <a:off x="0" y="0"/>
              <a:ext cx="812881" cy="324588"/>
            </a:xfrm>
            <a:custGeom>
              <a:avLst/>
              <a:gdLst/>
              <a:ahLst/>
              <a:cxnLst/>
              <a:rect l="l" t="t" r="r" b="b"/>
              <a:pathLst>
                <a:path w="812881" h="324588">
                  <a:moveTo>
                    <a:pt x="126289" y="0"/>
                  </a:moveTo>
                  <a:lnTo>
                    <a:pt x="686592" y="0"/>
                  </a:lnTo>
                  <a:cubicBezTo>
                    <a:pt x="720086" y="0"/>
                    <a:pt x="752208" y="13305"/>
                    <a:pt x="775891" y="36989"/>
                  </a:cubicBezTo>
                  <a:cubicBezTo>
                    <a:pt x="799575" y="60673"/>
                    <a:pt x="812881" y="92795"/>
                    <a:pt x="812881" y="126289"/>
                  </a:cubicBezTo>
                  <a:lnTo>
                    <a:pt x="812881" y="198300"/>
                  </a:lnTo>
                  <a:cubicBezTo>
                    <a:pt x="812881" y="268047"/>
                    <a:pt x="756339" y="324588"/>
                    <a:pt x="686592" y="324588"/>
                  </a:cubicBezTo>
                  <a:lnTo>
                    <a:pt x="126289" y="324588"/>
                  </a:lnTo>
                  <a:cubicBezTo>
                    <a:pt x="56541" y="324588"/>
                    <a:pt x="0" y="268047"/>
                    <a:pt x="0" y="198300"/>
                  </a:cubicBezTo>
                  <a:lnTo>
                    <a:pt x="0" y="126289"/>
                  </a:lnTo>
                  <a:cubicBezTo>
                    <a:pt x="0" y="56541"/>
                    <a:pt x="56541" y="0"/>
                    <a:pt x="126289" y="0"/>
                  </a:cubicBezTo>
                  <a:close/>
                </a:path>
              </a:pathLst>
            </a:custGeom>
            <a:solidFill>
              <a:srgbClr val="D9D9D9"/>
            </a:solidFill>
          </p:spPr>
          <p:txBody>
            <a:bodyPr/>
            <a:lstStyle/>
            <a:p>
              <a:endParaRPr lang="en-GB"/>
            </a:p>
          </p:txBody>
        </p:sp>
        <p:sp>
          <p:nvSpPr>
            <p:cNvPr id="68" name="TextBox 68"/>
            <p:cNvSpPr txBox="1"/>
            <p:nvPr/>
          </p:nvSpPr>
          <p:spPr>
            <a:xfrm>
              <a:off x="0" y="-57150"/>
              <a:ext cx="812881" cy="381739"/>
            </a:xfrm>
            <a:prstGeom prst="rect">
              <a:avLst/>
            </a:prstGeom>
          </p:spPr>
          <p:txBody>
            <a:bodyPr lIns="50800" tIns="50800" rIns="50800" bIns="50800" rtlCol="0" anchor="ctr"/>
            <a:lstStyle/>
            <a:p>
              <a:pPr algn="ctr">
                <a:lnSpc>
                  <a:spcPts val="4060"/>
                </a:lnSpc>
              </a:pPr>
              <a:endParaRPr/>
            </a:p>
          </p:txBody>
        </p:sp>
      </p:grpSp>
      <p:grpSp>
        <p:nvGrpSpPr>
          <p:cNvPr id="69" name="Group 69"/>
          <p:cNvGrpSpPr/>
          <p:nvPr/>
        </p:nvGrpSpPr>
        <p:grpSpPr>
          <a:xfrm>
            <a:off x="8046707" y="5499715"/>
            <a:ext cx="3242096" cy="3705335"/>
            <a:chOff x="0" y="0"/>
            <a:chExt cx="580947" cy="663954"/>
          </a:xfrm>
        </p:grpSpPr>
        <p:sp>
          <p:nvSpPr>
            <p:cNvPr id="70" name="Freeform 70"/>
            <p:cNvSpPr/>
            <p:nvPr/>
          </p:nvSpPr>
          <p:spPr>
            <a:xfrm>
              <a:off x="0" y="0"/>
              <a:ext cx="580947" cy="663954"/>
            </a:xfrm>
            <a:custGeom>
              <a:avLst/>
              <a:gdLst/>
              <a:ahLst/>
              <a:cxnLst/>
              <a:rect l="l" t="t" r="r" b="b"/>
              <a:pathLst>
                <a:path w="580947" h="663954">
                  <a:moveTo>
                    <a:pt x="176707" y="0"/>
                  </a:moveTo>
                  <a:lnTo>
                    <a:pt x="404240" y="0"/>
                  </a:lnTo>
                  <a:cubicBezTo>
                    <a:pt x="451106" y="0"/>
                    <a:pt x="496052" y="18617"/>
                    <a:pt x="529191" y="51756"/>
                  </a:cubicBezTo>
                  <a:cubicBezTo>
                    <a:pt x="562330" y="84895"/>
                    <a:pt x="580947" y="129842"/>
                    <a:pt x="580947" y="176707"/>
                  </a:cubicBezTo>
                  <a:lnTo>
                    <a:pt x="580947" y="487247"/>
                  </a:lnTo>
                  <a:cubicBezTo>
                    <a:pt x="580947" y="534113"/>
                    <a:pt x="562330" y="579059"/>
                    <a:pt x="529191" y="612198"/>
                  </a:cubicBezTo>
                  <a:cubicBezTo>
                    <a:pt x="496052" y="645337"/>
                    <a:pt x="451106" y="663954"/>
                    <a:pt x="404240" y="663954"/>
                  </a:cubicBezTo>
                  <a:lnTo>
                    <a:pt x="176707" y="663954"/>
                  </a:lnTo>
                  <a:cubicBezTo>
                    <a:pt x="129842" y="663954"/>
                    <a:pt x="84895" y="645337"/>
                    <a:pt x="51756" y="612198"/>
                  </a:cubicBezTo>
                  <a:cubicBezTo>
                    <a:pt x="18617" y="579059"/>
                    <a:pt x="0" y="534113"/>
                    <a:pt x="0" y="487247"/>
                  </a:cubicBezTo>
                  <a:lnTo>
                    <a:pt x="0" y="176707"/>
                  </a:lnTo>
                  <a:cubicBezTo>
                    <a:pt x="0" y="129842"/>
                    <a:pt x="18617" y="84895"/>
                    <a:pt x="51756" y="51756"/>
                  </a:cubicBezTo>
                  <a:cubicBezTo>
                    <a:pt x="84895" y="18617"/>
                    <a:pt x="129842" y="0"/>
                    <a:pt x="176707" y="0"/>
                  </a:cubicBezTo>
                  <a:close/>
                </a:path>
              </a:pathLst>
            </a:custGeom>
            <a:solidFill>
              <a:srgbClr val="D9D9D9"/>
            </a:solidFill>
          </p:spPr>
          <p:txBody>
            <a:bodyPr/>
            <a:lstStyle/>
            <a:p>
              <a:endParaRPr lang="en-GB"/>
            </a:p>
          </p:txBody>
        </p:sp>
        <p:sp>
          <p:nvSpPr>
            <p:cNvPr id="71" name="TextBox 71"/>
            <p:cNvSpPr txBox="1"/>
            <p:nvPr/>
          </p:nvSpPr>
          <p:spPr>
            <a:xfrm>
              <a:off x="0" y="-57150"/>
              <a:ext cx="580947" cy="721104"/>
            </a:xfrm>
            <a:prstGeom prst="rect">
              <a:avLst/>
            </a:prstGeom>
          </p:spPr>
          <p:txBody>
            <a:bodyPr lIns="50800" tIns="50800" rIns="50800" bIns="50800" rtlCol="0" anchor="ctr"/>
            <a:lstStyle/>
            <a:p>
              <a:pPr algn="ctr">
                <a:lnSpc>
                  <a:spcPts val="4060"/>
                </a:lnSpc>
              </a:pPr>
              <a:endParaRPr/>
            </a:p>
          </p:txBody>
        </p:sp>
      </p:grpSp>
      <p:grpSp>
        <p:nvGrpSpPr>
          <p:cNvPr id="72" name="Group 72"/>
          <p:cNvGrpSpPr/>
          <p:nvPr/>
        </p:nvGrpSpPr>
        <p:grpSpPr>
          <a:xfrm>
            <a:off x="11389929" y="5556315"/>
            <a:ext cx="3127695" cy="3601110"/>
            <a:chOff x="0" y="0"/>
            <a:chExt cx="560448" cy="645278"/>
          </a:xfrm>
        </p:grpSpPr>
        <p:sp>
          <p:nvSpPr>
            <p:cNvPr id="73" name="Freeform 73"/>
            <p:cNvSpPr/>
            <p:nvPr/>
          </p:nvSpPr>
          <p:spPr>
            <a:xfrm>
              <a:off x="0" y="0"/>
              <a:ext cx="560448" cy="645278"/>
            </a:xfrm>
            <a:custGeom>
              <a:avLst/>
              <a:gdLst/>
              <a:ahLst/>
              <a:cxnLst/>
              <a:rect l="l" t="t" r="r" b="b"/>
              <a:pathLst>
                <a:path w="560448" h="645278">
                  <a:moveTo>
                    <a:pt x="183171" y="0"/>
                  </a:moveTo>
                  <a:lnTo>
                    <a:pt x="377277" y="0"/>
                  </a:lnTo>
                  <a:cubicBezTo>
                    <a:pt x="478439" y="0"/>
                    <a:pt x="560448" y="82008"/>
                    <a:pt x="560448" y="183171"/>
                  </a:cubicBezTo>
                  <a:lnTo>
                    <a:pt x="560448" y="462108"/>
                  </a:lnTo>
                  <a:cubicBezTo>
                    <a:pt x="560448" y="563270"/>
                    <a:pt x="478439" y="645278"/>
                    <a:pt x="377277" y="645278"/>
                  </a:cubicBezTo>
                  <a:lnTo>
                    <a:pt x="183171" y="645278"/>
                  </a:lnTo>
                  <a:cubicBezTo>
                    <a:pt x="82008" y="645278"/>
                    <a:pt x="0" y="563270"/>
                    <a:pt x="0" y="462108"/>
                  </a:cubicBezTo>
                  <a:lnTo>
                    <a:pt x="0" y="183171"/>
                  </a:lnTo>
                  <a:cubicBezTo>
                    <a:pt x="0" y="82008"/>
                    <a:pt x="82008" y="0"/>
                    <a:pt x="183171" y="0"/>
                  </a:cubicBezTo>
                  <a:close/>
                </a:path>
              </a:pathLst>
            </a:custGeom>
            <a:solidFill>
              <a:srgbClr val="D9D9D9"/>
            </a:solidFill>
          </p:spPr>
          <p:txBody>
            <a:bodyPr/>
            <a:lstStyle/>
            <a:p>
              <a:endParaRPr lang="en-GB"/>
            </a:p>
          </p:txBody>
        </p:sp>
        <p:sp>
          <p:nvSpPr>
            <p:cNvPr id="74" name="TextBox 74"/>
            <p:cNvSpPr txBox="1"/>
            <p:nvPr/>
          </p:nvSpPr>
          <p:spPr>
            <a:xfrm>
              <a:off x="0" y="-57150"/>
              <a:ext cx="560448" cy="702428"/>
            </a:xfrm>
            <a:prstGeom prst="rect">
              <a:avLst/>
            </a:prstGeom>
          </p:spPr>
          <p:txBody>
            <a:bodyPr lIns="50800" tIns="50800" rIns="50800" bIns="50800" rtlCol="0" anchor="ctr"/>
            <a:lstStyle/>
            <a:p>
              <a:pPr algn="ctr">
                <a:lnSpc>
                  <a:spcPts val="4060"/>
                </a:lnSpc>
              </a:pPr>
              <a:endParaRPr/>
            </a:p>
          </p:txBody>
        </p:sp>
      </p:grpSp>
      <p:grpSp>
        <p:nvGrpSpPr>
          <p:cNvPr id="75" name="Group 75"/>
          <p:cNvGrpSpPr/>
          <p:nvPr/>
        </p:nvGrpSpPr>
        <p:grpSpPr>
          <a:xfrm>
            <a:off x="8086901" y="9346009"/>
            <a:ext cx="6457642" cy="1771097"/>
            <a:chOff x="0" y="0"/>
            <a:chExt cx="1157136" cy="317361"/>
          </a:xfrm>
        </p:grpSpPr>
        <p:sp>
          <p:nvSpPr>
            <p:cNvPr id="76" name="Freeform 76"/>
            <p:cNvSpPr/>
            <p:nvPr/>
          </p:nvSpPr>
          <p:spPr>
            <a:xfrm>
              <a:off x="0" y="0"/>
              <a:ext cx="1157136" cy="317361"/>
            </a:xfrm>
            <a:custGeom>
              <a:avLst/>
              <a:gdLst/>
              <a:ahLst/>
              <a:cxnLst/>
              <a:rect l="l" t="t" r="r" b="b"/>
              <a:pathLst>
                <a:path w="1157136" h="317361">
                  <a:moveTo>
                    <a:pt x="88717" y="0"/>
                  </a:moveTo>
                  <a:lnTo>
                    <a:pt x="1068419" y="0"/>
                  </a:lnTo>
                  <a:cubicBezTo>
                    <a:pt x="1117416" y="0"/>
                    <a:pt x="1157136" y="39720"/>
                    <a:pt x="1157136" y="88717"/>
                  </a:cubicBezTo>
                  <a:lnTo>
                    <a:pt x="1157136" y="228644"/>
                  </a:lnTo>
                  <a:cubicBezTo>
                    <a:pt x="1157136" y="252173"/>
                    <a:pt x="1147790" y="274738"/>
                    <a:pt x="1131152" y="291376"/>
                  </a:cubicBezTo>
                  <a:cubicBezTo>
                    <a:pt x="1114514" y="308014"/>
                    <a:pt x="1091949" y="317361"/>
                    <a:pt x="1068419" y="317361"/>
                  </a:cubicBezTo>
                  <a:lnTo>
                    <a:pt x="88717" y="317361"/>
                  </a:lnTo>
                  <a:cubicBezTo>
                    <a:pt x="39720" y="317361"/>
                    <a:pt x="0" y="277641"/>
                    <a:pt x="0" y="228644"/>
                  </a:cubicBezTo>
                  <a:lnTo>
                    <a:pt x="0" y="88717"/>
                  </a:lnTo>
                  <a:cubicBezTo>
                    <a:pt x="0" y="65188"/>
                    <a:pt x="9347" y="42622"/>
                    <a:pt x="25985" y="25985"/>
                  </a:cubicBezTo>
                  <a:cubicBezTo>
                    <a:pt x="42622" y="9347"/>
                    <a:pt x="65188" y="0"/>
                    <a:pt x="88717" y="0"/>
                  </a:cubicBezTo>
                  <a:close/>
                </a:path>
              </a:pathLst>
            </a:custGeom>
            <a:solidFill>
              <a:srgbClr val="D9D9D9"/>
            </a:solidFill>
          </p:spPr>
          <p:txBody>
            <a:bodyPr/>
            <a:lstStyle/>
            <a:p>
              <a:endParaRPr lang="en-GB"/>
            </a:p>
          </p:txBody>
        </p:sp>
        <p:sp>
          <p:nvSpPr>
            <p:cNvPr id="77" name="TextBox 77"/>
            <p:cNvSpPr txBox="1"/>
            <p:nvPr/>
          </p:nvSpPr>
          <p:spPr>
            <a:xfrm>
              <a:off x="0" y="-57150"/>
              <a:ext cx="1157136" cy="374511"/>
            </a:xfrm>
            <a:prstGeom prst="rect">
              <a:avLst/>
            </a:prstGeom>
          </p:spPr>
          <p:txBody>
            <a:bodyPr lIns="50800" tIns="50800" rIns="50800" bIns="50800" rtlCol="0" anchor="ctr"/>
            <a:lstStyle/>
            <a:p>
              <a:pPr algn="ctr">
                <a:lnSpc>
                  <a:spcPts val="4060"/>
                </a:lnSpc>
              </a:pPr>
              <a:endParaRPr/>
            </a:p>
          </p:txBody>
        </p:sp>
      </p:grpSp>
      <p:grpSp>
        <p:nvGrpSpPr>
          <p:cNvPr id="78" name="Group 78"/>
          <p:cNvGrpSpPr/>
          <p:nvPr/>
        </p:nvGrpSpPr>
        <p:grpSpPr>
          <a:xfrm>
            <a:off x="8134189" y="11279030"/>
            <a:ext cx="6289849" cy="866113"/>
            <a:chOff x="0" y="0"/>
            <a:chExt cx="1127070" cy="155198"/>
          </a:xfrm>
        </p:grpSpPr>
        <p:sp>
          <p:nvSpPr>
            <p:cNvPr id="79" name="Freeform 79"/>
            <p:cNvSpPr/>
            <p:nvPr/>
          </p:nvSpPr>
          <p:spPr>
            <a:xfrm>
              <a:off x="0" y="0"/>
              <a:ext cx="1127070" cy="155198"/>
            </a:xfrm>
            <a:custGeom>
              <a:avLst/>
              <a:gdLst/>
              <a:ahLst/>
              <a:cxnLst/>
              <a:rect l="l" t="t" r="r" b="b"/>
              <a:pathLst>
                <a:path w="1127070" h="155198">
                  <a:moveTo>
                    <a:pt x="77599" y="0"/>
                  </a:moveTo>
                  <a:lnTo>
                    <a:pt x="1049471" y="0"/>
                  </a:lnTo>
                  <a:cubicBezTo>
                    <a:pt x="1070052" y="0"/>
                    <a:pt x="1089789" y="8176"/>
                    <a:pt x="1104342" y="22728"/>
                  </a:cubicBezTo>
                  <a:cubicBezTo>
                    <a:pt x="1118894" y="37281"/>
                    <a:pt x="1127070" y="57018"/>
                    <a:pt x="1127070" y="77599"/>
                  </a:cubicBezTo>
                  <a:lnTo>
                    <a:pt x="1127070" y="77599"/>
                  </a:lnTo>
                  <a:cubicBezTo>
                    <a:pt x="1127070" y="98179"/>
                    <a:pt x="1118894" y="117917"/>
                    <a:pt x="1104342" y="132469"/>
                  </a:cubicBezTo>
                  <a:cubicBezTo>
                    <a:pt x="1089789" y="147022"/>
                    <a:pt x="1070052" y="155198"/>
                    <a:pt x="1049471" y="155198"/>
                  </a:cubicBezTo>
                  <a:lnTo>
                    <a:pt x="77599" y="155198"/>
                  </a:lnTo>
                  <a:cubicBezTo>
                    <a:pt x="57018" y="155198"/>
                    <a:pt x="37281" y="147022"/>
                    <a:pt x="22728" y="132469"/>
                  </a:cubicBezTo>
                  <a:cubicBezTo>
                    <a:pt x="8176" y="117917"/>
                    <a:pt x="0" y="98179"/>
                    <a:pt x="0" y="77599"/>
                  </a:cubicBezTo>
                  <a:lnTo>
                    <a:pt x="0" y="77599"/>
                  </a:lnTo>
                  <a:cubicBezTo>
                    <a:pt x="0" y="57018"/>
                    <a:pt x="8176" y="37281"/>
                    <a:pt x="22728" y="22728"/>
                  </a:cubicBezTo>
                  <a:cubicBezTo>
                    <a:pt x="37281" y="8176"/>
                    <a:pt x="57018" y="0"/>
                    <a:pt x="77599" y="0"/>
                  </a:cubicBezTo>
                  <a:close/>
                </a:path>
              </a:pathLst>
            </a:custGeom>
            <a:solidFill>
              <a:srgbClr val="D9D9D9"/>
            </a:solidFill>
          </p:spPr>
          <p:txBody>
            <a:bodyPr/>
            <a:lstStyle/>
            <a:p>
              <a:endParaRPr lang="en-GB"/>
            </a:p>
          </p:txBody>
        </p:sp>
        <p:sp>
          <p:nvSpPr>
            <p:cNvPr id="80" name="TextBox 80"/>
            <p:cNvSpPr txBox="1"/>
            <p:nvPr/>
          </p:nvSpPr>
          <p:spPr>
            <a:xfrm>
              <a:off x="0" y="-57150"/>
              <a:ext cx="1127070" cy="212348"/>
            </a:xfrm>
            <a:prstGeom prst="rect">
              <a:avLst/>
            </a:prstGeom>
          </p:spPr>
          <p:txBody>
            <a:bodyPr lIns="50800" tIns="50800" rIns="50800" bIns="50800" rtlCol="0" anchor="ctr"/>
            <a:lstStyle/>
            <a:p>
              <a:pPr algn="ctr">
                <a:lnSpc>
                  <a:spcPts val="4060"/>
                </a:lnSpc>
              </a:pPr>
              <a:endParaRPr/>
            </a:p>
          </p:txBody>
        </p:sp>
      </p:grpSp>
      <p:grpSp>
        <p:nvGrpSpPr>
          <p:cNvPr id="81" name="Group 81"/>
          <p:cNvGrpSpPr/>
          <p:nvPr/>
        </p:nvGrpSpPr>
        <p:grpSpPr>
          <a:xfrm>
            <a:off x="3962937" y="10549668"/>
            <a:ext cx="3234454" cy="1674955"/>
            <a:chOff x="0" y="0"/>
            <a:chExt cx="579578" cy="300133"/>
          </a:xfrm>
        </p:grpSpPr>
        <p:sp>
          <p:nvSpPr>
            <p:cNvPr id="82" name="Freeform 82"/>
            <p:cNvSpPr/>
            <p:nvPr/>
          </p:nvSpPr>
          <p:spPr>
            <a:xfrm>
              <a:off x="0" y="0"/>
              <a:ext cx="579578" cy="300133"/>
            </a:xfrm>
            <a:custGeom>
              <a:avLst/>
              <a:gdLst/>
              <a:ahLst/>
              <a:cxnLst/>
              <a:rect l="l" t="t" r="r" b="b"/>
              <a:pathLst>
                <a:path w="579578" h="300133">
                  <a:moveTo>
                    <a:pt x="150067" y="0"/>
                  </a:moveTo>
                  <a:lnTo>
                    <a:pt x="429511" y="0"/>
                  </a:lnTo>
                  <a:cubicBezTo>
                    <a:pt x="469311" y="0"/>
                    <a:pt x="507481" y="15811"/>
                    <a:pt x="535624" y="43953"/>
                  </a:cubicBezTo>
                  <a:cubicBezTo>
                    <a:pt x="563767" y="72096"/>
                    <a:pt x="579578" y="110266"/>
                    <a:pt x="579578" y="150067"/>
                  </a:cubicBezTo>
                  <a:lnTo>
                    <a:pt x="579578" y="150067"/>
                  </a:lnTo>
                  <a:cubicBezTo>
                    <a:pt x="579578" y="189867"/>
                    <a:pt x="563767" y="228037"/>
                    <a:pt x="535624" y="256180"/>
                  </a:cubicBezTo>
                  <a:cubicBezTo>
                    <a:pt x="507481" y="284323"/>
                    <a:pt x="469311" y="300133"/>
                    <a:pt x="429511" y="300133"/>
                  </a:cubicBezTo>
                  <a:lnTo>
                    <a:pt x="150067" y="300133"/>
                  </a:lnTo>
                  <a:cubicBezTo>
                    <a:pt x="110266" y="300133"/>
                    <a:pt x="72096" y="284323"/>
                    <a:pt x="43953" y="256180"/>
                  </a:cubicBezTo>
                  <a:cubicBezTo>
                    <a:pt x="15811" y="228037"/>
                    <a:pt x="0" y="189867"/>
                    <a:pt x="0" y="150067"/>
                  </a:cubicBezTo>
                  <a:lnTo>
                    <a:pt x="0" y="150067"/>
                  </a:lnTo>
                  <a:cubicBezTo>
                    <a:pt x="0" y="110266"/>
                    <a:pt x="15811" y="72096"/>
                    <a:pt x="43953" y="43953"/>
                  </a:cubicBezTo>
                  <a:cubicBezTo>
                    <a:pt x="72096" y="15811"/>
                    <a:pt x="110266" y="0"/>
                    <a:pt x="150067" y="0"/>
                  </a:cubicBezTo>
                  <a:close/>
                </a:path>
              </a:pathLst>
            </a:custGeom>
            <a:solidFill>
              <a:srgbClr val="D9D9D9"/>
            </a:solidFill>
          </p:spPr>
          <p:txBody>
            <a:bodyPr/>
            <a:lstStyle/>
            <a:p>
              <a:endParaRPr lang="en-GB"/>
            </a:p>
          </p:txBody>
        </p:sp>
        <p:sp>
          <p:nvSpPr>
            <p:cNvPr id="83" name="TextBox 83"/>
            <p:cNvSpPr txBox="1"/>
            <p:nvPr/>
          </p:nvSpPr>
          <p:spPr>
            <a:xfrm>
              <a:off x="0" y="-57150"/>
              <a:ext cx="579578" cy="357283"/>
            </a:xfrm>
            <a:prstGeom prst="rect">
              <a:avLst/>
            </a:prstGeom>
          </p:spPr>
          <p:txBody>
            <a:bodyPr lIns="50800" tIns="50800" rIns="50800" bIns="50800" rtlCol="0" anchor="ctr"/>
            <a:lstStyle/>
            <a:p>
              <a:pPr algn="ctr">
                <a:lnSpc>
                  <a:spcPts val="4060"/>
                </a:lnSpc>
              </a:pPr>
              <a:endParaRPr/>
            </a:p>
          </p:txBody>
        </p:sp>
      </p:grpSp>
      <p:grpSp>
        <p:nvGrpSpPr>
          <p:cNvPr id="84" name="Group 84"/>
          <p:cNvGrpSpPr/>
          <p:nvPr/>
        </p:nvGrpSpPr>
        <p:grpSpPr>
          <a:xfrm>
            <a:off x="0" y="0"/>
            <a:ext cx="15120000" cy="1561168"/>
            <a:chOff x="0" y="0"/>
            <a:chExt cx="2709333" cy="279744"/>
          </a:xfrm>
        </p:grpSpPr>
        <p:sp>
          <p:nvSpPr>
            <p:cNvPr id="85" name="Freeform 85"/>
            <p:cNvSpPr/>
            <p:nvPr/>
          </p:nvSpPr>
          <p:spPr>
            <a:xfrm>
              <a:off x="0" y="0"/>
              <a:ext cx="2709333" cy="279744"/>
            </a:xfrm>
            <a:custGeom>
              <a:avLst/>
              <a:gdLst/>
              <a:ahLst/>
              <a:cxnLst/>
              <a:rect l="l" t="t" r="r" b="b"/>
              <a:pathLst>
                <a:path w="2709333" h="279744">
                  <a:moveTo>
                    <a:pt x="0" y="0"/>
                  </a:moveTo>
                  <a:lnTo>
                    <a:pt x="2709333" y="0"/>
                  </a:lnTo>
                  <a:lnTo>
                    <a:pt x="2709333" y="279744"/>
                  </a:lnTo>
                  <a:lnTo>
                    <a:pt x="0" y="279744"/>
                  </a:lnTo>
                  <a:close/>
                </a:path>
              </a:pathLst>
            </a:custGeom>
            <a:solidFill>
              <a:srgbClr val="FFFFFF"/>
            </a:solidFill>
          </p:spPr>
          <p:txBody>
            <a:bodyPr/>
            <a:lstStyle/>
            <a:p>
              <a:endParaRPr lang="en-GB"/>
            </a:p>
          </p:txBody>
        </p:sp>
        <p:sp>
          <p:nvSpPr>
            <p:cNvPr id="86" name="TextBox 86"/>
            <p:cNvSpPr txBox="1"/>
            <p:nvPr/>
          </p:nvSpPr>
          <p:spPr>
            <a:xfrm>
              <a:off x="0" y="-57150"/>
              <a:ext cx="2709333" cy="336894"/>
            </a:xfrm>
            <a:prstGeom prst="rect">
              <a:avLst/>
            </a:prstGeom>
          </p:spPr>
          <p:txBody>
            <a:bodyPr lIns="50800" tIns="50800" rIns="50800" bIns="50800" rtlCol="0" anchor="ctr"/>
            <a:lstStyle/>
            <a:p>
              <a:pPr algn="ctr">
                <a:lnSpc>
                  <a:spcPts val="4060"/>
                </a:lnSpc>
              </a:pPr>
              <a:endParaRPr/>
            </a:p>
          </p:txBody>
        </p:sp>
      </p:grpSp>
      <p:sp>
        <p:nvSpPr>
          <p:cNvPr id="87" name="Freeform 87"/>
          <p:cNvSpPr/>
          <p:nvPr/>
        </p:nvSpPr>
        <p:spPr>
          <a:xfrm>
            <a:off x="2668503" y="173840"/>
            <a:ext cx="2551136" cy="1275568"/>
          </a:xfrm>
          <a:custGeom>
            <a:avLst/>
            <a:gdLst/>
            <a:ahLst/>
            <a:cxnLst/>
            <a:rect l="l" t="t" r="r" b="b"/>
            <a:pathLst>
              <a:path w="2551136" h="1275568">
                <a:moveTo>
                  <a:pt x="0" y="0"/>
                </a:moveTo>
                <a:lnTo>
                  <a:pt x="2551135" y="0"/>
                </a:lnTo>
                <a:lnTo>
                  <a:pt x="2551135" y="1275568"/>
                </a:lnTo>
                <a:lnTo>
                  <a:pt x="0" y="1275568"/>
                </a:lnTo>
                <a:lnTo>
                  <a:pt x="0" y="0"/>
                </a:lnTo>
                <a:close/>
              </a:path>
            </a:pathLst>
          </a:custGeom>
          <a:blipFill>
            <a:blip r:embed="rId3"/>
            <a:stretch>
              <a:fillRect/>
            </a:stretch>
          </a:blipFill>
        </p:spPr>
        <p:txBody>
          <a:bodyPr/>
          <a:lstStyle/>
          <a:p>
            <a:endParaRPr lang="en-GB"/>
          </a:p>
        </p:txBody>
      </p:sp>
      <p:sp>
        <p:nvSpPr>
          <p:cNvPr id="88" name="Freeform 88"/>
          <p:cNvSpPr/>
          <p:nvPr/>
        </p:nvSpPr>
        <p:spPr>
          <a:xfrm>
            <a:off x="5219638" y="38652"/>
            <a:ext cx="2340362" cy="1429806"/>
          </a:xfrm>
          <a:custGeom>
            <a:avLst/>
            <a:gdLst/>
            <a:ahLst/>
            <a:cxnLst/>
            <a:rect l="l" t="t" r="r" b="b"/>
            <a:pathLst>
              <a:path w="2340362" h="1429806">
                <a:moveTo>
                  <a:pt x="0" y="0"/>
                </a:moveTo>
                <a:lnTo>
                  <a:pt x="2340362" y="0"/>
                </a:lnTo>
                <a:lnTo>
                  <a:pt x="2340362" y="1429806"/>
                </a:lnTo>
                <a:lnTo>
                  <a:pt x="0" y="1429806"/>
                </a:lnTo>
                <a:lnTo>
                  <a:pt x="0" y="0"/>
                </a:lnTo>
                <a:close/>
              </a:path>
            </a:pathLst>
          </a:custGeom>
          <a:blipFill>
            <a:blip r:embed="rId4"/>
            <a:stretch>
              <a:fillRect b="-12359"/>
            </a:stretch>
          </a:blipFill>
        </p:spPr>
        <p:txBody>
          <a:bodyPr/>
          <a:lstStyle/>
          <a:p>
            <a:endParaRPr lang="en-GB"/>
          </a:p>
        </p:txBody>
      </p:sp>
      <p:sp>
        <p:nvSpPr>
          <p:cNvPr id="89" name="TextBox 89"/>
          <p:cNvSpPr txBox="1"/>
          <p:nvPr/>
        </p:nvSpPr>
        <p:spPr>
          <a:xfrm>
            <a:off x="9580730" y="228558"/>
            <a:ext cx="5237917" cy="1239900"/>
          </a:xfrm>
          <a:prstGeom prst="rect">
            <a:avLst/>
          </a:prstGeom>
        </p:spPr>
        <p:txBody>
          <a:bodyPr lIns="0" tIns="0" rIns="0" bIns="0" rtlCol="0" anchor="t">
            <a:spAutoFit/>
          </a:bodyPr>
          <a:lstStyle/>
          <a:p>
            <a:pPr algn="r">
              <a:lnSpc>
                <a:spcPts val="4799"/>
              </a:lnSpc>
            </a:pPr>
            <a:r>
              <a:rPr lang="en-US" sz="4947">
                <a:solidFill>
                  <a:srgbClr val="0D0D58"/>
                </a:solidFill>
                <a:latin typeface="Montserrat Classic"/>
                <a:ea typeface="Montserrat Classic"/>
                <a:cs typeface="Montserrat Classic"/>
                <a:sym typeface="Montserrat Classic"/>
              </a:rPr>
              <a:t>NNAP</a:t>
            </a:r>
          </a:p>
          <a:p>
            <a:pPr algn="r">
              <a:lnSpc>
                <a:spcPts val="4799"/>
              </a:lnSpc>
            </a:pPr>
            <a:r>
              <a:rPr lang="en-US" sz="4947">
                <a:solidFill>
                  <a:srgbClr val="0D0D58"/>
                </a:solidFill>
                <a:latin typeface="Montserrat Classic"/>
                <a:ea typeface="Montserrat Classic"/>
                <a:cs typeface="Montserrat Classic"/>
                <a:sym typeface="Montserrat Classic"/>
              </a:rPr>
              <a:t>IMPACT REPORT</a:t>
            </a:r>
          </a:p>
        </p:txBody>
      </p:sp>
      <p:sp>
        <p:nvSpPr>
          <p:cNvPr id="90" name="TextBox 90"/>
          <p:cNvSpPr txBox="1"/>
          <p:nvPr/>
        </p:nvSpPr>
        <p:spPr>
          <a:xfrm>
            <a:off x="513801" y="1608793"/>
            <a:ext cx="14298024" cy="2443861"/>
          </a:xfrm>
          <a:prstGeom prst="rect">
            <a:avLst/>
          </a:prstGeom>
        </p:spPr>
        <p:txBody>
          <a:bodyPr lIns="0" tIns="0" rIns="0" bIns="0" rtlCol="0" anchor="t">
            <a:spAutoFit/>
          </a:bodyPr>
          <a:lstStyle/>
          <a:p>
            <a:pPr algn="l">
              <a:lnSpc>
                <a:spcPts val="2519"/>
              </a:lnSpc>
              <a:spcBef>
                <a:spcPct val="0"/>
              </a:spcBef>
            </a:pPr>
            <a:r>
              <a:rPr lang="en-US" sz="1799">
                <a:solidFill>
                  <a:srgbClr val="FFFFFF"/>
                </a:solidFill>
                <a:latin typeface="Montserrat Classic"/>
                <a:ea typeface="Montserrat Classic"/>
                <a:cs typeface="Montserrat Classic"/>
                <a:sym typeface="Montserrat Classic"/>
              </a:rPr>
              <a:t>NNAP 2022 to 2025 IMPROVEMENT GOALS</a:t>
            </a:r>
          </a:p>
          <a:p>
            <a:pPr marL="328169" lvl="1" indent="-164084" algn="l">
              <a:lnSpc>
                <a:spcPts val="2128"/>
              </a:lnSpc>
              <a:buAutoNum type="arabicPeriod"/>
            </a:pPr>
            <a:r>
              <a:rPr lang="en-US" sz="1520">
                <a:solidFill>
                  <a:srgbClr val="FFFFFF"/>
                </a:solidFill>
                <a:latin typeface="Montserrat Classic"/>
                <a:ea typeface="Montserrat Classic"/>
                <a:cs typeface="Montserrat Classic"/>
                <a:sym typeface="Montserrat Classic"/>
              </a:rPr>
              <a:t>Reduce the difference between the networks with the most negative and most positive treatment effect for mortality until discharge home (3.8% based on 2021 results) by 0.3% per year over a 10-year period, with no associated increase in mortality in the network with the lowest observed rate.</a:t>
            </a:r>
          </a:p>
          <a:p>
            <a:pPr marL="328169" lvl="1" indent="-164084" algn="l">
              <a:lnSpc>
                <a:spcPts val="2128"/>
              </a:lnSpc>
              <a:spcBef>
                <a:spcPct val="0"/>
              </a:spcBef>
              <a:buAutoNum type="arabicPeriod"/>
            </a:pPr>
            <a:r>
              <a:rPr lang="en-US" sz="1520">
                <a:solidFill>
                  <a:srgbClr val="FFFFFF"/>
                </a:solidFill>
                <a:latin typeface="Montserrat Classic"/>
                <a:ea typeface="Montserrat Classic"/>
                <a:cs typeface="Montserrat Classic"/>
                <a:sym typeface="Montserrat Classic"/>
              </a:rPr>
              <a:t>For babies born at less than 34 weeks’ gestation, increase the proportion receiving all measured elements of the MatNeoSIP perinatal optimisation plan by 2% per year over a ten-year period based on an estimated baseline rate observed in the NNAP 2021 data.</a:t>
            </a:r>
          </a:p>
          <a:p>
            <a:pPr marL="328169" lvl="1" indent="-164084" algn="l">
              <a:lnSpc>
                <a:spcPts val="2128"/>
              </a:lnSpc>
              <a:spcBef>
                <a:spcPct val="0"/>
              </a:spcBef>
              <a:buAutoNum type="arabicPeriod"/>
            </a:pPr>
            <a:r>
              <a:rPr lang="en-US" sz="1520">
                <a:solidFill>
                  <a:srgbClr val="FFFFFF"/>
                </a:solidFill>
                <a:latin typeface="Montserrat Classic"/>
                <a:ea typeface="Montserrat Classic"/>
                <a:cs typeface="Montserrat Classic"/>
                <a:sym typeface="Montserrat Classic"/>
              </a:rPr>
              <a:t>For babies born at less than 32 weeks’ gestation, increase the proportion discharged home from neonatal care having experienced no serious complication of prematurity (late onset bloodstream infection, NEC, BPD, serious preterm brain injury and mortality) by 1% per year over a ten-year period based on an estimated baseline rate observed in the NNAP 2021 data. </a:t>
            </a:r>
          </a:p>
        </p:txBody>
      </p:sp>
      <p:sp>
        <p:nvSpPr>
          <p:cNvPr id="91" name="TextBox 91"/>
          <p:cNvSpPr txBox="1"/>
          <p:nvPr/>
        </p:nvSpPr>
        <p:spPr>
          <a:xfrm>
            <a:off x="0" y="4436909"/>
            <a:ext cx="7997558" cy="921512"/>
          </a:xfrm>
          <a:prstGeom prst="rect">
            <a:avLst/>
          </a:prstGeom>
        </p:spPr>
        <p:txBody>
          <a:bodyPr lIns="0" tIns="0" rIns="0" bIns="0" rtlCol="0" anchor="t">
            <a:spAutoFit/>
          </a:bodyPr>
          <a:lstStyle/>
          <a:p>
            <a:pPr algn="ctr">
              <a:lnSpc>
                <a:spcPts val="3696"/>
              </a:lnSpc>
            </a:pPr>
            <a:r>
              <a:rPr lang="en-US" sz="2640" b="1" u="sng">
                <a:solidFill>
                  <a:srgbClr val="0D0D58"/>
                </a:solidFill>
                <a:latin typeface="Montserrat Classic Bold"/>
                <a:ea typeface="Montserrat Classic Bold"/>
                <a:cs typeface="Montserrat Classic Bold"/>
                <a:sym typeface="Montserrat Classic Bold"/>
              </a:rPr>
              <a:t>NATIONAL</a:t>
            </a:r>
          </a:p>
          <a:p>
            <a:pPr algn="ctr">
              <a:lnSpc>
                <a:spcPts val="1819"/>
              </a:lnSpc>
            </a:pPr>
            <a:r>
              <a:rPr lang="en-US" sz="1299" b="1">
                <a:solidFill>
                  <a:srgbClr val="0D0D58"/>
                </a:solidFill>
                <a:latin typeface="Montserrat Classic Bold"/>
                <a:ea typeface="Montserrat Classic Bold"/>
                <a:cs typeface="Montserrat Classic Bold"/>
                <a:sym typeface="Montserrat Classic Bold"/>
              </a:rPr>
              <a:t>How the project provides evidence of quality and outcomes of care </a:t>
            </a:r>
          </a:p>
          <a:p>
            <a:pPr algn="ctr">
              <a:lnSpc>
                <a:spcPts val="1819"/>
              </a:lnSpc>
              <a:spcBef>
                <a:spcPct val="0"/>
              </a:spcBef>
            </a:pPr>
            <a:r>
              <a:rPr lang="en-US" sz="1299" b="1">
                <a:solidFill>
                  <a:srgbClr val="0D0D58"/>
                </a:solidFill>
                <a:latin typeface="Montserrat Classic Bold"/>
                <a:ea typeface="Montserrat Classic Bold"/>
                <a:cs typeface="Montserrat Classic Bold"/>
                <a:sym typeface="Montserrat Classic Bold"/>
              </a:rPr>
              <a:t>nationally</a:t>
            </a:r>
          </a:p>
        </p:txBody>
      </p:sp>
      <p:sp>
        <p:nvSpPr>
          <p:cNvPr id="92" name="TextBox 92"/>
          <p:cNvSpPr txBox="1"/>
          <p:nvPr/>
        </p:nvSpPr>
        <p:spPr>
          <a:xfrm>
            <a:off x="8046707" y="4560070"/>
            <a:ext cx="6497836" cy="702183"/>
          </a:xfrm>
          <a:prstGeom prst="rect">
            <a:avLst/>
          </a:prstGeom>
        </p:spPr>
        <p:txBody>
          <a:bodyPr lIns="0" tIns="0" rIns="0" bIns="0" rtlCol="0" anchor="t">
            <a:spAutoFit/>
          </a:bodyPr>
          <a:lstStyle/>
          <a:p>
            <a:pPr algn="ctr">
              <a:lnSpc>
                <a:spcPts val="3724"/>
              </a:lnSpc>
            </a:pPr>
            <a:r>
              <a:rPr lang="en-US" sz="2660" b="1" u="sng">
                <a:solidFill>
                  <a:srgbClr val="0D0D58"/>
                </a:solidFill>
                <a:latin typeface="Montserrat Classic Bold"/>
                <a:ea typeface="Montserrat Classic Bold"/>
                <a:cs typeface="Montserrat Classic Bold"/>
                <a:sym typeface="Montserrat Classic Bold"/>
              </a:rPr>
              <a:t>SYSTEM</a:t>
            </a:r>
          </a:p>
          <a:p>
            <a:pPr algn="ctr">
              <a:lnSpc>
                <a:spcPts val="1819"/>
              </a:lnSpc>
              <a:spcBef>
                <a:spcPct val="0"/>
              </a:spcBef>
            </a:pPr>
            <a:r>
              <a:rPr lang="en-US" sz="1299" b="1">
                <a:solidFill>
                  <a:srgbClr val="0D0D58"/>
                </a:solidFill>
                <a:latin typeface="Montserrat Classic Bold"/>
                <a:ea typeface="Montserrat Classic Bold"/>
                <a:cs typeface="Montserrat Classic Bold"/>
                <a:sym typeface="Montserrat Classic Bold"/>
              </a:rPr>
              <a:t>How the project supports policy development &amp; system managemen</a:t>
            </a:r>
            <a:r>
              <a:rPr lang="en-US" sz="1299">
                <a:solidFill>
                  <a:srgbClr val="000000"/>
                </a:solidFill>
                <a:latin typeface="Montserrat Classic"/>
                <a:ea typeface="Montserrat Classic"/>
                <a:cs typeface="Montserrat Classic"/>
                <a:sym typeface="Montserrat Classic"/>
              </a:rPr>
              <a:t>t</a:t>
            </a:r>
          </a:p>
        </p:txBody>
      </p:sp>
      <p:sp>
        <p:nvSpPr>
          <p:cNvPr id="93" name="TextBox 93"/>
          <p:cNvSpPr txBox="1"/>
          <p:nvPr/>
        </p:nvSpPr>
        <p:spPr>
          <a:xfrm>
            <a:off x="1786791" y="12956263"/>
            <a:ext cx="4117777" cy="702183"/>
          </a:xfrm>
          <a:prstGeom prst="rect">
            <a:avLst/>
          </a:prstGeom>
        </p:spPr>
        <p:txBody>
          <a:bodyPr lIns="0" tIns="0" rIns="0" bIns="0" rtlCol="0" anchor="t">
            <a:spAutoFit/>
          </a:bodyPr>
          <a:lstStyle/>
          <a:p>
            <a:pPr algn="ctr">
              <a:lnSpc>
                <a:spcPts val="3724"/>
              </a:lnSpc>
            </a:pPr>
            <a:r>
              <a:rPr lang="en-US" sz="2660" b="1" u="sng">
                <a:solidFill>
                  <a:srgbClr val="0D0D58"/>
                </a:solidFill>
                <a:latin typeface="Montserrat Classic Bold"/>
                <a:ea typeface="Montserrat Classic Bold"/>
                <a:cs typeface="Montserrat Classic Bold"/>
                <a:sym typeface="Montserrat Classic Bold"/>
              </a:rPr>
              <a:t>LOCAL</a:t>
            </a:r>
          </a:p>
          <a:p>
            <a:pPr algn="ctr">
              <a:lnSpc>
                <a:spcPts val="1819"/>
              </a:lnSpc>
              <a:spcBef>
                <a:spcPct val="0"/>
              </a:spcBef>
            </a:pPr>
            <a:r>
              <a:rPr lang="en-US" sz="1299" b="1">
                <a:solidFill>
                  <a:srgbClr val="0D0D58"/>
                </a:solidFill>
                <a:latin typeface="Montserrat Classic Bold"/>
                <a:ea typeface="Montserrat Classic Bold"/>
                <a:cs typeface="Montserrat Classic Bold"/>
                <a:sym typeface="Montserrat Classic Bold"/>
              </a:rPr>
              <a:t>How the project stimulates quality improvemen</a:t>
            </a:r>
            <a:r>
              <a:rPr lang="en-US" sz="1299" b="1">
                <a:solidFill>
                  <a:srgbClr val="000000"/>
                </a:solidFill>
                <a:latin typeface="Montserrat Classic Bold"/>
                <a:ea typeface="Montserrat Classic Bold"/>
                <a:cs typeface="Montserrat Classic Bold"/>
                <a:sym typeface="Montserrat Classic Bold"/>
              </a:rPr>
              <a:t>t</a:t>
            </a:r>
          </a:p>
        </p:txBody>
      </p:sp>
      <p:sp>
        <p:nvSpPr>
          <p:cNvPr id="94" name="TextBox 94"/>
          <p:cNvSpPr txBox="1"/>
          <p:nvPr/>
        </p:nvSpPr>
        <p:spPr>
          <a:xfrm>
            <a:off x="8798313" y="12956263"/>
            <a:ext cx="4980980" cy="702183"/>
          </a:xfrm>
          <a:prstGeom prst="rect">
            <a:avLst/>
          </a:prstGeom>
        </p:spPr>
        <p:txBody>
          <a:bodyPr lIns="0" tIns="0" rIns="0" bIns="0" rtlCol="0" anchor="t">
            <a:spAutoFit/>
          </a:bodyPr>
          <a:lstStyle/>
          <a:p>
            <a:pPr algn="ctr">
              <a:lnSpc>
                <a:spcPts val="3724"/>
              </a:lnSpc>
            </a:pPr>
            <a:r>
              <a:rPr lang="en-US" sz="2660" b="1" u="sng">
                <a:solidFill>
                  <a:srgbClr val="0D0D58"/>
                </a:solidFill>
                <a:latin typeface="Montserrat Classic Bold"/>
                <a:ea typeface="Montserrat Classic Bold"/>
                <a:cs typeface="Montserrat Classic Bold"/>
                <a:sym typeface="Montserrat Classic Bold"/>
              </a:rPr>
              <a:t>PUBLIC</a:t>
            </a:r>
          </a:p>
          <a:p>
            <a:pPr algn="ctr">
              <a:lnSpc>
                <a:spcPts val="1819"/>
              </a:lnSpc>
              <a:spcBef>
                <a:spcPct val="0"/>
              </a:spcBef>
            </a:pPr>
            <a:r>
              <a:rPr lang="en-US" sz="1299" b="1">
                <a:solidFill>
                  <a:srgbClr val="0D0D58"/>
                </a:solidFill>
                <a:latin typeface="Montserrat Classic Bold"/>
                <a:ea typeface="Montserrat Classic Bold"/>
                <a:cs typeface="Montserrat Classic Bold"/>
                <a:sym typeface="Montserrat Classic Bold"/>
              </a:rPr>
              <a:t>How the project is used by the public and the demand for it</a:t>
            </a:r>
          </a:p>
        </p:txBody>
      </p:sp>
      <p:sp>
        <p:nvSpPr>
          <p:cNvPr id="95" name="TextBox 95"/>
          <p:cNvSpPr txBox="1"/>
          <p:nvPr/>
        </p:nvSpPr>
        <p:spPr>
          <a:xfrm>
            <a:off x="727419" y="5566390"/>
            <a:ext cx="6263321" cy="1432052"/>
          </a:xfrm>
          <a:prstGeom prst="rect">
            <a:avLst/>
          </a:prstGeom>
        </p:spPr>
        <p:txBody>
          <a:bodyPr lIns="0" tIns="0" rIns="0" bIns="0" rtlCol="0" anchor="t">
            <a:spAutoFit/>
          </a:bodyPr>
          <a:lstStyle/>
          <a:p>
            <a:pPr algn="ctr">
              <a:lnSpc>
                <a:spcPts val="1918"/>
              </a:lnSpc>
            </a:pPr>
            <a:r>
              <a:rPr lang="en-US" sz="1370">
                <a:solidFill>
                  <a:srgbClr val="0D0D58"/>
                </a:solidFill>
                <a:latin typeface="Montserrat Classic"/>
                <a:ea typeface="Montserrat Classic"/>
                <a:cs typeface="Montserrat Classic"/>
                <a:sym typeface="Montserrat Classic"/>
              </a:rPr>
              <a:t>The NNAP launched a new version of NNAP Online, </a:t>
            </a:r>
            <a:r>
              <a:rPr lang="en-US" sz="1370" b="1" u="sng">
                <a:solidFill>
                  <a:srgbClr val="0D0D58"/>
                </a:solidFill>
                <a:latin typeface="Montserrat Classic Bold"/>
                <a:ea typeface="Montserrat Classic Bold"/>
                <a:cs typeface="Montserrat Classic Bold"/>
                <a:sym typeface="Montserrat Classic Bold"/>
                <a:hlinkClick r:id="rId5" tooltip="https://www.rcpch.ac.uk/resources/nnap-online-report-data"/>
              </a:rPr>
              <a:t>NNAP Online: Report Data</a:t>
            </a:r>
            <a:r>
              <a:rPr lang="en-US" sz="1370">
                <a:solidFill>
                  <a:srgbClr val="0D0D58"/>
                </a:solidFill>
                <a:latin typeface="Montserrat Classic"/>
                <a:ea typeface="Montserrat Classic"/>
                <a:cs typeface="Montserrat Classic"/>
                <a:sym typeface="Montserrat Classic"/>
              </a:rPr>
              <a:t>. This reporting tool allows public users to view neonatal network &amp; unit results from 2014 – 2023, as well as outlier analysis results. Additionally, spine plots, nurse staffing plots, and data on breastmilk feeding can be viewed. </a:t>
            </a:r>
          </a:p>
          <a:p>
            <a:pPr algn="ctr">
              <a:lnSpc>
                <a:spcPts val="1918"/>
              </a:lnSpc>
              <a:spcBef>
                <a:spcPct val="0"/>
              </a:spcBef>
            </a:pPr>
            <a:endParaRPr lang="en-US" sz="1370">
              <a:solidFill>
                <a:srgbClr val="0D0D58"/>
              </a:solidFill>
              <a:latin typeface="Montserrat Classic"/>
              <a:ea typeface="Montserrat Classic"/>
              <a:cs typeface="Montserrat Classic"/>
              <a:sym typeface="Montserrat Classic"/>
            </a:endParaRPr>
          </a:p>
        </p:txBody>
      </p:sp>
      <p:sp>
        <p:nvSpPr>
          <p:cNvPr id="96" name="TextBox 96"/>
          <p:cNvSpPr txBox="1"/>
          <p:nvPr/>
        </p:nvSpPr>
        <p:spPr>
          <a:xfrm>
            <a:off x="4222222" y="7179417"/>
            <a:ext cx="2768518" cy="1594993"/>
          </a:xfrm>
          <a:prstGeom prst="rect">
            <a:avLst/>
          </a:prstGeom>
        </p:spPr>
        <p:txBody>
          <a:bodyPr lIns="0" tIns="0" rIns="0" bIns="0" rtlCol="0" anchor="t">
            <a:spAutoFit/>
          </a:bodyPr>
          <a:lstStyle/>
          <a:p>
            <a:pPr algn="ctr">
              <a:lnSpc>
                <a:spcPts val="1862"/>
              </a:lnSpc>
              <a:spcBef>
                <a:spcPct val="0"/>
              </a:spcBef>
            </a:pPr>
            <a:r>
              <a:rPr lang="en-US" sz="1330">
                <a:solidFill>
                  <a:srgbClr val="0D0D58"/>
                </a:solidFill>
                <a:latin typeface="Montserrat Classic"/>
                <a:ea typeface="Montserrat Classic"/>
                <a:cs typeface="Montserrat Classic"/>
                <a:sym typeface="Montserrat Classic"/>
              </a:rPr>
              <a:t>In 2023, 68.3% of babies born at less than 34 weeks’ gestation had deferred cord clamping (DCC). In 2022, the proportion was 60.4%, indicating a striking 7.9% improvement over the past year.</a:t>
            </a:r>
          </a:p>
        </p:txBody>
      </p:sp>
      <p:sp>
        <p:nvSpPr>
          <p:cNvPr id="97" name="TextBox 97"/>
          <p:cNvSpPr txBox="1"/>
          <p:nvPr/>
        </p:nvSpPr>
        <p:spPr>
          <a:xfrm>
            <a:off x="933297" y="7201473"/>
            <a:ext cx="2693104" cy="2433955"/>
          </a:xfrm>
          <a:prstGeom prst="rect">
            <a:avLst/>
          </a:prstGeom>
        </p:spPr>
        <p:txBody>
          <a:bodyPr lIns="0" tIns="0" rIns="0" bIns="0" rtlCol="0" anchor="t">
            <a:spAutoFit/>
          </a:bodyPr>
          <a:lstStyle/>
          <a:p>
            <a:pPr algn="ctr">
              <a:lnSpc>
                <a:spcPts val="1959"/>
              </a:lnSpc>
            </a:pPr>
            <a:r>
              <a:rPr lang="en-US" sz="1399">
                <a:solidFill>
                  <a:srgbClr val="0D0D58"/>
                </a:solidFill>
                <a:latin typeface="Montserrat Classic"/>
                <a:ea typeface="Montserrat Classic"/>
                <a:cs typeface="Montserrat Classic"/>
                <a:sym typeface="Montserrat Classic"/>
              </a:rPr>
              <a:t>The proportion of units reporting that they had validated their data increased from 2022. In 2023 84.5% of units validated their data for preterm brain injury, 85.93% for bloodstream infection and 87.64% for necrotising enterocolitis.</a:t>
            </a:r>
          </a:p>
          <a:p>
            <a:pPr algn="ctr">
              <a:lnSpc>
                <a:spcPts val="1679"/>
              </a:lnSpc>
              <a:spcBef>
                <a:spcPct val="0"/>
              </a:spcBef>
            </a:pPr>
            <a:endParaRPr lang="en-US" sz="1399">
              <a:solidFill>
                <a:srgbClr val="0D0D58"/>
              </a:solidFill>
              <a:latin typeface="Montserrat Classic"/>
              <a:ea typeface="Montserrat Classic"/>
              <a:cs typeface="Montserrat Classic"/>
              <a:sym typeface="Montserrat Classic"/>
            </a:endParaRPr>
          </a:p>
        </p:txBody>
      </p:sp>
      <p:sp>
        <p:nvSpPr>
          <p:cNvPr id="98" name="TextBox 98"/>
          <p:cNvSpPr txBox="1"/>
          <p:nvPr/>
        </p:nvSpPr>
        <p:spPr>
          <a:xfrm>
            <a:off x="963198" y="10020460"/>
            <a:ext cx="2696453" cy="2022541"/>
          </a:xfrm>
          <a:prstGeom prst="rect">
            <a:avLst/>
          </a:prstGeom>
        </p:spPr>
        <p:txBody>
          <a:bodyPr lIns="0" tIns="0" rIns="0" bIns="0" rtlCol="0" anchor="t">
            <a:spAutoFit/>
          </a:bodyPr>
          <a:lstStyle/>
          <a:p>
            <a:pPr algn="ctr">
              <a:lnSpc>
                <a:spcPts val="1959"/>
              </a:lnSpc>
              <a:spcBef>
                <a:spcPct val="0"/>
              </a:spcBef>
            </a:pPr>
            <a:r>
              <a:rPr lang="en-US" sz="1399" dirty="0">
                <a:solidFill>
                  <a:srgbClr val="000000"/>
                </a:solidFill>
                <a:latin typeface="Montserrat Classic"/>
                <a:ea typeface="Montserrat Classic"/>
                <a:cs typeface="Montserrat Classic"/>
                <a:sym typeface="Montserrat Classic"/>
              </a:rPr>
              <a:t>N</a:t>
            </a:r>
            <a:r>
              <a:rPr lang="en-US" sz="1399" dirty="0">
                <a:solidFill>
                  <a:srgbClr val="0D0D58"/>
                </a:solidFill>
                <a:latin typeface="Montserrat Classic"/>
                <a:ea typeface="Montserrat Classic"/>
                <a:cs typeface="Montserrat Classic"/>
                <a:sym typeface="Montserrat Classic"/>
              </a:rPr>
              <a:t>ational adherence to the UK screening for retinopathy of prematurity (ROP) has improved remarkedly, with 78.4% of eligible babies being screened according to the </a:t>
            </a:r>
            <a:r>
              <a:rPr lang="en-US" sz="1399" dirty="0">
                <a:solidFill>
                  <a:srgbClr val="0D0D58"/>
                </a:solidFill>
                <a:latin typeface="Montserrat Classic"/>
                <a:ea typeface="Montserrat Classic"/>
                <a:cs typeface="Montserrat Classic"/>
                <a:sym typeface="Montserrat Classic"/>
                <a:hlinkClick r:id="rId6"/>
              </a:rPr>
              <a:t>guideline</a:t>
            </a:r>
            <a:r>
              <a:rPr lang="en-US" sz="1399" dirty="0">
                <a:solidFill>
                  <a:srgbClr val="0D0D58"/>
                </a:solidFill>
                <a:latin typeface="Montserrat Classic"/>
                <a:ea typeface="Montserrat Classic"/>
                <a:cs typeface="Montserrat Classic"/>
                <a:sym typeface="Montserrat Classic"/>
              </a:rPr>
              <a:t>. This represents a 9.4% increase from 2022. </a:t>
            </a:r>
          </a:p>
        </p:txBody>
      </p:sp>
      <p:sp>
        <p:nvSpPr>
          <p:cNvPr id="99" name="TextBox 99"/>
          <p:cNvSpPr txBox="1"/>
          <p:nvPr/>
        </p:nvSpPr>
        <p:spPr>
          <a:xfrm>
            <a:off x="4331315" y="9266815"/>
            <a:ext cx="2594772" cy="983615"/>
          </a:xfrm>
          <a:prstGeom prst="rect">
            <a:avLst/>
          </a:prstGeom>
        </p:spPr>
        <p:txBody>
          <a:bodyPr lIns="0" tIns="0" rIns="0" bIns="0" rtlCol="0" anchor="t">
            <a:spAutoFit/>
          </a:bodyPr>
          <a:lstStyle/>
          <a:p>
            <a:pPr algn="ctr">
              <a:lnSpc>
                <a:spcPts val="1959"/>
              </a:lnSpc>
              <a:spcBef>
                <a:spcPct val="0"/>
              </a:spcBef>
            </a:pPr>
            <a:r>
              <a:rPr lang="en-US" sz="1399">
                <a:solidFill>
                  <a:srgbClr val="0D0D58"/>
                </a:solidFill>
                <a:latin typeface="Montserrat Classic"/>
                <a:ea typeface="Montserrat Classic"/>
                <a:cs typeface="Montserrat Classic"/>
                <a:sym typeface="Montserrat Classic"/>
              </a:rPr>
              <a:t>Breastmilk feeding at two days of life increased to 62% in 2023, which is a 13% increase from 2022 (49%).</a:t>
            </a:r>
          </a:p>
        </p:txBody>
      </p:sp>
      <p:sp>
        <p:nvSpPr>
          <p:cNvPr id="100" name="TextBox 100"/>
          <p:cNvSpPr txBox="1"/>
          <p:nvPr/>
        </p:nvSpPr>
        <p:spPr>
          <a:xfrm>
            <a:off x="1126881" y="14038440"/>
            <a:ext cx="5785694" cy="2322248"/>
          </a:xfrm>
          <a:prstGeom prst="rect">
            <a:avLst/>
          </a:prstGeom>
        </p:spPr>
        <p:txBody>
          <a:bodyPr lIns="0" tIns="0" rIns="0" bIns="0" rtlCol="0" anchor="t">
            <a:spAutoFit/>
          </a:bodyPr>
          <a:lstStyle/>
          <a:p>
            <a:pPr algn="ctr">
              <a:lnSpc>
                <a:spcPts val="1878"/>
              </a:lnSpc>
            </a:pPr>
            <a:r>
              <a:rPr lang="en-US" sz="1342">
                <a:solidFill>
                  <a:srgbClr val="0D0D58"/>
                </a:solidFill>
                <a:latin typeface="Montserrat Classic"/>
                <a:ea typeface="Montserrat Classic"/>
                <a:cs typeface="Montserrat Classic"/>
                <a:sym typeface="Montserrat Classic"/>
              </a:rPr>
              <a:t>The NNAP launched the Restricted Access Dashboard (RAD) in 2024, replacing previous PDF quarterly reports that were distributed via restricted access SharePoint folders. Updated monthly, the RAD presents monthly, quarterly and annual results for each NNAP measure, offered through charts, tabular data and patient lists. This interactive dashboard is intended for quality improvement purposes. The RAD is available for neonatal units and network users and requires permission from the NNAP lead before any user is granted access.</a:t>
            </a:r>
          </a:p>
          <a:p>
            <a:pPr algn="ctr">
              <a:lnSpc>
                <a:spcPts val="1475"/>
              </a:lnSpc>
              <a:spcBef>
                <a:spcPct val="0"/>
              </a:spcBef>
            </a:pPr>
            <a:endParaRPr lang="en-US" sz="1342">
              <a:solidFill>
                <a:srgbClr val="0D0D58"/>
              </a:solidFill>
              <a:latin typeface="Montserrat Classic"/>
              <a:ea typeface="Montserrat Classic"/>
              <a:cs typeface="Montserrat Classic"/>
              <a:sym typeface="Montserrat Classic"/>
            </a:endParaRPr>
          </a:p>
        </p:txBody>
      </p:sp>
      <p:sp>
        <p:nvSpPr>
          <p:cNvPr id="101" name="TextBox 101"/>
          <p:cNvSpPr txBox="1"/>
          <p:nvPr/>
        </p:nvSpPr>
        <p:spPr>
          <a:xfrm>
            <a:off x="979176" y="16726452"/>
            <a:ext cx="2664497" cy="1866900"/>
          </a:xfrm>
          <a:prstGeom prst="rect">
            <a:avLst/>
          </a:prstGeom>
        </p:spPr>
        <p:txBody>
          <a:bodyPr lIns="0" tIns="0" rIns="0" bIns="0" rtlCol="0" anchor="t">
            <a:spAutoFit/>
          </a:bodyPr>
          <a:lstStyle/>
          <a:p>
            <a:pPr algn="ctr">
              <a:lnSpc>
                <a:spcPts val="2100"/>
              </a:lnSpc>
              <a:spcBef>
                <a:spcPct val="0"/>
              </a:spcBef>
            </a:pPr>
            <a:r>
              <a:rPr lang="en-US" sz="1500">
                <a:solidFill>
                  <a:srgbClr val="0D0D58"/>
                </a:solidFill>
                <a:latin typeface="Montserrat Classic"/>
                <a:ea typeface="Montserrat Classic"/>
                <a:cs typeface="Montserrat Classic"/>
                <a:sym typeface="Montserrat Classic"/>
              </a:rPr>
              <a:t>Neonatal services respond to outlier notifications by investigating the causes of their outlier status and developing and implementing action plans to improve.</a:t>
            </a:r>
          </a:p>
        </p:txBody>
      </p:sp>
      <p:sp>
        <p:nvSpPr>
          <p:cNvPr id="102" name="TextBox 102"/>
          <p:cNvSpPr txBox="1"/>
          <p:nvPr/>
        </p:nvSpPr>
        <p:spPr>
          <a:xfrm>
            <a:off x="4174741" y="16677557"/>
            <a:ext cx="2665724" cy="1974215"/>
          </a:xfrm>
          <a:prstGeom prst="rect">
            <a:avLst/>
          </a:prstGeom>
        </p:spPr>
        <p:txBody>
          <a:bodyPr lIns="0" tIns="0" rIns="0" bIns="0" rtlCol="0" anchor="t">
            <a:spAutoFit/>
          </a:bodyPr>
          <a:lstStyle/>
          <a:p>
            <a:pPr algn="ctr">
              <a:lnSpc>
                <a:spcPts val="1959"/>
              </a:lnSpc>
              <a:spcBef>
                <a:spcPct val="0"/>
              </a:spcBef>
            </a:pPr>
            <a:r>
              <a:rPr lang="en-US" sz="1399">
                <a:solidFill>
                  <a:srgbClr val="0D0D58"/>
                </a:solidFill>
                <a:latin typeface="Montserrat Classic"/>
                <a:ea typeface="Montserrat Classic"/>
                <a:cs typeface="Montserrat Classic"/>
                <a:sym typeface="Montserrat Classic"/>
              </a:rPr>
              <a:t>The NNAP shifted from quarterly to monthly reporting via the RAD and </a:t>
            </a:r>
            <a:r>
              <a:rPr lang="en-US" sz="1399" u="sng">
                <a:solidFill>
                  <a:srgbClr val="0D0D58"/>
                </a:solidFill>
                <a:latin typeface="Montserrat Classic"/>
                <a:ea typeface="Montserrat Classic"/>
                <a:cs typeface="Montserrat Classic"/>
                <a:sym typeface="Montserrat Classic"/>
                <a:hlinkClick r:id="rId7" tooltip="https://www.rcpch.ac.uk/resources/nnap-data-dashboard"/>
              </a:rPr>
              <a:t>Public Access Dashboard (PAD)</a:t>
            </a:r>
            <a:r>
              <a:rPr lang="en-US" sz="1399">
                <a:solidFill>
                  <a:srgbClr val="0D0D58"/>
                </a:solidFill>
                <a:latin typeface="Montserrat Classic"/>
                <a:ea typeface="Montserrat Classic"/>
                <a:cs typeface="Montserrat Classic"/>
                <a:sym typeface="Montserrat Classic"/>
              </a:rPr>
              <a:t>. This provides neonatal units &amp; networks, and the public with more frequent, timely access to data. </a:t>
            </a:r>
          </a:p>
        </p:txBody>
      </p:sp>
      <p:sp>
        <p:nvSpPr>
          <p:cNvPr id="103" name="TextBox 103"/>
          <p:cNvSpPr txBox="1"/>
          <p:nvPr/>
        </p:nvSpPr>
        <p:spPr>
          <a:xfrm>
            <a:off x="923942" y="19187093"/>
            <a:ext cx="6002145" cy="1333500"/>
          </a:xfrm>
          <a:prstGeom prst="rect">
            <a:avLst/>
          </a:prstGeom>
        </p:spPr>
        <p:txBody>
          <a:bodyPr lIns="0" tIns="0" rIns="0" bIns="0" rtlCol="0" anchor="t">
            <a:spAutoFit/>
          </a:bodyPr>
          <a:lstStyle/>
          <a:p>
            <a:pPr algn="ctr">
              <a:lnSpc>
                <a:spcPts val="2100"/>
              </a:lnSpc>
            </a:pPr>
            <a:r>
              <a:rPr lang="en-US" sz="1500">
                <a:solidFill>
                  <a:srgbClr val="0D0D58"/>
                </a:solidFill>
                <a:latin typeface="Montserrat Classic"/>
                <a:ea typeface="Montserrat Classic"/>
                <a:cs typeface="Montserrat Classic"/>
                <a:sym typeface="Montserrat Classic"/>
              </a:rPr>
              <a:t>NNAP 2023 Summary report webinar</a:t>
            </a:r>
            <a:r>
              <a:rPr lang="en-US" sz="1500" u="sng">
                <a:solidFill>
                  <a:srgbClr val="0D0D58"/>
                </a:solidFill>
                <a:latin typeface="Montserrat Classic"/>
                <a:ea typeface="Montserrat Classic"/>
                <a:cs typeface="Montserrat Classic"/>
                <a:sym typeface="Montserrat Classic"/>
                <a:hlinkClick r:id="rId8" tooltip="https://www.rcpch.ac.uk/resources/nnap-webinar-recording-key-findings-national-recommendations-2023-summary-report"/>
              </a:rPr>
              <a:t>: Key findings and national recommendations from the 2023 Summary Report</a:t>
            </a:r>
            <a:r>
              <a:rPr lang="en-US" sz="1500">
                <a:solidFill>
                  <a:srgbClr val="0D0D58"/>
                </a:solidFill>
                <a:latin typeface="Montserrat Classic"/>
                <a:ea typeface="Montserrat Classic"/>
                <a:cs typeface="Montserrat Classic"/>
                <a:sym typeface="Montserrat Classic"/>
              </a:rPr>
              <a:t> – 340 registered, 173 attended </a:t>
            </a:r>
          </a:p>
          <a:p>
            <a:pPr algn="ctr">
              <a:lnSpc>
                <a:spcPts val="2100"/>
              </a:lnSpc>
              <a:spcBef>
                <a:spcPct val="0"/>
              </a:spcBef>
            </a:pPr>
            <a:r>
              <a:rPr lang="en-US" sz="1500">
                <a:solidFill>
                  <a:srgbClr val="0D0D58"/>
                </a:solidFill>
                <a:latin typeface="Montserrat Classic"/>
                <a:ea typeface="Montserrat Classic"/>
                <a:cs typeface="Montserrat Classic"/>
                <a:sym typeface="Montserrat Classic"/>
              </a:rPr>
              <a:t>NNAP Data Assurance Webinar: </a:t>
            </a:r>
            <a:r>
              <a:rPr lang="en-US" sz="1500" u="sng">
                <a:solidFill>
                  <a:srgbClr val="0D0D58"/>
                </a:solidFill>
                <a:latin typeface="Montserrat Classic"/>
                <a:ea typeface="Montserrat Classic"/>
                <a:cs typeface="Montserrat Classic"/>
                <a:sym typeface="Montserrat Classic"/>
                <a:hlinkClick r:id="rId9" tooltip="https://www.rcpch.ac.uk/resources/nnap-data-assurance-webinar-checking-validating-your-2024-data"/>
              </a:rPr>
              <a:t>Checking and validating your 2024 data</a:t>
            </a:r>
            <a:r>
              <a:rPr lang="en-US" sz="1500">
                <a:solidFill>
                  <a:srgbClr val="0D0D58"/>
                </a:solidFill>
                <a:latin typeface="Montserrat Classic"/>
                <a:ea typeface="Montserrat Classic"/>
                <a:cs typeface="Montserrat Classic"/>
                <a:sym typeface="Montserrat Classic"/>
              </a:rPr>
              <a:t> – 127 registered, 70 attended </a:t>
            </a:r>
          </a:p>
        </p:txBody>
      </p:sp>
      <p:sp>
        <p:nvSpPr>
          <p:cNvPr id="104" name="TextBox 104"/>
          <p:cNvSpPr txBox="1"/>
          <p:nvPr/>
        </p:nvSpPr>
        <p:spPr>
          <a:xfrm>
            <a:off x="8315796" y="14192259"/>
            <a:ext cx="2770010" cy="2860548"/>
          </a:xfrm>
          <a:prstGeom prst="rect">
            <a:avLst/>
          </a:prstGeom>
        </p:spPr>
        <p:txBody>
          <a:bodyPr lIns="0" tIns="0" rIns="0" bIns="0" rtlCol="0" anchor="t">
            <a:spAutoFit/>
          </a:bodyPr>
          <a:lstStyle/>
          <a:p>
            <a:pPr algn="ctr">
              <a:lnSpc>
                <a:spcPts val="1931"/>
              </a:lnSpc>
              <a:spcBef>
                <a:spcPct val="0"/>
              </a:spcBef>
            </a:pPr>
            <a:r>
              <a:rPr lang="en-US" sz="1380">
                <a:solidFill>
                  <a:srgbClr val="0D0D58"/>
                </a:solidFill>
                <a:latin typeface="Montserrat Classic"/>
                <a:ea typeface="Montserrat Classic"/>
                <a:cs typeface="Montserrat Classic"/>
                <a:sym typeface="Montserrat Classic"/>
              </a:rPr>
              <a:t>The project team has begun discussions with BLISS and the RCPCH Child Engagement team to plan the development of new Parental Partnership measures for the audit. The process will be done in collaboration with carers who have experienced neonatal care, as well as neonatal medical and nurse professionals. </a:t>
            </a:r>
            <a:r>
              <a:rPr lang="en-US" sz="1380">
                <a:solidFill>
                  <a:srgbClr val="FFFFFF"/>
                </a:solidFill>
                <a:latin typeface="Montserrat Classic"/>
                <a:ea typeface="Montserrat Classic"/>
                <a:cs typeface="Montserrat Classic"/>
                <a:sym typeface="Montserrat Classic"/>
              </a:rPr>
              <a:t> </a:t>
            </a:r>
          </a:p>
        </p:txBody>
      </p:sp>
      <p:sp>
        <p:nvSpPr>
          <p:cNvPr id="105" name="TextBox 105"/>
          <p:cNvSpPr txBox="1"/>
          <p:nvPr/>
        </p:nvSpPr>
        <p:spPr>
          <a:xfrm>
            <a:off x="11675568" y="14018700"/>
            <a:ext cx="2630624" cy="3098927"/>
          </a:xfrm>
          <a:prstGeom prst="rect">
            <a:avLst/>
          </a:prstGeom>
        </p:spPr>
        <p:txBody>
          <a:bodyPr lIns="0" tIns="0" rIns="0" bIns="0" rtlCol="0" anchor="t">
            <a:spAutoFit/>
          </a:bodyPr>
          <a:lstStyle/>
          <a:p>
            <a:pPr algn="ctr">
              <a:lnSpc>
                <a:spcPts val="1918"/>
              </a:lnSpc>
              <a:spcBef>
                <a:spcPct val="0"/>
              </a:spcBef>
            </a:pPr>
            <a:r>
              <a:rPr lang="en-US" sz="1370">
                <a:solidFill>
                  <a:srgbClr val="0D0D58"/>
                </a:solidFill>
                <a:latin typeface="Montserrat Classic"/>
                <a:ea typeface="Montserrat Classic"/>
                <a:cs typeface="Montserrat Classic"/>
                <a:sym typeface="Montserrat Classic"/>
              </a:rPr>
              <a:t>The NNAP project team sent its annual mail out to all neonatal units, which included copies of </a:t>
            </a:r>
            <a:r>
              <a:rPr lang="en-US" sz="1370" u="sng">
                <a:solidFill>
                  <a:srgbClr val="0D0D58"/>
                </a:solidFill>
                <a:latin typeface="Montserrat Classic"/>
                <a:ea typeface="Montserrat Classic"/>
                <a:cs typeface="Montserrat Classic"/>
                <a:sym typeface="Montserrat Classic"/>
                <a:hlinkClick r:id="rId10" tooltip="https://www.rcpch.ac.uk/resources/your-babys-care"/>
              </a:rPr>
              <a:t>Your baby’s care for 2023 data</a:t>
            </a:r>
            <a:r>
              <a:rPr lang="en-US" sz="1370">
                <a:solidFill>
                  <a:srgbClr val="0D0D58"/>
                </a:solidFill>
                <a:latin typeface="Montserrat Classic"/>
                <a:ea typeface="Montserrat Classic"/>
                <a:cs typeface="Montserrat Classic"/>
                <a:sym typeface="Montserrat Classic"/>
              </a:rPr>
              <a:t>, and the NNAP postcard. Copies of Your baby’s care were also sent to carers who contributed their baby’s photos for the parent and carer guide. These resources have been made available in English and Welsh.</a:t>
            </a:r>
            <a:r>
              <a:rPr lang="en-US" sz="1370">
                <a:solidFill>
                  <a:srgbClr val="FFFFFF"/>
                </a:solidFill>
                <a:latin typeface="Montserrat Classic"/>
                <a:ea typeface="Montserrat Classic"/>
                <a:cs typeface="Montserrat Classic"/>
                <a:sym typeface="Montserrat Classic"/>
              </a:rPr>
              <a:t> </a:t>
            </a:r>
          </a:p>
        </p:txBody>
      </p:sp>
      <p:sp>
        <p:nvSpPr>
          <p:cNvPr id="106" name="TextBox 106"/>
          <p:cNvSpPr txBox="1"/>
          <p:nvPr/>
        </p:nvSpPr>
        <p:spPr>
          <a:xfrm>
            <a:off x="8641355" y="17570543"/>
            <a:ext cx="5497147" cy="983615"/>
          </a:xfrm>
          <a:prstGeom prst="rect">
            <a:avLst/>
          </a:prstGeom>
        </p:spPr>
        <p:txBody>
          <a:bodyPr lIns="0" tIns="0" rIns="0" bIns="0" rtlCol="0" anchor="t">
            <a:spAutoFit/>
          </a:bodyPr>
          <a:lstStyle/>
          <a:p>
            <a:pPr algn="ctr">
              <a:lnSpc>
                <a:spcPts val="1959"/>
              </a:lnSpc>
              <a:spcBef>
                <a:spcPct val="0"/>
              </a:spcBef>
            </a:pPr>
            <a:r>
              <a:rPr lang="en-US" sz="1399">
                <a:solidFill>
                  <a:srgbClr val="0D0D58"/>
                </a:solidFill>
                <a:latin typeface="Montserrat Classic"/>
                <a:ea typeface="Montserrat Classic"/>
                <a:cs typeface="Montserrat Classic"/>
                <a:sym typeface="Montserrat Classic"/>
              </a:rPr>
              <a:t>The NNAP continue to engage with families through the annual photo competition. Selected photos and quotes are included on the cover of the </a:t>
            </a:r>
            <a:r>
              <a:rPr lang="en-US" sz="1399" u="sng">
                <a:solidFill>
                  <a:srgbClr val="0D0D58"/>
                </a:solidFill>
                <a:latin typeface="Montserrat Classic"/>
                <a:ea typeface="Montserrat Classic"/>
                <a:cs typeface="Montserrat Classic"/>
                <a:sym typeface="Montserrat Classic"/>
                <a:hlinkClick r:id="rId11" tooltip="https://www.rcpch.ac.uk/resources/national-neonatal-audit-programme-summary-report-2022-data"/>
              </a:rPr>
              <a:t>annual report on 2023 data </a:t>
            </a:r>
            <a:r>
              <a:rPr lang="en-US" sz="1399">
                <a:solidFill>
                  <a:srgbClr val="0D0D58"/>
                </a:solidFill>
                <a:latin typeface="Montserrat Classic"/>
                <a:ea typeface="Montserrat Classic"/>
                <a:cs typeface="Montserrat Classic"/>
                <a:sym typeface="Montserrat Classic"/>
              </a:rPr>
              <a:t>and throughout </a:t>
            </a:r>
            <a:r>
              <a:rPr lang="en-US" sz="1399" u="sng">
                <a:solidFill>
                  <a:srgbClr val="0D0D58"/>
                </a:solidFill>
                <a:latin typeface="Montserrat Classic"/>
                <a:ea typeface="Montserrat Classic"/>
                <a:cs typeface="Montserrat Classic"/>
                <a:sym typeface="Montserrat Classic"/>
                <a:hlinkClick r:id="rId12" tooltip="https://www.rcpch.ac.uk/resources/your-babys-care-measuring-standards-improving-neonatal-care"/>
              </a:rPr>
              <a:t>Your baby’s care </a:t>
            </a:r>
            <a:r>
              <a:rPr lang="en-US" sz="1399">
                <a:solidFill>
                  <a:srgbClr val="0D0D58"/>
                </a:solidFill>
                <a:latin typeface="Montserrat Classic"/>
                <a:ea typeface="Montserrat Classic"/>
                <a:cs typeface="Montserrat Classic"/>
                <a:sym typeface="Montserrat Classic"/>
              </a:rPr>
              <a:t> (the parent and carer’s guide).</a:t>
            </a:r>
          </a:p>
        </p:txBody>
      </p:sp>
      <p:sp>
        <p:nvSpPr>
          <p:cNvPr id="107" name="TextBox 107"/>
          <p:cNvSpPr txBox="1"/>
          <p:nvPr/>
        </p:nvSpPr>
        <p:spPr>
          <a:xfrm>
            <a:off x="10273378" y="18986169"/>
            <a:ext cx="3982868" cy="1432052"/>
          </a:xfrm>
          <a:prstGeom prst="rect">
            <a:avLst/>
          </a:prstGeom>
        </p:spPr>
        <p:txBody>
          <a:bodyPr lIns="0" tIns="0" rIns="0" bIns="0" rtlCol="0" anchor="t">
            <a:spAutoFit/>
          </a:bodyPr>
          <a:lstStyle/>
          <a:p>
            <a:pPr algn="ctr">
              <a:lnSpc>
                <a:spcPts val="1918"/>
              </a:lnSpc>
              <a:spcBef>
                <a:spcPct val="0"/>
              </a:spcBef>
            </a:pPr>
            <a:r>
              <a:rPr lang="en-US" sz="1370">
                <a:solidFill>
                  <a:srgbClr val="0D0D58"/>
                </a:solidFill>
                <a:latin typeface="Montserrat Classic"/>
                <a:ea typeface="Montserrat Classic"/>
                <a:cs typeface="Montserrat Classic"/>
                <a:sym typeface="Montserrat Classic"/>
              </a:rPr>
              <a:t>The NNAP produces unit posters for selected 2023 audit results for each unit involved in the NNAP. Unit results are compared with national performance. Neonatal units are encouraged to display these in their unit so carers can understand more about the audit. </a:t>
            </a:r>
          </a:p>
        </p:txBody>
      </p:sp>
      <p:sp>
        <p:nvSpPr>
          <p:cNvPr id="108" name="TextBox 108"/>
          <p:cNvSpPr txBox="1"/>
          <p:nvPr/>
        </p:nvSpPr>
        <p:spPr>
          <a:xfrm>
            <a:off x="8344746" y="5626072"/>
            <a:ext cx="2712109" cy="3424047"/>
          </a:xfrm>
          <a:prstGeom prst="rect">
            <a:avLst/>
          </a:prstGeom>
        </p:spPr>
        <p:txBody>
          <a:bodyPr lIns="0" tIns="0" rIns="0" bIns="0" rtlCol="0" anchor="t">
            <a:spAutoFit/>
          </a:bodyPr>
          <a:lstStyle/>
          <a:p>
            <a:pPr algn="ctr">
              <a:lnSpc>
                <a:spcPts val="1848"/>
              </a:lnSpc>
            </a:pPr>
            <a:r>
              <a:rPr lang="en-US" sz="1320">
                <a:solidFill>
                  <a:srgbClr val="0D0D58"/>
                </a:solidFill>
                <a:latin typeface="Montserrat Classic"/>
                <a:ea typeface="Montserrat Classic"/>
                <a:cs typeface="Montserrat Classic"/>
                <a:sym typeface="Montserrat Classic"/>
              </a:rPr>
              <a:t>The NNAP has achieved goals two and three from the 2022 - 25 strategic improvement goals.</a:t>
            </a:r>
          </a:p>
          <a:p>
            <a:pPr algn="ctr">
              <a:lnSpc>
                <a:spcPts val="1848"/>
              </a:lnSpc>
            </a:pPr>
            <a:r>
              <a:rPr lang="en-US" sz="1320" b="1">
                <a:solidFill>
                  <a:srgbClr val="0D0D58"/>
                </a:solidFill>
                <a:latin typeface="Montserrat Classic Bold"/>
                <a:ea typeface="Montserrat Classic Bold"/>
                <a:cs typeface="Montserrat Classic Bold"/>
                <a:sym typeface="Montserrat Classic Bold"/>
              </a:rPr>
              <a:t>Goal two</a:t>
            </a:r>
            <a:r>
              <a:rPr lang="en-US" sz="1320">
                <a:solidFill>
                  <a:srgbClr val="0D0D58"/>
                </a:solidFill>
                <a:latin typeface="Montserrat Classic"/>
                <a:ea typeface="Montserrat Classic"/>
                <a:cs typeface="Montserrat Classic"/>
                <a:sym typeface="Montserrat Classic"/>
              </a:rPr>
              <a:t>: between December 2021 to December 2024, there has been a 13.26% increase in this composite.</a:t>
            </a:r>
          </a:p>
          <a:p>
            <a:pPr algn="ctr">
              <a:lnSpc>
                <a:spcPts val="1848"/>
              </a:lnSpc>
              <a:spcBef>
                <a:spcPct val="0"/>
              </a:spcBef>
            </a:pPr>
            <a:r>
              <a:rPr lang="en-US" sz="1320" b="1">
                <a:solidFill>
                  <a:srgbClr val="0D0D58"/>
                </a:solidFill>
                <a:latin typeface="Montserrat Classic Bold"/>
                <a:ea typeface="Montserrat Classic Bold"/>
                <a:cs typeface="Montserrat Classic Bold"/>
                <a:sym typeface="Montserrat Classic Bold"/>
              </a:rPr>
              <a:t>Goal three</a:t>
            </a:r>
            <a:r>
              <a:rPr lang="en-US" sz="1320">
                <a:solidFill>
                  <a:srgbClr val="0D0D58"/>
                </a:solidFill>
                <a:latin typeface="Montserrat Classic"/>
                <a:ea typeface="Montserrat Classic"/>
                <a:cs typeface="Montserrat Classic"/>
                <a:sym typeface="Montserrat Classic"/>
              </a:rPr>
              <a:t>: between December 2021 to December 2024, there was a 5.06% increase in the proportion of babies born at less than 32 weeks gestation being discharged home from neonatal care having experienced no complications of prematurity. </a:t>
            </a:r>
          </a:p>
        </p:txBody>
      </p:sp>
      <p:sp>
        <p:nvSpPr>
          <p:cNvPr id="109" name="TextBox 109"/>
          <p:cNvSpPr txBox="1"/>
          <p:nvPr/>
        </p:nvSpPr>
        <p:spPr>
          <a:xfrm>
            <a:off x="11581869" y="5800169"/>
            <a:ext cx="2743815" cy="2964815"/>
          </a:xfrm>
          <a:prstGeom prst="rect">
            <a:avLst/>
          </a:prstGeom>
        </p:spPr>
        <p:txBody>
          <a:bodyPr lIns="0" tIns="0" rIns="0" bIns="0" rtlCol="0" anchor="t">
            <a:spAutoFit/>
          </a:bodyPr>
          <a:lstStyle/>
          <a:p>
            <a:pPr algn="ctr">
              <a:lnSpc>
                <a:spcPts val="1959"/>
              </a:lnSpc>
              <a:spcBef>
                <a:spcPct val="0"/>
              </a:spcBef>
            </a:pPr>
            <a:r>
              <a:rPr lang="en-US" sz="1399">
                <a:solidFill>
                  <a:srgbClr val="0D0D58"/>
                </a:solidFill>
                <a:latin typeface="Montserrat Classic"/>
                <a:ea typeface="Montserrat Classic"/>
                <a:cs typeface="Montserrat Classic"/>
                <a:sym typeface="Montserrat Classic"/>
              </a:rPr>
              <a:t>The NNAP began a data sharing agreement with NHS England Specialised Services Quality Dashboards (SSQD). The NNAP provides this group with quarterly data updates. Additionally, the NNAP is working on data linkage projects with the National Maternity &amp; Perinatal Audit (NMPA) and UK Health Security Agency (UKHSA). </a:t>
            </a:r>
          </a:p>
        </p:txBody>
      </p:sp>
      <p:sp>
        <p:nvSpPr>
          <p:cNvPr id="110" name="TextBox 110"/>
          <p:cNvSpPr txBox="1"/>
          <p:nvPr/>
        </p:nvSpPr>
        <p:spPr>
          <a:xfrm>
            <a:off x="8354963" y="9540400"/>
            <a:ext cx="6016095" cy="1367155"/>
          </a:xfrm>
          <a:prstGeom prst="rect">
            <a:avLst/>
          </a:prstGeom>
        </p:spPr>
        <p:txBody>
          <a:bodyPr lIns="0" tIns="0" rIns="0" bIns="0" rtlCol="0" anchor="t">
            <a:spAutoFit/>
          </a:bodyPr>
          <a:lstStyle/>
          <a:p>
            <a:pPr algn="ctr">
              <a:lnSpc>
                <a:spcPts val="1819"/>
              </a:lnSpc>
              <a:spcBef>
                <a:spcPct val="0"/>
              </a:spcBef>
            </a:pPr>
            <a:r>
              <a:rPr lang="en-US" sz="1299" dirty="0">
                <a:solidFill>
                  <a:srgbClr val="0D0D58"/>
                </a:solidFill>
                <a:latin typeface="Montserrat Classic"/>
                <a:ea typeface="Montserrat Classic"/>
                <a:cs typeface="Montserrat Classic"/>
                <a:sym typeface="Montserrat Classic"/>
              </a:rPr>
              <a:t>NNAP 2023 audit results have been included in two academic articles. </a:t>
            </a:r>
            <a:r>
              <a:rPr lang="en-US" sz="1299" i="1" dirty="0">
                <a:solidFill>
                  <a:srgbClr val="0D0D58"/>
                </a:solidFill>
                <a:latin typeface="Montserrat Classic"/>
                <a:ea typeface="Montserrat Classic"/>
                <a:cs typeface="Montserrat Classic"/>
                <a:sym typeface="Montserrat Classic"/>
              </a:rPr>
              <a:t>‘Does neonatal care delivery vary by deprivation and ethnicity: a retrospective cohort study’ </a:t>
            </a:r>
            <a:r>
              <a:rPr lang="en-US" sz="1299" dirty="0">
                <a:solidFill>
                  <a:srgbClr val="0D0D58"/>
                </a:solidFill>
                <a:latin typeface="Montserrat Classic"/>
                <a:ea typeface="Montserrat Classic"/>
                <a:cs typeface="Montserrat Classic"/>
                <a:sym typeface="Montserrat Classic"/>
              </a:rPr>
              <a:t>was submitted for review in February 2024. Another article is being written on </a:t>
            </a:r>
            <a:r>
              <a:rPr lang="en-US" sz="1299" i="1" dirty="0">
                <a:solidFill>
                  <a:srgbClr val="0D0D58"/>
                </a:solidFill>
                <a:latin typeface="Montserrat Classic"/>
                <a:ea typeface="Montserrat Classic"/>
                <a:cs typeface="Montserrat Classic"/>
                <a:sym typeface="Montserrat Classic"/>
              </a:rPr>
              <a:t>Bronchopulmonary Dysplasia (BPD).</a:t>
            </a:r>
            <a:r>
              <a:rPr lang="en-US" sz="1299" dirty="0">
                <a:solidFill>
                  <a:srgbClr val="0D0D58"/>
                </a:solidFill>
                <a:latin typeface="Montserrat Classic"/>
                <a:ea typeface="Montserrat Classic"/>
                <a:cs typeface="Montserrat Classic"/>
                <a:sym typeface="Montserrat Classic"/>
              </a:rPr>
              <a:t> NNAP Clinical Lead, Dr Sam Oddie, and Senior Data Analyst, Humfrey Legge, were involved in the writing of both papers. </a:t>
            </a:r>
          </a:p>
        </p:txBody>
      </p:sp>
      <p:sp>
        <p:nvSpPr>
          <p:cNvPr id="111" name="TextBox 111"/>
          <p:cNvSpPr txBox="1"/>
          <p:nvPr/>
        </p:nvSpPr>
        <p:spPr>
          <a:xfrm>
            <a:off x="8315796" y="11412380"/>
            <a:ext cx="5940450" cy="506101"/>
          </a:xfrm>
          <a:prstGeom prst="rect">
            <a:avLst/>
          </a:prstGeom>
        </p:spPr>
        <p:txBody>
          <a:bodyPr lIns="0" tIns="0" rIns="0" bIns="0" rtlCol="0" anchor="t">
            <a:spAutoFit/>
          </a:bodyPr>
          <a:lstStyle/>
          <a:p>
            <a:pPr algn="ctr">
              <a:lnSpc>
                <a:spcPts val="2100"/>
              </a:lnSpc>
              <a:spcBef>
                <a:spcPct val="0"/>
              </a:spcBef>
            </a:pPr>
            <a:r>
              <a:rPr lang="en-US" sz="1400" dirty="0">
                <a:solidFill>
                  <a:srgbClr val="0D0D58"/>
                </a:solidFill>
                <a:latin typeface="Montserrat Classic"/>
                <a:ea typeface="Montserrat Classic"/>
                <a:cs typeface="Montserrat Classic"/>
                <a:sym typeface="Montserrat Classic"/>
              </a:rPr>
              <a:t>The NNAP continues to contribute annual results to the CQC and the National Clinical Audit Benchmarking (NCAB) project.</a:t>
            </a:r>
          </a:p>
        </p:txBody>
      </p:sp>
      <p:sp>
        <p:nvSpPr>
          <p:cNvPr id="112" name="TextBox 112"/>
          <p:cNvSpPr txBox="1"/>
          <p:nvPr/>
        </p:nvSpPr>
        <p:spPr>
          <a:xfrm>
            <a:off x="4329519" y="10702068"/>
            <a:ext cx="2500227" cy="1366393"/>
          </a:xfrm>
          <a:prstGeom prst="rect">
            <a:avLst/>
          </a:prstGeom>
        </p:spPr>
        <p:txBody>
          <a:bodyPr lIns="0" tIns="0" rIns="0" bIns="0" rtlCol="0" anchor="t">
            <a:spAutoFit/>
          </a:bodyPr>
          <a:lstStyle/>
          <a:p>
            <a:pPr algn="ctr">
              <a:lnSpc>
                <a:spcPts val="1862"/>
              </a:lnSpc>
              <a:spcBef>
                <a:spcPct val="0"/>
              </a:spcBef>
            </a:pPr>
            <a:r>
              <a:rPr lang="en-US" sz="1330">
                <a:solidFill>
                  <a:srgbClr val="0D0D58"/>
                </a:solidFill>
                <a:latin typeface="Montserrat Classic"/>
                <a:ea typeface="Montserrat Classic"/>
                <a:cs typeface="Montserrat Classic"/>
                <a:sym typeface="Montserrat Classic"/>
              </a:rPr>
              <a:t>In 2023, 80.4% of  babies born at less than 34 weeks were admitted with a temperature within the recommended range, a 4.1% increase from 2022 (76.3%).</a:t>
            </a:r>
          </a:p>
        </p:txBody>
      </p:sp>
      <p:sp>
        <p:nvSpPr>
          <p:cNvPr id="113" name="Freeform 113"/>
          <p:cNvSpPr/>
          <p:nvPr/>
        </p:nvSpPr>
        <p:spPr>
          <a:xfrm>
            <a:off x="159884" y="174835"/>
            <a:ext cx="2428439" cy="1169433"/>
          </a:xfrm>
          <a:custGeom>
            <a:avLst/>
            <a:gdLst/>
            <a:ahLst/>
            <a:cxnLst/>
            <a:rect l="l" t="t" r="r" b="b"/>
            <a:pathLst>
              <a:path w="2428439" h="1169433">
                <a:moveTo>
                  <a:pt x="0" y="0"/>
                </a:moveTo>
                <a:lnTo>
                  <a:pt x="2428439" y="0"/>
                </a:lnTo>
                <a:lnTo>
                  <a:pt x="2428439" y="1169433"/>
                </a:lnTo>
                <a:lnTo>
                  <a:pt x="0" y="1169433"/>
                </a:lnTo>
                <a:lnTo>
                  <a:pt x="0" y="0"/>
                </a:lnTo>
                <a:close/>
              </a:path>
            </a:pathLst>
          </a:custGeom>
          <a:blipFill>
            <a:blip r:embed="rId13"/>
            <a:stretch>
              <a:fillRect l="-588" r="-588" b="-4613"/>
            </a:stretch>
          </a:blipFill>
        </p:spPr>
        <p:txBody>
          <a:bodyPr/>
          <a:lstStyle/>
          <a:p>
            <a:endParaRPr lang="en-GB"/>
          </a:p>
        </p:txBody>
      </p:sp>
      <p:sp>
        <p:nvSpPr>
          <p:cNvPr id="114" name="TextBox 114"/>
          <p:cNvSpPr txBox="1"/>
          <p:nvPr/>
        </p:nvSpPr>
        <p:spPr>
          <a:xfrm>
            <a:off x="1512000" y="21029288"/>
            <a:ext cx="12096000" cy="478790"/>
          </a:xfrm>
          <a:prstGeom prst="rect">
            <a:avLst/>
          </a:prstGeom>
        </p:spPr>
        <p:txBody>
          <a:bodyPr lIns="0" tIns="0" rIns="0" bIns="0" rtlCol="0" anchor="t">
            <a:spAutoFit/>
          </a:bodyPr>
          <a:lstStyle/>
          <a:p>
            <a:pPr algn="ctr">
              <a:lnSpc>
                <a:spcPts val="2099"/>
              </a:lnSpc>
            </a:pPr>
            <a:r>
              <a:rPr lang="en-US" sz="1499">
                <a:solidFill>
                  <a:srgbClr val="FFFFFF"/>
                </a:solidFill>
                <a:latin typeface="Montserrat Classic"/>
                <a:ea typeface="Montserrat Classic"/>
                <a:cs typeface="Montserrat Classic"/>
                <a:sym typeface="Montserrat Classic"/>
              </a:rPr>
              <a:t>Impact examples relate to the NNAP State of the Nation report on 2023 data. Impact report produced March 2025. </a:t>
            </a:r>
          </a:p>
          <a:p>
            <a:pPr algn="ctr">
              <a:lnSpc>
                <a:spcPts val="1819"/>
              </a:lnSpc>
              <a:spcBef>
                <a:spcPct val="0"/>
              </a:spcBef>
            </a:pPr>
            <a:endParaRPr lang="en-US" sz="1499">
              <a:solidFill>
                <a:srgbClr val="FFFFFF"/>
              </a:solidFill>
              <a:latin typeface="Montserrat Classic"/>
              <a:ea typeface="Montserrat Classic"/>
              <a:cs typeface="Montserrat Classic"/>
              <a:sym typeface="Montserrat Class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2DDDDA8C217E4D88DE19D98E9F4B73" ma:contentTypeVersion="33" ma:contentTypeDescription="Create a new document." ma:contentTypeScope="" ma:versionID="e934737f611b52df93b6724dbaa23139">
  <xsd:schema xmlns:xsd="http://www.w3.org/2001/XMLSchema" xmlns:xs="http://www.w3.org/2001/XMLSchema" xmlns:p="http://schemas.microsoft.com/office/2006/metadata/properties" xmlns:ns1="http://schemas.microsoft.com/sharepoint/v3" xmlns:ns2="3b40b44f-e799-4d64-8455-904a2da5388f" xmlns:ns3="http://schemas.microsoft.com/sharepoint/v3/fields" xmlns:ns4="6e6bd307-9bcd-413c-b05b-ff6db65b80d2" targetNamespace="http://schemas.microsoft.com/office/2006/metadata/properties" ma:root="true" ma:fieldsID="e40d2e5c10a39a80c015061ae9241073" ns1:_="" ns2:_="" ns3:_="" ns4:_="">
    <xsd:import namespace="http://schemas.microsoft.com/sharepoint/v3"/>
    <xsd:import namespace="3b40b44f-e799-4d64-8455-904a2da5388f"/>
    <xsd:import namespace="http://schemas.microsoft.com/sharepoint/v3/fields"/>
    <xsd:import namespace="6e6bd307-9bcd-413c-b05b-ff6db65b80d2"/>
    <xsd:element name="properties">
      <xsd:complexType>
        <xsd:sequence>
          <xsd:element name="documentManagement">
            <xsd:complexType>
              <xsd:all>
                <xsd:element ref="ns2:g062ab871f4a4b5f968851e563bf6d68" minOccurs="0"/>
                <xsd:element ref="ns2:TaxCatchAll" minOccurs="0"/>
                <xsd:element ref="ns2:ice7e5670ce74fe1a3fb353362b5f262" minOccurs="0"/>
                <xsd:element ref="ns2:g4375d40a7ac4a13b48abd44d70adf07" minOccurs="0"/>
                <xsd:element ref="ns2:n380d3a581f04495966436d711e595e5" minOccurs="0"/>
                <xsd:element ref="ns2:eb4545c437b34459b8c35b01c6d74099" minOccurs="0"/>
                <xsd:element ref="ns2:k8cc9c91554f4920b58138e7e3833652" minOccurs="0"/>
                <xsd:element ref="ns2:Project_x002f__x0020_contract_x0020_end_x0020_date" minOccurs="0"/>
                <xsd:element ref="ns2:j564cf839d604eac815dcf5d6b93328d" minOccurs="0"/>
                <xsd:element ref="ns3:_Source" minOccurs="0"/>
                <xsd:element ref="ns4:MediaServiceMetadata" minOccurs="0"/>
                <xsd:element ref="ns4:MediaServiceFastMetadata" minOccurs="0"/>
                <xsd:element ref="ns4:MediaLengthInSeconds" minOccurs="0"/>
                <xsd:element ref="ns4:MediaServiceDateTaken" minOccurs="0"/>
                <xsd:element ref="ns4:lcf76f155ced4ddcb4097134ff3c332f" minOccurs="0"/>
                <xsd:element ref="ns4:MediaServiceGenerationTime" minOccurs="0"/>
                <xsd:element ref="ns4:MediaServiceEventHashCode" minOccurs="0"/>
                <xsd:element ref="ns2:SharedWithUsers" minOccurs="0"/>
                <xsd:element ref="ns2:SharedWithDetails" minOccurs="0"/>
                <xsd:element ref="ns4:MediaServiceOCR" minOccurs="0"/>
                <xsd:element ref="ns4:MediaServiceObjectDetectorVersions" minOccurs="0"/>
                <xsd:element ref="ns4:MediaServiceLocation" minOccurs="0"/>
                <xsd:element ref="ns4: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9" nillable="true" ma:displayName="Unified Compliance Policy Properties" ma:hidden="true" ma:internalName="_ip_UnifiedCompliancePolicyProperties">
      <xsd:simpleType>
        <xsd:restriction base="dms:Note"/>
      </xsd:simpleType>
    </xsd:element>
    <xsd:element name="_ip_UnifiedCompliancePolicyUIAction" ma:index="4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40b44f-e799-4d64-8455-904a2da5388f" elementFormDefault="qualified">
    <xsd:import namespace="http://schemas.microsoft.com/office/2006/documentManagement/types"/>
    <xsd:import namespace="http://schemas.microsoft.com/office/infopath/2007/PartnerControls"/>
    <xsd:element name="g062ab871f4a4b5f968851e563bf6d68" ma:index="9" nillable="true" ma:taxonomy="true" ma:internalName="g062ab871f4a4b5f968851e563bf6d68" ma:taxonomyFieldName="Archive" ma:displayName="Archive" ma:default="" ma:fieldId="{0062ab87-1f4a-4b5f-9688-51e563bf6d68}" ma:sspId="72c748ba-2422-442a-8da0-8c3a11393106" ma:termSetId="4f678865-3ead-4956-8594-20ab1e364b35"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ae7ff465-49d3-44e2-a1d0-251a1ed324ba}" ma:internalName="TaxCatchAll" ma:showField="CatchAllData" ma:web="3b40b44f-e799-4d64-8455-904a2da5388f">
      <xsd:complexType>
        <xsd:complexContent>
          <xsd:extension base="dms:MultiChoiceLookup">
            <xsd:sequence>
              <xsd:element name="Value" type="dms:Lookup" maxOccurs="unbounded" minOccurs="0" nillable="true"/>
            </xsd:sequence>
          </xsd:extension>
        </xsd:complexContent>
      </xsd:complexType>
    </xsd:element>
    <xsd:element name="ice7e5670ce74fe1a3fb353362b5f262" ma:index="12" nillable="true" ma:taxonomy="true" ma:internalName="ice7e5670ce74fe1a3fb353362b5f262" ma:taxonomyFieldName="Business_x0020_Activity" ma:displayName="Business Activity" ma:default="" ma:fieldId="{2ce7e567-0ce7-4fe1-a3fb-353362b5f262}"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g4375d40a7ac4a13b48abd44d70adf07" ma:index="14" nillable="true" ma:taxonomy="true" ma:internalName="g4375d40a7ac4a13b48abd44d70adf07" ma:taxonomyFieldName="Business_x0020_Function" ma:displayName="Business Function" ma:default="2;#Audits|ae63694e-9999-473c-882e-084b09c6631d" ma:fieldId="{04375d40-a7ac-4a13-b48a-bd44d70adf07}"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n380d3a581f04495966436d711e595e5" ma:index="16" nillable="true" ma:taxonomy="true" ma:internalName="n380d3a581f04495966436d711e595e5" ma:taxonomyFieldName="Division" ma:displayName="Division" ma:default="1;#Research ＆ Quality Improvement|c788aced-109f-432d-9368-116094370ebc" ma:fieldId="{7380d3a5-81f0-4495-9664-36d711e595e5}" ma:sspId="72c748ba-2422-442a-8da0-8c3a11393106" ma:termSetId="1a054ad0-931e-4bb0-a70b-dc33d2e19bcb" ma:anchorId="00000000-0000-0000-0000-000000000000" ma:open="false" ma:isKeyword="false">
      <xsd:complexType>
        <xsd:sequence>
          <xsd:element ref="pc:Terms" minOccurs="0" maxOccurs="1"/>
        </xsd:sequence>
      </xsd:complexType>
    </xsd:element>
    <xsd:element name="eb4545c437b34459b8c35b01c6d74099" ma:index="18" nillable="true" ma:taxonomy="true" ma:internalName="eb4545c437b34459b8c35b01c6d74099" ma:taxonomyFieldName="Document_x0020_status" ma:displayName="Document status" ma:default="" ma:fieldId="{eb4545c4-37b3-4459-b8c3-5b01c6d74099}"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k8cc9c91554f4920b58138e7e3833652" ma:index="20" nillable="true" ma:taxonomy="true" ma:internalName="k8cc9c91554f4920b58138e7e3833652" ma:taxonomyFieldName="Information_x0020_type" ma:displayName="Information type" ma:default="" ma:fieldId="{48cc9c91-554f-4920-b581-38e7e383365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21" nillable="true" ma:displayName="Project/ contract end date" ma:format="DateOnly" ma:internalName="Project_x002F__x0020_contract_x0020_end_x0020_date">
      <xsd:simpleType>
        <xsd:restriction base="dms:DateTime"/>
      </xsd:simpleType>
    </xsd:element>
    <xsd:element name="j564cf839d604eac815dcf5d6b93328d" ma:index="23" nillable="true" ma:taxonomy="true" ma:internalName="j564cf839d604eac815dcf5d6b93328d" ma:taxonomyFieldName="Project_x002F__x0020_contract_x0020_status" ma:displayName="Project/ contract status" ma:default="" ma:fieldId="{3564cf83-9d60-4eac-815d-cf5d6b93328d}"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4" nillable="true" ma:displayName="Source filepath" ma:description="References to resources from which this resource was derived"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6bd307-9bcd-413c-b05b-ff6db65b80d2"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LengthInSeconds" ma:index="27" nillable="true" ma:displayName="MediaLengthInSeconds" ma:hidden="true" ma:internalName="MediaLengthInSeconds" ma:readOnly="true">
      <xsd:simpleType>
        <xsd:restriction base="dms:Unknown"/>
      </xsd:simpleType>
    </xsd:element>
    <xsd:element name="MediaServiceDateTaken" ma:index="28" nillable="true" ma:displayName="MediaServiceDateTaken" ma:description="" ma:hidden="true" ma:indexed="true" ma:internalName="MediaServiceDateTaken" ma:readOnly="true">
      <xsd:simpleType>
        <xsd:restriction base="dms:Text"/>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ediaServiceObjectDetectorVersions" ma:index="36" nillable="true" ma:displayName="MediaServiceObjectDetectorVersions" ma:description="" ma:hidden="true" ma:indexed="true" ma:internalName="MediaServiceObjectDetectorVersions" ma:readOnly="true">
      <xsd:simpleType>
        <xsd:restriction base="dms:Text"/>
      </xsd:simpleType>
    </xsd:element>
    <xsd:element name="MediaServiceLocation" ma:index="37" nillable="true" ma:displayName="Location" ma:description="" ma:indexed="true" ma:internalName="MediaServiceLocation"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e7e5670ce74fe1a3fb353362b5f262 xmlns="3b40b44f-e799-4d64-8455-904a2da5388f">
      <Terms xmlns="http://schemas.microsoft.com/office/infopath/2007/PartnerControls"/>
    </ice7e5670ce74fe1a3fb353362b5f262>
    <_Source xmlns="http://schemas.microsoft.com/sharepoint/v3/fields">E:\Shared\Research &amp; Quality Improvement\Clinical Standards &amp; Quality Improvement\5. RCPCH PROJECTS\2. Neonatal Audit Programme (NNAP)\Documents\Feedback, impact and QI\Impact poster\NNAP Impact poster March 2022.pptx</_Source>
    <k8cc9c91554f4920b58138e7e3833652 xmlns="3b40b44f-e799-4d64-8455-904a2da5388f">
      <Terms xmlns="http://schemas.microsoft.com/office/infopath/2007/PartnerControls"/>
    </k8cc9c91554f4920b58138e7e3833652>
    <Project_x002f__x0020_contract_x0020_end_x0020_date xmlns="3b40b44f-e799-4d64-8455-904a2da5388f" xsi:nil="true"/>
    <g4375d40a7ac4a13b48abd44d70adf07 xmlns="3b40b44f-e799-4d64-8455-904a2da5388f">
      <Terms xmlns="http://schemas.microsoft.com/office/infopath/2007/PartnerControls">
        <TermInfo xmlns="http://schemas.microsoft.com/office/infopath/2007/PartnerControls">
          <TermName xmlns="http://schemas.microsoft.com/office/infopath/2007/PartnerControls">Audits</TermName>
          <TermId xmlns="http://schemas.microsoft.com/office/infopath/2007/PartnerControls">ae63694e-9999-473c-882e-084b09c6631d</TermId>
        </TermInfo>
      </Terms>
    </g4375d40a7ac4a13b48abd44d70adf07>
    <eb4545c437b34459b8c35b01c6d74099 xmlns="3b40b44f-e799-4d64-8455-904a2da5388f">
      <Terms xmlns="http://schemas.microsoft.com/office/infopath/2007/PartnerControls"/>
    </eb4545c437b34459b8c35b01c6d74099>
    <_ip_UnifiedCompliancePolicyUIAction xmlns="http://schemas.microsoft.com/sharepoint/v3" xsi:nil="true"/>
    <_ip_UnifiedCompliancePolicyProperties xmlns="http://schemas.microsoft.com/sharepoint/v3" xsi:nil="true"/>
    <j564cf839d604eac815dcf5d6b93328d xmlns="3b40b44f-e799-4d64-8455-904a2da5388f">
      <Terms xmlns="http://schemas.microsoft.com/office/infopath/2007/PartnerControls"/>
    </j564cf839d604eac815dcf5d6b93328d>
    <lcf76f155ced4ddcb4097134ff3c332f xmlns="6e6bd307-9bcd-413c-b05b-ff6db65b80d2">
      <Terms xmlns="http://schemas.microsoft.com/office/infopath/2007/PartnerControls"/>
    </lcf76f155ced4ddcb4097134ff3c332f>
    <TaxCatchAll xmlns="3b40b44f-e799-4d64-8455-904a2da5388f">
      <Value>2</Value>
      <Value>1</Value>
    </TaxCatchAll>
    <g062ab871f4a4b5f968851e563bf6d68 xmlns="3b40b44f-e799-4d64-8455-904a2da5388f">
      <Terms xmlns="http://schemas.microsoft.com/office/infopath/2007/PartnerControls"/>
    </g062ab871f4a4b5f968851e563bf6d68>
    <n380d3a581f04495966436d711e595e5 xmlns="3b40b44f-e799-4d64-8455-904a2da5388f">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c788aced-109f-432d-9368-116094370ebc</TermId>
        </TermInfo>
      </Terms>
    </n380d3a581f04495966436d711e595e5>
  </documentManagement>
</p:properties>
</file>

<file path=customXml/itemProps1.xml><?xml version="1.0" encoding="utf-8"?>
<ds:datastoreItem xmlns:ds="http://schemas.openxmlformats.org/officeDocument/2006/customXml" ds:itemID="{C378153B-C1A6-4D51-A032-2AD8FD7FD54F}"/>
</file>

<file path=customXml/itemProps2.xml><?xml version="1.0" encoding="utf-8"?>
<ds:datastoreItem xmlns:ds="http://schemas.openxmlformats.org/officeDocument/2006/customXml" ds:itemID="{CC9CB8D5-B98D-42F1-AB82-10B2DB5B0C09}"/>
</file>

<file path=customXml/itemProps3.xml><?xml version="1.0" encoding="utf-8"?>
<ds:datastoreItem xmlns:ds="http://schemas.openxmlformats.org/officeDocument/2006/customXml" ds:itemID="{1A8D9410-7692-4AFF-A421-188121C86492}"/>
</file>

<file path=docProps/app.xml><?xml version="1.0" encoding="utf-8"?>
<Properties xmlns="http://schemas.openxmlformats.org/officeDocument/2006/extended-properties" xmlns:vt="http://schemas.openxmlformats.org/officeDocument/2006/docPropsVTypes">
  <TotalTime>2</TotalTime>
  <Words>1089</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Montserrat Classic Bold</vt:lpstr>
      <vt:lpstr>Montserrat Classic</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the NNAP</dc:title>
  <dc:creator>Georgia Lewis</dc:creator>
  <cp:lastModifiedBy>Georgia Lewis</cp:lastModifiedBy>
  <cp:revision>2</cp:revision>
  <dcterms:created xsi:type="dcterms:W3CDTF">2006-08-16T00:00:00Z</dcterms:created>
  <dcterms:modified xsi:type="dcterms:W3CDTF">2025-03-10T15:34:22Z</dcterms:modified>
  <dc:identifier>DAGgULMNp7k</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100</vt:r8>
  </property>
  <property fmtid="{D5CDD505-2E9C-101B-9397-08002B2CF9AE}" pid="3" name="Document_x0020_status">
    <vt:lpwstr/>
  </property>
  <property fmtid="{D5CDD505-2E9C-101B-9397-08002B2CF9AE}" pid="4" name="Business_x0020_Activity">
    <vt:lpwstr/>
  </property>
  <property fmtid="{D5CDD505-2E9C-101B-9397-08002B2CF9AE}" pid="5" name="Document status">
    <vt:lpwstr/>
  </property>
  <property fmtid="{D5CDD505-2E9C-101B-9397-08002B2CF9AE}" pid="6" name="Archive">
    <vt:lpwstr/>
  </property>
  <property fmtid="{D5CDD505-2E9C-101B-9397-08002B2CF9AE}" pid="7" name="Business Activity">
    <vt:lpwstr/>
  </property>
  <property fmtid="{D5CDD505-2E9C-101B-9397-08002B2CF9AE}" pid="8" name="MediaServiceImageTags">
    <vt:lpwstr/>
  </property>
  <property fmtid="{D5CDD505-2E9C-101B-9397-08002B2CF9AE}" pid="9" name="ContentTypeId">
    <vt:lpwstr>0x010100CC2DDDDA8C217E4D88DE19D98E9F4B73</vt:lpwstr>
  </property>
  <property fmtid="{D5CDD505-2E9C-101B-9397-08002B2CF9AE}" pid="10" name="ComplianceAssetId">
    <vt:lpwstr/>
  </property>
  <property fmtid="{D5CDD505-2E9C-101B-9397-08002B2CF9AE}" pid="11" name="Division">
    <vt:lpwstr>1;#Research ＆ Quality Improvement|c788aced-109f-432d-9368-116094370ebc</vt:lpwstr>
  </property>
  <property fmtid="{D5CDD505-2E9C-101B-9397-08002B2CF9AE}" pid="12" name="_ExtendedDescription">
    <vt:lpwstr/>
  </property>
  <property fmtid="{D5CDD505-2E9C-101B-9397-08002B2CF9AE}" pid="13" name="Project_x002F__x0020_contract_x0020_status">
    <vt:lpwstr/>
  </property>
  <property fmtid="{D5CDD505-2E9C-101B-9397-08002B2CF9AE}" pid="14" name="Information type">
    <vt:lpwstr/>
  </property>
  <property fmtid="{D5CDD505-2E9C-101B-9397-08002B2CF9AE}" pid="15" name="Information_x0020_type">
    <vt:lpwstr/>
  </property>
  <property fmtid="{D5CDD505-2E9C-101B-9397-08002B2CF9AE}" pid="16" name="Business_x0020_Function">
    <vt:lpwstr>2;#Audits|ae63694e-9999-473c-882e-084b09c6631d</vt:lpwstr>
  </property>
  <property fmtid="{D5CDD505-2E9C-101B-9397-08002B2CF9AE}" pid="17" name="Business Function">
    <vt:lpwstr>2;#Audits|ae63694e-9999-473c-882e-084b09c6631d</vt:lpwstr>
  </property>
  <property fmtid="{D5CDD505-2E9C-101B-9397-08002B2CF9AE}" pid="18" name="Project/ contract status">
    <vt:lpwstr/>
  </property>
</Properties>
</file>