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Lst>
  <p:sldSz cx="15113000" cy="23037800"/>
  <p:notesSz cx="6858000" cy="9144000"/>
  <p:embeddedFontLst>
    <p:embeddedFont>
      <p:font typeface="Montserrat" panose="00000500000000000000" pitchFamily="2" charset="0"/>
      <p:regular r:id="rId6"/>
    </p:embeddedFont>
    <p:embeddedFont>
      <p:font typeface="Montserrat Bold" panose="00000800000000000000"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269763-1305-A6C0-92A6-0350DCCBB665}" name="James Campbell" initials="JC" userId="S::James.Campbell@hqip.org.uk::e1c274c6-d26d-4ed1-9607-dc5d0216f0fd" providerId="AD"/>
  <p188:author id="{8BA5D3F3-385E-B7C4-186A-8BB88B415D37}" name="Catherine Gallagher" initials="CG" userId="S::Catherine.Gallagher@hqip.org.uk::bc37c4db-dacd-4d04-8d98-473d23ddd8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Cromwell" initials="DC" lastIdx="3" clrIdx="0">
    <p:extLst>
      <p:ext uri="{19B8F6BF-5375-455C-9EA6-DF929625EA0E}">
        <p15:presenceInfo xmlns:p15="http://schemas.microsoft.com/office/powerpoint/2012/main" userId="S::dcromwell@rcseng.ac.uk::3868aaad-9687-4529-aec6-0e08d1fbc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086"/>
    <a:srgbClr val="0E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64" autoAdjust="0"/>
    <p:restoredTop sz="94622" autoAdjust="0"/>
  </p:normalViewPr>
  <p:slideViewPr>
    <p:cSldViewPr>
      <p:cViewPr varScale="1">
        <p:scale>
          <a:sx n="32" d="100"/>
          <a:sy n="32" d="100"/>
        </p:scale>
        <p:origin x="29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vsqip.org.uk/data/" TargetMode="External"/><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s://www.vsqip.org.uk/wp-content/uploads/2025/11/NVR-State-of-the-Nation-Report-Infographics-2025.pdf" TargetMode="External"/><Relationship Id="rId5" Type="http://schemas.openxmlformats.org/officeDocument/2006/relationships/image" Target="../media/image3.jpeg"/><Relationship Id="rId10" Type="http://schemas.openxmlformats.org/officeDocument/2006/relationships/hyperlink" Target="https://www.vsqip.org.uk/quality-improvement/" TargetMode="External"/><Relationship Id="rId4" Type="http://schemas.openxmlformats.org/officeDocument/2006/relationships/image" Target="../media/image2.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003115" y="244401"/>
            <a:ext cx="3047710" cy="1467412"/>
          </a:xfrm>
          <a:custGeom>
            <a:avLst/>
            <a:gdLst/>
            <a:ahLst/>
            <a:cxnLst/>
            <a:rect l="l" t="t" r="r" b="b"/>
            <a:pathLst>
              <a:path w="3160526" h="1573679">
                <a:moveTo>
                  <a:pt x="0" y="0"/>
                </a:moveTo>
                <a:lnTo>
                  <a:pt x="3160527" y="0"/>
                </a:lnTo>
                <a:lnTo>
                  <a:pt x="3160527" y="1573679"/>
                </a:lnTo>
                <a:lnTo>
                  <a:pt x="0" y="1573679"/>
                </a:lnTo>
                <a:lnTo>
                  <a:pt x="0" y="0"/>
                </a:lnTo>
                <a:close/>
              </a:path>
            </a:pathLst>
          </a:custGeom>
          <a:blipFill>
            <a:blip r:embed="rId2"/>
            <a:stretch>
              <a:fillRect/>
            </a:stretch>
          </a:blipFill>
        </p:spPr>
        <p:txBody>
          <a:bodyPr/>
          <a:lstStyle/>
          <a:p>
            <a:endParaRPr lang="en-GB" noProof="0" dirty="0"/>
          </a:p>
        </p:txBody>
      </p:sp>
      <p:grpSp>
        <p:nvGrpSpPr>
          <p:cNvPr id="4" name="Group 4"/>
          <p:cNvGrpSpPr/>
          <p:nvPr/>
        </p:nvGrpSpPr>
        <p:grpSpPr>
          <a:xfrm>
            <a:off x="742869" y="7604463"/>
            <a:ext cx="6565577" cy="6884191"/>
            <a:chOff x="0" y="0"/>
            <a:chExt cx="965496" cy="982675"/>
          </a:xfrm>
        </p:grpSpPr>
        <p:sp>
          <p:nvSpPr>
            <p:cNvPr id="5" name="Freeform 5"/>
            <p:cNvSpPr/>
            <p:nvPr/>
          </p:nvSpPr>
          <p:spPr>
            <a:xfrm>
              <a:off x="0" y="0"/>
              <a:ext cx="965496" cy="982675"/>
            </a:xfrm>
            <a:custGeom>
              <a:avLst/>
              <a:gdLst/>
              <a:ahLst/>
              <a:cxnLst/>
              <a:rect l="l" t="t" r="r" b="b"/>
              <a:pathLst>
                <a:path w="965496" h="982675">
                  <a:moveTo>
                    <a:pt x="0" y="0"/>
                  </a:moveTo>
                  <a:lnTo>
                    <a:pt x="965496" y="0"/>
                  </a:lnTo>
                  <a:lnTo>
                    <a:pt x="965496" y="982675"/>
                  </a:lnTo>
                  <a:lnTo>
                    <a:pt x="0" y="982675"/>
                  </a:lnTo>
                  <a:close/>
                </a:path>
              </a:pathLst>
            </a:custGeom>
            <a:solidFill>
              <a:srgbClr val="0E0E58"/>
            </a:solidFill>
          </p:spPr>
          <p:txBody>
            <a:bodyPr/>
            <a:lstStyle/>
            <a:p>
              <a:endParaRPr lang="en-GB" noProof="0" dirty="0"/>
            </a:p>
          </p:txBody>
        </p:sp>
        <p:sp>
          <p:nvSpPr>
            <p:cNvPr id="6" name="TextBox 6"/>
            <p:cNvSpPr txBox="1"/>
            <p:nvPr/>
          </p:nvSpPr>
          <p:spPr>
            <a:xfrm>
              <a:off x="0" y="-38100"/>
              <a:ext cx="965496" cy="1020775"/>
            </a:xfrm>
            <a:prstGeom prst="rect">
              <a:avLst/>
            </a:prstGeom>
          </p:spPr>
          <p:txBody>
            <a:bodyPr lIns="20120" tIns="20120" rIns="20120" bIns="20120" rtlCol="0" anchor="ctr"/>
            <a:lstStyle/>
            <a:p>
              <a:pPr algn="ctr">
                <a:lnSpc>
                  <a:spcPts val="3382"/>
                </a:lnSpc>
                <a:spcBef>
                  <a:spcPct val="0"/>
                </a:spcBef>
              </a:pPr>
              <a:endParaRPr lang="en-GB" noProof="0" dirty="0"/>
            </a:p>
          </p:txBody>
        </p:sp>
      </p:grpSp>
      <p:grpSp>
        <p:nvGrpSpPr>
          <p:cNvPr id="10" name="Group 10"/>
          <p:cNvGrpSpPr/>
          <p:nvPr/>
        </p:nvGrpSpPr>
        <p:grpSpPr>
          <a:xfrm>
            <a:off x="7723227" y="7337551"/>
            <a:ext cx="6565577" cy="7128964"/>
            <a:chOff x="0" y="-38100"/>
            <a:chExt cx="965496" cy="1020775"/>
          </a:xfrm>
        </p:grpSpPr>
        <p:sp>
          <p:nvSpPr>
            <p:cNvPr id="11" name="Freeform 11"/>
            <p:cNvSpPr/>
            <p:nvPr/>
          </p:nvSpPr>
          <p:spPr>
            <a:xfrm>
              <a:off x="0" y="0"/>
              <a:ext cx="965496" cy="982675"/>
            </a:xfrm>
            <a:custGeom>
              <a:avLst/>
              <a:gdLst/>
              <a:ahLst/>
              <a:cxnLst/>
              <a:rect l="l" t="t" r="r" b="b"/>
              <a:pathLst>
                <a:path w="965496" h="982675">
                  <a:moveTo>
                    <a:pt x="0" y="0"/>
                  </a:moveTo>
                  <a:lnTo>
                    <a:pt x="965496" y="0"/>
                  </a:lnTo>
                  <a:lnTo>
                    <a:pt x="965496" y="982675"/>
                  </a:lnTo>
                  <a:lnTo>
                    <a:pt x="0" y="982675"/>
                  </a:lnTo>
                  <a:close/>
                </a:path>
              </a:pathLst>
            </a:custGeom>
            <a:solidFill>
              <a:srgbClr val="515086"/>
            </a:solidFill>
          </p:spPr>
          <p:txBody>
            <a:bodyPr lIns="72000" tIns="72000" rIns="72000" bIns="72000"/>
            <a:lstStyle/>
            <a:p>
              <a:endParaRPr lang="en-GB" noProof="0" dirty="0"/>
            </a:p>
          </p:txBody>
        </p:sp>
        <p:sp>
          <p:nvSpPr>
            <p:cNvPr id="12" name="TextBox 12"/>
            <p:cNvSpPr txBox="1"/>
            <p:nvPr/>
          </p:nvSpPr>
          <p:spPr>
            <a:xfrm>
              <a:off x="0" y="-38100"/>
              <a:ext cx="965496" cy="1020775"/>
            </a:xfrm>
            <a:prstGeom prst="rect">
              <a:avLst/>
            </a:prstGeom>
          </p:spPr>
          <p:txBody>
            <a:bodyPr lIns="72000" tIns="72000" rIns="72000" bIns="72000" rtlCol="0" anchor="ctr"/>
            <a:lstStyle/>
            <a:p>
              <a:pPr algn="ctr">
                <a:lnSpc>
                  <a:spcPts val="3382"/>
                </a:lnSpc>
                <a:spcBef>
                  <a:spcPct val="0"/>
                </a:spcBef>
              </a:pPr>
              <a:endParaRPr lang="en-GB" noProof="0" dirty="0"/>
            </a:p>
          </p:txBody>
        </p:sp>
      </p:grpSp>
      <p:grpSp>
        <p:nvGrpSpPr>
          <p:cNvPr id="16" name="Group 16"/>
          <p:cNvGrpSpPr/>
          <p:nvPr/>
        </p:nvGrpSpPr>
        <p:grpSpPr>
          <a:xfrm>
            <a:off x="923610" y="15975072"/>
            <a:ext cx="6565577" cy="6526504"/>
            <a:chOff x="0" y="0"/>
            <a:chExt cx="965496" cy="959750"/>
          </a:xfrm>
        </p:grpSpPr>
        <p:sp>
          <p:nvSpPr>
            <p:cNvPr id="17" name="Freeform 17"/>
            <p:cNvSpPr/>
            <p:nvPr/>
          </p:nvSpPr>
          <p:spPr>
            <a:xfrm>
              <a:off x="0" y="0"/>
              <a:ext cx="965496" cy="959750"/>
            </a:xfrm>
            <a:custGeom>
              <a:avLst/>
              <a:gdLst/>
              <a:ahLst/>
              <a:cxnLst/>
              <a:rect l="l" t="t" r="r" b="b"/>
              <a:pathLst>
                <a:path w="965496" h="959750">
                  <a:moveTo>
                    <a:pt x="0" y="0"/>
                  </a:moveTo>
                  <a:lnTo>
                    <a:pt x="965496" y="0"/>
                  </a:lnTo>
                  <a:lnTo>
                    <a:pt x="965496" y="959750"/>
                  </a:lnTo>
                  <a:lnTo>
                    <a:pt x="0" y="959750"/>
                  </a:lnTo>
                  <a:close/>
                </a:path>
              </a:pathLst>
            </a:custGeom>
            <a:solidFill>
              <a:srgbClr val="A1A1BE"/>
            </a:solidFill>
          </p:spPr>
          <p:txBody>
            <a:bodyPr/>
            <a:lstStyle/>
            <a:p>
              <a:endParaRPr lang="en-GB" noProof="0" dirty="0"/>
            </a:p>
          </p:txBody>
        </p:sp>
        <p:sp>
          <p:nvSpPr>
            <p:cNvPr id="18" name="TextBox 18"/>
            <p:cNvSpPr txBox="1"/>
            <p:nvPr/>
          </p:nvSpPr>
          <p:spPr>
            <a:xfrm>
              <a:off x="0" y="-38100"/>
              <a:ext cx="965496" cy="997850"/>
            </a:xfrm>
            <a:prstGeom prst="rect">
              <a:avLst/>
            </a:prstGeom>
          </p:spPr>
          <p:txBody>
            <a:bodyPr lIns="20120" tIns="20120" rIns="20120" bIns="20120" rtlCol="0" anchor="ctr"/>
            <a:lstStyle/>
            <a:p>
              <a:pPr algn="ctr">
                <a:lnSpc>
                  <a:spcPts val="3382"/>
                </a:lnSpc>
                <a:spcBef>
                  <a:spcPct val="0"/>
                </a:spcBef>
              </a:pPr>
              <a:endParaRPr lang="en-GB" noProof="0" dirty="0"/>
            </a:p>
          </p:txBody>
        </p:sp>
      </p:grpSp>
      <p:grpSp>
        <p:nvGrpSpPr>
          <p:cNvPr id="19" name="Group 19"/>
          <p:cNvGrpSpPr/>
          <p:nvPr/>
        </p:nvGrpSpPr>
        <p:grpSpPr>
          <a:xfrm>
            <a:off x="872886" y="14812516"/>
            <a:ext cx="6565577" cy="1076480"/>
            <a:chOff x="0" y="0"/>
            <a:chExt cx="965496" cy="158301"/>
          </a:xfrm>
        </p:grpSpPr>
        <p:sp>
          <p:nvSpPr>
            <p:cNvPr id="20" name="Freeform 20"/>
            <p:cNvSpPr/>
            <p:nvPr/>
          </p:nvSpPr>
          <p:spPr>
            <a:xfrm>
              <a:off x="0" y="0"/>
              <a:ext cx="965496" cy="158301"/>
            </a:xfrm>
            <a:custGeom>
              <a:avLst/>
              <a:gdLst/>
              <a:ahLst/>
              <a:cxnLst/>
              <a:rect l="l" t="t" r="r" b="b"/>
              <a:pathLst>
                <a:path w="965496" h="158301">
                  <a:moveTo>
                    <a:pt x="0" y="0"/>
                  </a:moveTo>
                  <a:lnTo>
                    <a:pt x="965496" y="0"/>
                  </a:lnTo>
                  <a:lnTo>
                    <a:pt x="965496" y="158301"/>
                  </a:lnTo>
                  <a:lnTo>
                    <a:pt x="0" y="158301"/>
                  </a:lnTo>
                  <a:close/>
                </a:path>
              </a:pathLst>
            </a:custGeom>
            <a:solidFill>
              <a:srgbClr val="A1A1BE"/>
            </a:solidFill>
          </p:spPr>
          <p:txBody>
            <a:bodyPr/>
            <a:lstStyle/>
            <a:p>
              <a:endParaRPr lang="en-GB" noProof="0" dirty="0"/>
            </a:p>
          </p:txBody>
        </p:sp>
        <p:sp>
          <p:nvSpPr>
            <p:cNvPr id="21" name="TextBox 21"/>
            <p:cNvSpPr txBox="1"/>
            <p:nvPr/>
          </p:nvSpPr>
          <p:spPr>
            <a:xfrm>
              <a:off x="0" y="-47625"/>
              <a:ext cx="965496" cy="205926"/>
            </a:xfrm>
            <a:prstGeom prst="rect">
              <a:avLst/>
            </a:prstGeom>
          </p:spPr>
          <p:txBody>
            <a:bodyPr lIns="20120" tIns="20120" rIns="20120" bIns="20120" rtlCol="0" anchor="ctr"/>
            <a:lstStyle/>
            <a:p>
              <a:pPr algn="ctr">
                <a:lnSpc>
                  <a:spcPts val="3173"/>
                </a:lnSpc>
              </a:pPr>
              <a:r>
                <a:rPr lang="en-GB" b="1" noProof="0" dirty="0">
                  <a:solidFill>
                    <a:srgbClr val="FFFFFF"/>
                  </a:solidFill>
                  <a:latin typeface="+mj-lt"/>
                  <a:ea typeface="Montserrat Bold"/>
                  <a:cs typeface="Montserrat Bold"/>
                  <a:sym typeface="Montserrat Bold"/>
                </a:rPr>
                <a:t>LOCAL </a:t>
              </a:r>
            </a:p>
            <a:p>
              <a:pPr algn="ctr">
                <a:lnSpc>
                  <a:spcPts val="1964"/>
                </a:lnSpc>
                <a:spcBef>
                  <a:spcPct val="0"/>
                </a:spcBef>
              </a:pPr>
              <a:r>
                <a:rPr lang="en-GB" noProof="0" dirty="0">
                  <a:solidFill>
                    <a:srgbClr val="FFFFFF"/>
                  </a:solidFill>
                  <a:latin typeface="+mj-lt"/>
                  <a:ea typeface="Montserrat"/>
                  <a:cs typeface="Montserrat"/>
                  <a:sym typeface="Montserrat"/>
                </a:rPr>
                <a:t>How the NVR stimulates quality improvement</a:t>
              </a:r>
            </a:p>
          </p:txBody>
        </p:sp>
      </p:grpSp>
      <p:grpSp>
        <p:nvGrpSpPr>
          <p:cNvPr id="22" name="Group 22"/>
          <p:cNvGrpSpPr/>
          <p:nvPr/>
        </p:nvGrpSpPr>
        <p:grpSpPr>
          <a:xfrm>
            <a:off x="7709330" y="15967183"/>
            <a:ext cx="6565577" cy="6524517"/>
            <a:chOff x="0" y="0"/>
            <a:chExt cx="965496" cy="959458"/>
          </a:xfrm>
        </p:grpSpPr>
        <p:sp>
          <p:nvSpPr>
            <p:cNvPr id="23" name="Freeform 23"/>
            <p:cNvSpPr/>
            <p:nvPr/>
          </p:nvSpPr>
          <p:spPr>
            <a:xfrm>
              <a:off x="0" y="0"/>
              <a:ext cx="965496" cy="959458"/>
            </a:xfrm>
            <a:custGeom>
              <a:avLst/>
              <a:gdLst/>
              <a:ahLst/>
              <a:cxnLst/>
              <a:rect l="l" t="t" r="r" b="b"/>
              <a:pathLst>
                <a:path w="965496" h="959458">
                  <a:moveTo>
                    <a:pt x="0" y="0"/>
                  </a:moveTo>
                  <a:lnTo>
                    <a:pt x="965496" y="0"/>
                  </a:lnTo>
                  <a:lnTo>
                    <a:pt x="965496" y="959458"/>
                  </a:lnTo>
                  <a:lnTo>
                    <a:pt x="0" y="959458"/>
                  </a:lnTo>
                  <a:close/>
                </a:path>
              </a:pathLst>
            </a:custGeom>
            <a:solidFill>
              <a:srgbClr val="23AAF2"/>
            </a:solidFill>
          </p:spPr>
          <p:txBody>
            <a:bodyPr/>
            <a:lstStyle/>
            <a:p>
              <a:endParaRPr lang="en-GB" noProof="0" dirty="0"/>
            </a:p>
          </p:txBody>
        </p:sp>
        <p:sp>
          <p:nvSpPr>
            <p:cNvPr id="24" name="TextBox 24"/>
            <p:cNvSpPr txBox="1"/>
            <p:nvPr/>
          </p:nvSpPr>
          <p:spPr>
            <a:xfrm>
              <a:off x="0" y="-38100"/>
              <a:ext cx="965496" cy="997558"/>
            </a:xfrm>
            <a:prstGeom prst="rect">
              <a:avLst/>
            </a:prstGeom>
          </p:spPr>
          <p:txBody>
            <a:bodyPr lIns="20120" tIns="20120" rIns="20120" bIns="20120" rtlCol="0" anchor="ctr"/>
            <a:lstStyle/>
            <a:p>
              <a:pPr algn="ctr">
                <a:lnSpc>
                  <a:spcPts val="3382"/>
                </a:lnSpc>
                <a:spcBef>
                  <a:spcPct val="0"/>
                </a:spcBef>
              </a:pPr>
              <a:endParaRPr lang="en-GB" noProof="0" dirty="0"/>
            </a:p>
          </p:txBody>
        </p:sp>
      </p:grpSp>
      <p:grpSp>
        <p:nvGrpSpPr>
          <p:cNvPr id="25" name="Group 25"/>
          <p:cNvGrpSpPr/>
          <p:nvPr/>
        </p:nvGrpSpPr>
        <p:grpSpPr>
          <a:xfrm>
            <a:off x="7723227" y="14814503"/>
            <a:ext cx="6537784" cy="1076480"/>
            <a:chOff x="0" y="0"/>
            <a:chExt cx="961409" cy="158301"/>
          </a:xfrm>
        </p:grpSpPr>
        <p:sp>
          <p:nvSpPr>
            <p:cNvPr id="26" name="Freeform 26"/>
            <p:cNvSpPr/>
            <p:nvPr/>
          </p:nvSpPr>
          <p:spPr>
            <a:xfrm>
              <a:off x="0" y="0"/>
              <a:ext cx="961409" cy="158301"/>
            </a:xfrm>
            <a:custGeom>
              <a:avLst/>
              <a:gdLst/>
              <a:ahLst/>
              <a:cxnLst/>
              <a:rect l="l" t="t" r="r" b="b"/>
              <a:pathLst>
                <a:path w="961409" h="158301">
                  <a:moveTo>
                    <a:pt x="0" y="0"/>
                  </a:moveTo>
                  <a:lnTo>
                    <a:pt x="961409" y="0"/>
                  </a:lnTo>
                  <a:lnTo>
                    <a:pt x="961409" y="158301"/>
                  </a:lnTo>
                  <a:lnTo>
                    <a:pt x="0" y="158301"/>
                  </a:lnTo>
                  <a:close/>
                </a:path>
              </a:pathLst>
            </a:custGeom>
            <a:solidFill>
              <a:srgbClr val="23AAF2"/>
            </a:solidFill>
          </p:spPr>
          <p:txBody>
            <a:bodyPr/>
            <a:lstStyle/>
            <a:p>
              <a:endParaRPr lang="en-GB" noProof="0" dirty="0"/>
            </a:p>
          </p:txBody>
        </p:sp>
        <p:sp>
          <p:nvSpPr>
            <p:cNvPr id="27" name="TextBox 27"/>
            <p:cNvSpPr txBox="1"/>
            <p:nvPr/>
          </p:nvSpPr>
          <p:spPr>
            <a:xfrm>
              <a:off x="0" y="-38100"/>
              <a:ext cx="961409" cy="196401"/>
            </a:xfrm>
            <a:prstGeom prst="rect">
              <a:avLst/>
            </a:prstGeom>
          </p:spPr>
          <p:txBody>
            <a:bodyPr lIns="20120" tIns="20120" rIns="20120" bIns="20120" rtlCol="0" anchor="ctr"/>
            <a:lstStyle/>
            <a:p>
              <a:pPr algn="ctr">
                <a:lnSpc>
                  <a:spcPts val="2995"/>
                </a:lnSpc>
              </a:pPr>
              <a:r>
                <a:rPr lang="en-GB" b="1" noProof="0" dirty="0">
                  <a:solidFill>
                    <a:srgbClr val="FFFFFF"/>
                  </a:solidFill>
                  <a:latin typeface="+mj-lt"/>
                  <a:ea typeface="Montserrat Bold"/>
                  <a:cs typeface="Montserrat Bold"/>
                  <a:sym typeface="Montserrat Bold"/>
                </a:rPr>
                <a:t>PUBLIC </a:t>
              </a:r>
            </a:p>
            <a:p>
              <a:pPr algn="ctr">
                <a:lnSpc>
                  <a:spcPts val="1964"/>
                </a:lnSpc>
                <a:spcBef>
                  <a:spcPct val="0"/>
                </a:spcBef>
              </a:pPr>
              <a:r>
                <a:rPr lang="en-GB" noProof="0" dirty="0">
                  <a:solidFill>
                    <a:srgbClr val="FFFFFF"/>
                  </a:solidFill>
                  <a:latin typeface="+mj-lt"/>
                  <a:ea typeface="Montserrat"/>
                  <a:cs typeface="Montserrat"/>
                  <a:sym typeface="Montserrat"/>
                </a:rPr>
                <a:t>How the NVR supports patients and the public</a:t>
              </a:r>
            </a:p>
          </p:txBody>
        </p:sp>
      </p:grpSp>
      <p:sp>
        <p:nvSpPr>
          <p:cNvPr id="39" name="TextBox 39"/>
          <p:cNvSpPr txBox="1"/>
          <p:nvPr/>
        </p:nvSpPr>
        <p:spPr>
          <a:xfrm>
            <a:off x="978136" y="13070368"/>
            <a:ext cx="6140076" cy="1193909"/>
          </a:xfrm>
          <a:prstGeom prst="rect">
            <a:avLst/>
          </a:prstGeom>
          <a:solidFill>
            <a:schemeClr val="bg1"/>
          </a:solidFill>
        </p:spPr>
        <p:txBody>
          <a:bodyPr lIns="72000" tIns="72000" rIns="72000" bIns="72000" rtlCol="0" anchor="ctr"/>
          <a:lstStyle/>
          <a:p>
            <a:pPr algn="l">
              <a:lnSpc>
                <a:spcPts val="1750"/>
              </a:lnSpc>
            </a:pPr>
            <a:r>
              <a:rPr lang="en-GB" sz="1600" noProof="0" dirty="0">
                <a:ea typeface="Montserrat"/>
                <a:cs typeface="Montserrat"/>
                <a:sym typeface="Montserrat"/>
              </a:rPr>
              <a:t>The median time from symptom to carotid endarterectomy in 2024 was 14 days and 53% were treated within 14 days. This is slightly better than in 2023 when 49% of people were treated within 14 days. </a:t>
            </a:r>
          </a:p>
        </p:txBody>
      </p:sp>
      <p:sp>
        <p:nvSpPr>
          <p:cNvPr id="45" name="TextBox 45"/>
          <p:cNvSpPr txBox="1"/>
          <p:nvPr/>
        </p:nvSpPr>
        <p:spPr>
          <a:xfrm>
            <a:off x="7965003" y="7703361"/>
            <a:ext cx="6135638" cy="1118233"/>
          </a:xfrm>
          <a:prstGeom prst="rect">
            <a:avLst/>
          </a:prstGeom>
          <a:solidFill>
            <a:schemeClr val="bg1"/>
          </a:solidFill>
        </p:spPr>
        <p:txBody>
          <a:bodyPr lIns="72000" tIns="72000" rIns="72000" bIns="72000" rtlCol="0" anchor="ctr"/>
          <a:lstStyle/>
          <a:p>
            <a:pPr algn="l">
              <a:lnSpc>
                <a:spcPts val="1750"/>
              </a:lnSpc>
            </a:pPr>
            <a:r>
              <a:rPr lang="en-GB" sz="1600" noProof="0" dirty="0">
                <a:ea typeface="Montserrat"/>
                <a:cs typeface="Montserrat"/>
                <a:sym typeface="Montserrat"/>
              </a:rPr>
              <a:t>Key results are published on the NVR’s </a:t>
            </a:r>
            <a:r>
              <a:rPr lang="en-GB" sz="1600" noProof="0" dirty="0">
                <a:solidFill>
                  <a:srgbClr val="2D316E"/>
                </a:solidFill>
                <a:ea typeface="Montserrat"/>
                <a:cs typeface="Montserrat"/>
                <a:sym typeface="Montserrat"/>
                <a:hlinkClick r:id="rId3"/>
              </a:rPr>
              <a:t>interactive web-based dashboard</a:t>
            </a:r>
            <a:r>
              <a:rPr lang="en-GB" sz="1600" noProof="0" dirty="0">
                <a:solidFill>
                  <a:srgbClr val="2D316E"/>
                </a:solidFill>
                <a:ea typeface="Montserrat"/>
                <a:cs typeface="Montserrat"/>
                <a:sym typeface="Montserrat"/>
              </a:rPr>
              <a:t>. </a:t>
            </a:r>
            <a:r>
              <a:rPr lang="en-GB" sz="1600" noProof="0" dirty="0">
                <a:ea typeface="Montserrat"/>
                <a:cs typeface="Montserrat"/>
                <a:sym typeface="Montserrat"/>
              </a:rPr>
              <a:t>The State of the Nation results are refreshed annually; a selection of key process indicators are refreshed quarterly. The dashboard can be used by anyone – clinicians, public, policy makers and commissioners.</a:t>
            </a:r>
          </a:p>
        </p:txBody>
      </p:sp>
      <p:sp>
        <p:nvSpPr>
          <p:cNvPr id="51" name="TextBox 51"/>
          <p:cNvSpPr txBox="1"/>
          <p:nvPr/>
        </p:nvSpPr>
        <p:spPr>
          <a:xfrm>
            <a:off x="6032500" y="8237797"/>
            <a:ext cx="7256906" cy="2993876"/>
          </a:xfrm>
          <a:prstGeom prst="rect">
            <a:avLst/>
          </a:prstGeom>
        </p:spPr>
        <p:txBody>
          <a:bodyPr lIns="17560" tIns="17560" rIns="17560" bIns="17560" rtlCol="0" anchor="ctr"/>
          <a:lstStyle/>
          <a:p>
            <a:pPr algn="l">
              <a:lnSpc>
                <a:spcPts val="1750"/>
              </a:lnSpc>
            </a:pPr>
            <a:endParaRPr lang="en-GB" sz="1600" noProof="0" dirty="0">
              <a:solidFill>
                <a:srgbClr val="0E0E58"/>
              </a:solidFill>
              <a:ea typeface="Montserrat"/>
              <a:cs typeface="Montserrat"/>
              <a:sym typeface="Montserrat"/>
            </a:endParaRPr>
          </a:p>
        </p:txBody>
      </p:sp>
      <p:sp>
        <p:nvSpPr>
          <p:cNvPr id="54" name="TextBox 54"/>
          <p:cNvSpPr txBox="1"/>
          <p:nvPr/>
        </p:nvSpPr>
        <p:spPr>
          <a:xfrm>
            <a:off x="7912105" y="12079496"/>
            <a:ext cx="6188536" cy="771668"/>
          </a:xfrm>
          <a:prstGeom prst="rect">
            <a:avLst/>
          </a:prstGeom>
          <a:solidFill>
            <a:schemeClr val="bg1"/>
          </a:solidFill>
        </p:spPr>
        <p:txBody>
          <a:bodyPr lIns="72000" tIns="72000" rIns="72000" bIns="72000" rtlCol="0" anchor="ctr"/>
          <a:lstStyle/>
          <a:p>
            <a:pPr algn="l">
              <a:lnSpc>
                <a:spcPts val="1750"/>
              </a:lnSpc>
            </a:pPr>
            <a:r>
              <a:rPr lang="en-GB" sz="1600" noProof="0" dirty="0">
                <a:ea typeface="Montserrat"/>
                <a:cs typeface="Montserrat"/>
                <a:sym typeface="Montserrat"/>
              </a:rPr>
              <a:t>Results from the NVR are used in data packs for both the vascular surgery and interventional radiology GIRFT visits.</a:t>
            </a:r>
          </a:p>
        </p:txBody>
      </p:sp>
      <p:sp>
        <p:nvSpPr>
          <p:cNvPr id="57" name="TextBox 57"/>
          <p:cNvSpPr txBox="1"/>
          <p:nvPr/>
        </p:nvSpPr>
        <p:spPr>
          <a:xfrm>
            <a:off x="1156151" y="16119209"/>
            <a:ext cx="5943010" cy="1042540"/>
          </a:xfrm>
          <a:prstGeom prst="rect">
            <a:avLst/>
          </a:prstGeom>
          <a:solidFill>
            <a:schemeClr val="bg1"/>
          </a:solidFill>
        </p:spPr>
        <p:txBody>
          <a:bodyPr lIns="72000" tIns="72000" rIns="72000" bIns="72000" rtlCol="0" anchor="ctr"/>
          <a:lstStyle/>
          <a:p>
            <a:pPr algn="l">
              <a:lnSpc>
                <a:spcPts val="1750"/>
              </a:lnSpc>
            </a:pPr>
            <a:r>
              <a:rPr lang="en-GB" sz="1600" noProof="0" dirty="0">
                <a:ea typeface="Montserrat"/>
                <a:cs typeface="Montserrat"/>
                <a:sym typeface="Montserrat"/>
              </a:rPr>
              <a:t>The NVR data collection system can generate summary tables and graphs that describe the user’s practice. Consultant surgeons, interventional radiologists and anaesthetists can produce a summary report that supports their revalidation.</a:t>
            </a:r>
            <a:r>
              <a:rPr lang="en-GB" sz="1250" noProof="0" dirty="0">
                <a:ea typeface="Montserrat"/>
                <a:cs typeface="Montserrat"/>
                <a:sym typeface="Montserrat"/>
              </a:rPr>
              <a:t>​</a:t>
            </a:r>
          </a:p>
        </p:txBody>
      </p:sp>
      <p:sp>
        <p:nvSpPr>
          <p:cNvPr id="60" name="TextBox 60"/>
          <p:cNvSpPr txBox="1"/>
          <p:nvPr/>
        </p:nvSpPr>
        <p:spPr>
          <a:xfrm>
            <a:off x="1157265" y="18321478"/>
            <a:ext cx="5960946" cy="1559835"/>
          </a:xfrm>
          <a:prstGeom prst="rect">
            <a:avLst/>
          </a:prstGeom>
          <a:solidFill>
            <a:schemeClr val="bg1"/>
          </a:solidFill>
        </p:spPr>
        <p:txBody>
          <a:bodyPr lIns="72000" tIns="72000" rIns="72000" bIns="72000" rtlCol="0" anchor="ctr"/>
          <a:lstStyle/>
          <a:p>
            <a:pPr algn="l"/>
            <a:r>
              <a:rPr lang="en-GB" sz="1600" noProof="0" dirty="0">
                <a:ea typeface="Montserrat"/>
                <a:cs typeface="Montserrat"/>
                <a:sym typeface="Montserrat"/>
              </a:rPr>
              <a:t>The</a:t>
            </a:r>
            <a:r>
              <a:rPr lang="en-GB" sz="1600" noProof="0" dirty="0">
                <a:solidFill>
                  <a:srgbClr val="0E0E58"/>
                </a:solidFill>
                <a:ea typeface="Montserrat"/>
                <a:cs typeface="Montserrat"/>
                <a:sym typeface="Montserrat"/>
              </a:rPr>
              <a:t> </a:t>
            </a:r>
            <a:r>
              <a:rPr lang="en-GB" sz="1600" noProof="0" dirty="0">
                <a:solidFill>
                  <a:srgbClr val="0E0E58"/>
                </a:solidFill>
                <a:ea typeface="Montserrat"/>
                <a:cs typeface="Montserrat"/>
                <a:sym typeface="Montserrat"/>
                <a:hlinkClick r:id="rId3"/>
              </a:rPr>
              <a:t>NVR’s online dashboard </a:t>
            </a:r>
            <a:r>
              <a:rPr lang="en-GB" sz="1600" noProof="0" dirty="0">
                <a:ea typeface="Montserrat"/>
                <a:cs typeface="Montserrat"/>
                <a:sym typeface="Montserrat"/>
              </a:rPr>
              <a:t>allows NHS trusts and health boards to compare their results to other vascular units, and national figures.  </a:t>
            </a:r>
          </a:p>
          <a:p>
            <a:pPr algn="l"/>
            <a:endParaRPr lang="en-GB" sz="1600" noProof="0" dirty="0">
              <a:ea typeface="Montserrat"/>
              <a:cs typeface="Montserrat"/>
              <a:sym typeface="Montserrat"/>
            </a:endParaRPr>
          </a:p>
          <a:p>
            <a:pPr algn="l"/>
            <a:r>
              <a:rPr lang="en-GB" sz="1600" noProof="0" dirty="0">
                <a:ea typeface="Montserrat"/>
                <a:cs typeface="Montserrat"/>
                <a:sym typeface="Montserrat"/>
              </a:rPr>
              <a:t>There were over 1,500 interactions with the NVR online dashboard between October and November 2025.</a:t>
            </a:r>
          </a:p>
        </p:txBody>
      </p:sp>
      <p:sp>
        <p:nvSpPr>
          <p:cNvPr id="81" name="TextBox 81"/>
          <p:cNvSpPr txBox="1"/>
          <p:nvPr/>
        </p:nvSpPr>
        <p:spPr>
          <a:xfrm>
            <a:off x="3822699" y="22511452"/>
            <a:ext cx="7401737" cy="520289"/>
          </a:xfrm>
          <a:prstGeom prst="rect">
            <a:avLst/>
          </a:prstGeom>
        </p:spPr>
        <p:txBody>
          <a:bodyPr lIns="17560" tIns="17560" rIns="17560" bIns="17560" rtlCol="0" anchor="ctr"/>
          <a:lstStyle/>
          <a:p>
            <a:pPr algn="l">
              <a:lnSpc>
                <a:spcPts val="1483"/>
              </a:lnSpc>
            </a:pPr>
            <a:r>
              <a:rPr lang="en-GB" sz="1200" noProof="0" dirty="0">
                <a:solidFill>
                  <a:srgbClr val="0E0E58"/>
                </a:solidFill>
                <a:latin typeface="+mj-lt"/>
                <a:ea typeface="Montserrat"/>
                <a:cs typeface="Montserrat"/>
                <a:sym typeface="Montserrat"/>
              </a:rPr>
              <a:t>Impact examples from January 2025 to December 2025. Impact report updated in December 2025.</a:t>
            </a:r>
          </a:p>
        </p:txBody>
      </p:sp>
      <p:sp>
        <p:nvSpPr>
          <p:cNvPr id="87" name="TextBox 87"/>
          <p:cNvSpPr txBox="1"/>
          <p:nvPr/>
        </p:nvSpPr>
        <p:spPr>
          <a:xfrm>
            <a:off x="971785" y="8846827"/>
            <a:ext cx="6146426" cy="1300474"/>
          </a:xfrm>
          <a:prstGeom prst="rect">
            <a:avLst/>
          </a:prstGeom>
          <a:solidFill>
            <a:schemeClr val="bg1"/>
          </a:solidFill>
        </p:spPr>
        <p:txBody>
          <a:bodyPr lIns="72000" tIns="72000" rIns="72000" bIns="72000" rtlCol="0" anchor="ctr"/>
          <a:lstStyle/>
          <a:p>
            <a:pPr algn="l">
              <a:lnSpc>
                <a:spcPts val="1750"/>
              </a:lnSpc>
            </a:pPr>
            <a:r>
              <a:rPr lang="en-GB" sz="1600" noProof="0" dirty="0">
                <a:latin typeface="+mj-lt"/>
                <a:ea typeface="Montserrat"/>
                <a:cs typeface="Montserrat"/>
                <a:sym typeface="Montserrat"/>
              </a:rPr>
              <a:t>In 2024, 49% of patients with critical limb threatening ischaemia (CLTI) admitted in an emergency were revascularised within 5 days, the recommended time. 18 of 60</a:t>
            </a:r>
            <a:r>
              <a:rPr lang="en-GB" sz="1600" b="1" noProof="0" dirty="0">
                <a:latin typeface="+mj-lt"/>
                <a:ea typeface="Montserrat"/>
                <a:cs typeface="Montserrat"/>
                <a:sym typeface="Montserrat"/>
              </a:rPr>
              <a:t> </a:t>
            </a:r>
            <a:r>
              <a:rPr lang="en-GB" sz="1600" noProof="0" dirty="0">
                <a:latin typeface="+mj-lt"/>
                <a:ea typeface="Montserrat"/>
                <a:cs typeface="Montserrat"/>
                <a:sym typeface="Montserrat"/>
              </a:rPr>
              <a:t>units had at least 25% of their patients wait more than 10 days.</a:t>
            </a:r>
          </a:p>
        </p:txBody>
      </p:sp>
      <p:sp>
        <p:nvSpPr>
          <p:cNvPr id="90" name="TextBox 90"/>
          <p:cNvSpPr txBox="1"/>
          <p:nvPr/>
        </p:nvSpPr>
        <p:spPr>
          <a:xfrm>
            <a:off x="727673" y="2057019"/>
            <a:ext cx="13971021" cy="666849"/>
          </a:xfrm>
          <a:prstGeom prst="rect">
            <a:avLst/>
          </a:prstGeom>
        </p:spPr>
        <p:txBody>
          <a:bodyPr wrap="square" lIns="0" tIns="0" rIns="0" bIns="0" rtlCol="0" anchor="t">
            <a:spAutoFit/>
          </a:bodyPr>
          <a:lstStyle/>
          <a:p>
            <a:pPr algn="l">
              <a:lnSpc>
                <a:spcPts val="5219"/>
              </a:lnSpc>
            </a:pPr>
            <a:r>
              <a:rPr lang="en-GB" sz="5018" b="1" noProof="0" dirty="0">
                <a:solidFill>
                  <a:srgbClr val="0E0E58"/>
                </a:solidFill>
                <a:latin typeface="Montserrat Bold"/>
                <a:ea typeface="Montserrat Bold"/>
                <a:cs typeface="Montserrat Bold"/>
                <a:sym typeface="Montserrat Bold"/>
              </a:rPr>
              <a:t>National Vascular Registry Impact Report</a:t>
            </a:r>
          </a:p>
        </p:txBody>
      </p:sp>
      <p:pic>
        <p:nvPicPr>
          <p:cNvPr id="94" name="Picture 93" descr="A black and white logo&#10;&#10;Description automatically generated">
            <a:extLst>
              <a:ext uri="{FF2B5EF4-FFF2-40B4-BE49-F238E27FC236}">
                <a16:creationId xmlns:a16="http://schemas.microsoft.com/office/drawing/2014/main" id="{24B8B2D5-29F3-F2F6-0EED-C5BC2497C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00" y="214007"/>
            <a:ext cx="3047710" cy="1497806"/>
          </a:xfrm>
          <a:prstGeom prst="rect">
            <a:avLst/>
          </a:prstGeom>
        </p:spPr>
      </p:pic>
      <p:pic>
        <p:nvPicPr>
          <p:cNvPr id="95" name="Picture 94" descr="A logo for a society&#10;&#10;Description automatically generated">
            <a:extLst>
              <a:ext uri="{FF2B5EF4-FFF2-40B4-BE49-F238E27FC236}">
                <a16:creationId xmlns:a16="http://schemas.microsoft.com/office/drawing/2014/main" id="{AB315C0F-540C-622F-191E-28890911AF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1700" y="185867"/>
            <a:ext cx="2495148" cy="1517252"/>
          </a:xfrm>
          <a:prstGeom prst="rect">
            <a:avLst/>
          </a:prstGeom>
          <a:noFill/>
        </p:spPr>
      </p:pic>
      <p:pic>
        <p:nvPicPr>
          <p:cNvPr id="96" name="Picture 95" descr="A logo with blue text&#10;&#10;Description automatically generated">
            <a:extLst>
              <a:ext uri="{FF2B5EF4-FFF2-40B4-BE49-F238E27FC236}">
                <a16:creationId xmlns:a16="http://schemas.microsoft.com/office/drawing/2014/main" id="{0BE23283-DA89-4295-88F0-DFA327C8B2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900" y="354436"/>
            <a:ext cx="2306237" cy="1216948"/>
          </a:xfrm>
          <a:prstGeom prst="rect">
            <a:avLst/>
          </a:prstGeom>
        </p:spPr>
      </p:pic>
      <p:pic>
        <p:nvPicPr>
          <p:cNvPr id="98" name="Picture 97" descr="A heart shaped logo with white letters and a red cross&#10;&#10;AI-generated content may be incorrect.">
            <a:extLst>
              <a:ext uri="{FF2B5EF4-FFF2-40B4-BE49-F238E27FC236}">
                <a16:creationId xmlns:a16="http://schemas.microsoft.com/office/drawing/2014/main" id="{D39EBE16-40D4-361A-28F3-4B43ACBEA6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8982" y="320601"/>
            <a:ext cx="1529415" cy="1467412"/>
          </a:xfrm>
          <a:prstGeom prst="rect">
            <a:avLst/>
          </a:prstGeom>
        </p:spPr>
      </p:pic>
      <p:sp>
        <p:nvSpPr>
          <p:cNvPr id="97" name="TextBox 96">
            <a:extLst>
              <a:ext uri="{FF2B5EF4-FFF2-40B4-BE49-F238E27FC236}">
                <a16:creationId xmlns:a16="http://schemas.microsoft.com/office/drawing/2014/main" id="{A687DAD0-3466-FC8E-17C9-F96D688315CC}"/>
              </a:ext>
            </a:extLst>
          </p:cNvPr>
          <p:cNvSpPr txBox="1"/>
          <p:nvPr/>
        </p:nvSpPr>
        <p:spPr>
          <a:xfrm>
            <a:off x="990835" y="7824220"/>
            <a:ext cx="6146426" cy="884070"/>
          </a:xfrm>
          <a:prstGeom prst="rect">
            <a:avLst/>
          </a:prstGeom>
          <a:solidFill>
            <a:schemeClr val="bg1"/>
          </a:solidFill>
        </p:spPr>
        <p:txBody>
          <a:bodyPr wrap="square" lIns="72000" tIns="72000" rIns="72000" bIns="72000">
            <a:spAutoFit/>
          </a:bodyPr>
          <a:lstStyle/>
          <a:p>
            <a:r>
              <a:rPr lang="en-GB" sz="1600" noProof="0" dirty="0"/>
              <a:t>The risk of mortality or stroke/death following most major vascular procedures between 2022 and 2024 has remained low. Vascular units all produced comparable outcomes (there were no “negative” outliers).</a:t>
            </a:r>
          </a:p>
        </p:txBody>
      </p:sp>
      <p:sp>
        <p:nvSpPr>
          <p:cNvPr id="103" name="TextBox 57">
            <a:extLst>
              <a:ext uri="{FF2B5EF4-FFF2-40B4-BE49-F238E27FC236}">
                <a16:creationId xmlns:a16="http://schemas.microsoft.com/office/drawing/2014/main" id="{8A6849EF-02DB-5264-1035-5AEFEEA04EFB}"/>
              </a:ext>
            </a:extLst>
          </p:cNvPr>
          <p:cNvSpPr txBox="1"/>
          <p:nvPr/>
        </p:nvSpPr>
        <p:spPr>
          <a:xfrm>
            <a:off x="1163615" y="17360738"/>
            <a:ext cx="5960946" cy="747934"/>
          </a:xfrm>
          <a:prstGeom prst="rect">
            <a:avLst/>
          </a:prstGeom>
          <a:solidFill>
            <a:schemeClr val="bg1"/>
          </a:solidFill>
        </p:spPr>
        <p:txBody>
          <a:bodyPr lIns="72000" tIns="72000" rIns="72000" bIns="72000" rtlCol="0" anchor="ctr"/>
          <a:lstStyle/>
          <a:p>
            <a:pPr algn="l">
              <a:lnSpc>
                <a:spcPts val="1750"/>
              </a:lnSpc>
            </a:pPr>
            <a:r>
              <a:rPr lang="en-GB" sz="1600" noProof="0" dirty="0">
                <a:ea typeface="Montserrat"/>
                <a:cs typeface="Montserrat"/>
                <a:sym typeface="Montserrat"/>
              </a:rPr>
              <a:t>Any data entered onto the NVR IT system can be downloaded as a csv file to allow for local data analysis and monitoring.</a:t>
            </a:r>
            <a:endParaRPr lang="en-GB" sz="1250" noProof="0" dirty="0">
              <a:ea typeface="Montserrat"/>
              <a:cs typeface="Montserrat"/>
              <a:sym typeface="Montserrat"/>
            </a:endParaRPr>
          </a:p>
        </p:txBody>
      </p:sp>
      <p:pic>
        <p:nvPicPr>
          <p:cNvPr id="34" name="Picture 33" descr="A screenshot of a computer&#10;&#10;AI-generated content may be incorrect.">
            <a:extLst>
              <a:ext uri="{FF2B5EF4-FFF2-40B4-BE49-F238E27FC236}">
                <a16:creationId xmlns:a16="http://schemas.microsoft.com/office/drawing/2014/main" id="{F8A44459-7208-A59A-B76D-1A2A09B363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0071" y="9845605"/>
            <a:ext cx="6110754" cy="2054676"/>
          </a:xfrm>
          <a:prstGeom prst="rect">
            <a:avLst/>
          </a:prstGeom>
        </p:spPr>
      </p:pic>
      <p:pic>
        <p:nvPicPr>
          <p:cNvPr id="80" name="Picture 79" descr="A close-up of a graph&#10;&#10;AI-generated content may be incorrect.">
            <a:extLst>
              <a:ext uri="{FF2B5EF4-FFF2-40B4-BE49-F238E27FC236}">
                <a16:creationId xmlns:a16="http://schemas.microsoft.com/office/drawing/2014/main" id="{54FBF240-978B-0B41-6AF6-57FB3BB41E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785" y="10348658"/>
            <a:ext cx="6146427" cy="2361335"/>
          </a:xfrm>
          <a:prstGeom prst="rect">
            <a:avLst/>
          </a:prstGeom>
        </p:spPr>
      </p:pic>
      <p:sp>
        <p:nvSpPr>
          <p:cNvPr id="3" name="TextBox 89">
            <a:extLst>
              <a:ext uri="{FF2B5EF4-FFF2-40B4-BE49-F238E27FC236}">
                <a16:creationId xmlns:a16="http://schemas.microsoft.com/office/drawing/2014/main" id="{E621CFC7-B7E3-FDB4-DBE5-A8EA64107221}"/>
              </a:ext>
            </a:extLst>
          </p:cNvPr>
          <p:cNvSpPr txBox="1"/>
          <p:nvPr/>
        </p:nvSpPr>
        <p:spPr>
          <a:xfrm>
            <a:off x="723819" y="2832100"/>
            <a:ext cx="13551088" cy="2786917"/>
          </a:xfrm>
          <a:prstGeom prst="rect">
            <a:avLst/>
          </a:prstGeom>
        </p:spPr>
        <p:txBody>
          <a:bodyPr wrap="square" lIns="0" tIns="0" rIns="0" bIns="0" rtlCol="0" anchor="t">
            <a:spAutoFit/>
          </a:bodyPr>
          <a:lstStyle/>
          <a:p>
            <a:pPr>
              <a:lnSpc>
                <a:spcPct val="114000"/>
              </a:lnSpc>
            </a:pPr>
            <a:r>
              <a:rPr lang="en-GB" sz="2000" noProof="0" dirty="0">
                <a:latin typeface="Calibri" panose="020F0502020204030204" pitchFamily="34" charset="0"/>
                <a:ea typeface="Calibri" panose="020F0502020204030204" pitchFamily="34" charset="0"/>
                <a:cs typeface="Calibri" panose="020F0502020204030204" pitchFamily="34" charset="0"/>
              </a:rPr>
              <a:t>The National Vascular Registry (NVR) evaluates the quality and outcomes of care for adults who had major vascular procedures in NHS hospitals. Its overarching aim is to support vascular services provide high quality of care for these people, share examples of good practice, and highlight areas where care might be improved. </a:t>
            </a:r>
            <a:r>
              <a:rPr lang="en-GB" sz="2000" noProof="0" dirty="0">
                <a:latin typeface="Calibri" panose="020F0502020204030204" pitchFamily="34" charset="0"/>
                <a:ea typeface="Calibri" panose="020F0502020204030204" pitchFamily="34" charset="0"/>
                <a:cs typeface="Calibri" panose="020F0502020204030204" pitchFamily="34" charset="0"/>
                <a:sym typeface="Montserrat"/>
              </a:rPr>
              <a:t>The NVR team engaged with medical professionals and patient representatives to identify priority areas of care for evaluation. This led to the NVR adopting these Quality Improvement Goals:</a:t>
            </a:r>
          </a:p>
          <a:p>
            <a:pPr marL="342900" indent="-342900" algn="l">
              <a:lnSpc>
                <a:spcPct val="114000"/>
              </a:lnSpc>
              <a:buFont typeface="+mj-lt"/>
              <a:buAutoNum type="arabicPeriod"/>
            </a:pPr>
            <a:r>
              <a:rPr lang="en-GB" sz="2000" noProof="0" dirty="0">
                <a:latin typeface="Calibri" panose="020F0502020204030204" pitchFamily="34" charset="0"/>
                <a:ea typeface="Calibri" panose="020F0502020204030204" pitchFamily="34" charset="0"/>
                <a:cs typeface="Calibri" panose="020F0502020204030204" pitchFamily="34" charset="0"/>
                <a:sym typeface="Montserrat"/>
              </a:rPr>
              <a:t>Maintain low rates of death after all major arterial procedures.</a:t>
            </a:r>
          </a:p>
          <a:p>
            <a:pPr marL="342900" indent="-342900" algn="l">
              <a:lnSpc>
                <a:spcPct val="114000"/>
              </a:lnSpc>
              <a:buFont typeface="+mj-lt"/>
              <a:buAutoNum type="arabicPeriod"/>
            </a:pPr>
            <a:r>
              <a:rPr lang="en-GB" sz="2000" noProof="0" dirty="0">
                <a:latin typeface="Calibri" panose="020F0502020204030204" pitchFamily="34" charset="0"/>
                <a:ea typeface="Calibri" panose="020F0502020204030204" pitchFamily="34" charset="0"/>
                <a:cs typeface="Calibri" panose="020F0502020204030204" pitchFamily="34" charset="0"/>
                <a:sym typeface="Montserrat"/>
              </a:rPr>
              <a:t>Reduce time to treatment for patients with urgent vascular conditions.</a:t>
            </a:r>
          </a:p>
          <a:p>
            <a:pPr marL="342900" indent="-342900" algn="l">
              <a:lnSpc>
                <a:spcPct val="114000"/>
              </a:lnSpc>
              <a:buFont typeface="+mj-lt"/>
              <a:buAutoNum type="arabicPeriod"/>
            </a:pPr>
            <a:r>
              <a:rPr lang="en-GB" sz="2000" noProof="0" dirty="0">
                <a:latin typeface="Calibri" panose="020F0502020204030204" pitchFamily="34" charset="0"/>
                <a:ea typeface="Calibri" panose="020F0502020204030204" pitchFamily="34" charset="0"/>
                <a:cs typeface="Calibri" panose="020F0502020204030204" pitchFamily="34" charset="0"/>
                <a:sym typeface="Montserrat"/>
              </a:rPr>
              <a:t>Maintain low rates of complications after all major arterial procedures.</a:t>
            </a:r>
          </a:p>
          <a:p>
            <a:pPr algn="l">
              <a:lnSpc>
                <a:spcPct val="114000"/>
              </a:lnSpc>
            </a:pPr>
            <a:r>
              <a:rPr lang="en-GB" sz="2000" noProof="0" dirty="0">
                <a:latin typeface="Calibri" panose="020F0502020204030204" pitchFamily="34" charset="0"/>
                <a:ea typeface="Calibri" panose="020F0502020204030204" pitchFamily="34" charset="0"/>
                <a:cs typeface="Calibri" panose="020F0502020204030204" pitchFamily="34" charset="0"/>
                <a:sym typeface="Montserrat"/>
              </a:rPr>
              <a:t>See the </a:t>
            </a:r>
            <a:r>
              <a:rPr lang="en-GB" sz="2000" noProof="0" dirty="0">
                <a:latin typeface="Calibri" panose="020F0502020204030204" pitchFamily="34" charset="0"/>
                <a:ea typeface="Calibri" panose="020F0502020204030204" pitchFamily="34" charset="0"/>
                <a:cs typeface="Calibri" panose="020F0502020204030204" pitchFamily="34" charset="0"/>
                <a:sym typeface="Montserrat Bold"/>
              </a:rPr>
              <a:t>NVR’s </a:t>
            </a:r>
            <a:r>
              <a:rPr lang="en-GB" sz="2000" noProof="0" dirty="0">
                <a:latin typeface="Calibri" panose="020F0502020204030204" pitchFamily="34" charset="0"/>
                <a:ea typeface="Calibri" panose="020F0502020204030204" pitchFamily="34" charset="0"/>
                <a:cs typeface="Calibri" panose="020F0502020204030204" pitchFamily="34" charset="0"/>
                <a:sym typeface="Montserrat Bold"/>
                <a:hlinkClick r:id="rId10"/>
              </a:rPr>
              <a:t>Healthcare Improvement Strategy</a:t>
            </a:r>
            <a:r>
              <a:rPr lang="en-GB" sz="2000" noProof="0" dirty="0">
                <a:latin typeface="Calibri" panose="020F0502020204030204" pitchFamily="34" charset="0"/>
                <a:ea typeface="Calibri" panose="020F0502020204030204" pitchFamily="34" charset="0"/>
                <a:cs typeface="Calibri" panose="020F0502020204030204" pitchFamily="34" charset="0"/>
                <a:sym typeface="Montserrat"/>
              </a:rPr>
              <a:t>, alongside improvement methods and progress against the goals to date.</a:t>
            </a:r>
          </a:p>
        </p:txBody>
      </p:sp>
      <p:sp>
        <p:nvSpPr>
          <p:cNvPr id="32" name="TextBox 31">
            <a:extLst>
              <a:ext uri="{FF2B5EF4-FFF2-40B4-BE49-F238E27FC236}">
                <a16:creationId xmlns:a16="http://schemas.microsoft.com/office/drawing/2014/main" id="{6656C8B6-E9B4-C877-42BE-0A1ED30C51DA}"/>
              </a:ext>
            </a:extLst>
          </p:cNvPr>
          <p:cNvSpPr txBox="1"/>
          <p:nvPr/>
        </p:nvSpPr>
        <p:spPr>
          <a:xfrm>
            <a:off x="635730" y="5750563"/>
            <a:ext cx="13578984" cy="861774"/>
          </a:xfrm>
          <a:prstGeom prst="rect">
            <a:avLst/>
          </a:prstGeom>
          <a:noFill/>
        </p:spPr>
        <p:txBody>
          <a:bodyPr wrap="square">
            <a:spAutoFit/>
          </a:bodyPr>
          <a:lstStyle/>
          <a:p>
            <a:pPr>
              <a:lnSpc>
                <a:spcPts val="2030"/>
              </a:lnSpc>
            </a:pPr>
            <a:r>
              <a:rPr lang="en-GB" noProof="0" dirty="0">
                <a:latin typeface="Calibri" panose="020F0502020204030204" pitchFamily="34" charset="0"/>
                <a:ea typeface="Calibri" panose="020F0502020204030204" pitchFamily="34" charset="0"/>
                <a:cs typeface="Calibri" panose="020F0502020204030204" pitchFamily="34" charset="0"/>
                <a:sym typeface="Montserrat"/>
              </a:rPr>
              <a:t>The NVR is commissioned by the Healthcare Quality Improvement Partnership (HQIP) and delivered by the Royal College of Surgeons of England (</a:t>
            </a:r>
            <a:r>
              <a:rPr lang="en-GB" noProof="0" dirty="0" err="1">
                <a:latin typeface="Calibri" panose="020F0502020204030204" pitchFamily="34" charset="0"/>
                <a:ea typeface="Calibri" panose="020F0502020204030204" pitchFamily="34" charset="0"/>
                <a:cs typeface="Calibri" panose="020F0502020204030204" pitchFamily="34" charset="0"/>
                <a:sym typeface="Montserrat"/>
              </a:rPr>
              <a:t>RCSEng</a:t>
            </a:r>
            <a:r>
              <a:rPr lang="en-GB" noProof="0" dirty="0">
                <a:latin typeface="Calibri" panose="020F0502020204030204" pitchFamily="34" charset="0"/>
                <a:ea typeface="Calibri" panose="020F0502020204030204" pitchFamily="34" charset="0"/>
                <a:cs typeface="Calibri" panose="020F0502020204030204" pitchFamily="34" charset="0"/>
                <a:sym typeface="Montserrat"/>
              </a:rPr>
              <a:t>). The NVR team work with three main partner organisations – the Vascular Society of Great Britain and Ireland, the British Society of Interventional Radiology, and the Vascular Anaesthesia Society of Great Britain and Ireland.</a:t>
            </a:r>
          </a:p>
        </p:txBody>
      </p:sp>
      <p:sp>
        <p:nvSpPr>
          <p:cNvPr id="28" name="TextBox 48"/>
          <p:cNvSpPr txBox="1"/>
          <p:nvPr/>
        </p:nvSpPr>
        <p:spPr>
          <a:xfrm>
            <a:off x="7943855" y="8940556"/>
            <a:ext cx="6135638" cy="803711"/>
          </a:xfrm>
          <a:prstGeom prst="rect">
            <a:avLst/>
          </a:prstGeom>
          <a:solidFill>
            <a:schemeClr val="bg1"/>
          </a:solidFill>
        </p:spPr>
        <p:txBody>
          <a:bodyPr lIns="72000" tIns="72000" rIns="72000" bIns="72000" rtlCol="0" anchor="ctr"/>
          <a:lstStyle/>
          <a:p>
            <a:pPr algn="l">
              <a:lnSpc>
                <a:spcPts val="1750"/>
              </a:lnSpc>
            </a:pPr>
            <a:r>
              <a:rPr lang="en-GB" sz="1600" noProof="0" dirty="0">
                <a:ea typeface="Montserrat"/>
                <a:cs typeface="Montserrat"/>
                <a:sym typeface="Montserrat"/>
              </a:rPr>
              <a:t>The dashboard has been continually improved. During 2025, additional indicators were added, and the dashboard gives the user more options for customising reports.</a:t>
            </a:r>
          </a:p>
        </p:txBody>
      </p:sp>
      <p:sp>
        <p:nvSpPr>
          <p:cNvPr id="36" name="TextBox 54">
            <a:extLst>
              <a:ext uri="{FF2B5EF4-FFF2-40B4-BE49-F238E27FC236}">
                <a16:creationId xmlns:a16="http://schemas.microsoft.com/office/drawing/2014/main" id="{2BCC0DA5-E2FE-5453-35E7-82FC1755FF27}"/>
              </a:ext>
            </a:extLst>
          </p:cNvPr>
          <p:cNvSpPr txBox="1"/>
          <p:nvPr/>
        </p:nvSpPr>
        <p:spPr>
          <a:xfrm>
            <a:off x="7917406" y="13081710"/>
            <a:ext cx="6188536" cy="1185790"/>
          </a:xfrm>
          <a:prstGeom prst="rect">
            <a:avLst/>
          </a:prstGeom>
          <a:solidFill>
            <a:schemeClr val="bg1"/>
          </a:solidFill>
        </p:spPr>
        <p:txBody>
          <a:bodyPr lIns="72000" tIns="72000" rIns="72000" bIns="72000" rtlCol="0" anchor="ctr"/>
          <a:lstStyle/>
          <a:p>
            <a:pPr>
              <a:lnSpc>
                <a:spcPts val="1750"/>
              </a:lnSpc>
            </a:pPr>
            <a:r>
              <a:rPr lang="en-GB" sz="1600" noProof="0" dirty="0">
                <a:ea typeface="Montserrat"/>
                <a:cs typeface="Montserrat"/>
                <a:sym typeface="Montserrat"/>
              </a:rPr>
              <a:t>The capture and reporting of medical devices on the NVR has enabled the monitoring of the long-term performance of implant medical devices. Information on device outcomes is a vital resource for clinicians, commissioners and the device industry.</a:t>
            </a:r>
          </a:p>
        </p:txBody>
      </p:sp>
      <p:sp>
        <p:nvSpPr>
          <p:cNvPr id="40" name="TextBox 60">
            <a:extLst>
              <a:ext uri="{FF2B5EF4-FFF2-40B4-BE49-F238E27FC236}">
                <a16:creationId xmlns:a16="http://schemas.microsoft.com/office/drawing/2014/main" id="{5B4C7B9D-A0DB-9C63-031D-EF724C717F24}"/>
              </a:ext>
            </a:extLst>
          </p:cNvPr>
          <p:cNvSpPr txBox="1"/>
          <p:nvPr/>
        </p:nvSpPr>
        <p:spPr>
          <a:xfrm>
            <a:off x="1163615" y="20094119"/>
            <a:ext cx="5960946" cy="2133600"/>
          </a:xfrm>
          <a:prstGeom prst="rect">
            <a:avLst/>
          </a:prstGeom>
          <a:solidFill>
            <a:schemeClr val="bg1"/>
          </a:solidFill>
        </p:spPr>
        <p:txBody>
          <a:bodyPr lIns="72000" tIns="72000" rIns="72000" bIns="72000" rtlCol="0" anchor="ctr"/>
          <a:lstStyle/>
          <a:p>
            <a:r>
              <a:rPr lang="en-GB" sz="1600" noProof="0" dirty="0"/>
              <a:t>The NVR has been the data source for many of the recent quality improvement initiatives from the Vascular Society of Great Britain &amp; Ireland. These include reducing the post-op mortality following elective AAA repair, the time from emergency admission to revascularisation for patients with CLTI, and initiatives to improve the pre and peri-operative care for patients undergoing a major lower limb amputation.</a:t>
            </a:r>
          </a:p>
        </p:txBody>
      </p:sp>
      <p:sp>
        <p:nvSpPr>
          <p:cNvPr id="79" name="TextBox 57">
            <a:extLst>
              <a:ext uri="{FF2B5EF4-FFF2-40B4-BE49-F238E27FC236}">
                <a16:creationId xmlns:a16="http://schemas.microsoft.com/office/drawing/2014/main" id="{207697B5-6FB1-3DE0-E70A-FAD60ED37A73}"/>
              </a:ext>
            </a:extLst>
          </p:cNvPr>
          <p:cNvSpPr txBox="1"/>
          <p:nvPr/>
        </p:nvSpPr>
        <p:spPr>
          <a:xfrm>
            <a:off x="7952771" y="19200224"/>
            <a:ext cx="2901949" cy="2524333"/>
          </a:xfrm>
          <a:prstGeom prst="rect">
            <a:avLst/>
          </a:prstGeom>
          <a:solidFill>
            <a:schemeClr val="bg1"/>
          </a:solidFill>
        </p:spPr>
        <p:txBody>
          <a:bodyPr lIns="72000" tIns="72000" rIns="72000" bIns="72000" rtlCol="0" anchor="ctr"/>
          <a:lstStyle/>
          <a:p>
            <a:r>
              <a:rPr lang="en-GB" sz="1600" noProof="0" dirty="0"/>
              <a:t>Each year, the </a:t>
            </a:r>
            <a:r>
              <a:rPr lang="en-GB" sz="1600" noProof="0"/>
              <a:t>NVR produces </a:t>
            </a:r>
            <a:r>
              <a:rPr lang="en-GB" sz="1600" noProof="0" dirty="0">
                <a:hlinkClick r:id="rId11"/>
              </a:rPr>
              <a:t>infographics for its procedures </a:t>
            </a:r>
            <a:r>
              <a:rPr lang="en-GB" sz="1600" noProof="0" dirty="0"/>
              <a:t>so that key results are available in an accessible format for the public and patients. Advice on the content and format of these infographics is provided each year by NVR’s PPI group.</a:t>
            </a:r>
          </a:p>
        </p:txBody>
      </p:sp>
      <p:sp>
        <p:nvSpPr>
          <p:cNvPr id="82" name="TextBox 57">
            <a:extLst>
              <a:ext uri="{FF2B5EF4-FFF2-40B4-BE49-F238E27FC236}">
                <a16:creationId xmlns:a16="http://schemas.microsoft.com/office/drawing/2014/main" id="{E254B799-6865-649D-CE6F-4AB249A5408A}"/>
              </a:ext>
            </a:extLst>
          </p:cNvPr>
          <p:cNvSpPr txBox="1"/>
          <p:nvPr/>
        </p:nvSpPr>
        <p:spPr>
          <a:xfrm>
            <a:off x="7943855" y="16309767"/>
            <a:ext cx="2901950" cy="2524333"/>
          </a:xfrm>
          <a:prstGeom prst="rect">
            <a:avLst/>
          </a:prstGeom>
          <a:solidFill>
            <a:schemeClr val="bg1"/>
          </a:solidFill>
        </p:spPr>
        <p:txBody>
          <a:bodyPr lIns="72000" tIns="72000" rIns="72000" bIns="72000" rtlCol="0" anchor="ctr"/>
          <a:lstStyle/>
          <a:p>
            <a:pPr>
              <a:lnSpc>
                <a:spcPts val="1750"/>
              </a:lnSpc>
            </a:pPr>
            <a:r>
              <a:rPr lang="en-GB" sz="1600" noProof="0" dirty="0">
                <a:ea typeface="Montserrat"/>
                <a:cs typeface="Montserrat"/>
                <a:sym typeface="Montserrat"/>
              </a:rPr>
              <a:t>A Patient and Public Involvement (PPI) group advises the NVR on how it can better meet the needs of these groups. Its membership includes patients from all three vascular disease areas covered by the NVR, and representatives from established vascular patient charities. </a:t>
            </a:r>
          </a:p>
        </p:txBody>
      </p:sp>
      <p:sp>
        <p:nvSpPr>
          <p:cNvPr id="88" name="TextBox 54">
            <a:extLst>
              <a:ext uri="{FF2B5EF4-FFF2-40B4-BE49-F238E27FC236}">
                <a16:creationId xmlns:a16="http://schemas.microsoft.com/office/drawing/2014/main" id="{59B39879-191C-BF67-9E1E-83DCC98CE2E0}"/>
              </a:ext>
            </a:extLst>
          </p:cNvPr>
          <p:cNvSpPr txBox="1"/>
          <p:nvPr/>
        </p:nvSpPr>
        <p:spPr>
          <a:xfrm>
            <a:off x="11109117" y="16333347"/>
            <a:ext cx="2939523" cy="1072107"/>
          </a:xfrm>
          <a:prstGeom prst="rect">
            <a:avLst/>
          </a:prstGeom>
          <a:solidFill>
            <a:schemeClr val="bg1"/>
          </a:solidFill>
        </p:spPr>
        <p:txBody>
          <a:bodyPr lIns="72000" tIns="72000" rIns="72000" bIns="72000" rtlCol="0" anchor="ctr"/>
          <a:lstStyle/>
          <a:p>
            <a:pPr>
              <a:lnSpc>
                <a:spcPts val="1750"/>
              </a:lnSpc>
            </a:pPr>
            <a:r>
              <a:rPr lang="en-GB" sz="1600" noProof="0" dirty="0">
                <a:solidFill>
                  <a:prstClr val="black"/>
                </a:solidFill>
              </a:rPr>
              <a:t>All reports and publications by the NVR team are all available from the VSQIP website.</a:t>
            </a:r>
          </a:p>
        </p:txBody>
      </p:sp>
      <p:pic>
        <p:nvPicPr>
          <p:cNvPr id="93" name="Picture 92">
            <a:extLst>
              <a:ext uri="{FF2B5EF4-FFF2-40B4-BE49-F238E27FC236}">
                <a16:creationId xmlns:a16="http://schemas.microsoft.com/office/drawing/2014/main" id="{27E90A34-3289-5C9E-F0E7-EB118E41FBAE}"/>
              </a:ext>
            </a:extLst>
          </p:cNvPr>
          <p:cNvPicPr>
            <a:picLocks noChangeAspect="1"/>
          </p:cNvPicPr>
          <p:nvPr/>
        </p:nvPicPr>
        <p:blipFill>
          <a:blip r:embed="rId12"/>
          <a:srcRect l="44958" t="20224" r="20252" b="2361"/>
          <a:stretch>
            <a:fillRect/>
          </a:stretch>
        </p:blipFill>
        <p:spPr>
          <a:xfrm>
            <a:off x="11125588" y="17662582"/>
            <a:ext cx="2901948" cy="4035937"/>
          </a:xfrm>
          <a:prstGeom prst="rect">
            <a:avLst/>
          </a:prstGeom>
        </p:spPr>
      </p:pic>
      <p:sp>
        <p:nvSpPr>
          <p:cNvPr id="99" name="TextBox 9"/>
          <p:cNvSpPr txBox="1"/>
          <p:nvPr/>
        </p:nvSpPr>
        <p:spPr>
          <a:xfrm>
            <a:off x="756766" y="6559864"/>
            <a:ext cx="6565577" cy="955941"/>
          </a:xfrm>
          <a:prstGeom prst="rect">
            <a:avLst/>
          </a:prstGeom>
          <a:solidFill>
            <a:srgbClr val="0E0E58"/>
          </a:solidFill>
        </p:spPr>
        <p:txBody>
          <a:bodyPr lIns="20120" tIns="20120" rIns="20120" bIns="20120" rtlCol="0" anchor="ctr"/>
          <a:lstStyle/>
          <a:p>
            <a:pPr algn="ctr">
              <a:lnSpc>
                <a:spcPts val="2736"/>
              </a:lnSpc>
            </a:pPr>
            <a:r>
              <a:rPr lang="en-GB" b="1" noProof="0" dirty="0">
                <a:solidFill>
                  <a:srgbClr val="FFFFFF"/>
                </a:solidFill>
                <a:latin typeface="+mj-lt"/>
                <a:ea typeface="Montserrat Bold"/>
                <a:cs typeface="Montserrat Bold"/>
                <a:sym typeface="Montserrat Bold"/>
              </a:rPr>
              <a:t>NATIONAL </a:t>
            </a:r>
          </a:p>
          <a:p>
            <a:pPr algn="ctr">
              <a:lnSpc>
                <a:spcPts val="1984"/>
              </a:lnSpc>
            </a:pPr>
            <a:r>
              <a:rPr lang="en-GB" noProof="0" dirty="0">
                <a:solidFill>
                  <a:srgbClr val="FFFFFF"/>
                </a:solidFill>
                <a:latin typeface="+mj-lt"/>
                <a:ea typeface="Montserrat"/>
                <a:cs typeface="Montserrat"/>
                <a:sym typeface="Montserrat"/>
              </a:rPr>
              <a:t>How the NVR provides evidence of quality and </a:t>
            </a:r>
          </a:p>
          <a:p>
            <a:pPr algn="ctr">
              <a:lnSpc>
                <a:spcPts val="1984"/>
              </a:lnSpc>
              <a:spcBef>
                <a:spcPct val="0"/>
              </a:spcBef>
            </a:pPr>
            <a:r>
              <a:rPr lang="en-GB" noProof="0" dirty="0">
                <a:solidFill>
                  <a:srgbClr val="FFFFFF"/>
                </a:solidFill>
                <a:latin typeface="+mj-lt"/>
                <a:ea typeface="Montserrat"/>
                <a:cs typeface="Montserrat"/>
                <a:sym typeface="Montserrat"/>
              </a:rPr>
              <a:t>outcomes of care nationally</a:t>
            </a:r>
          </a:p>
        </p:txBody>
      </p:sp>
      <p:sp>
        <p:nvSpPr>
          <p:cNvPr id="100" name="TextBox 9">
            <a:extLst>
              <a:ext uri="{FF2B5EF4-FFF2-40B4-BE49-F238E27FC236}">
                <a16:creationId xmlns:a16="http://schemas.microsoft.com/office/drawing/2014/main" id="{4CF50719-8C54-421F-0529-CEE34D115F26}"/>
              </a:ext>
            </a:extLst>
          </p:cNvPr>
          <p:cNvSpPr txBox="1"/>
          <p:nvPr/>
        </p:nvSpPr>
        <p:spPr>
          <a:xfrm>
            <a:off x="7723227" y="6568418"/>
            <a:ext cx="6565577" cy="955941"/>
          </a:xfrm>
          <a:prstGeom prst="rect">
            <a:avLst/>
          </a:prstGeom>
          <a:solidFill>
            <a:srgbClr val="515086"/>
          </a:solidFill>
        </p:spPr>
        <p:txBody>
          <a:bodyPr lIns="20120" tIns="20120" rIns="20120" bIns="20120" rtlCol="0" anchor="ctr"/>
          <a:lstStyle/>
          <a:p>
            <a:pPr algn="ctr">
              <a:lnSpc>
                <a:spcPts val="2855"/>
              </a:lnSpc>
            </a:pPr>
            <a:r>
              <a:rPr lang="en-GB" b="1" noProof="0" dirty="0">
                <a:solidFill>
                  <a:srgbClr val="FFFFFF"/>
                </a:solidFill>
                <a:ea typeface="Montserrat Bold"/>
                <a:cs typeface="Montserrat Bold"/>
                <a:sym typeface="Montserrat Bold"/>
              </a:rPr>
              <a:t>SYSTEM </a:t>
            </a:r>
          </a:p>
          <a:p>
            <a:pPr algn="ctr">
              <a:lnSpc>
                <a:spcPts val="1984"/>
              </a:lnSpc>
            </a:pPr>
            <a:r>
              <a:rPr lang="en-GB" noProof="0" dirty="0">
                <a:solidFill>
                  <a:srgbClr val="FFFFFF"/>
                </a:solidFill>
                <a:ea typeface="Montserrat"/>
                <a:cs typeface="Montserrat"/>
                <a:sym typeface="Montserrat"/>
              </a:rPr>
              <a:t>How the NVR supports policy development </a:t>
            </a:r>
          </a:p>
          <a:p>
            <a:pPr algn="ctr">
              <a:lnSpc>
                <a:spcPts val="1984"/>
              </a:lnSpc>
              <a:spcBef>
                <a:spcPct val="0"/>
              </a:spcBef>
            </a:pPr>
            <a:r>
              <a:rPr lang="en-GB" noProof="0" dirty="0">
                <a:solidFill>
                  <a:srgbClr val="FFFFFF"/>
                </a:solidFill>
                <a:ea typeface="Montserrat"/>
                <a:cs typeface="Montserrat"/>
                <a:sym typeface="Montserrat"/>
              </a:rPr>
              <a:t>&amp; system management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f__x0020_contract_x0020_end_x0020_date xmlns="19d55dec-64db-48ca-8a2a-bb7d318d4195" xsi:nil="true"/>
    <_Source xmlns="http://schemas.microsoft.com/sharepoint/v3/fields" xsi:nil="true"/>
    <TaxCatchAll xmlns="19d55dec-64db-48ca-8a2a-bb7d318d4195">
      <Value>2</Value>
      <Value>1</Value>
    </TaxCatchAll>
    <ba13835014884b89bed364837ca9ec39 xmlns="19d55dec-64db-48ca-8a2a-bb7d318d4195">
      <Terms xmlns="http://schemas.microsoft.com/office/infopath/2007/PartnerControls">
        <TermInfo xmlns="http://schemas.microsoft.com/office/infopath/2007/PartnerControls">
          <TermName xmlns="http://schemas.microsoft.com/office/infopath/2007/PartnerControls">Audits</TermName>
          <TermId xmlns="http://schemas.microsoft.com/office/infopath/2007/PartnerControls">ae63694e-9999-473c-882e-084b09c6631d</TermId>
        </TermInfo>
      </Terms>
    </ba13835014884b89bed364837ca9ec39>
    <a2c01e50025a46039aa4862c2f14a6d8 xmlns="19d55dec-64db-48ca-8a2a-bb7d318d4195">
      <Terms xmlns="http://schemas.microsoft.com/office/infopath/2007/PartnerControls"/>
    </a2c01e50025a46039aa4862c2f14a6d8>
    <d0764e9274ff4dc88b3359440c8c77ce xmlns="19d55dec-64db-48ca-8a2a-bb7d318d4195">
      <Terms xmlns="http://schemas.microsoft.com/office/infopath/2007/PartnerControls"/>
    </d0764e9274ff4dc88b3359440c8c77ce>
    <lcf76f155ced4ddcb4097134ff3c332f xmlns="1be50a68-e751-4212-ab16-e9f1f1e893c3">
      <Terms xmlns="http://schemas.microsoft.com/office/infopath/2007/PartnerControls"/>
    </lcf76f155ced4ddcb4097134ff3c332f>
    <l9151f26d9d24fb2bafecc2135ce3309 xmlns="19d55dec-64db-48ca-8a2a-bb7d318d4195">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c788aced-109f-432d-9368-116094370ebc</TermId>
        </TermInfo>
      </Terms>
    </l9151f26d9d24fb2bafecc2135ce3309>
    <m29cd7a77f9f4111947432b8f0b7c231 xmlns="19d55dec-64db-48ca-8a2a-bb7d318d4195">
      <Terms xmlns="http://schemas.microsoft.com/office/infopath/2007/PartnerControls"/>
    </m29cd7a77f9f4111947432b8f0b7c231>
    <d03af6ae131246c1b7346ed09afc169f xmlns="19d55dec-64db-48ca-8a2a-bb7d318d4195">
      <Terms xmlns="http://schemas.microsoft.com/office/infopath/2007/PartnerControls"/>
    </d03af6ae131246c1b7346ed09afc169f>
    <b5fed53c50ff495eb2111e579c01f42b xmlns="19d55dec-64db-48ca-8a2a-bb7d318d4195">
      <Terms xmlns="http://schemas.microsoft.com/office/infopath/2007/PartnerControls"/>
    </b5fed53c50ff495eb2111e579c01f42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73CFE9AFA7D54A9CADE54E78DC4341" ma:contentTypeVersion="31" ma:contentTypeDescription="Create a new document." ma:contentTypeScope="" ma:versionID="939aae7c5b12fc2ec8b1c21b71f6b9ec">
  <xsd:schema xmlns:xsd="http://www.w3.org/2001/XMLSchema" xmlns:xs="http://www.w3.org/2001/XMLSchema" xmlns:p="http://schemas.microsoft.com/office/2006/metadata/properties" xmlns:ns2="19d55dec-64db-48ca-8a2a-bb7d318d4195" xmlns:ns3="http://schemas.microsoft.com/sharepoint/v3/fields" xmlns:ns4="1be50a68-e751-4212-ab16-e9f1f1e893c3" targetNamespace="http://schemas.microsoft.com/office/2006/metadata/properties" ma:root="true" ma:fieldsID="d3b5182f3b82c239443af7d9d5729830" ns2:_="" ns3:_="" ns4:_="">
    <xsd:import namespace="19d55dec-64db-48ca-8a2a-bb7d318d4195"/>
    <xsd:import namespace="http://schemas.microsoft.com/sharepoint/v3/fields"/>
    <xsd:import namespace="1be50a68-e751-4212-ab16-e9f1f1e893c3"/>
    <xsd:element name="properties">
      <xsd:complexType>
        <xsd:sequence>
          <xsd:element name="documentManagement">
            <xsd:complexType>
              <xsd:all>
                <xsd:element ref="ns2:d03af6ae131246c1b7346ed09afc169f" minOccurs="0"/>
                <xsd:element ref="ns2:TaxCatchAll" minOccurs="0"/>
                <xsd:element ref="ns2:d0764e9274ff4dc88b3359440c8c77ce" minOccurs="0"/>
                <xsd:element ref="ns2:ba13835014884b89bed364837ca9ec39" minOccurs="0"/>
                <xsd:element ref="ns2:l9151f26d9d24fb2bafecc2135ce3309" minOccurs="0"/>
                <xsd:element ref="ns2:m29cd7a77f9f4111947432b8f0b7c231" minOccurs="0"/>
                <xsd:element ref="ns2:b5fed53c50ff495eb2111e579c01f42b" minOccurs="0"/>
                <xsd:element ref="ns2:Project_x002f__x0020_contract_x0020_end_x0020_date" minOccurs="0"/>
                <xsd:element ref="ns2:a2c01e50025a46039aa4862c2f14a6d8" minOccurs="0"/>
                <xsd:element ref="ns3:_Source" minOccurs="0"/>
                <xsd:element ref="ns4:MediaServiceMetadata" minOccurs="0"/>
                <xsd:element ref="ns4:MediaServiceFastMetadata" minOccurs="0"/>
                <xsd:element ref="ns4:MediaLengthInSeconds" minOccurs="0"/>
                <xsd:element ref="ns4:MediaServiceDateTaken" minOccurs="0"/>
                <xsd:element ref="ns4:lcf76f155ced4ddcb4097134ff3c332f" minOccurs="0"/>
                <xsd:element ref="ns4:MediaServiceGenerationTime" minOccurs="0"/>
                <xsd:element ref="ns4:MediaServiceEventHashCode" minOccurs="0"/>
                <xsd:element ref="ns4:MediaServiceOCR" minOccurs="0"/>
                <xsd:element ref="ns2:SharedWithUsers" minOccurs="0"/>
                <xsd:element ref="ns2:SharedWithDetails" minOccurs="0"/>
                <xsd:element ref="ns4:MediaServiceObjectDetectorVersions" minOccurs="0"/>
                <xsd:element ref="ns4:MediaServiceLocatio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d55dec-64db-48ca-8a2a-bb7d318d4195" elementFormDefault="qualified">
    <xsd:import namespace="http://schemas.microsoft.com/office/2006/documentManagement/types"/>
    <xsd:import namespace="http://schemas.microsoft.com/office/infopath/2007/PartnerControls"/>
    <xsd:element name="d03af6ae131246c1b7346ed09afc169f" ma:index="9" nillable="true" ma:taxonomy="true" ma:internalName="d03af6ae131246c1b7346ed09afc169f" ma:taxonomyFieldName="Archive" ma:displayName="Archive" ma:default="" ma:fieldId="{d03af6ae-1312-46c1-b734-6ed09afc169f}" ma:sspId="72c748ba-2422-442a-8da0-8c3a11393106" ma:termSetId="4f678865-3ead-4956-8594-20ab1e364b3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6d84106-2f47-43cf-8392-de55b3fd77c0}" ma:internalName="TaxCatchAll" ma:showField="CatchAllData" ma:web="19d55dec-64db-48ca-8a2a-bb7d318d4195">
      <xsd:complexType>
        <xsd:complexContent>
          <xsd:extension base="dms:MultiChoiceLookup">
            <xsd:sequence>
              <xsd:element name="Value" type="dms:Lookup" maxOccurs="unbounded" minOccurs="0" nillable="true"/>
            </xsd:sequence>
          </xsd:extension>
        </xsd:complexContent>
      </xsd:complexType>
    </xsd:element>
    <xsd:element name="d0764e9274ff4dc88b3359440c8c77ce" ma:index="12" nillable="true" ma:taxonomy="true" ma:internalName="d0764e9274ff4dc88b3359440c8c77ce" ma:taxonomyFieldName="Business_x0020_Activity" ma:displayName="Business Activity" ma:default="" ma:fieldId="{d0764e92-74ff-4dc8-8b33-59440c8c77ce}"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ba13835014884b89bed364837ca9ec39" ma:index="14" nillable="true" ma:taxonomy="true" ma:internalName="ba13835014884b89bed364837ca9ec39" ma:taxonomyFieldName="Business_x0020_Function" ma:displayName="Business Function" ma:default="2;#Audits|ae63694e-9999-473c-882e-084b09c6631d" ma:fieldId="{ba138350-1488-4b89-bed3-64837ca9ec39}"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l9151f26d9d24fb2bafecc2135ce3309" ma:index="16" nillable="true" ma:taxonomy="true" ma:internalName="l9151f26d9d24fb2bafecc2135ce3309" ma:taxonomyFieldName="Division" ma:displayName="Division" ma:default="1;#Research ＆ Quality Improvement|c788aced-109f-432d-9368-116094370ebc" ma:fieldId="{59151f26-d9d2-4fb2-bafe-cc2135ce3309}" ma:sspId="72c748ba-2422-442a-8da0-8c3a11393106" ma:termSetId="1a054ad0-931e-4bb0-a70b-dc33d2e19bcb" ma:anchorId="00000000-0000-0000-0000-000000000000" ma:open="false" ma:isKeyword="false">
      <xsd:complexType>
        <xsd:sequence>
          <xsd:element ref="pc:Terms" minOccurs="0" maxOccurs="1"/>
        </xsd:sequence>
      </xsd:complexType>
    </xsd:element>
    <xsd:element name="m29cd7a77f9f4111947432b8f0b7c231" ma:index="18" nillable="true" ma:taxonomy="true" ma:internalName="m29cd7a77f9f4111947432b8f0b7c231" ma:taxonomyFieldName="Document_x0020_status" ma:displayName="Document status" ma:default="" ma:fieldId="{629cd7a7-7f9f-4111-9474-32b8f0b7c231}"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b5fed53c50ff495eb2111e579c01f42b" ma:index="20" nillable="true" ma:taxonomy="true" ma:internalName="b5fed53c50ff495eb2111e579c01f42b" ma:taxonomyFieldName="Information_x0020_type" ma:displayName="Information type" ma:default="" ma:fieldId="{b5fed53c-50ff-495e-b211-1e579c01f42b}"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21" nillable="true" ma:displayName="Project/ contract end date" ma:format="DateOnly" ma:internalName="Project_x002F__x0020_contract_x0020_end_x0020_date">
      <xsd:simpleType>
        <xsd:restriction base="dms:DateTime"/>
      </xsd:simpleType>
    </xsd:element>
    <xsd:element name="a2c01e50025a46039aa4862c2f14a6d8" ma:index="23" nillable="true" ma:taxonomy="true" ma:internalName="a2c01e50025a46039aa4862c2f14a6d8" ma:taxonomyFieldName="Project_x002F__x0020_contract_x0020_status" ma:displayName="Project/ contract status" ma:default="" ma:fieldId="{a2c01e50-025a-4603-9aa4-862c2f14a6d8}"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4" nillable="true" ma:displayName="Source filepath" ma:description="References to resources from which this resource was derived"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e50a68-e751-4212-ab16-e9f1f1e893c3"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LengthInSeconds" ma:index="27" nillable="true" ma:displayName="MediaLengthInSeconds" ma:hidden="true" ma:internalName="MediaLengthInSeconds" ma:readOnly="true">
      <xsd:simpleType>
        <xsd:restriction base="dms:Unknown"/>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ObjectDetectorVersions" ma:index="36" nillable="true" ma:displayName="MediaServiceObjectDetectorVersions" ma:description="" ma:hidden="true" ma:indexed="true" ma:internalName="MediaServiceObjectDetectorVersions" ma:readOnly="true">
      <xsd:simpleType>
        <xsd:restriction base="dms:Text"/>
      </xsd:simpleType>
    </xsd:element>
    <xsd:element name="MediaServiceLocation" ma:index="37" nillable="true" ma:displayName="Location" ma:description="" ma:indexed="true" ma:internalName="MediaServiceLocation"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31F35B-1307-4860-BD16-8EBD7155B6DA}">
  <ds:schemaRefs>
    <ds:schemaRef ds:uri="http://schemas.microsoft.com/office/2006/metadata/properties"/>
    <ds:schemaRef ds:uri="http://schemas.microsoft.com/office/infopath/2007/PartnerControls"/>
    <ds:schemaRef ds:uri="19d55dec-64db-48ca-8a2a-bb7d318d4195"/>
    <ds:schemaRef ds:uri="http://schemas.microsoft.com/sharepoint/v3/fields"/>
    <ds:schemaRef ds:uri="1be50a68-e751-4212-ab16-e9f1f1e893c3"/>
  </ds:schemaRefs>
</ds:datastoreItem>
</file>

<file path=customXml/itemProps2.xml><?xml version="1.0" encoding="utf-8"?>
<ds:datastoreItem xmlns:ds="http://schemas.openxmlformats.org/officeDocument/2006/customXml" ds:itemID="{9382CE27-6B22-4073-AE89-7400FEE1B9CF}">
  <ds:schemaRefs>
    <ds:schemaRef ds:uri="http://schemas.microsoft.com/sharepoint/v3/contenttype/forms"/>
  </ds:schemaRefs>
</ds:datastoreItem>
</file>

<file path=customXml/itemProps3.xml><?xml version="1.0" encoding="utf-8"?>
<ds:datastoreItem xmlns:ds="http://schemas.openxmlformats.org/officeDocument/2006/customXml" ds:itemID="{2F254817-B3EE-4B3E-BE74-61A4D0F61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d55dec-64db-48ca-8a2a-bb7d318d4195"/>
    <ds:schemaRef ds:uri="http://schemas.microsoft.com/sharepoint/v3/fields"/>
    <ds:schemaRef ds:uri="1be50a68-e751-4212-ab16-e9f1f1e89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TotalTime>
  <Words>790</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Montserrat</vt:lpstr>
      <vt:lpstr>Calibri</vt:lpstr>
      <vt:lpstr>Montserrat Bold</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NVR Impact Report</dc:title>
  <dc:creator>NVR</dc:creator>
  <cp:lastModifiedBy>Sam Waton</cp:lastModifiedBy>
  <cp:revision>55</cp:revision>
  <dcterms:created xsi:type="dcterms:W3CDTF">2006-08-16T00:00:00Z</dcterms:created>
  <dcterms:modified xsi:type="dcterms:W3CDTF">2025-12-15T16:22:03Z</dcterms:modified>
  <dc:identifier>DAGgqjhnz_c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0x0101003773CFE9AFA7D54A9CADE54E78DC4341</vt:lpwstr>
  </property>
  <property fmtid="{D5CDD505-2E9C-101B-9397-08002B2CF9AE}" pid="3" name="Business_x0020_Activity">
    <vt:lpwstr/>
  </property>
  <property fmtid="{D5CDD505-2E9C-101B-9397-08002B2CF9AE}" pid="4" name="Document_x0020_status">
    <vt:lpwstr/>
  </property>
  <property fmtid="{D5CDD505-2E9C-101B-9397-08002B2CF9AE}" pid="5" name="Document status">
    <vt:lpwstr/>
  </property>
  <property fmtid="{D5CDD505-2E9C-101B-9397-08002B2CF9AE}" pid="6" name="Archive">
    <vt:lpwstr/>
  </property>
  <property fmtid="{D5CDD505-2E9C-101B-9397-08002B2CF9AE}" pid="7" name="MediaServiceImageTags">
    <vt:lpwstr/>
  </property>
  <property fmtid="{D5CDD505-2E9C-101B-9397-08002B2CF9AE}" pid="8" name="Business Activity">
    <vt:lpwstr/>
  </property>
  <property fmtid="{D5CDD505-2E9C-101B-9397-08002B2CF9AE}" pid="9" name="Business Function">
    <vt:lpwstr>2;#Audits|ae63694e-9999-473c-882e-084b09c6631d</vt:lpwstr>
  </property>
  <property fmtid="{D5CDD505-2E9C-101B-9397-08002B2CF9AE}" pid="10" name="Project/ contract status">
    <vt:lpwstr/>
  </property>
  <property fmtid="{D5CDD505-2E9C-101B-9397-08002B2CF9AE}" pid="11" name="Division">
    <vt:lpwstr>1;#Research ＆ Quality Improvement|c788aced-109f-432d-9368-116094370ebc</vt:lpwstr>
  </property>
  <property fmtid="{D5CDD505-2E9C-101B-9397-08002B2CF9AE}" pid="12" name="Project_x002F__x0020_contract_x0020_status">
    <vt:lpwstr/>
  </property>
  <property fmtid="{D5CDD505-2E9C-101B-9397-08002B2CF9AE}" pid="13" name="Information type">
    <vt:lpwstr/>
  </property>
  <property fmtid="{D5CDD505-2E9C-101B-9397-08002B2CF9AE}" pid="14" name="Information_x0020_type">
    <vt:lpwstr/>
  </property>
  <property fmtid="{D5CDD505-2E9C-101B-9397-08002B2CF9AE}" pid="15" name="Business_x0020_Function">
    <vt:lpwstr>2;#Audits|ae63694e-9999-473c-882e-084b09c6631d</vt:lpwstr>
  </property>
</Properties>
</file>