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9" r:id="rId2"/>
  </p:sldIdLst>
  <p:sldSz cx="9601200" cy="12801600" type="A3"/>
  <p:notesSz cx="6858000" cy="9144000"/>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8925"/>
    <a:srgbClr val="A9AC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489" autoAdjust="0"/>
  </p:normalViewPr>
  <p:slideViewPr>
    <p:cSldViewPr>
      <p:cViewPr varScale="1">
        <p:scale>
          <a:sx n="60" d="100"/>
          <a:sy n="60" d="100"/>
        </p:scale>
        <p:origin x="3684" y="108"/>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18595-8AE8-499E-823A-43166D6BBA6F}" type="datetimeFigureOut">
              <a:rPr lang="en-GB" smtClean="0"/>
              <a:t>03/12/2024</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8EC49C-454C-4F13-B053-42B30716436E}" type="slidenum">
              <a:rPr lang="en-GB" smtClean="0"/>
              <a:t>‹#›</a:t>
            </a:fld>
            <a:endParaRPr lang="en-GB"/>
          </a:p>
        </p:txBody>
      </p:sp>
    </p:spTree>
    <p:extLst>
      <p:ext uri="{BB962C8B-B14F-4D97-AF65-F5344CB8AC3E}">
        <p14:creationId xmlns:p14="http://schemas.microsoft.com/office/powerpoint/2010/main" val="1626421387"/>
      </p:ext>
    </p:extLst>
  </p:cSld>
  <p:clrMap bg1="lt1" tx1="dk1" bg2="lt2" tx2="dk2" accent1="accent1" accent2="accent2" accent3="accent3" accent4="accent4" accent5="accent5" accent6="accent6" hlink="hlink" folHlink="folHlink"/>
  <p:notesStyle>
    <a:lvl1pPr marL="0" algn="l" defTabSz="1280160" rtl="0" eaLnBrk="1" latinLnBrk="0" hangingPunct="1">
      <a:defRPr sz="1700" kern="1200">
        <a:solidFill>
          <a:schemeClr val="tx1"/>
        </a:solidFill>
        <a:latin typeface="+mn-lt"/>
        <a:ea typeface="+mn-ea"/>
        <a:cs typeface="+mn-cs"/>
      </a:defRPr>
    </a:lvl1pPr>
    <a:lvl2pPr marL="640080" algn="l" defTabSz="1280160" rtl="0" eaLnBrk="1" latinLnBrk="0" hangingPunct="1">
      <a:defRPr sz="1700" kern="1200">
        <a:solidFill>
          <a:schemeClr val="tx1"/>
        </a:solidFill>
        <a:latin typeface="+mn-lt"/>
        <a:ea typeface="+mn-ea"/>
        <a:cs typeface="+mn-cs"/>
      </a:defRPr>
    </a:lvl2pPr>
    <a:lvl3pPr marL="1280160" algn="l" defTabSz="1280160" rtl="0" eaLnBrk="1" latinLnBrk="0" hangingPunct="1">
      <a:defRPr sz="1700" kern="1200">
        <a:solidFill>
          <a:schemeClr val="tx1"/>
        </a:solidFill>
        <a:latin typeface="+mn-lt"/>
        <a:ea typeface="+mn-ea"/>
        <a:cs typeface="+mn-cs"/>
      </a:defRPr>
    </a:lvl3pPr>
    <a:lvl4pPr marL="1920240" algn="l" defTabSz="1280160" rtl="0" eaLnBrk="1" latinLnBrk="0" hangingPunct="1">
      <a:defRPr sz="1700" kern="1200">
        <a:solidFill>
          <a:schemeClr val="tx1"/>
        </a:solidFill>
        <a:latin typeface="+mn-lt"/>
        <a:ea typeface="+mn-ea"/>
        <a:cs typeface="+mn-cs"/>
      </a:defRPr>
    </a:lvl4pPr>
    <a:lvl5pPr marL="2560320" algn="l" defTabSz="1280160" rtl="0" eaLnBrk="1" latinLnBrk="0" hangingPunct="1">
      <a:defRPr sz="1700" kern="1200">
        <a:solidFill>
          <a:schemeClr val="tx1"/>
        </a:solidFill>
        <a:latin typeface="+mn-lt"/>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CFE20F-1569-47FA-802A-1537039D8718}" type="slidenum">
              <a:rPr lang="en-GB">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69214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a:t>Click to edit Master title style</a:t>
            </a:r>
            <a:endParaRPr lang="en-GB"/>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949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5651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7702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014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endParaRPr lang="en-GB"/>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550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445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7641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984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741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l">
              <a:defRPr sz="2800" b="1"/>
            </a:lvl1pPr>
          </a:lstStyle>
          <a:p>
            <a:r>
              <a:rPr lang="en-US"/>
              <a:t>Click to edit Master title style</a:t>
            </a:r>
            <a:endParaRPr lang="en-GB"/>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79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l">
              <a:defRPr sz="2800" b="1"/>
            </a:lvl1pPr>
          </a:lstStyle>
          <a:p>
            <a:r>
              <a:rPr lang="en-US"/>
              <a:t>Click to edit Master title style</a:t>
            </a:r>
            <a:endParaRPr lang="en-GB"/>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GB"/>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335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45B9577D-D8C0-424C-91E7-6D8BD23FB427}" type="datetimeFigureOut">
              <a:rPr lang="en-GB" smtClean="0">
                <a:solidFill>
                  <a:prstClr val="black">
                    <a:tint val="75000"/>
                  </a:prstClr>
                </a:solidFill>
              </a:rPr>
              <a:pPr/>
              <a:t>03/12/2024</a:t>
            </a:fld>
            <a:endParaRPr lang="en-GB">
              <a:solidFill>
                <a:prstClr val="black">
                  <a:tint val="75000"/>
                </a:prstClr>
              </a:solidFill>
            </a:endParaRP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87851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 Diagonal Corner Rectangle 10"/>
          <p:cNvSpPr/>
          <p:nvPr/>
        </p:nvSpPr>
        <p:spPr>
          <a:xfrm>
            <a:off x="201622" y="100813"/>
            <a:ext cx="5510759" cy="1158616"/>
          </a:xfrm>
          <a:prstGeom prst="round2DiagRect">
            <a:avLst/>
          </a:prstGeom>
          <a:solidFill>
            <a:schemeClr val="tx2">
              <a:lumMod val="50000"/>
            </a:schemeClr>
          </a:solidFill>
          <a:ln>
            <a:solidFill>
              <a:srgbClr val="B18925"/>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4400" dirty="0">
                <a:solidFill>
                  <a:schemeClr val="bg1"/>
                </a:solidFill>
                <a:ea typeface="Arial Unicode MS" panose="020B0604020202020204" pitchFamily="34" charset="-128"/>
                <a:cs typeface="Vrinda" panose="020B0502040204020203" pitchFamily="34" charset="0"/>
              </a:rPr>
              <a:t>Impact of NVR</a:t>
            </a:r>
          </a:p>
        </p:txBody>
      </p:sp>
      <p:sp>
        <p:nvSpPr>
          <p:cNvPr id="14" name="Rounded Rectangle 13"/>
          <p:cNvSpPr/>
          <p:nvPr/>
        </p:nvSpPr>
        <p:spPr>
          <a:xfrm>
            <a:off x="232955" y="2586179"/>
            <a:ext cx="604867" cy="4852516"/>
          </a:xfrm>
          <a:prstGeom prst="roundRect">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72000" bIns="0" spcCol="0" rtlCol="0" anchor="ctr"/>
          <a:lstStyle/>
          <a:p>
            <a:pPr algn="ctr"/>
            <a:r>
              <a:rPr lang="en-GB" sz="2800" b="1" dirty="0">
                <a:solidFill>
                  <a:schemeClr val="tx1"/>
                </a:solidFill>
              </a:rPr>
              <a:t>NATIONAL</a:t>
            </a:r>
          </a:p>
          <a:p>
            <a:pPr algn="ctr"/>
            <a:r>
              <a:rPr lang="en-GB" sz="1100" b="1" dirty="0">
                <a:solidFill>
                  <a:schemeClr val="tx1"/>
                </a:solidFill>
              </a:rPr>
              <a:t>How the project provides evidence of quality and outcomes of care nationally</a:t>
            </a:r>
          </a:p>
        </p:txBody>
      </p:sp>
      <p:sp>
        <p:nvSpPr>
          <p:cNvPr id="18" name="Rounded Rectangle 17"/>
          <p:cNvSpPr/>
          <p:nvPr/>
        </p:nvSpPr>
        <p:spPr>
          <a:xfrm>
            <a:off x="837822" y="7578526"/>
            <a:ext cx="3761156" cy="4848917"/>
          </a:xfrm>
          <a:prstGeom prst="roundRect">
            <a:avLst>
              <a:gd name="adj" fmla="val 5515"/>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1" name="Rounded Rectangle 20"/>
          <p:cNvSpPr/>
          <p:nvPr/>
        </p:nvSpPr>
        <p:spPr>
          <a:xfrm>
            <a:off x="232955" y="7578526"/>
            <a:ext cx="596660" cy="4848918"/>
          </a:xfrm>
          <a:prstGeom prst="roundRect">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LOCAL</a:t>
            </a:r>
            <a:r>
              <a:rPr lang="en-GB" sz="1300" b="1" dirty="0">
                <a:solidFill>
                  <a:schemeClr val="tx1"/>
                </a:solidFill>
              </a:rPr>
              <a:t> </a:t>
            </a:r>
          </a:p>
          <a:p>
            <a:pPr algn="ctr"/>
            <a:r>
              <a:rPr lang="en-GB" sz="1300" b="1" dirty="0">
                <a:solidFill>
                  <a:schemeClr val="tx1"/>
                </a:solidFill>
              </a:rPr>
              <a:t>How the project stimulates quality improvement</a:t>
            </a:r>
          </a:p>
        </p:txBody>
      </p:sp>
      <p:sp>
        <p:nvSpPr>
          <p:cNvPr id="23" name="Rounded Rectangle 22"/>
          <p:cNvSpPr/>
          <p:nvPr/>
        </p:nvSpPr>
        <p:spPr>
          <a:xfrm>
            <a:off x="5604061" y="7556631"/>
            <a:ext cx="3830826" cy="4848917"/>
          </a:xfrm>
          <a:prstGeom prst="roundRect">
            <a:avLst>
              <a:gd name="adj" fmla="val 7002"/>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6" name="Rounded Rectangle 25"/>
          <p:cNvSpPr/>
          <p:nvPr/>
        </p:nvSpPr>
        <p:spPr>
          <a:xfrm>
            <a:off x="4999194" y="7556631"/>
            <a:ext cx="596660" cy="4848918"/>
          </a:xfrm>
          <a:prstGeom prst="roundRect">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PUBLIC </a:t>
            </a:r>
          </a:p>
          <a:p>
            <a:pPr algn="ctr"/>
            <a:r>
              <a:rPr lang="en-GB" sz="1300" b="1" dirty="0">
                <a:solidFill>
                  <a:schemeClr val="tx1"/>
                </a:solidFill>
              </a:rPr>
              <a:t>How the project is used by the public and the demand for it</a:t>
            </a:r>
          </a:p>
        </p:txBody>
      </p:sp>
      <p:sp>
        <p:nvSpPr>
          <p:cNvPr id="30" name="Rounded Rectangle 29"/>
          <p:cNvSpPr/>
          <p:nvPr/>
        </p:nvSpPr>
        <p:spPr>
          <a:xfrm>
            <a:off x="5604061" y="2586179"/>
            <a:ext cx="3830826" cy="4852515"/>
          </a:xfrm>
          <a:prstGeom prst="roundRect">
            <a:avLst>
              <a:gd name="adj" fmla="val 4677"/>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a:solidFill>
                <a:prstClr val="white"/>
              </a:solidFill>
            </a:endParaRPr>
          </a:p>
        </p:txBody>
      </p:sp>
      <p:sp>
        <p:nvSpPr>
          <p:cNvPr id="31" name="Rounded Rectangle 30"/>
          <p:cNvSpPr/>
          <p:nvPr/>
        </p:nvSpPr>
        <p:spPr>
          <a:xfrm>
            <a:off x="4999194" y="2584375"/>
            <a:ext cx="596660" cy="4854320"/>
          </a:xfrm>
          <a:prstGeom prst="round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72000" bIns="0" spcCol="0" rtlCol="0" anchor="ctr"/>
          <a:lstStyle/>
          <a:p>
            <a:pPr algn="ctr"/>
            <a:r>
              <a:rPr lang="en-GB" sz="2800" b="1" dirty="0">
                <a:solidFill>
                  <a:schemeClr val="tx1"/>
                </a:solidFill>
              </a:rPr>
              <a:t>SYSTEM</a:t>
            </a:r>
            <a:r>
              <a:rPr lang="en-GB" sz="1300" b="1" dirty="0">
                <a:solidFill>
                  <a:schemeClr val="tx1"/>
                </a:solidFill>
              </a:rPr>
              <a:t> </a:t>
            </a:r>
          </a:p>
          <a:p>
            <a:r>
              <a:rPr lang="en-GB" sz="1300" b="1" dirty="0">
                <a:solidFill>
                  <a:schemeClr val="tx1"/>
                </a:solidFill>
              </a:rPr>
              <a:t>How the project supports policy development &amp; system management</a:t>
            </a:r>
          </a:p>
        </p:txBody>
      </p:sp>
      <p:sp>
        <p:nvSpPr>
          <p:cNvPr id="94" name="Rounded Rectangle 93"/>
          <p:cNvSpPr/>
          <p:nvPr/>
        </p:nvSpPr>
        <p:spPr>
          <a:xfrm>
            <a:off x="837822" y="2586179"/>
            <a:ext cx="3730014" cy="4852514"/>
          </a:xfrm>
          <a:prstGeom prst="roundRect">
            <a:avLst>
              <a:gd name="adj" fmla="val 4255"/>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t"/>
          <a:lstStyle/>
          <a:p>
            <a:endParaRPr lang="en-GB" sz="4400" dirty="0">
              <a:solidFill>
                <a:prstClr val="black"/>
              </a:solidFill>
            </a:endParaRPr>
          </a:p>
        </p:txBody>
      </p:sp>
      <p:sp>
        <p:nvSpPr>
          <p:cNvPr id="5" name="TextBox 4"/>
          <p:cNvSpPr txBox="1"/>
          <p:nvPr/>
        </p:nvSpPr>
        <p:spPr>
          <a:xfrm>
            <a:off x="1776264" y="12511280"/>
            <a:ext cx="7809949" cy="344710"/>
          </a:xfrm>
          <a:prstGeom prst="rect">
            <a:avLst/>
          </a:prstGeom>
          <a:noFill/>
        </p:spPr>
        <p:txBody>
          <a:bodyPr wrap="square" lIns="128016" tIns="64008" rIns="128016" bIns="64008" rtlCol="0">
            <a:spAutoFit/>
          </a:bodyPr>
          <a:lstStyle/>
          <a:p>
            <a:pPr algn="r"/>
            <a:r>
              <a:rPr lang="en-GB" sz="1400" dirty="0"/>
              <a:t>Impact examples from January 2024 to December 2024. Impact report produced December 2024. </a:t>
            </a:r>
            <a:endParaRPr lang="en-GB" sz="2800" dirty="0"/>
          </a:p>
        </p:txBody>
      </p:sp>
      <p:sp>
        <p:nvSpPr>
          <p:cNvPr id="69" name="TextBox 68"/>
          <p:cNvSpPr txBox="1"/>
          <p:nvPr/>
        </p:nvSpPr>
        <p:spPr>
          <a:xfrm>
            <a:off x="7760290" y="208112"/>
            <a:ext cx="1545451" cy="861774"/>
          </a:xfrm>
          <a:prstGeom prst="rect">
            <a:avLst/>
          </a:prstGeom>
          <a:noFill/>
        </p:spPr>
        <p:txBody>
          <a:bodyPr wrap="square" rtlCol="0">
            <a:spAutoFit/>
          </a:bodyPr>
          <a:lstStyle/>
          <a:p>
            <a:r>
              <a:rPr lang="en-GB" dirty="0"/>
              <a:t>HQIP logo here</a:t>
            </a:r>
          </a:p>
        </p:txBody>
      </p:sp>
      <p:sp>
        <p:nvSpPr>
          <p:cNvPr id="4" name="TextBox 3"/>
          <p:cNvSpPr txBox="1"/>
          <p:nvPr/>
        </p:nvSpPr>
        <p:spPr>
          <a:xfrm>
            <a:off x="232956" y="1360240"/>
            <a:ext cx="9201932" cy="112338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GB" b="1" dirty="0"/>
              <a:t>IMPROVEMENT GOALS</a:t>
            </a:r>
          </a:p>
          <a:p>
            <a:r>
              <a:rPr lang="en-GB" sz="1400" dirty="0"/>
              <a:t>1. Maintain low rates of death after all major arterial procedures </a:t>
            </a:r>
          </a:p>
          <a:p>
            <a:r>
              <a:rPr lang="en-GB" sz="1400" dirty="0"/>
              <a:t>2. Reduce time to treatment for patients with urgent vascular conditions </a:t>
            </a:r>
          </a:p>
          <a:p>
            <a:r>
              <a:rPr lang="en-GB" sz="1400" dirty="0"/>
              <a:t>3. Maintain low rates of complications after all major arterial procedures </a:t>
            </a:r>
          </a:p>
        </p:txBody>
      </p:sp>
      <p:pic>
        <p:nvPicPr>
          <p:cNvPr id="70" name="Picture 2" descr="I:\HQIP Logos\HQIP Jpeg Logos\HQIP_logo_larg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1300" b="14929"/>
          <a:stretch/>
        </p:blipFill>
        <p:spPr bwMode="auto">
          <a:xfrm>
            <a:off x="7320879" y="190418"/>
            <a:ext cx="2077759" cy="810835"/>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34956" y="260942"/>
            <a:ext cx="1687743" cy="379218"/>
          </a:xfrm>
          <a:prstGeom prst="rect">
            <a:avLst/>
          </a:prstGeom>
        </p:spPr>
      </p:pic>
      <p:sp>
        <p:nvSpPr>
          <p:cNvPr id="72" name="Rounded Rectangle 71"/>
          <p:cNvSpPr/>
          <p:nvPr/>
        </p:nvSpPr>
        <p:spPr>
          <a:xfrm>
            <a:off x="899278" y="2668684"/>
            <a:ext cx="1786761" cy="2219947"/>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The outcomes (mortality or stroke/death) following most major vascular procedures between 2021-2023 have remained similar compared to previous years. No units were negative alarm level outliers.</a:t>
            </a:r>
          </a:p>
        </p:txBody>
      </p:sp>
      <p:sp>
        <p:nvSpPr>
          <p:cNvPr id="74" name="Rounded Rectangle 73"/>
          <p:cNvSpPr/>
          <p:nvPr/>
        </p:nvSpPr>
        <p:spPr>
          <a:xfrm>
            <a:off x="885324" y="4935042"/>
            <a:ext cx="1795004" cy="2397180"/>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The median delay between symptom and carotid endarterectomy (CEA) increased in 2023 at 15 days. The median delay exceeded 20 days in 2022 at 6 vascular units, which is a third of the number of units compared to 2016.</a:t>
            </a:r>
          </a:p>
        </p:txBody>
      </p:sp>
      <p:sp>
        <p:nvSpPr>
          <p:cNvPr id="75" name="Rounded Rectangle 74"/>
          <p:cNvSpPr/>
          <p:nvPr/>
        </p:nvSpPr>
        <p:spPr>
          <a:xfrm>
            <a:off x="2743200" y="2656384"/>
            <a:ext cx="1740633" cy="2856692"/>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Information was published on timelines to treatment for revascularisation for chronic limb threatening ischaemia for the fifth time in 2024. Target is 5 days from admission to procedure and is currently met by 53% of patients for bypass and 49% for angioplasty, which is a slightly less proportion when compared to 2021.</a:t>
            </a:r>
          </a:p>
        </p:txBody>
      </p:sp>
      <p:sp>
        <p:nvSpPr>
          <p:cNvPr id="76" name="Rounded Rectangle 75"/>
          <p:cNvSpPr/>
          <p:nvPr/>
        </p:nvSpPr>
        <p:spPr>
          <a:xfrm>
            <a:off x="2741559" y="5559487"/>
            <a:ext cx="1742274" cy="1827946"/>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There has been an increase in the number of major lower limb amputations over the last three years among people with PAD, with the number of unilateral procedures increasing from 3,180 to 3,688 per year.</a:t>
            </a:r>
          </a:p>
        </p:txBody>
      </p:sp>
      <p:sp>
        <p:nvSpPr>
          <p:cNvPr id="77" name="Rounded Rectangle 76"/>
          <p:cNvSpPr/>
          <p:nvPr/>
        </p:nvSpPr>
        <p:spPr>
          <a:xfrm>
            <a:off x="885324" y="7638171"/>
            <a:ext cx="1713790" cy="2917224"/>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The peripheral arterial disease quality improvement programme (PAD QIP) was launched in 2020, with an aim of improve the quality of care for patients presenting with chronic limb-threatening ischaemia (CLTI) by developing a quality improvement collaborative of healthcare professionals across the UK. </a:t>
            </a:r>
          </a:p>
        </p:txBody>
      </p:sp>
      <p:sp>
        <p:nvSpPr>
          <p:cNvPr id="79" name="Rounded Rectangle 78"/>
          <p:cNvSpPr/>
          <p:nvPr/>
        </p:nvSpPr>
        <p:spPr>
          <a:xfrm>
            <a:off x="923314" y="10646254"/>
            <a:ext cx="1713790" cy="1653949"/>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Each user of the NVR IT system is able to view summary tables and graphs that show the results of any cases they have entered. Consultants have access to a revalidation report.</a:t>
            </a:r>
          </a:p>
        </p:txBody>
      </p:sp>
      <p:sp>
        <p:nvSpPr>
          <p:cNvPr id="83" name="Rounded Rectangle 82"/>
          <p:cNvSpPr/>
          <p:nvPr/>
        </p:nvSpPr>
        <p:spPr>
          <a:xfrm>
            <a:off x="2722596" y="11406588"/>
            <a:ext cx="1761237" cy="970876"/>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Any NHS trusts or consultants who are deemed as outliers will be supported by the NVR’s outlier policy.</a:t>
            </a:r>
          </a:p>
        </p:txBody>
      </p:sp>
      <p:sp>
        <p:nvSpPr>
          <p:cNvPr id="84" name="Rounded Rectangle 83"/>
          <p:cNvSpPr/>
          <p:nvPr/>
        </p:nvSpPr>
        <p:spPr>
          <a:xfrm>
            <a:off x="2707434" y="10547828"/>
            <a:ext cx="1803435" cy="821524"/>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Any data entered into the NVR IT system can be exported as a csv file to allow for local analysis.</a:t>
            </a:r>
          </a:p>
        </p:txBody>
      </p:sp>
      <p:sp>
        <p:nvSpPr>
          <p:cNvPr id="85" name="Rounded Rectangle 84"/>
          <p:cNvSpPr/>
          <p:nvPr/>
        </p:nvSpPr>
        <p:spPr>
          <a:xfrm>
            <a:off x="2680328" y="9176235"/>
            <a:ext cx="1832240" cy="1329021"/>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In the past, we have contacted medical directors of NHS trusts who have areas for improvement identified in the annual report, (e.g. waiting times for surgery).</a:t>
            </a:r>
          </a:p>
        </p:txBody>
      </p:sp>
      <p:sp>
        <p:nvSpPr>
          <p:cNvPr id="86" name="Rounded Rectangle 85"/>
          <p:cNvSpPr/>
          <p:nvPr/>
        </p:nvSpPr>
        <p:spPr>
          <a:xfrm>
            <a:off x="2686039" y="7624935"/>
            <a:ext cx="1824830" cy="1507033"/>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We produce an interactive web-based dashboard alongside the state of the nation report, which allows trusts to easily compare their results to others, national rates and national targets.</a:t>
            </a:r>
          </a:p>
        </p:txBody>
      </p:sp>
      <p:sp>
        <p:nvSpPr>
          <p:cNvPr id="87" name="Rounded Rectangle 86"/>
          <p:cNvSpPr/>
          <p:nvPr/>
        </p:nvSpPr>
        <p:spPr>
          <a:xfrm>
            <a:off x="7587930" y="3885421"/>
            <a:ext cx="1784557" cy="3446800"/>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The capture and reporting of aortic devices on the NVR is an important step in responding to some of the recommendations of the </a:t>
            </a:r>
            <a:r>
              <a:rPr lang="en-GB" sz="1100" dirty="0" err="1">
                <a:solidFill>
                  <a:prstClr val="black"/>
                </a:solidFill>
              </a:rPr>
              <a:t>Cumberlege</a:t>
            </a:r>
            <a:r>
              <a:rPr lang="en-GB" sz="1100" dirty="0">
                <a:solidFill>
                  <a:prstClr val="black"/>
                </a:solidFill>
              </a:rPr>
              <a:t> Review. Expanding device capture to all NVR procedures in future years will provide vital information to the NHS, commissioners, clinicians and industry on the performance of implantable </a:t>
            </a:r>
            <a:r>
              <a:rPr lang="en-GB" sz="1100">
                <a:solidFill>
                  <a:prstClr val="black"/>
                </a:solidFill>
              </a:rPr>
              <a:t>medical devices.</a:t>
            </a:r>
            <a:endParaRPr lang="en-GB" sz="1100" dirty="0">
              <a:solidFill>
                <a:prstClr val="black"/>
              </a:solidFill>
            </a:endParaRPr>
          </a:p>
        </p:txBody>
      </p:sp>
      <p:sp>
        <p:nvSpPr>
          <p:cNvPr id="88" name="Rounded Rectangle 87"/>
          <p:cNvSpPr/>
          <p:nvPr/>
        </p:nvSpPr>
        <p:spPr>
          <a:xfrm>
            <a:off x="5794099" y="6747892"/>
            <a:ext cx="1713790" cy="584329"/>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a:solidFill>
                  <a:prstClr val="black"/>
                </a:solidFill>
              </a:rPr>
              <a:t>NVR results are provided to the CQC benchmarking project.</a:t>
            </a:r>
            <a:endParaRPr lang="en-GB" sz="1100" dirty="0">
              <a:solidFill>
                <a:prstClr val="black"/>
              </a:solidFill>
            </a:endParaRPr>
          </a:p>
        </p:txBody>
      </p:sp>
      <p:sp>
        <p:nvSpPr>
          <p:cNvPr id="89" name="Rounded Rectangle 88"/>
          <p:cNvSpPr/>
          <p:nvPr/>
        </p:nvSpPr>
        <p:spPr>
          <a:xfrm>
            <a:off x="5712380" y="2699596"/>
            <a:ext cx="1795509" cy="2261044"/>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NVR results are used by the national commissioners for vascular surgery and often feed into discussions about the on-going reorganisation of vascular services in the UK and recovery of vascular services following the COVID-19 pandemic.</a:t>
            </a:r>
          </a:p>
        </p:txBody>
      </p:sp>
      <p:sp>
        <p:nvSpPr>
          <p:cNvPr id="90" name="Rounded Rectangle 89"/>
          <p:cNvSpPr/>
          <p:nvPr/>
        </p:nvSpPr>
        <p:spPr>
          <a:xfrm>
            <a:off x="7623314" y="2756083"/>
            <a:ext cx="1713790" cy="993020"/>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NVR data has previously been provided to GIRFT as part of their visits to vascular units.</a:t>
            </a:r>
          </a:p>
        </p:txBody>
      </p:sp>
      <p:sp>
        <p:nvSpPr>
          <p:cNvPr id="91" name="Rounded Rectangle 90"/>
          <p:cNvSpPr/>
          <p:nvPr/>
        </p:nvSpPr>
        <p:spPr>
          <a:xfrm>
            <a:off x="5756793" y="5019163"/>
            <a:ext cx="1713790" cy="1651559"/>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Results published in NVR reports and in the data section of the VSQIP website can easily be accessed by anyone to aid with policy development and system management.</a:t>
            </a:r>
          </a:p>
        </p:txBody>
      </p:sp>
      <p:sp>
        <p:nvSpPr>
          <p:cNvPr id="92" name="Rounded Rectangle 91"/>
          <p:cNvSpPr/>
          <p:nvPr/>
        </p:nvSpPr>
        <p:spPr>
          <a:xfrm>
            <a:off x="5723332" y="7666304"/>
            <a:ext cx="1713790" cy="1564907"/>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Since 2014 national, and unit level results have been published on the VSQIP website in a manner that should be easy to understand by patients and the public.</a:t>
            </a:r>
          </a:p>
        </p:txBody>
      </p:sp>
      <p:sp>
        <p:nvSpPr>
          <p:cNvPr id="93" name="Rounded Rectangle 92"/>
          <p:cNvSpPr/>
          <p:nvPr/>
        </p:nvSpPr>
        <p:spPr>
          <a:xfrm>
            <a:off x="5712381" y="9315049"/>
            <a:ext cx="1713790" cy="1896592"/>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Since 2016, the NVR has produced infographics for its procedures in order for key results to be accessible to patients. These infographics have been improved with involvement with the NVR’s patient panel.</a:t>
            </a:r>
          </a:p>
        </p:txBody>
      </p:sp>
      <p:sp>
        <p:nvSpPr>
          <p:cNvPr id="95" name="Rounded Rectangle 94"/>
          <p:cNvSpPr/>
          <p:nvPr/>
        </p:nvSpPr>
        <p:spPr>
          <a:xfrm>
            <a:off x="5723332" y="11355616"/>
            <a:ext cx="1713790" cy="931539"/>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a:solidFill>
                  <a:prstClr val="black"/>
                </a:solidFill>
              </a:rPr>
              <a:t>The annual reports published by the NVR are all available from the VSQIP website.</a:t>
            </a:r>
            <a:endParaRPr lang="en-GB" sz="1100" dirty="0">
              <a:solidFill>
                <a:prstClr val="black"/>
              </a:solidFill>
            </a:endParaRPr>
          </a:p>
        </p:txBody>
      </p:sp>
      <p:sp>
        <p:nvSpPr>
          <p:cNvPr id="102" name="Rounded Rectangle 101"/>
          <p:cNvSpPr/>
          <p:nvPr/>
        </p:nvSpPr>
        <p:spPr>
          <a:xfrm>
            <a:off x="7583320" y="10196752"/>
            <a:ext cx="1713790" cy="2090403"/>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prstClr val="black"/>
                </a:solidFill>
              </a:rPr>
              <a:t>The </a:t>
            </a:r>
            <a:r>
              <a:rPr lang="en-GB" sz="1100">
                <a:solidFill>
                  <a:prstClr val="black"/>
                </a:solidFill>
              </a:rPr>
              <a:t>NVR formed a new </a:t>
            </a:r>
            <a:r>
              <a:rPr lang="en-GB" sz="1100" dirty="0">
                <a:solidFill>
                  <a:prstClr val="black"/>
                </a:solidFill>
              </a:rPr>
              <a:t>PPI group in 2023, with patients from all three vascular disease areas, as well as representatives from the established vascular patient groups.</a:t>
            </a:r>
          </a:p>
        </p:txBody>
      </p:sp>
      <p:sp>
        <p:nvSpPr>
          <p:cNvPr id="103" name="Rounded Rectangle 102"/>
          <p:cNvSpPr/>
          <p:nvPr/>
        </p:nvSpPr>
        <p:spPr>
          <a:xfrm>
            <a:off x="7556393" y="7666857"/>
            <a:ext cx="1713790" cy="2446058"/>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100" dirty="0">
                <a:solidFill>
                  <a:schemeClr val="tx1"/>
                </a:solidFill>
              </a:rPr>
              <a:t>The NVR started reporting information on the type of AAA device used in 2021. This will provide valuable outcomes to patients (long-term mortality and re-intervention rates) in future years that will aid patients’ decision making on what type of procedure they would like.</a:t>
            </a:r>
          </a:p>
        </p:txBody>
      </p:sp>
    </p:spTree>
    <p:extLst>
      <p:ext uri="{BB962C8B-B14F-4D97-AF65-F5344CB8AC3E}">
        <p14:creationId xmlns:p14="http://schemas.microsoft.com/office/powerpoint/2010/main" val="33816847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5783</TotalTime>
  <Words>767</Words>
  <Application>Microsoft Office PowerPoint</Application>
  <PresentationFormat>A3 Paper (297x420 mm)</PresentationFormat>
  <Paragraphs>36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Unicode MS</vt:lpstr>
      <vt:lpstr>Calibri</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Campbell</dc:creator>
  <cp:lastModifiedBy>Sam Waton</cp:lastModifiedBy>
  <cp:revision>62</cp:revision>
  <dcterms:created xsi:type="dcterms:W3CDTF">2016-08-12T08:36:34Z</dcterms:created>
  <dcterms:modified xsi:type="dcterms:W3CDTF">2024-12-03T16:13:17Z</dcterms:modified>
</cp:coreProperties>
</file>