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Lst>
  <p:sldSz cx="7772400" cy="10058400"/>
  <p:notesSz cx="6858000" cy="9144000"/>
  <p:embeddedFontLst>
    <p:embeddedFont>
      <p:font typeface="Arimo" charset="1" panose="020B0604020202020204"/>
      <p:regular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fonts/font7.fntdata" Type="http://schemas.openxmlformats.org/officeDocument/2006/relationships/font"/></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jpeg" Type="http://schemas.openxmlformats.org/officeDocument/2006/relationships/image"/><Relationship Id="rId2" Target="../media/image1.jpeg" Type="http://schemas.openxmlformats.org/officeDocument/2006/relationships/image"/><Relationship Id="rId3" Target="../media/image2.png" Type="http://schemas.openxmlformats.org/officeDocument/2006/relationships/image"/><Relationship Id="rId4" Target="../media/image3.svg" Type="http://schemas.openxmlformats.org/officeDocument/2006/relationships/image"/><Relationship Id="rId5" Target="../media/image4.png" Type="http://schemas.openxmlformats.org/officeDocument/2006/relationships/image"/><Relationship Id="rId6" Target="../media/image5.png" Type="http://schemas.openxmlformats.org/officeDocument/2006/relationships/image"/><Relationship Id="rId7" Target="../media/image6.png" Type="http://schemas.openxmlformats.org/officeDocument/2006/relationships/image"/><Relationship Id="rId8" Target="../media/image7.jpeg" Type="http://schemas.openxmlformats.org/officeDocument/2006/relationships/image"/><Relationship Id="rId9" Target="../media/image8.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0" y="0"/>
            <a:ext cx="7772400" cy="1533525"/>
          </a:xfrm>
          <a:custGeom>
            <a:avLst/>
            <a:gdLst/>
            <a:ahLst/>
            <a:cxnLst/>
            <a:rect r="r" b="b" t="t" l="l"/>
            <a:pathLst>
              <a:path h="1533525" w="7772400">
                <a:moveTo>
                  <a:pt x="0" y="0"/>
                </a:moveTo>
                <a:lnTo>
                  <a:pt x="7772400" y="0"/>
                </a:lnTo>
                <a:lnTo>
                  <a:pt x="7772400" y="1533525"/>
                </a:lnTo>
                <a:lnTo>
                  <a:pt x="0" y="1533525"/>
                </a:lnTo>
                <a:lnTo>
                  <a:pt x="0" y="0"/>
                </a:lnTo>
                <a:close/>
              </a:path>
            </a:pathLst>
          </a:custGeom>
          <a:blipFill>
            <a:blip r:embed="rId2"/>
            <a:stretch>
              <a:fillRect l="0" t="-31055" r="-980" b="-39130"/>
            </a:stretch>
          </a:blipFill>
        </p:spPr>
      </p:sp>
      <p:sp>
        <p:nvSpPr>
          <p:cNvPr name="Freeform 3" id="3"/>
          <p:cNvSpPr/>
          <p:nvPr/>
        </p:nvSpPr>
        <p:spPr>
          <a:xfrm flipH="false" flipV="false" rot="0">
            <a:off x="69847" y="1565272"/>
            <a:ext cx="7623172" cy="7880347"/>
          </a:xfrm>
          <a:custGeom>
            <a:avLst/>
            <a:gdLst/>
            <a:ahLst/>
            <a:cxnLst/>
            <a:rect r="r" b="b" t="t" l="l"/>
            <a:pathLst>
              <a:path h="7880347" w="7623172">
                <a:moveTo>
                  <a:pt x="0" y="0"/>
                </a:moveTo>
                <a:lnTo>
                  <a:pt x="7623172" y="0"/>
                </a:lnTo>
                <a:lnTo>
                  <a:pt x="7623172" y="7880347"/>
                </a:lnTo>
                <a:lnTo>
                  <a:pt x="0" y="7880347"/>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Freeform 4" id="4"/>
          <p:cNvSpPr/>
          <p:nvPr/>
        </p:nvSpPr>
        <p:spPr>
          <a:xfrm flipH="false" flipV="false" rot="0">
            <a:off x="485775" y="9458325"/>
            <a:ext cx="1657350" cy="533400"/>
          </a:xfrm>
          <a:custGeom>
            <a:avLst/>
            <a:gdLst/>
            <a:ahLst/>
            <a:cxnLst/>
            <a:rect r="r" b="b" t="t" l="l"/>
            <a:pathLst>
              <a:path h="533400" w="1657350">
                <a:moveTo>
                  <a:pt x="0" y="0"/>
                </a:moveTo>
                <a:lnTo>
                  <a:pt x="1657350" y="0"/>
                </a:lnTo>
                <a:lnTo>
                  <a:pt x="1657350" y="533400"/>
                </a:lnTo>
                <a:lnTo>
                  <a:pt x="0" y="533400"/>
                </a:lnTo>
                <a:lnTo>
                  <a:pt x="0" y="0"/>
                </a:lnTo>
                <a:close/>
              </a:path>
            </a:pathLst>
          </a:custGeom>
          <a:blipFill>
            <a:blip r:embed="rId5"/>
            <a:stretch>
              <a:fillRect l="0" t="0" r="0" b="0"/>
            </a:stretch>
          </a:blipFill>
        </p:spPr>
      </p:sp>
      <p:sp>
        <p:nvSpPr>
          <p:cNvPr name="Freeform 5" id="5"/>
          <p:cNvSpPr/>
          <p:nvPr/>
        </p:nvSpPr>
        <p:spPr>
          <a:xfrm flipH="false" flipV="false" rot="0">
            <a:off x="6134100" y="9467850"/>
            <a:ext cx="1381125" cy="495300"/>
          </a:xfrm>
          <a:custGeom>
            <a:avLst/>
            <a:gdLst/>
            <a:ahLst/>
            <a:cxnLst/>
            <a:rect r="r" b="b" t="t" l="l"/>
            <a:pathLst>
              <a:path h="495300" w="1381125">
                <a:moveTo>
                  <a:pt x="0" y="0"/>
                </a:moveTo>
                <a:lnTo>
                  <a:pt x="1381125" y="0"/>
                </a:lnTo>
                <a:lnTo>
                  <a:pt x="1381125" y="495300"/>
                </a:lnTo>
                <a:lnTo>
                  <a:pt x="0" y="495300"/>
                </a:lnTo>
                <a:lnTo>
                  <a:pt x="0" y="0"/>
                </a:lnTo>
                <a:close/>
              </a:path>
            </a:pathLst>
          </a:custGeom>
          <a:blipFill>
            <a:blip r:embed="rId6"/>
            <a:stretch>
              <a:fillRect l="0" t="0" r="0" b="0"/>
            </a:stretch>
          </a:blipFill>
        </p:spPr>
      </p:sp>
      <p:sp>
        <p:nvSpPr>
          <p:cNvPr name="Freeform 6" id="6"/>
          <p:cNvSpPr/>
          <p:nvPr/>
        </p:nvSpPr>
        <p:spPr>
          <a:xfrm flipH="false" flipV="false" rot="0">
            <a:off x="5114925" y="6200775"/>
            <a:ext cx="2390775" cy="1323975"/>
          </a:xfrm>
          <a:custGeom>
            <a:avLst/>
            <a:gdLst/>
            <a:ahLst/>
            <a:cxnLst/>
            <a:rect r="r" b="b" t="t" l="l"/>
            <a:pathLst>
              <a:path h="1323975" w="2390775">
                <a:moveTo>
                  <a:pt x="0" y="0"/>
                </a:moveTo>
                <a:lnTo>
                  <a:pt x="2390775" y="0"/>
                </a:lnTo>
                <a:lnTo>
                  <a:pt x="2390775" y="1323975"/>
                </a:lnTo>
                <a:lnTo>
                  <a:pt x="0" y="1323975"/>
                </a:lnTo>
                <a:lnTo>
                  <a:pt x="0" y="0"/>
                </a:lnTo>
                <a:close/>
              </a:path>
            </a:pathLst>
          </a:custGeom>
          <a:blipFill>
            <a:blip r:embed="rId7"/>
            <a:stretch>
              <a:fillRect l="-143" t="-316" r="-191" b="-287"/>
            </a:stretch>
          </a:blipFill>
        </p:spPr>
      </p:sp>
      <p:sp>
        <p:nvSpPr>
          <p:cNvPr name="Freeform 7" id="7"/>
          <p:cNvSpPr/>
          <p:nvPr/>
        </p:nvSpPr>
        <p:spPr>
          <a:xfrm flipH="false" flipV="false" rot="0">
            <a:off x="5638800" y="7610475"/>
            <a:ext cx="1400175" cy="485775"/>
          </a:xfrm>
          <a:custGeom>
            <a:avLst/>
            <a:gdLst/>
            <a:ahLst/>
            <a:cxnLst/>
            <a:rect r="r" b="b" t="t" l="l"/>
            <a:pathLst>
              <a:path h="485775" w="1400175">
                <a:moveTo>
                  <a:pt x="0" y="0"/>
                </a:moveTo>
                <a:lnTo>
                  <a:pt x="1400175" y="0"/>
                </a:lnTo>
                <a:lnTo>
                  <a:pt x="1400175" y="485775"/>
                </a:lnTo>
                <a:lnTo>
                  <a:pt x="0" y="485775"/>
                </a:lnTo>
                <a:lnTo>
                  <a:pt x="0" y="0"/>
                </a:lnTo>
                <a:close/>
              </a:path>
            </a:pathLst>
          </a:custGeom>
          <a:blipFill>
            <a:blip r:embed="rId8"/>
            <a:stretch>
              <a:fillRect l="0" t="0" r="0" b="0"/>
            </a:stretch>
          </a:blipFill>
        </p:spPr>
      </p:sp>
      <p:sp>
        <p:nvSpPr>
          <p:cNvPr name="Freeform 8" id="8"/>
          <p:cNvSpPr/>
          <p:nvPr/>
        </p:nvSpPr>
        <p:spPr>
          <a:xfrm flipH="false" flipV="false" rot="0">
            <a:off x="219075" y="4743450"/>
            <a:ext cx="628650" cy="628650"/>
          </a:xfrm>
          <a:custGeom>
            <a:avLst/>
            <a:gdLst/>
            <a:ahLst/>
            <a:cxnLst/>
            <a:rect r="r" b="b" t="t" l="l"/>
            <a:pathLst>
              <a:path h="628650" w="628650">
                <a:moveTo>
                  <a:pt x="0" y="0"/>
                </a:moveTo>
                <a:lnTo>
                  <a:pt x="628650" y="0"/>
                </a:lnTo>
                <a:lnTo>
                  <a:pt x="628650" y="628650"/>
                </a:lnTo>
                <a:lnTo>
                  <a:pt x="0" y="628650"/>
                </a:lnTo>
                <a:lnTo>
                  <a:pt x="0" y="0"/>
                </a:lnTo>
                <a:close/>
              </a:path>
            </a:pathLst>
          </a:custGeom>
          <a:blipFill>
            <a:blip r:embed="rId9"/>
            <a:stretch>
              <a:fillRect l="0" t="0" r="0" b="0"/>
            </a:stretch>
          </a:blipFill>
        </p:spPr>
      </p:sp>
      <p:sp>
        <p:nvSpPr>
          <p:cNvPr name="Freeform 9" id="9"/>
          <p:cNvSpPr/>
          <p:nvPr/>
        </p:nvSpPr>
        <p:spPr>
          <a:xfrm flipH="false" flipV="false" rot="0">
            <a:off x="6372225" y="428625"/>
            <a:ext cx="1228725" cy="962025"/>
          </a:xfrm>
          <a:custGeom>
            <a:avLst/>
            <a:gdLst/>
            <a:ahLst/>
            <a:cxnLst/>
            <a:rect r="r" b="b" t="t" l="l"/>
            <a:pathLst>
              <a:path h="962025" w="1228725">
                <a:moveTo>
                  <a:pt x="0" y="0"/>
                </a:moveTo>
                <a:lnTo>
                  <a:pt x="1228725" y="0"/>
                </a:lnTo>
                <a:lnTo>
                  <a:pt x="1228725" y="962025"/>
                </a:lnTo>
                <a:lnTo>
                  <a:pt x="0" y="962025"/>
                </a:lnTo>
                <a:lnTo>
                  <a:pt x="0" y="0"/>
                </a:lnTo>
                <a:close/>
              </a:path>
            </a:pathLst>
          </a:custGeom>
          <a:blipFill>
            <a:blip r:embed="rId10"/>
            <a:stretch>
              <a:fillRect l="0" t="0" r="0" b="0"/>
            </a:stretch>
          </a:blipFill>
        </p:spPr>
      </p:sp>
      <p:grpSp>
        <p:nvGrpSpPr>
          <p:cNvPr name="Group 10" id="10"/>
          <p:cNvGrpSpPr>
            <a:grpSpLocks noChangeAspect="true"/>
          </p:cNvGrpSpPr>
          <p:nvPr/>
        </p:nvGrpSpPr>
        <p:grpSpPr>
          <a:xfrm rot="0">
            <a:off x="257175" y="8553450"/>
            <a:ext cx="38100" cy="38100"/>
            <a:chOff x="0" y="0"/>
            <a:chExt cx="38100" cy="38100"/>
          </a:xfrm>
        </p:grpSpPr>
        <p:sp>
          <p:nvSpPr>
            <p:cNvPr name="Freeform 11" id="11"/>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000000"/>
            </a:solidFill>
          </p:spPr>
        </p:sp>
      </p:grpSp>
      <p:grpSp>
        <p:nvGrpSpPr>
          <p:cNvPr name="Group 12" id="12"/>
          <p:cNvGrpSpPr>
            <a:grpSpLocks noChangeAspect="true"/>
          </p:cNvGrpSpPr>
          <p:nvPr/>
        </p:nvGrpSpPr>
        <p:grpSpPr>
          <a:xfrm rot="0">
            <a:off x="257175" y="8848725"/>
            <a:ext cx="38100" cy="38100"/>
            <a:chOff x="0" y="0"/>
            <a:chExt cx="38100" cy="38100"/>
          </a:xfrm>
        </p:grpSpPr>
        <p:sp>
          <p:nvSpPr>
            <p:cNvPr name="Freeform 13" id="13"/>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000000"/>
            </a:solidFill>
          </p:spPr>
        </p:sp>
      </p:grpSp>
      <p:grpSp>
        <p:nvGrpSpPr>
          <p:cNvPr name="Group 14" id="14"/>
          <p:cNvGrpSpPr>
            <a:grpSpLocks noChangeAspect="true"/>
          </p:cNvGrpSpPr>
          <p:nvPr/>
        </p:nvGrpSpPr>
        <p:grpSpPr>
          <a:xfrm rot="0">
            <a:off x="257175" y="9144000"/>
            <a:ext cx="38100" cy="38100"/>
            <a:chOff x="0" y="0"/>
            <a:chExt cx="38100" cy="38100"/>
          </a:xfrm>
        </p:grpSpPr>
        <p:sp>
          <p:nvSpPr>
            <p:cNvPr name="Freeform 15" id="15"/>
            <p:cNvSpPr/>
            <p:nvPr/>
          </p:nvSpPr>
          <p:spPr>
            <a:xfrm flipH="false" flipV="false" rot="0">
              <a:off x="0" y="0"/>
              <a:ext cx="38100" cy="38100"/>
            </a:xfrm>
            <a:custGeom>
              <a:avLst/>
              <a:gdLst/>
              <a:ahLst/>
              <a:cxnLst/>
              <a:rect r="r" b="b" t="t" l="l"/>
              <a:pathLst>
                <a:path h="38100" w="38100">
                  <a:moveTo>
                    <a:pt x="38100" y="19050"/>
                  </a:moveTo>
                  <a:cubicBezTo>
                    <a:pt x="38100" y="21590"/>
                    <a:pt x="37592" y="24003"/>
                    <a:pt x="36703" y="26289"/>
                  </a:cubicBezTo>
                  <a:cubicBezTo>
                    <a:pt x="35814" y="28575"/>
                    <a:pt x="34417" y="30734"/>
                    <a:pt x="32512" y="32512"/>
                  </a:cubicBezTo>
                  <a:cubicBezTo>
                    <a:pt x="30607" y="34290"/>
                    <a:pt x="28702" y="35687"/>
                    <a:pt x="26289" y="36703"/>
                  </a:cubicBezTo>
                  <a:cubicBezTo>
                    <a:pt x="23876" y="37719"/>
                    <a:pt x="21590" y="38100"/>
                    <a:pt x="19050" y="38100"/>
                  </a:cubicBezTo>
                  <a:cubicBezTo>
                    <a:pt x="16510" y="38100"/>
                    <a:pt x="14097" y="37592"/>
                    <a:pt x="11811" y="36703"/>
                  </a:cubicBezTo>
                  <a:cubicBezTo>
                    <a:pt x="9525" y="35814"/>
                    <a:pt x="7366" y="34290"/>
                    <a:pt x="5588" y="32512"/>
                  </a:cubicBezTo>
                  <a:cubicBezTo>
                    <a:pt x="3810" y="30734"/>
                    <a:pt x="2413" y="28702"/>
                    <a:pt x="1397" y="26289"/>
                  </a:cubicBezTo>
                  <a:cubicBezTo>
                    <a:pt x="381" y="23876"/>
                    <a:pt x="0" y="21590"/>
                    <a:pt x="0" y="19050"/>
                  </a:cubicBezTo>
                  <a:cubicBezTo>
                    <a:pt x="0" y="16510"/>
                    <a:pt x="508" y="14097"/>
                    <a:pt x="1397" y="11811"/>
                  </a:cubicBezTo>
                  <a:cubicBezTo>
                    <a:pt x="2286" y="9525"/>
                    <a:pt x="3810" y="7366"/>
                    <a:pt x="5588" y="5588"/>
                  </a:cubicBezTo>
                  <a:cubicBezTo>
                    <a:pt x="7366" y="3810"/>
                    <a:pt x="9398" y="2413"/>
                    <a:pt x="11811" y="1397"/>
                  </a:cubicBezTo>
                  <a:cubicBezTo>
                    <a:pt x="14224" y="381"/>
                    <a:pt x="16510" y="0"/>
                    <a:pt x="19050" y="0"/>
                  </a:cubicBezTo>
                  <a:cubicBezTo>
                    <a:pt x="21590" y="0"/>
                    <a:pt x="24003" y="508"/>
                    <a:pt x="26289" y="1397"/>
                  </a:cubicBezTo>
                  <a:cubicBezTo>
                    <a:pt x="28575" y="2286"/>
                    <a:pt x="30734" y="3683"/>
                    <a:pt x="32512" y="5588"/>
                  </a:cubicBezTo>
                  <a:cubicBezTo>
                    <a:pt x="34290" y="7493"/>
                    <a:pt x="35687" y="9398"/>
                    <a:pt x="36703" y="11811"/>
                  </a:cubicBezTo>
                  <a:cubicBezTo>
                    <a:pt x="37719" y="14224"/>
                    <a:pt x="38100" y="16510"/>
                    <a:pt x="38100" y="19050"/>
                  </a:cubicBezTo>
                  <a:close/>
                </a:path>
              </a:pathLst>
            </a:custGeom>
            <a:solidFill>
              <a:srgbClr val="000000"/>
            </a:solidFill>
          </p:spPr>
        </p:sp>
      </p:grpSp>
      <p:sp>
        <p:nvSpPr>
          <p:cNvPr name="TextBox 16" id="16"/>
          <p:cNvSpPr txBox="true"/>
          <p:nvPr/>
        </p:nvSpPr>
        <p:spPr>
          <a:xfrm rot="0">
            <a:off x="885825" y="4578439"/>
            <a:ext cx="2313765" cy="1163631"/>
          </a:xfrm>
          <a:prstGeom prst="rect">
            <a:avLst/>
          </a:prstGeom>
        </p:spPr>
        <p:txBody>
          <a:bodyPr anchor="t" rtlCol="false" tIns="0" lIns="0" bIns="0" rIns="0">
            <a:spAutoFit/>
          </a:bodyPr>
          <a:lstStyle/>
          <a:p>
            <a:pPr algn="l">
              <a:lnSpc>
                <a:spcPts val="900"/>
              </a:lnSpc>
            </a:pPr>
            <a:r>
              <a:rPr lang="en-US" sz="900">
                <a:solidFill>
                  <a:srgbClr val="000000"/>
                </a:solidFill>
                <a:latin typeface="Arimo"/>
                <a:ea typeface="Arimo"/>
                <a:cs typeface="Arimo"/>
                <a:sym typeface="Arimo"/>
              </a:rPr>
              <a:t>Mr Andrew Smith, HPB Surgical Consultant &amp; NPaCA Co-Clinical Lead presented at Pancreatic Society of Great Britain and Ireland (PSGB&amp;I) in November 2024. He shared the findings from the first annual SotN report and highlighted how these can be used to inform providers on their performance across the indicators.</a:t>
            </a:r>
          </a:p>
        </p:txBody>
      </p:sp>
      <p:sp>
        <p:nvSpPr>
          <p:cNvPr name="TextBox 17" id="17"/>
          <p:cNvSpPr txBox="true"/>
          <p:nvPr/>
        </p:nvSpPr>
        <p:spPr>
          <a:xfrm rot="0">
            <a:off x="214913" y="6292939"/>
            <a:ext cx="4954562" cy="744531"/>
          </a:xfrm>
          <a:prstGeom prst="rect">
            <a:avLst/>
          </a:prstGeom>
        </p:spPr>
        <p:txBody>
          <a:bodyPr anchor="t" rtlCol="false" tIns="0" lIns="0" bIns="0" rIns="0">
            <a:spAutoFit/>
          </a:bodyPr>
          <a:lstStyle/>
          <a:p>
            <a:pPr algn="l">
              <a:lnSpc>
                <a:spcPts val="1175"/>
              </a:lnSpc>
            </a:pPr>
            <a:r>
              <a:rPr lang="en-US" sz="900">
                <a:solidFill>
                  <a:srgbClr val="000000"/>
                </a:solidFill>
                <a:latin typeface="Arimo"/>
                <a:ea typeface="Arimo"/>
                <a:cs typeface="Arimo"/>
                <a:sym typeface="Arimo"/>
              </a:rPr>
              <a:t>In October 2024, Dr Suzi Nallamilli (NPaCA Clinical Fellow) presented a quality improvement session along with Mr Andrew Smith &amp; Dr Ganesh Radhakrishna (two of the three Co-Clinical Leads for NPaCA).The PCUK Optimal Care Pathway event; which had </a:t>
            </a:r>
          </a:p>
          <a:p>
            <a:pPr algn="l">
              <a:lnSpc>
                <a:spcPts val="974"/>
              </a:lnSpc>
            </a:pPr>
            <a:r>
              <a:rPr lang="en-US" sz="900">
                <a:solidFill>
                  <a:srgbClr val="000000"/>
                </a:solidFill>
                <a:latin typeface="Arimo"/>
                <a:ea typeface="Arimo"/>
                <a:cs typeface="Arimo"/>
                <a:sym typeface="Arimo"/>
              </a:rPr>
              <a:t>over 50 attendees consisting of a variety of healthcare professionals within the HPB MDT </a:t>
            </a:r>
          </a:p>
          <a:p>
            <a:pPr algn="l">
              <a:lnSpc>
                <a:spcPts val="1424"/>
              </a:lnSpc>
            </a:pPr>
            <a:r>
              <a:rPr lang="en-US" sz="900">
                <a:solidFill>
                  <a:srgbClr val="000000"/>
                </a:solidFill>
                <a:latin typeface="Arimo"/>
                <a:ea typeface="Arimo"/>
                <a:cs typeface="Arimo"/>
                <a:sym typeface="Arimo"/>
              </a:rPr>
              <a:t>and people with lived experience of pancreatic cancer.</a:t>
            </a:r>
          </a:p>
        </p:txBody>
      </p:sp>
      <p:sp>
        <p:nvSpPr>
          <p:cNvPr name="TextBox 18" id="18"/>
          <p:cNvSpPr txBox="true"/>
          <p:nvPr/>
        </p:nvSpPr>
        <p:spPr>
          <a:xfrm rot="0">
            <a:off x="214913" y="7073989"/>
            <a:ext cx="4921891" cy="1001706"/>
          </a:xfrm>
          <a:prstGeom prst="rect">
            <a:avLst/>
          </a:prstGeom>
        </p:spPr>
        <p:txBody>
          <a:bodyPr anchor="t" rtlCol="false" tIns="0" lIns="0" bIns="0" rIns="0">
            <a:spAutoFit/>
          </a:bodyPr>
          <a:lstStyle/>
          <a:p>
            <a:pPr algn="l">
              <a:lnSpc>
                <a:spcPts val="2250"/>
              </a:lnSpc>
            </a:pPr>
            <a:r>
              <a:rPr lang="en-US" sz="900">
                <a:solidFill>
                  <a:srgbClr val="000000"/>
                </a:solidFill>
                <a:latin typeface="Arimo"/>
                <a:ea typeface="Arimo"/>
                <a:cs typeface="Arimo"/>
                <a:sym typeface="Arimo"/>
              </a:rPr>
              <a:t>In the first part of the session, the audience took part in an interactive polling activity </a:t>
            </a:r>
          </a:p>
          <a:p>
            <a:pPr algn="l">
              <a:lnSpc>
                <a:spcPts val="450"/>
              </a:lnSpc>
            </a:pPr>
            <a:r>
              <a:rPr lang="en-US" sz="900">
                <a:solidFill>
                  <a:srgbClr val="000000"/>
                </a:solidFill>
                <a:latin typeface="Arimo"/>
                <a:ea typeface="Arimo"/>
                <a:cs typeface="Arimo"/>
                <a:sym typeface="Arimo"/>
              </a:rPr>
              <a:t>based on results of the annual SotN report, which formed the basis of a panel discussion </a:t>
            </a:r>
          </a:p>
          <a:p>
            <a:pPr algn="l">
              <a:lnSpc>
                <a:spcPts val="1800"/>
              </a:lnSpc>
            </a:pPr>
            <a:r>
              <a:rPr lang="en-US" sz="900">
                <a:solidFill>
                  <a:srgbClr val="000000"/>
                </a:solidFill>
                <a:latin typeface="Arimo"/>
                <a:ea typeface="Arimo"/>
                <a:cs typeface="Arimo"/>
                <a:sym typeface="Arimo"/>
              </a:rPr>
              <a:t>on how their Trusts run their services. In the second part of the session, the audience </a:t>
            </a:r>
          </a:p>
          <a:p>
            <a:pPr algn="l">
              <a:lnSpc>
                <a:spcPts val="600"/>
              </a:lnSpc>
            </a:pPr>
            <a:r>
              <a:rPr lang="en-US" sz="900">
                <a:solidFill>
                  <a:srgbClr val="000000"/>
                </a:solidFill>
                <a:latin typeface="Arimo"/>
                <a:ea typeface="Arimo"/>
                <a:cs typeface="Arimo"/>
                <a:sym typeface="Arimo"/>
              </a:rPr>
              <a:t>were invited to be share their experiences, leading to stimulating discussions of how </a:t>
            </a:r>
          </a:p>
          <a:p>
            <a:pPr algn="l">
              <a:lnSpc>
                <a:spcPts val="1800"/>
              </a:lnSpc>
            </a:pPr>
            <a:r>
              <a:rPr lang="en-US" sz="900">
                <a:solidFill>
                  <a:srgbClr val="000000"/>
                </a:solidFill>
                <a:latin typeface="Arimo"/>
                <a:ea typeface="Arimo"/>
                <a:cs typeface="Arimo"/>
                <a:sym typeface="Arimo"/>
              </a:rPr>
              <a:t>practices vary across NHS Trusts and sharing examples of successful service </a:t>
            </a:r>
          </a:p>
          <a:p>
            <a:pPr algn="l">
              <a:lnSpc>
                <a:spcPts val="450"/>
              </a:lnSpc>
            </a:pPr>
            <a:r>
              <a:rPr lang="en-US" sz="900">
                <a:solidFill>
                  <a:srgbClr val="000000"/>
                </a:solidFill>
                <a:latin typeface="Arimo"/>
                <a:ea typeface="Arimo"/>
                <a:cs typeface="Arimo"/>
                <a:sym typeface="Arimo"/>
              </a:rPr>
              <a:t>improvements. </a:t>
            </a:r>
          </a:p>
        </p:txBody>
      </p:sp>
      <p:sp>
        <p:nvSpPr>
          <p:cNvPr name="TextBox 19" id="19"/>
          <p:cNvSpPr txBox="true"/>
          <p:nvPr/>
        </p:nvSpPr>
        <p:spPr>
          <a:xfrm rot="0">
            <a:off x="3469481" y="4654639"/>
            <a:ext cx="3371317" cy="287331"/>
          </a:xfrm>
          <a:prstGeom prst="rect">
            <a:avLst/>
          </a:prstGeom>
        </p:spPr>
        <p:txBody>
          <a:bodyPr anchor="t" rtlCol="false" tIns="0" lIns="0" bIns="0" rIns="0">
            <a:spAutoFit/>
          </a:bodyPr>
          <a:lstStyle/>
          <a:p>
            <a:pPr algn="l">
              <a:lnSpc>
                <a:spcPts val="1087"/>
              </a:lnSpc>
            </a:pPr>
            <a:r>
              <a:rPr lang="en-US" sz="900">
                <a:solidFill>
                  <a:srgbClr val="000000"/>
                </a:solidFill>
                <a:latin typeface="Arimo"/>
                <a:ea typeface="Arimo"/>
                <a:cs typeface="Arimo"/>
                <a:sym typeface="Arimo"/>
              </a:rPr>
              <a:t>In October 2024, the NPaCA Clinical Fellow, Dr Suzi Nallamilli, presented key findings from the NPaCA at the first </a:t>
            </a:r>
          </a:p>
        </p:txBody>
      </p:sp>
      <p:sp>
        <p:nvSpPr>
          <p:cNvPr name="TextBox 20" id="20"/>
          <p:cNvSpPr txBox="true"/>
          <p:nvPr/>
        </p:nvSpPr>
        <p:spPr>
          <a:xfrm rot="0">
            <a:off x="3469481" y="4930864"/>
            <a:ext cx="3212716" cy="963606"/>
          </a:xfrm>
          <a:prstGeom prst="rect">
            <a:avLst/>
          </a:prstGeom>
        </p:spPr>
        <p:txBody>
          <a:bodyPr anchor="t" rtlCol="false" tIns="0" lIns="0" bIns="0" rIns="0">
            <a:spAutoFit/>
          </a:bodyPr>
          <a:lstStyle/>
          <a:p>
            <a:pPr algn="l">
              <a:lnSpc>
                <a:spcPts val="1087"/>
              </a:lnSpc>
            </a:pPr>
            <a:r>
              <a:rPr lang="en-US" sz="900">
                <a:solidFill>
                  <a:srgbClr val="000000"/>
                </a:solidFill>
                <a:latin typeface="Arimo"/>
                <a:ea typeface="Arimo"/>
                <a:cs typeface="Arimo"/>
                <a:sym typeface="Arimo"/>
              </a:rPr>
              <a:t>National Cancer Audit Collaborating Centre (NATCAN), State of the Nation webinar. </a:t>
            </a:r>
          </a:p>
          <a:p>
            <a:pPr algn="l">
              <a:lnSpc>
                <a:spcPts val="2250"/>
              </a:lnSpc>
            </a:pPr>
            <a:r>
              <a:rPr lang="en-US" sz="900">
                <a:solidFill>
                  <a:srgbClr val="000000"/>
                </a:solidFill>
                <a:latin typeface="Arimo"/>
                <a:ea typeface="Arimo"/>
                <a:cs typeface="Arimo"/>
                <a:sym typeface="Arimo"/>
              </a:rPr>
              <a:t>The talk sparked some interesting discussions around the </a:t>
            </a:r>
          </a:p>
          <a:p>
            <a:pPr algn="l">
              <a:lnSpc>
                <a:spcPts val="450"/>
              </a:lnSpc>
            </a:pPr>
            <a:r>
              <a:rPr lang="en-US" sz="900">
                <a:solidFill>
                  <a:srgbClr val="000000"/>
                </a:solidFill>
                <a:latin typeface="Arimo"/>
                <a:ea typeface="Arimo"/>
                <a:cs typeface="Arimo"/>
                <a:sym typeface="Arimo"/>
              </a:rPr>
              <a:t>provision of palliative care and supportive care services, </a:t>
            </a:r>
          </a:p>
          <a:p>
            <a:pPr algn="l">
              <a:lnSpc>
                <a:spcPts val="1649"/>
              </a:lnSpc>
            </a:pPr>
            <a:r>
              <a:rPr lang="en-US" sz="900">
                <a:solidFill>
                  <a:srgbClr val="000000"/>
                </a:solidFill>
                <a:latin typeface="Arimo"/>
                <a:ea typeface="Arimo"/>
                <a:cs typeface="Arimo"/>
                <a:sym typeface="Arimo"/>
              </a:rPr>
              <a:t>and how the Audit team may be able to identify pre-hab </a:t>
            </a:r>
          </a:p>
          <a:p>
            <a:pPr algn="l">
              <a:lnSpc>
                <a:spcPts val="450"/>
              </a:lnSpc>
            </a:pPr>
            <a:r>
              <a:rPr lang="en-US" sz="900">
                <a:solidFill>
                  <a:srgbClr val="000000"/>
                </a:solidFill>
                <a:latin typeface="Arimo"/>
                <a:ea typeface="Arimo"/>
                <a:cs typeface="Arimo"/>
                <a:sym typeface="Arimo"/>
              </a:rPr>
              <a:t>treatments using our data. </a:t>
            </a:r>
          </a:p>
        </p:txBody>
      </p:sp>
      <p:sp>
        <p:nvSpPr>
          <p:cNvPr name="TextBox 21" id="21"/>
          <p:cNvSpPr txBox="true"/>
          <p:nvPr/>
        </p:nvSpPr>
        <p:spPr>
          <a:xfrm rot="0">
            <a:off x="401536" y="8474707"/>
            <a:ext cx="7232218" cy="898017"/>
          </a:xfrm>
          <a:prstGeom prst="rect">
            <a:avLst/>
          </a:prstGeom>
        </p:spPr>
        <p:txBody>
          <a:bodyPr anchor="t" rtlCol="false" tIns="0" lIns="0" bIns="0" rIns="0">
            <a:spAutoFit/>
          </a:bodyPr>
          <a:lstStyle/>
          <a:p>
            <a:pPr algn="l">
              <a:lnSpc>
                <a:spcPts val="1175"/>
              </a:lnSpc>
            </a:pPr>
            <a:r>
              <a:rPr lang="en-US" sz="900">
                <a:solidFill>
                  <a:srgbClr val="000000"/>
                </a:solidFill>
                <a:latin typeface="Arimo"/>
                <a:ea typeface="Arimo"/>
                <a:cs typeface="Arimo"/>
                <a:sym typeface="Arimo"/>
              </a:rPr>
              <a:t>5 Newsletters have been distributed in the last year to a mailing list of 245 contacts, detailing events and activities associated with the NPaCA team 2 Patient and Public Involvement (PPI) Forums and 2 Clinical Reference Group (CRG) meetings (with PPI representatives) have taken place this year with members of these groups being actively involved in our social media channels We have held regular meetings with our charity partners. They have worked with us to develop the 'Patient and Public version' of the annual SotN report, in order to ensure that it was presented in way which was accessible for a patient/public audience.</a:t>
            </a:r>
          </a:p>
        </p:txBody>
      </p:sp>
      <p:sp>
        <p:nvSpPr>
          <p:cNvPr name="TextBox 22" id="22"/>
          <p:cNvSpPr txBox="true"/>
          <p:nvPr/>
        </p:nvSpPr>
        <p:spPr>
          <a:xfrm rot="0">
            <a:off x="213722" y="116872"/>
            <a:ext cx="6094686" cy="1210323"/>
          </a:xfrm>
          <a:prstGeom prst="rect">
            <a:avLst/>
          </a:prstGeom>
        </p:spPr>
        <p:txBody>
          <a:bodyPr anchor="t" rtlCol="false" tIns="0" lIns="0" bIns="0" rIns="0">
            <a:spAutoFit/>
          </a:bodyPr>
          <a:lstStyle/>
          <a:p>
            <a:pPr algn="l">
              <a:lnSpc>
                <a:spcPts val="2399"/>
              </a:lnSpc>
            </a:pPr>
            <a:r>
              <a:rPr lang="en-US" sz="2025">
                <a:solidFill>
                  <a:srgbClr val="FFFFFF"/>
                </a:solidFill>
                <a:latin typeface="Arimo"/>
                <a:ea typeface="Arimo"/>
                <a:cs typeface="Arimo"/>
                <a:sym typeface="Arimo"/>
              </a:rPr>
              <a:t>National Pancreatic Cancer Audit (NPaCA): Impact of public engagement</a:t>
            </a:r>
          </a:p>
          <a:p>
            <a:pPr algn="l">
              <a:lnSpc>
                <a:spcPts val="1174"/>
              </a:lnSpc>
            </a:pPr>
            <a:r>
              <a:rPr lang="en-US" sz="1050">
                <a:solidFill>
                  <a:srgbClr val="FFFFFF"/>
                </a:solidFill>
                <a:latin typeface="Arimo"/>
                <a:ea typeface="Arimo"/>
                <a:cs typeface="Arimo"/>
                <a:sym typeface="Arimo"/>
              </a:rPr>
              <a:t>NPaCA measures the quality and outcomes of NHS pancreatic cancer care in England and Wales, with the aim of supporting providers to improve the quality of care received by people with pancreatic cancer. During 2024, the NPaCA's public engagement plan focused on raising </a:t>
            </a:r>
          </a:p>
          <a:p>
            <a:pPr algn="l">
              <a:lnSpc>
                <a:spcPts val="975"/>
              </a:lnSpc>
            </a:pPr>
            <a:r>
              <a:rPr lang="en-US" sz="1050">
                <a:solidFill>
                  <a:srgbClr val="FFFFFF"/>
                </a:solidFill>
                <a:latin typeface="Arimo"/>
                <a:ea typeface="Arimo"/>
                <a:cs typeface="Arimo"/>
                <a:sym typeface="Arimo"/>
              </a:rPr>
              <a:t>awareness of the Audit's activities and disseminating the findings of our key outputs.</a:t>
            </a:r>
          </a:p>
        </p:txBody>
      </p:sp>
      <p:sp>
        <p:nvSpPr>
          <p:cNvPr name="TextBox 23" id="23"/>
          <p:cNvSpPr txBox="true"/>
          <p:nvPr/>
        </p:nvSpPr>
        <p:spPr>
          <a:xfrm rot="0">
            <a:off x="214913" y="8283150"/>
            <a:ext cx="1424654" cy="185995"/>
          </a:xfrm>
          <a:prstGeom prst="rect">
            <a:avLst/>
          </a:prstGeom>
        </p:spPr>
        <p:txBody>
          <a:bodyPr anchor="t" rtlCol="false" tIns="0" lIns="0" bIns="0" rIns="0">
            <a:spAutoFit/>
          </a:bodyPr>
          <a:lstStyle/>
          <a:p>
            <a:pPr algn="l">
              <a:lnSpc>
                <a:spcPts val="1470"/>
              </a:lnSpc>
            </a:pPr>
            <a:r>
              <a:rPr lang="en-US" sz="1050">
                <a:solidFill>
                  <a:srgbClr val="2B2B35"/>
                </a:solidFill>
                <a:latin typeface="Arimo"/>
                <a:ea typeface="Arimo"/>
                <a:cs typeface="Arimo"/>
                <a:sym typeface="Arimo"/>
              </a:rPr>
              <a:t>Other Audit Activites </a:t>
            </a:r>
          </a:p>
        </p:txBody>
      </p:sp>
      <p:sp>
        <p:nvSpPr>
          <p:cNvPr name="TextBox 24" id="24"/>
          <p:cNvSpPr txBox="true"/>
          <p:nvPr/>
        </p:nvSpPr>
        <p:spPr>
          <a:xfrm rot="0">
            <a:off x="345129" y="1691850"/>
            <a:ext cx="2572969" cy="185995"/>
          </a:xfrm>
          <a:prstGeom prst="rect">
            <a:avLst/>
          </a:prstGeom>
        </p:spPr>
        <p:txBody>
          <a:bodyPr anchor="t" rtlCol="false" tIns="0" lIns="0" bIns="0" rIns="0">
            <a:spAutoFit/>
          </a:bodyPr>
          <a:lstStyle/>
          <a:p>
            <a:pPr algn="l">
              <a:lnSpc>
                <a:spcPts val="1470"/>
              </a:lnSpc>
            </a:pPr>
            <a:r>
              <a:rPr lang="en-US" sz="1050">
                <a:solidFill>
                  <a:srgbClr val="2B2B35"/>
                </a:solidFill>
                <a:latin typeface="Arimo"/>
                <a:ea typeface="Arimo"/>
                <a:cs typeface="Arimo"/>
                <a:sym typeface="Arimo"/>
              </a:rPr>
              <a:t>Report Downloads from our Webpages</a:t>
            </a:r>
          </a:p>
        </p:txBody>
      </p:sp>
      <p:sp>
        <p:nvSpPr>
          <p:cNvPr name="TextBox 25" id="25"/>
          <p:cNvSpPr txBox="true"/>
          <p:nvPr/>
        </p:nvSpPr>
        <p:spPr>
          <a:xfrm rot="0">
            <a:off x="214913" y="4206450"/>
            <a:ext cx="2931071" cy="319345"/>
          </a:xfrm>
          <a:prstGeom prst="rect">
            <a:avLst/>
          </a:prstGeom>
        </p:spPr>
        <p:txBody>
          <a:bodyPr anchor="t" rtlCol="false" tIns="0" lIns="0" bIns="0" rIns="0">
            <a:spAutoFit/>
          </a:bodyPr>
          <a:lstStyle/>
          <a:p>
            <a:pPr algn="l">
              <a:lnSpc>
                <a:spcPts val="1200"/>
              </a:lnSpc>
            </a:pPr>
            <a:r>
              <a:rPr lang="en-US" sz="1050">
                <a:solidFill>
                  <a:srgbClr val="2B2B35"/>
                </a:solidFill>
                <a:latin typeface="Arimo"/>
                <a:ea typeface="Arimo"/>
                <a:cs typeface="Arimo"/>
                <a:sym typeface="Arimo"/>
              </a:rPr>
              <a:t>Pancreatic Society of Great Britain &amp; Ireland (PSGB&amp;I) Conference presentation</a:t>
            </a:r>
          </a:p>
        </p:txBody>
      </p:sp>
      <p:sp>
        <p:nvSpPr>
          <p:cNvPr name="TextBox 26" id="26"/>
          <p:cNvSpPr txBox="true"/>
          <p:nvPr/>
        </p:nvSpPr>
        <p:spPr>
          <a:xfrm rot="0">
            <a:off x="214913" y="6073350"/>
            <a:ext cx="3677707" cy="185995"/>
          </a:xfrm>
          <a:prstGeom prst="rect">
            <a:avLst/>
          </a:prstGeom>
        </p:spPr>
        <p:txBody>
          <a:bodyPr anchor="t" rtlCol="false" tIns="0" lIns="0" bIns="0" rIns="0">
            <a:spAutoFit/>
          </a:bodyPr>
          <a:lstStyle/>
          <a:p>
            <a:pPr algn="l">
              <a:lnSpc>
                <a:spcPts val="1470"/>
              </a:lnSpc>
            </a:pPr>
            <a:r>
              <a:rPr lang="en-US" sz="1050">
                <a:solidFill>
                  <a:srgbClr val="2B2B35"/>
                </a:solidFill>
                <a:latin typeface="Arimo"/>
                <a:ea typeface="Arimo"/>
                <a:cs typeface="Arimo"/>
                <a:sym typeface="Arimo"/>
              </a:rPr>
              <a:t>Pancreatic Cancer UK (PCUK) Conference Presentation</a:t>
            </a:r>
          </a:p>
        </p:txBody>
      </p:sp>
      <p:sp>
        <p:nvSpPr>
          <p:cNvPr name="TextBox 27" id="27"/>
          <p:cNvSpPr txBox="true"/>
          <p:nvPr/>
        </p:nvSpPr>
        <p:spPr>
          <a:xfrm rot="0">
            <a:off x="3549701" y="1691850"/>
            <a:ext cx="1245203" cy="185995"/>
          </a:xfrm>
          <a:prstGeom prst="rect">
            <a:avLst/>
          </a:prstGeom>
        </p:spPr>
        <p:txBody>
          <a:bodyPr anchor="t" rtlCol="false" tIns="0" lIns="0" bIns="0" rIns="0">
            <a:spAutoFit/>
          </a:bodyPr>
          <a:lstStyle/>
          <a:p>
            <a:pPr algn="l">
              <a:lnSpc>
                <a:spcPts val="1470"/>
              </a:lnSpc>
            </a:pPr>
            <a:r>
              <a:rPr lang="en-US" sz="1050">
                <a:solidFill>
                  <a:srgbClr val="000000"/>
                </a:solidFill>
                <a:latin typeface="Arimo"/>
                <a:ea typeface="Arimo"/>
                <a:cs typeface="Arimo"/>
                <a:sym typeface="Arimo"/>
              </a:rPr>
              <a:t>Published Reports </a:t>
            </a:r>
          </a:p>
        </p:txBody>
      </p:sp>
      <p:sp>
        <p:nvSpPr>
          <p:cNvPr name="TextBox 28" id="28"/>
          <p:cNvSpPr txBox="true"/>
          <p:nvPr/>
        </p:nvSpPr>
        <p:spPr>
          <a:xfrm rot="0">
            <a:off x="3469634" y="4425525"/>
            <a:ext cx="2511266" cy="185995"/>
          </a:xfrm>
          <a:prstGeom prst="rect">
            <a:avLst/>
          </a:prstGeom>
        </p:spPr>
        <p:txBody>
          <a:bodyPr anchor="t" rtlCol="false" tIns="0" lIns="0" bIns="0" rIns="0">
            <a:spAutoFit/>
          </a:bodyPr>
          <a:lstStyle/>
          <a:p>
            <a:pPr algn="l">
              <a:lnSpc>
                <a:spcPts val="1470"/>
              </a:lnSpc>
            </a:pPr>
            <a:r>
              <a:rPr lang="en-US" sz="1050">
                <a:solidFill>
                  <a:srgbClr val="000000"/>
                </a:solidFill>
                <a:latin typeface="Arimo"/>
                <a:ea typeface="Arimo"/>
                <a:cs typeface="Arimo"/>
                <a:sym typeface="Arimo"/>
              </a:rPr>
              <a:t>NATCAN, State of the Nation Webinar</a:t>
            </a:r>
          </a:p>
        </p:txBody>
      </p:sp>
      <p:sp>
        <p:nvSpPr>
          <p:cNvPr name="TextBox 29" id="29"/>
          <p:cNvSpPr txBox="true"/>
          <p:nvPr/>
        </p:nvSpPr>
        <p:spPr>
          <a:xfrm rot="0">
            <a:off x="454971" y="2544213"/>
            <a:ext cx="419929" cy="524770"/>
          </a:xfrm>
          <a:prstGeom prst="rect">
            <a:avLst/>
          </a:prstGeom>
        </p:spPr>
        <p:txBody>
          <a:bodyPr anchor="t" rtlCol="false" tIns="0" lIns="0" bIns="0" rIns="0">
            <a:spAutoFit/>
          </a:bodyPr>
          <a:lstStyle/>
          <a:p>
            <a:pPr algn="l">
              <a:lnSpc>
                <a:spcPts val="4200"/>
              </a:lnSpc>
            </a:pPr>
            <a:r>
              <a:rPr lang="en-US" sz="3000">
                <a:solidFill>
                  <a:srgbClr val="2B2B35"/>
                </a:solidFill>
                <a:latin typeface="Arimo"/>
                <a:ea typeface="Arimo"/>
                <a:cs typeface="Arimo"/>
                <a:sym typeface="Arimo"/>
              </a:rPr>
              <a:t>61</a:t>
            </a:r>
          </a:p>
        </p:txBody>
      </p:sp>
      <p:sp>
        <p:nvSpPr>
          <p:cNvPr name="TextBox 30" id="30"/>
          <p:cNvSpPr txBox="true"/>
          <p:nvPr/>
        </p:nvSpPr>
        <p:spPr>
          <a:xfrm rot="0">
            <a:off x="1272483" y="2544213"/>
            <a:ext cx="857574" cy="1106834"/>
          </a:xfrm>
          <a:prstGeom prst="rect">
            <a:avLst/>
          </a:prstGeom>
        </p:spPr>
        <p:txBody>
          <a:bodyPr anchor="t" rtlCol="false" tIns="0" lIns="0" bIns="0" rIns="0">
            <a:spAutoFit/>
          </a:bodyPr>
          <a:lstStyle/>
          <a:p>
            <a:pPr algn="l">
              <a:lnSpc>
                <a:spcPts val="4200"/>
              </a:lnSpc>
            </a:pPr>
            <a:r>
              <a:rPr lang="en-US" sz="3000">
                <a:solidFill>
                  <a:srgbClr val="2B2B35"/>
                </a:solidFill>
                <a:latin typeface="Arimo"/>
                <a:ea typeface="Arimo"/>
                <a:cs typeface="Arimo"/>
                <a:sym typeface="Arimo"/>
              </a:rPr>
              <a:t>455</a:t>
            </a:r>
          </a:p>
          <a:p>
            <a:pPr algn="l">
              <a:lnSpc>
                <a:spcPts val="1087"/>
              </a:lnSpc>
            </a:pPr>
            <a:r>
              <a:rPr lang="en-US" sz="825">
                <a:solidFill>
                  <a:srgbClr val="000000"/>
                </a:solidFill>
                <a:latin typeface="Arimo"/>
                <a:ea typeface="Arimo"/>
                <a:cs typeface="Arimo"/>
                <a:sym typeface="Arimo"/>
              </a:rPr>
              <a:t>Downloads of our State of the Nation Report 2024</a:t>
            </a:r>
          </a:p>
        </p:txBody>
      </p:sp>
      <p:sp>
        <p:nvSpPr>
          <p:cNvPr name="TextBox 31" id="31"/>
          <p:cNvSpPr txBox="true"/>
          <p:nvPr/>
        </p:nvSpPr>
        <p:spPr>
          <a:xfrm rot="0">
            <a:off x="2277961" y="2544213"/>
            <a:ext cx="727377" cy="1108167"/>
          </a:xfrm>
          <a:prstGeom prst="rect">
            <a:avLst/>
          </a:prstGeom>
        </p:spPr>
        <p:txBody>
          <a:bodyPr anchor="t" rtlCol="false" tIns="0" lIns="0" bIns="0" rIns="0">
            <a:spAutoFit/>
          </a:bodyPr>
          <a:lstStyle/>
          <a:p>
            <a:pPr algn="l">
              <a:lnSpc>
                <a:spcPts val="4200"/>
              </a:lnSpc>
            </a:pPr>
            <a:r>
              <a:rPr lang="en-US" sz="3000">
                <a:solidFill>
                  <a:srgbClr val="2B2B35"/>
                </a:solidFill>
                <a:latin typeface="Arimo"/>
                <a:ea typeface="Arimo"/>
                <a:cs typeface="Arimo"/>
                <a:sym typeface="Arimo"/>
              </a:rPr>
              <a:t>52</a:t>
            </a:r>
          </a:p>
          <a:p>
            <a:pPr algn="l">
              <a:lnSpc>
                <a:spcPts val="1087"/>
              </a:lnSpc>
            </a:pPr>
            <a:r>
              <a:rPr lang="en-US" sz="825">
                <a:solidFill>
                  <a:srgbClr val="000000"/>
                </a:solidFill>
                <a:latin typeface="Arimo"/>
                <a:ea typeface="Arimo"/>
                <a:cs typeface="Arimo"/>
                <a:sym typeface="Arimo"/>
              </a:rPr>
              <a:t>Downloads of our Quality Improvement Plan Report </a:t>
            </a:r>
          </a:p>
        </p:txBody>
      </p:sp>
      <p:sp>
        <p:nvSpPr>
          <p:cNvPr name="TextBox 32" id="32"/>
          <p:cNvSpPr txBox="true"/>
          <p:nvPr/>
        </p:nvSpPr>
        <p:spPr>
          <a:xfrm rot="0">
            <a:off x="345129" y="3102321"/>
            <a:ext cx="840200" cy="828542"/>
          </a:xfrm>
          <a:prstGeom prst="rect">
            <a:avLst/>
          </a:prstGeom>
        </p:spPr>
        <p:txBody>
          <a:bodyPr anchor="t" rtlCol="false" tIns="0" lIns="0" bIns="0" rIns="0">
            <a:spAutoFit/>
          </a:bodyPr>
          <a:lstStyle/>
          <a:p>
            <a:pPr algn="l">
              <a:lnSpc>
                <a:spcPts val="1065"/>
              </a:lnSpc>
            </a:pPr>
            <a:r>
              <a:rPr lang="en-US" sz="825">
                <a:solidFill>
                  <a:srgbClr val="000000"/>
                </a:solidFill>
                <a:latin typeface="Arimo"/>
                <a:ea typeface="Arimo"/>
                <a:cs typeface="Arimo"/>
                <a:sym typeface="Arimo"/>
              </a:rPr>
              <a:t>Downloads of our first quarterly reporting dashboard of </a:t>
            </a:r>
          </a:p>
          <a:p>
            <a:pPr algn="l">
              <a:lnSpc>
                <a:spcPts val="1274"/>
              </a:lnSpc>
            </a:pPr>
            <a:r>
              <a:rPr lang="en-US" sz="825">
                <a:solidFill>
                  <a:srgbClr val="000000"/>
                </a:solidFill>
                <a:latin typeface="Arimo"/>
                <a:ea typeface="Arimo"/>
                <a:cs typeface="Arimo"/>
                <a:sym typeface="Arimo"/>
              </a:rPr>
              <a:t>indicator results </a:t>
            </a:r>
          </a:p>
        </p:txBody>
      </p:sp>
      <p:sp>
        <p:nvSpPr>
          <p:cNvPr name="TextBox 33" id="33"/>
          <p:cNvSpPr txBox="true"/>
          <p:nvPr/>
        </p:nvSpPr>
        <p:spPr>
          <a:xfrm rot="0">
            <a:off x="3139230" y="9617916"/>
            <a:ext cx="1905772" cy="277082"/>
          </a:xfrm>
          <a:prstGeom prst="rect">
            <a:avLst/>
          </a:prstGeom>
        </p:spPr>
        <p:txBody>
          <a:bodyPr anchor="t" rtlCol="false" tIns="0" lIns="0" bIns="0" rIns="0">
            <a:spAutoFit/>
          </a:bodyPr>
          <a:lstStyle/>
          <a:p>
            <a:pPr algn="ctr">
              <a:lnSpc>
                <a:spcPts val="1050"/>
              </a:lnSpc>
            </a:pPr>
            <a:r>
              <a:rPr lang="en-US" sz="825">
                <a:solidFill>
                  <a:srgbClr val="2B2B35"/>
                </a:solidFill>
                <a:latin typeface="Arimo"/>
                <a:ea typeface="Arimo"/>
                <a:cs typeface="Arimo"/>
                <a:sym typeface="Arimo"/>
              </a:rPr>
              <a:t>@NPaCA_natcan www.natcan.org.uk/audits/pancreatic</a:t>
            </a:r>
          </a:p>
        </p:txBody>
      </p:sp>
      <p:sp>
        <p:nvSpPr>
          <p:cNvPr name="TextBox 34" id="34"/>
          <p:cNvSpPr txBox="true"/>
          <p:nvPr/>
        </p:nvSpPr>
        <p:spPr>
          <a:xfrm rot="0">
            <a:off x="6221759" y="43596"/>
            <a:ext cx="1418530" cy="251174"/>
          </a:xfrm>
          <a:prstGeom prst="rect">
            <a:avLst/>
          </a:prstGeom>
        </p:spPr>
        <p:txBody>
          <a:bodyPr anchor="t" rtlCol="false" tIns="0" lIns="0" bIns="0" rIns="0">
            <a:spAutoFit/>
          </a:bodyPr>
          <a:lstStyle/>
          <a:p>
            <a:pPr algn="l">
              <a:lnSpc>
                <a:spcPts val="1995"/>
              </a:lnSpc>
            </a:pPr>
            <a:r>
              <a:rPr lang="en-US" sz="1425">
                <a:solidFill>
                  <a:srgbClr val="FFFFFF"/>
                </a:solidFill>
                <a:latin typeface="Arimo"/>
                <a:ea typeface="Arimo"/>
                <a:cs typeface="Arimo"/>
                <a:sym typeface="Arimo"/>
              </a:rPr>
              <a:t>December 2024</a:t>
            </a:r>
          </a:p>
        </p:txBody>
      </p:sp>
      <p:sp>
        <p:nvSpPr>
          <p:cNvPr name="TextBox 35" id="35"/>
          <p:cNvSpPr txBox="true"/>
          <p:nvPr/>
        </p:nvSpPr>
        <p:spPr>
          <a:xfrm rot="14040">
            <a:off x="6757952" y="4870399"/>
            <a:ext cx="709393" cy="490909"/>
          </a:xfrm>
          <a:prstGeom prst="rect">
            <a:avLst/>
          </a:prstGeom>
        </p:spPr>
        <p:txBody>
          <a:bodyPr anchor="t" rtlCol="false" tIns="0" lIns="0" bIns="0" rIns="0">
            <a:spAutoFit/>
          </a:bodyPr>
          <a:lstStyle/>
          <a:p>
            <a:pPr algn="l">
              <a:lnSpc>
                <a:spcPts val="3972"/>
              </a:lnSpc>
            </a:pPr>
            <a:r>
              <a:rPr lang="en-US" sz="2837">
                <a:solidFill>
                  <a:srgbClr val="2B2B35"/>
                </a:solidFill>
                <a:latin typeface="Arimo"/>
                <a:ea typeface="Arimo"/>
                <a:cs typeface="Arimo"/>
                <a:sym typeface="Arimo"/>
              </a:rPr>
              <a:t>700</a:t>
            </a:r>
          </a:p>
        </p:txBody>
      </p:sp>
      <p:sp>
        <p:nvSpPr>
          <p:cNvPr name="TextBox 36" id="36"/>
          <p:cNvSpPr txBox="true"/>
          <p:nvPr/>
        </p:nvSpPr>
        <p:spPr>
          <a:xfrm rot="0">
            <a:off x="6817814" y="5346487"/>
            <a:ext cx="734806" cy="323917"/>
          </a:xfrm>
          <a:prstGeom prst="rect">
            <a:avLst/>
          </a:prstGeom>
        </p:spPr>
        <p:txBody>
          <a:bodyPr anchor="t" rtlCol="false" tIns="0" lIns="0" bIns="0" rIns="0">
            <a:spAutoFit/>
          </a:bodyPr>
          <a:lstStyle/>
          <a:p>
            <a:pPr algn="ctr">
              <a:lnSpc>
                <a:spcPts val="824"/>
              </a:lnSpc>
            </a:pPr>
            <a:r>
              <a:rPr lang="en-US" sz="637">
                <a:solidFill>
                  <a:srgbClr val="000000"/>
                </a:solidFill>
                <a:latin typeface="Arimo"/>
                <a:ea typeface="Arimo"/>
                <a:cs typeface="Arimo"/>
                <a:sym typeface="Arimo"/>
              </a:rPr>
              <a:t>Attendees at the NATCAN webinar, Oct 2024</a:t>
            </a:r>
          </a:p>
        </p:txBody>
      </p:sp>
      <p:sp>
        <p:nvSpPr>
          <p:cNvPr name="TextBox 37" id="37"/>
          <p:cNvSpPr txBox="true"/>
          <p:nvPr/>
        </p:nvSpPr>
        <p:spPr>
          <a:xfrm rot="0">
            <a:off x="3519640" y="1932927"/>
            <a:ext cx="3739372" cy="303571"/>
          </a:xfrm>
          <a:prstGeom prst="rect">
            <a:avLst/>
          </a:prstGeom>
        </p:spPr>
        <p:txBody>
          <a:bodyPr anchor="t" rtlCol="false" tIns="0" lIns="0" bIns="0" rIns="0">
            <a:spAutoFit/>
          </a:bodyPr>
          <a:lstStyle/>
          <a:p>
            <a:pPr algn="l">
              <a:lnSpc>
                <a:spcPts val="1125"/>
              </a:lnSpc>
            </a:pPr>
            <a:r>
              <a:rPr lang="en-US" sz="881">
                <a:solidFill>
                  <a:srgbClr val="000000"/>
                </a:solidFill>
                <a:latin typeface="Arimo"/>
                <a:ea typeface="Arimo"/>
                <a:cs typeface="Arimo"/>
                <a:sym typeface="Arimo"/>
              </a:rPr>
              <a:t>Over the year, we have published some key reports available to both providers and the public, including:</a:t>
            </a:r>
          </a:p>
        </p:txBody>
      </p:sp>
      <p:sp>
        <p:nvSpPr>
          <p:cNvPr name="TextBox 38" id="38"/>
          <p:cNvSpPr txBox="true"/>
          <p:nvPr/>
        </p:nvSpPr>
        <p:spPr>
          <a:xfrm rot="0">
            <a:off x="3651352" y="2266836"/>
            <a:ext cx="3441716" cy="552288"/>
          </a:xfrm>
          <a:prstGeom prst="rect">
            <a:avLst/>
          </a:prstGeom>
        </p:spPr>
        <p:txBody>
          <a:bodyPr anchor="t" rtlCol="false" tIns="0" lIns="0" bIns="0" rIns="0">
            <a:spAutoFit/>
          </a:bodyPr>
          <a:lstStyle/>
          <a:p>
            <a:pPr algn="l">
              <a:lnSpc>
                <a:spcPts val="2203"/>
              </a:lnSpc>
            </a:pPr>
            <a:r>
              <a:rPr lang="en-US" sz="881">
                <a:solidFill>
                  <a:srgbClr val="000000"/>
                </a:solidFill>
                <a:latin typeface="Arimo"/>
                <a:ea typeface="Arimo"/>
                <a:cs typeface="Arimo"/>
                <a:sym typeface="Arimo"/>
              </a:rPr>
              <a:t> State of the Nation (SotN) report(September) - provides an </a:t>
            </a:r>
          </a:p>
          <a:p>
            <a:pPr algn="l">
              <a:lnSpc>
                <a:spcPts val="440"/>
              </a:lnSpc>
            </a:pPr>
            <a:r>
              <a:rPr lang="en-US" sz="881">
                <a:solidFill>
                  <a:srgbClr val="000000"/>
                </a:solidFill>
                <a:latin typeface="Arimo"/>
                <a:ea typeface="Arimo"/>
                <a:cs typeface="Arimo"/>
                <a:sym typeface="Arimo"/>
              </a:rPr>
              <a:t>overview of the patterns of care and outcomes for people </a:t>
            </a:r>
          </a:p>
          <a:p>
            <a:pPr algn="l">
              <a:lnSpc>
                <a:spcPts val="1809"/>
              </a:lnSpc>
            </a:pPr>
            <a:r>
              <a:rPr lang="en-US" sz="881">
                <a:solidFill>
                  <a:srgbClr val="000000"/>
                </a:solidFill>
                <a:latin typeface="Arimo"/>
                <a:ea typeface="Arimo"/>
                <a:cs typeface="Arimo"/>
                <a:sym typeface="Arimo"/>
              </a:rPr>
              <a:t>diagnosed with pancreatic cancer in England and Wales</a:t>
            </a:r>
          </a:p>
        </p:txBody>
      </p:sp>
      <p:sp>
        <p:nvSpPr>
          <p:cNvPr name="TextBox 39" id="39"/>
          <p:cNvSpPr txBox="true"/>
          <p:nvPr/>
        </p:nvSpPr>
        <p:spPr>
          <a:xfrm rot="0">
            <a:off x="3651352" y="2866911"/>
            <a:ext cx="3855939" cy="104613"/>
          </a:xfrm>
          <a:prstGeom prst="rect">
            <a:avLst/>
          </a:prstGeom>
        </p:spPr>
        <p:txBody>
          <a:bodyPr anchor="t" rtlCol="false" tIns="0" lIns="0" bIns="0" rIns="0">
            <a:spAutoFit/>
          </a:bodyPr>
          <a:lstStyle/>
          <a:p>
            <a:pPr algn="l">
              <a:lnSpc>
                <a:spcPts val="590"/>
              </a:lnSpc>
            </a:pPr>
            <a:r>
              <a:rPr lang="en-US" sz="881">
                <a:solidFill>
                  <a:srgbClr val="000000"/>
                </a:solidFill>
                <a:latin typeface="Arimo"/>
                <a:ea typeface="Arimo"/>
                <a:cs typeface="Arimo"/>
                <a:sym typeface="Arimo"/>
              </a:rPr>
              <a:t> Quality Improvement plan(September)- sets out the Audit's quality </a:t>
            </a:r>
          </a:p>
        </p:txBody>
      </p:sp>
      <p:sp>
        <p:nvSpPr>
          <p:cNvPr name="TextBox 40" id="40"/>
          <p:cNvSpPr txBox="true"/>
          <p:nvPr/>
        </p:nvSpPr>
        <p:spPr>
          <a:xfrm rot="0">
            <a:off x="3783959" y="2904477"/>
            <a:ext cx="3691319" cy="351196"/>
          </a:xfrm>
          <a:prstGeom prst="rect">
            <a:avLst/>
          </a:prstGeom>
        </p:spPr>
        <p:txBody>
          <a:bodyPr anchor="t" rtlCol="false" tIns="0" lIns="0" bIns="0" rIns="0">
            <a:spAutoFit/>
          </a:bodyPr>
          <a:lstStyle/>
          <a:p>
            <a:pPr algn="l">
              <a:lnSpc>
                <a:spcPts val="1659"/>
              </a:lnSpc>
            </a:pPr>
            <a:r>
              <a:rPr lang="en-US" sz="881">
                <a:solidFill>
                  <a:srgbClr val="000000"/>
                </a:solidFill>
                <a:latin typeface="Arimo"/>
                <a:ea typeface="Arimo"/>
                <a:cs typeface="Arimo"/>
                <a:sym typeface="Arimo"/>
              </a:rPr>
              <a:t>improvement goals and performance indicators, as well as plans for </a:t>
            </a:r>
          </a:p>
          <a:p>
            <a:pPr algn="l">
              <a:lnSpc>
                <a:spcPts val="590"/>
              </a:lnSpc>
            </a:pPr>
            <a:r>
              <a:rPr lang="en-US" sz="881">
                <a:solidFill>
                  <a:srgbClr val="000000"/>
                </a:solidFill>
                <a:latin typeface="Arimo"/>
                <a:ea typeface="Arimo"/>
                <a:cs typeface="Arimo"/>
                <a:sym typeface="Arimo"/>
              </a:rPr>
              <a:t>future improvement activities and evaluation</a:t>
            </a:r>
          </a:p>
        </p:txBody>
      </p:sp>
      <p:sp>
        <p:nvSpPr>
          <p:cNvPr name="TextBox 41" id="41"/>
          <p:cNvSpPr txBox="true"/>
          <p:nvPr/>
        </p:nvSpPr>
        <p:spPr>
          <a:xfrm rot="0">
            <a:off x="3651352" y="3181236"/>
            <a:ext cx="3697757" cy="228438"/>
          </a:xfrm>
          <a:prstGeom prst="rect">
            <a:avLst/>
          </a:prstGeom>
        </p:spPr>
        <p:txBody>
          <a:bodyPr anchor="t" rtlCol="false" tIns="0" lIns="0" bIns="0" rIns="0">
            <a:spAutoFit/>
          </a:bodyPr>
          <a:lstStyle/>
          <a:p>
            <a:pPr algn="l">
              <a:lnSpc>
                <a:spcPts val="1809"/>
              </a:lnSpc>
            </a:pPr>
            <a:r>
              <a:rPr lang="en-US" sz="881">
                <a:solidFill>
                  <a:srgbClr val="000000"/>
                </a:solidFill>
                <a:latin typeface="Arimo"/>
                <a:ea typeface="Arimo"/>
                <a:cs typeface="Arimo"/>
                <a:sym typeface="Arimo"/>
              </a:rPr>
              <a:t> Quarterly report (April, July, October) - data quality metrics and </a:t>
            </a:r>
          </a:p>
        </p:txBody>
      </p:sp>
      <p:sp>
        <p:nvSpPr>
          <p:cNvPr name="TextBox 42" id="42"/>
          <p:cNvSpPr txBox="true"/>
          <p:nvPr/>
        </p:nvSpPr>
        <p:spPr>
          <a:xfrm rot="0">
            <a:off x="3783959" y="3456927"/>
            <a:ext cx="3293831" cy="236896"/>
          </a:xfrm>
          <a:prstGeom prst="rect">
            <a:avLst/>
          </a:prstGeom>
        </p:spPr>
        <p:txBody>
          <a:bodyPr anchor="t" rtlCol="false" tIns="0" lIns="0" bIns="0" rIns="0">
            <a:spAutoFit/>
          </a:bodyPr>
          <a:lstStyle/>
          <a:p>
            <a:pPr algn="l">
              <a:lnSpc>
                <a:spcPts val="440"/>
              </a:lnSpc>
            </a:pPr>
            <a:r>
              <a:rPr lang="en-US" sz="881">
                <a:solidFill>
                  <a:srgbClr val="000000"/>
                </a:solidFill>
                <a:latin typeface="Arimo"/>
                <a:ea typeface="Arimo"/>
                <a:cs typeface="Arimo"/>
                <a:sym typeface="Arimo"/>
              </a:rPr>
              <a:t>performance indicators, updated quarterly to support quality </a:t>
            </a:r>
          </a:p>
          <a:p>
            <a:pPr algn="l">
              <a:lnSpc>
                <a:spcPts val="1809"/>
              </a:lnSpc>
            </a:pPr>
            <a:r>
              <a:rPr lang="en-US" sz="881">
                <a:solidFill>
                  <a:srgbClr val="000000"/>
                </a:solidFill>
                <a:latin typeface="Arimo"/>
                <a:ea typeface="Arimo"/>
                <a:cs typeface="Arimo"/>
                <a:sym typeface="Arimo"/>
              </a:rPr>
              <a:t>improvement activities</a:t>
            </a:r>
          </a:p>
        </p:txBody>
      </p:sp>
      <p:sp>
        <p:nvSpPr>
          <p:cNvPr name="TextBox 43" id="43"/>
          <p:cNvSpPr txBox="true"/>
          <p:nvPr/>
        </p:nvSpPr>
        <p:spPr>
          <a:xfrm rot="0">
            <a:off x="3651352" y="3743211"/>
            <a:ext cx="3546558" cy="95088"/>
          </a:xfrm>
          <a:prstGeom prst="rect">
            <a:avLst/>
          </a:prstGeom>
        </p:spPr>
        <p:txBody>
          <a:bodyPr anchor="t" rtlCol="false" tIns="0" lIns="0" bIns="0" rIns="0">
            <a:spAutoFit/>
          </a:bodyPr>
          <a:lstStyle/>
          <a:p>
            <a:pPr algn="l">
              <a:lnSpc>
                <a:spcPts val="440"/>
              </a:lnSpc>
            </a:pPr>
            <a:r>
              <a:rPr lang="en-US" sz="881">
                <a:solidFill>
                  <a:srgbClr val="000000"/>
                </a:solidFill>
                <a:latin typeface="Arimo"/>
                <a:ea typeface="Arimo"/>
                <a:cs typeface="Arimo"/>
                <a:sym typeface="Arimo"/>
              </a:rPr>
              <a:t> Patient and public version of the SotN report (September) - a </a:t>
            </a:r>
          </a:p>
        </p:txBody>
      </p:sp>
      <p:sp>
        <p:nvSpPr>
          <p:cNvPr name="TextBox 44" id="44"/>
          <p:cNvSpPr txBox="true"/>
          <p:nvPr/>
        </p:nvSpPr>
        <p:spPr>
          <a:xfrm rot="0">
            <a:off x="3783959" y="3752202"/>
            <a:ext cx="3741877" cy="379771"/>
          </a:xfrm>
          <a:prstGeom prst="rect">
            <a:avLst/>
          </a:prstGeom>
        </p:spPr>
        <p:txBody>
          <a:bodyPr anchor="t" rtlCol="false" tIns="0" lIns="0" bIns="0" rIns="0">
            <a:spAutoFit/>
          </a:bodyPr>
          <a:lstStyle/>
          <a:p>
            <a:pPr algn="l">
              <a:lnSpc>
                <a:spcPts val="1959"/>
              </a:lnSpc>
            </a:pPr>
            <a:r>
              <a:rPr lang="en-US" sz="881">
                <a:solidFill>
                  <a:srgbClr val="000000"/>
                </a:solidFill>
                <a:latin typeface="Arimo"/>
                <a:ea typeface="Arimo"/>
                <a:cs typeface="Arimo"/>
                <a:sym typeface="Arimo"/>
              </a:rPr>
              <a:t>publication intended for patient and public readership of the SotN </a:t>
            </a:r>
          </a:p>
          <a:p>
            <a:pPr algn="l">
              <a:lnSpc>
                <a:spcPts val="440"/>
              </a:lnSpc>
            </a:pPr>
            <a:r>
              <a:rPr lang="en-US" sz="881">
                <a:solidFill>
                  <a:srgbClr val="000000"/>
                </a:solidFill>
                <a:latin typeface="Arimo"/>
                <a:ea typeface="Arimo"/>
                <a:cs typeface="Arimo"/>
                <a:sym typeface="Arimo"/>
              </a:rPr>
              <a:t>report, which was developed in conjunction with our charity partners.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DAGYJcqTYD8</dc:identifier>
  <dcterms:modified xsi:type="dcterms:W3CDTF">2011-08-01T06:04:30Z</dcterms:modified>
  <cp:revision>1</cp:revision>
  <dc:title>NPaCA impact report v4.pdf</dc:title>
</cp:coreProperties>
</file>