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0600650"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96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529FC-538F-8FF5-7EE3-9DD1E5E6849B}" name="Joanne Boudour" initials="JB" userId="S::JBoudour@rcseng.ac.uk::69da56d6-4a9e-432a-9dc7-f1876f6c46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88D"/>
    <a:srgbClr val="5FD4D0"/>
    <a:srgbClr val="277D8F"/>
    <a:srgbClr val="FD83AA"/>
    <a:srgbClr val="3AC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189" autoAdjust="0"/>
    <p:restoredTop sz="94675"/>
  </p:normalViewPr>
  <p:slideViewPr>
    <p:cSldViewPr snapToGrid="0">
      <p:cViewPr varScale="1">
        <p:scale>
          <a:sx n="10" d="100"/>
          <a:sy n="10" d="100"/>
        </p:scale>
        <p:origin x="2548" y="16"/>
      </p:cViewPr>
      <p:guideLst>
        <p:guide orient="horz" pos="13607"/>
        <p:guide pos="96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C48E9-D06F-BD48-B90E-AA5588FD23FA}" type="datetimeFigureOut">
              <a:rPr lang="en-US" smtClean="0"/>
              <a:t>11/29/2024</a:t>
            </a:fld>
            <a:endParaRPr lang="en-US"/>
          </a:p>
        </p:txBody>
      </p:sp>
      <p:sp>
        <p:nvSpPr>
          <p:cNvPr id="4" name="Slide Image Placeholder 3"/>
          <p:cNvSpPr>
            <a:spLocks noGrp="1" noRot="1" noChangeAspect="1"/>
          </p:cNvSpPr>
          <p:nvPr>
            <p:ph type="sldImg" idx="2"/>
          </p:nvPr>
        </p:nvSpPr>
        <p:spPr>
          <a:xfrm>
            <a:off x="2335213" y="1143000"/>
            <a:ext cx="2187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A3C5E-5BCD-1F4F-9124-C572B66BB4DA}" type="slidenum">
              <a:rPr lang="en-US" smtClean="0"/>
              <a:t>‹#›</a:t>
            </a:fld>
            <a:endParaRPr lang="en-US"/>
          </a:p>
        </p:txBody>
      </p:sp>
    </p:spTree>
    <p:extLst>
      <p:ext uri="{BB962C8B-B14F-4D97-AF65-F5344CB8AC3E}">
        <p14:creationId xmlns:p14="http://schemas.microsoft.com/office/powerpoint/2010/main" val="905602520"/>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0"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1"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5213" y="1143000"/>
            <a:ext cx="21875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A3C5E-5BCD-1F4F-9124-C572B66BB4DA}" type="slidenum">
              <a:rPr lang="en-US" smtClean="0"/>
              <a:t>1</a:t>
            </a:fld>
            <a:endParaRPr lang="en-US"/>
          </a:p>
        </p:txBody>
      </p:sp>
    </p:spTree>
    <p:extLst>
      <p:ext uri="{BB962C8B-B14F-4D97-AF65-F5344CB8AC3E}">
        <p14:creationId xmlns:p14="http://schemas.microsoft.com/office/powerpoint/2010/main" val="305030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5049" y="7070108"/>
            <a:ext cx="26010553" cy="15040222"/>
          </a:xfrm>
        </p:spPr>
        <p:txBody>
          <a:bodyPr anchor="b"/>
          <a:lstStyle>
            <a:lvl1pPr algn="ctr">
              <a:defRPr sz="20079"/>
            </a:lvl1pPr>
          </a:lstStyle>
          <a:p>
            <a:r>
              <a:rPr lang="en-US"/>
              <a:t>Click to edit Master title style</a:t>
            </a:r>
            <a:endParaRPr lang="en-US" dirty="0"/>
          </a:p>
        </p:txBody>
      </p:sp>
      <p:sp>
        <p:nvSpPr>
          <p:cNvPr id="3" name="Subtitle 2"/>
          <p:cNvSpPr>
            <a:spLocks noGrp="1"/>
          </p:cNvSpPr>
          <p:nvPr>
            <p:ph type="subTitle" idx="1"/>
          </p:nvPr>
        </p:nvSpPr>
        <p:spPr>
          <a:xfrm>
            <a:off x="3825081" y="22690338"/>
            <a:ext cx="22950488" cy="10430151"/>
          </a:xfrm>
        </p:spPr>
        <p:txBody>
          <a:bodyPr/>
          <a:lstStyle>
            <a:lvl1pPr marL="0" indent="0" algn="ctr">
              <a:buNone/>
              <a:defRPr sz="8032"/>
            </a:lvl1pPr>
            <a:lvl2pPr marL="1530020" indent="0" algn="ctr">
              <a:buNone/>
              <a:defRPr sz="6693"/>
            </a:lvl2pPr>
            <a:lvl3pPr marL="3060040" indent="0" algn="ctr">
              <a:buNone/>
              <a:defRPr sz="6024"/>
            </a:lvl3pPr>
            <a:lvl4pPr marL="4590059" indent="0" algn="ctr">
              <a:buNone/>
              <a:defRPr sz="5354"/>
            </a:lvl4pPr>
            <a:lvl5pPr marL="6120079" indent="0" algn="ctr">
              <a:buNone/>
              <a:defRPr sz="5354"/>
            </a:lvl5pPr>
            <a:lvl6pPr marL="7650099" indent="0" algn="ctr">
              <a:buNone/>
              <a:defRPr sz="5354"/>
            </a:lvl6pPr>
            <a:lvl7pPr marL="9180119" indent="0" algn="ctr">
              <a:buNone/>
              <a:defRPr sz="5354"/>
            </a:lvl7pPr>
            <a:lvl8pPr marL="10710139" indent="0" algn="ctr">
              <a:buNone/>
              <a:defRPr sz="5354"/>
            </a:lvl8pPr>
            <a:lvl9pPr marL="12240158" indent="0" algn="ctr">
              <a:buNone/>
              <a:defRPr sz="535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7EFA0F-3138-4B75-9ED5-A98509EE41AA}"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21886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EFA0F-3138-4B75-9ED5-A98509EE41AA}"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403858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898592" y="2300034"/>
            <a:ext cx="6598265"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03797" y="2300034"/>
            <a:ext cx="19412287" cy="366105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EFA0F-3138-4B75-9ED5-A98509EE41AA}"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305111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EFA0F-3138-4B75-9ED5-A98509EE41AA}"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176480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87858" y="10770172"/>
            <a:ext cx="26393061" cy="17970262"/>
          </a:xfrm>
        </p:spPr>
        <p:txBody>
          <a:bodyPr anchor="b"/>
          <a:lstStyle>
            <a:lvl1pPr>
              <a:defRPr sz="20079"/>
            </a:lvl1pPr>
          </a:lstStyle>
          <a:p>
            <a:r>
              <a:rPr lang="en-US"/>
              <a:t>Click to edit Master title style</a:t>
            </a:r>
            <a:endParaRPr lang="en-US" dirty="0"/>
          </a:p>
        </p:txBody>
      </p:sp>
      <p:sp>
        <p:nvSpPr>
          <p:cNvPr id="3" name="Text Placeholder 2"/>
          <p:cNvSpPr>
            <a:spLocks noGrp="1"/>
          </p:cNvSpPr>
          <p:nvPr>
            <p:ph type="body" idx="1"/>
          </p:nvPr>
        </p:nvSpPr>
        <p:spPr>
          <a:xfrm>
            <a:off x="2087858" y="28910440"/>
            <a:ext cx="26393061" cy="9450136"/>
          </a:xfrm>
        </p:spPr>
        <p:txBody>
          <a:bodyPr/>
          <a:lstStyle>
            <a:lvl1pPr marL="0" indent="0">
              <a:buNone/>
              <a:defRPr sz="8032">
                <a:solidFill>
                  <a:schemeClr val="tx1">
                    <a:tint val="82000"/>
                  </a:schemeClr>
                </a:solidFill>
              </a:defRPr>
            </a:lvl1pPr>
            <a:lvl2pPr marL="1530020" indent="0">
              <a:buNone/>
              <a:defRPr sz="6693">
                <a:solidFill>
                  <a:schemeClr val="tx1">
                    <a:tint val="82000"/>
                  </a:schemeClr>
                </a:solidFill>
              </a:defRPr>
            </a:lvl2pPr>
            <a:lvl3pPr marL="3060040" indent="0">
              <a:buNone/>
              <a:defRPr sz="6024">
                <a:solidFill>
                  <a:schemeClr val="tx1">
                    <a:tint val="82000"/>
                  </a:schemeClr>
                </a:solidFill>
              </a:defRPr>
            </a:lvl3pPr>
            <a:lvl4pPr marL="4590059" indent="0">
              <a:buNone/>
              <a:defRPr sz="5354">
                <a:solidFill>
                  <a:schemeClr val="tx1">
                    <a:tint val="82000"/>
                  </a:schemeClr>
                </a:solidFill>
              </a:defRPr>
            </a:lvl4pPr>
            <a:lvl5pPr marL="6120079" indent="0">
              <a:buNone/>
              <a:defRPr sz="5354">
                <a:solidFill>
                  <a:schemeClr val="tx1">
                    <a:tint val="82000"/>
                  </a:schemeClr>
                </a:solidFill>
              </a:defRPr>
            </a:lvl5pPr>
            <a:lvl6pPr marL="7650099" indent="0">
              <a:buNone/>
              <a:defRPr sz="5354">
                <a:solidFill>
                  <a:schemeClr val="tx1">
                    <a:tint val="82000"/>
                  </a:schemeClr>
                </a:solidFill>
              </a:defRPr>
            </a:lvl6pPr>
            <a:lvl7pPr marL="9180119" indent="0">
              <a:buNone/>
              <a:defRPr sz="5354">
                <a:solidFill>
                  <a:schemeClr val="tx1">
                    <a:tint val="82000"/>
                  </a:schemeClr>
                </a:solidFill>
              </a:defRPr>
            </a:lvl7pPr>
            <a:lvl8pPr marL="10710139" indent="0">
              <a:buNone/>
              <a:defRPr sz="5354">
                <a:solidFill>
                  <a:schemeClr val="tx1">
                    <a:tint val="82000"/>
                  </a:schemeClr>
                </a:solidFill>
              </a:defRPr>
            </a:lvl8pPr>
            <a:lvl9pPr marL="12240158" indent="0">
              <a:buNone/>
              <a:defRPr sz="5354">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EFA0F-3138-4B75-9ED5-A98509EE41AA}" type="datetimeFigureOut">
              <a:rPr lang="en-GB" smtClean="0"/>
              <a:t>29/11/2024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151643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03795" y="11500170"/>
            <a:ext cx="13005276"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491579" y="11500170"/>
            <a:ext cx="13005276" cy="27410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7EFA0F-3138-4B75-9ED5-A98509EE41AA}" type="datetimeFigureOut">
              <a:rPr lang="en-GB" smtClean="0"/>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237611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7780" y="2300044"/>
            <a:ext cx="26393061"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07784" y="10590160"/>
            <a:ext cx="12945507" cy="5190073"/>
          </a:xfrm>
        </p:spPr>
        <p:txBody>
          <a:bodyPr anchor="b"/>
          <a:lstStyle>
            <a:lvl1pPr marL="0" indent="0">
              <a:buNone/>
              <a:defRPr sz="8032" b="1"/>
            </a:lvl1pPr>
            <a:lvl2pPr marL="1530020" indent="0">
              <a:buNone/>
              <a:defRPr sz="6693" b="1"/>
            </a:lvl2pPr>
            <a:lvl3pPr marL="3060040" indent="0">
              <a:buNone/>
              <a:defRPr sz="6024" b="1"/>
            </a:lvl3pPr>
            <a:lvl4pPr marL="4590059" indent="0">
              <a:buNone/>
              <a:defRPr sz="5354" b="1"/>
            </a:lvl4pPr>
            <a:lvl5pPr marL="6120079" indent="0">
              <a:buNone/>
              <a:defRPr sz="5354" b="1"/>
            </a:lvl5pPr>
            <a:lvl6pPr marL="7650099" indent="0">
              <a:buNone/>
              <a:defRPr sz="5354" b="1"/>
            </a:lvl6pPr>
            <a:lvl7pPr marL="9180119" indent="0">
              <a:buNone/>
              <a:defRPr sz="5354" b="1"/>
            </a:lvl7pPr>
            <a:lvl8pPr marL="10710139" indent="0">
              <a:buNone/>
              <a:defRPr sz="5354" b="1"/>
            </a:lvl8pPr>
            <a:lvl9pPr marL="12240158" indent="0">
              <a:buNone/>
              <a:defRPr sz="5354" b="1"/>
            </a:lvl9pPr>
          </a:lstStyle>
          <a:p>
            <a:pPr lvl="0"/>
            <a:r>
              <a:rPr lang="en-US"/>
              <a:t>Click to edit Master text styles</a:t>
            </a:r>
          </a:p>
        </p:txBody>
      </p:sp>
      <p:sp>
        <p:nvSpPr>
          <p:cNvPr id="4" name="Content Placeholder 3"/>
          <p:cNvSpPr>
            <a:spLocks noGrp="1"/>
          </p:cNvSpPr>
          <p:nvPr>
            <p:ph sz="half" idx="2"/>
          </p:nvPr>
        </p:nvSpPr>
        <p:spPr>
          <a:xfrm>
            <a:off x="2107784" y="15780233"/>
            <a:ext cx="12945507"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491581" y="10590160"/>
            <a:ext cx="13009262" cy="5190073"/>
          </a:xfrm>
        </p:spPr>
        <p:txBody>
          <a:bodyPr anchor="b"/>
          <a:lstStyle>
            <a:lvl1pPr marL="0" indent="0">
              <a:buNone/>
              <a:defRPr sz="8032" b="1"/>
            </a:lvl1pPr>
            <a:lvl2pPr marL="1530020" indent="0">
              <a:buNone/>
              <a:defRPr sz="6693" b="1"/>
            </a:lvl2pPr>
            <a:lvl3pPr marL="3060040" indent="0">
              <a:buNone/>
              <a:defRPr sz="6024" b="1"/>
            </a:lvl3pPr>
            <a:lvl4pPr marL="4590059" indent="0">
              <a:buNone/>
              <a:defRPr sz="5354" b="1"/>
            </a:lvl4pPr>
            <a:lvl5pPr marL="6120079" indent="0">
              <a:buNone/>
              <a:defRPr sz="5354" b="1"/>
            </a:lvl5pPr>
            <a:lvl6pPr marL="7650099" indent="0">
              <a:buNone/>
              <a:defRPr sz="5354" b="1"/>
            </a:lvl6pPr>
            <a:lvl7pPr marL="9180119" indent="0">
              <a:buNone/>
              <a:defRPr sz="5354" b="1"/>
            </a:lvl7pPr>
            <a:lvl8pPr marL="10710139" indent="0">
              <a:buNone/>
              <a:defRPr sz="5354" b="1"/>
            </a:lvl8pPr>
            <a:lvl9pPr marL="12240158" indent="0">
              <a:buNone/>
              <a:defRPr sz="5354" b="1"/>
            </a:lvl9pPr>
          </a:lstStyle>
          <a:p>
            <a:pPr lvl="0"/>
            <a:r>
              <a:rPr lang="en-US"/>
              <a:t>Click to edit Master text styles</a:t>
            </a:r>
          </a:p>
        </p:txBody>
      </p:sp>
      <p:sp>
        <p:nvSpPr>
          <p:cNvPr id="6" name="Content Placeholder 5"/>
          <p:cNvSpPr>
            <a:spLocks noGrp="1"/>
          </p:cNvSpPr>
          <p:nvPr>
            <p:ph sz="quarter" idx="4"/>
          </p:nvPr>
        </p:nvSpPr>
        <p:spPr>
          <a:xfrm>
            <a:off x="15491581" y="15780233"/>
            <a:ext cx="13009262" cy="23210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7EFA0F-3138-4B75-9ED5-A98509EE41AA}" type="datetimeFigureOut">
              <a:rPr lang="en-GB" smtClean="0"/>
              <a:t>29/11/2024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388995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7EFA0F-3138-4B75-9ED5-A98509EE41AA}" type="datetimeFigureOut">
              <a:rPr lang="en-GB" smtClean="0"/>
              <a:t>29/11/2024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349212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EFA0F-3138-4B75-9ED5-A98509EE41AA}" type="datetimeFigureOut">
              <a:rPr lang="en-GB" smtClean="0"/>
              <a:t>29/11/2024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30911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7780" y="2880042"/>
            <a:ext cx="9869506" cy="10080149"/>
          </a:xfrm>
        </p:spPr>
        <p:txBody>
          <a:bodyPr anchor="b"/>
          <a:lstStyle>
            <a:lvl1pPr>
              <a:defRPr sz="10709"/>
            </a:lvl1pPr>
          </a:lstStyle>
          <a:p>
            <a:r>
              <a:rPr lang="en-US"/>
              <a:t>Click to edit Master title style</a:t>
            </a:r>
            <a:endParaRPr lang="en-US" dirty="0"/>
          </a:p>
        </p:txBody>
      </p:sp>
      <p:sp>
        <p:nvSpPr>
          <p:cNvPr id="3" name="Content Placeholder 2"/>
          <p:cNvSpPr>
            <a:spLocks noGrp="1"/>
          </p:cNvSpPr>
          <p:nvPr>
            <p:ph idx="1"/>
          </p:nvPr>
        </p:nvSpPr>
        <p:spPr>
          <a:xfrm>
            <a:off x="13009262" y="6220102"/>
            <a:ext cx="15491579" cy="30700453"/>
          </a:xfrm>
        </p:spPr>
        <p:txBody>
          <a:bodyPr/>
          <a:lstStyle>
            <a:lvl1pPr>
              <a:defRPr sz="10709"/>
            </a:lvl1pPr>
            <a:lvl2pPr>
              <a:defRPr sz="9370"/>
            </a:lvl2pPr>
            <a:lvl3pPr>
              <a:defRPr sz="8032"/>
            </a:lvl3pPr>
            <a:lvl4pPr>
              <a:defRPr sz="6693"/>
            </a:lvl4pPr>
            <a:lvl5pPr>
              <a:defRPr sz="6693"/>
            </a:lvl5pPr>
            <a:lvl6pPr>
              <a:defRPr sz="6693"/>
            </a:lvl6pPr>
            <a:lvl7pPr>
              <a:defRPr sz="6693"/>
            </a:lvl7pPr>
            <a:lvl8pPr>
              <a:defRPr sz="6693"/>
            </a:lvl8pPr>
            <a:lvl9pPr>
              <a:defRPr sz="66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07780" y="12960191"/>
            <a:ext cx="9869506" cy="24010358"/>
          </a:xfrm>
        </p:spPr>
        <p:txBody>
          <a:bodyPr/>
          <a:lstStyle>
            <a:lvl1pPr marL="0" indent="0">
              <a:buNone/>
              <a:defRPr sz="5354"/>
            </a:lvl1pPr>
            <a:lvl2pPr marL="1530020" indent="0">
              <a:buNone/>
              <a:defRPr sz="4685"/>
            </a:lvl2pPr>
            <a:lvl3pPr marL="3060040" indent="0">
              <a:buNone/>
              <a:defRPr sz="4016"/>
            </a:lvl3pPr>
            <a:lvl4pPr marL="4590059" indent="0">
              <a:buNone/>
              <a:defRPr sz="3347"/>
            </a:lvl4pPr>
            <a:lvl5pPr marL="6120079" indent="0">
              <a:buNone/>
              <a:defRPr sz="3347"/>
            </a:lvl5pPr>
            <a:lvl6pPr marL="7650099" indent="0">
              <a:buNone/>
              <a:defRPr sz="3347"/>
            </a:lvl6pPr>
            <a:lvl7pPr marL="9180119" indent="0">
              <a:buNone/>
              <a:defRPr sz="3347"/>
            </a:lvl7pPr>
            <a:lvl8pPr marL="10710139" indent="0">
              <a:buNone/>
              <a:defRPr sz="3347"/>
            </a:lvl8pPr>
            <a:lvl9pPr marL="12240158" indent="0">
              <a:buNone/>
              <a:defRPr sz="3347"/>
            </a:lvl9pPr>
          </a:lstStyle>
          <a:p>
            <a:pPr lvl="0"/>
            <a:r>
              <a:rPr lang="en-US"/>
              <a:t>Click to edit Master text styles</a:t>
            </a:r>
          </a:p>
        </p:txBody>
      </p:sp>
      <p:sp>
        <p:nvSpPr>
          <p:cNvPr id="5" name="Date Placeholder 4"/>
          <p:cNvSpPr>
            <a:spLocks noGrp="1"/>
          </p:cNvSpPr>
          <p:nvPr>
            <p:ph type="dt" sz="half" idx="10"/>
          </p:nvPr>
        </p:nvSpPr>
        <p:spPr/>
        <p:txBody>
          <a:bodyPr/>
          <a:lstStyle/>
          <a:p>
            <a:fld id="{757EFA0F-3138-4B75-9ED5-A98509EE41AA}" type="datetimeFigureOut">
              <a:rPr lang="en-GB" smtClean="0"/>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159977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7780" y="2880042"/>
            <a:ext cx="9869506" cy="10080149"/>
          </a:xfrm>
        </p:spPr>
        <p:txBody>
          <a:bodyPr anchor="b"/>
          <a:lstStyle>
            <a:lvl1pPr>
              <a:defRPr sz="10709"/>
            </a:lvl1pPr>
          </a:lstStyle>
          <a:p>
            <a:r>
              <a:rPr lang="en-US"/>
              <a:t>Click to edit Master title style</a:t>
            </a:r>
            <a:endParaRPr lang="en-US" dirty="0"/>
          </a:p>
        </p:txBody>
      </p:sp>
      <p:sp>
        <p:nvSpPr>
          <p:cNvPr id="3" name="Picture Placeholder 2"/>
          <p:cNvSpPr>
            <a:spLocks noGrp="1" noChangeAspect="1"/>
          </p:cNvSpPr>
          <p:nvPr>
            <p:ph type="pic" idx="1"/>
          </p:nvPr>
        </p:nvSpPr>
        <p:spPr>
          <a:xfrm>
            <a:off x="13009262" y="6220102"/>
            <a:ext cx="15491579" cy="30700453"/>
          </a:xfrm>
        </p:spPr>
        <p:txBody>
          <a:bodyPr anchor="t"/>
          <a:lstStyle>
            <a:lvl1pPr marL="0" indent="0">
              <a:buNone/>
              <a:defRPr sz="10709"/>
            </a:lvl1pPr>
            <a:lvl2pPr marL="1530020" indent="0">
              <a:buNone/>
              <a:defRPr sz="9370"/>
            </a:lvl2pPr>
            <a:lvl3pPr marL="3060040" indent="0">
              <a:buNone/>
              <a:defRPr sz="8032"/>
            </a:lvl3pPr>
            <a:lvl4pPr marL="4590059" indent="0">
              <a:buNone/>
              <a:defRPr sz="6693"/>
            </a:lvl4pPr>
            <a:lvl5pPr marL="6120079" indent="0">
              <a:buNone/>
              <a:defRPr sz="6693"/>
            </a:lvl5pPr>
            <a:lvl6pPr marL="7650099" indent="0">
              <a:buNone/>
              <a:defRPr sz="6693"/>
            </a:lvl6pPr>
            <a:lvl7pPr marL="9180119" indent="0">
              <a:buNone/>
              <a:defRPr sz="6693"/>
            </a:lvl7pPr>
            <a:lvl8pPr marL="10710139" indent="0">
              <a:buNone/>
              <a:defRPr sz="6693"/>
            </a:lvl8pPr>
            <a:lvl9pPr marL="12240158" indent="0">
              <a:buNone/>
              <a:defRPr sz="6693"/>
            </a:lvl9pPr>
          </a:lstStyle>
          <a:p>
            <a:r>
              <a:rPr lang="en-US"/>
              <a:t>Click icon to add picture</a:t>
            </a:r>
            <a:endParaRPr lang="en-US" dirty="0"/>
          </a:p>
        </p:txBody>
      </p:sp>
      <p:sp>
        <p:nvSpPr>
          <p:cNvPr id="4" name="Text Placeholder 3"/>
          <p:cNvSpPr>
            <a:spLocks noGrp="1"/>
          </p:cNvSpPr>
          <p:nvPr>
            <p:ph type="body" sz="half" idx="2"/>
          </p:nvPr>
        </p:nvSpPr>
        <p:spPr>
          <a:xfrm>
            <a:off x="2107780" y="12960191"/>
            <a:ext cx="9869506" cy="24010358"/>
          </a:xfrm>
        </p:spPr>
        <p:txBody>
          <a:bodyPr/>
          <a:lstStyle>
            <a:lvl1pPr marL="0" indent="0">
              <a:buNone/>
              <a:defRPr sz="5354"/>
            </a:lvl1pPr>
            <a:lvl2pPr marL="1530020" indent="0">
              <a:buNone/>
              <a:defRPr sz="4685"/>
            </a:lvl2pPr>
            <a:lvl3pPr marL="3060040" indent="0">
              <a:buNone/>
              <a:defRPr sz="4016"/>
            </a:lvl3pPr>
            <a:lvl4pPr marL="4590059" indent="0">
              <a:buNone/>
              <a:defRPr sz="3347"/>
            </a:lvl4pPr>
            <a:lvl5pPr marL="6120079" indent="0">
              <a:buNone/>
              <a:defRPr sz="3347"/>
            </a:lvl5pPr>
            <a:lvl6pPr marL="7650099" indent="0">
              <a:buNone/>
              <a:defRPr sz="3347"/>
            </a:lvl6pPr>
            <a:lvl7pPr marL="9180119" indent="0">
              <a:buNone/>
              <a:defRPr sz="3347"/>
            </a:lvl7pPr>
            <a:lvl8pPr marL="10710139" indent="0">
              <a:buNone/>
              <a:defRPr sz="3347"/>
            </a:lvl8pPr>
            <a:lvl9pPr marL="12240158" indent="0">
              <a:buNone/>
              <a:defRPr sz="3347"/>
            </a:lvl9pPr>
          </a:lstStyle>
          <a:p>
            <a:pPr lvl="0"/>
            <a:r>
              <a:rPr lang="en-US"/>
              <a:t>Click to edit Master text styles</a:t>
            </a:r>
          </a:p>
        </p:txBody>
      </p:sp>
      <p:sp>
        <p:nvSpPr>
          <p:cNvPr id="5" name="Date Placeholder 4"/>
          <p:cNvSpPr>
            <a:spLocks noGrp="1"/>
          </p:cNvSpPr>
          <p:nvPr>
            <p:ph type="dt" sz="half" idx="10"/>
          </p:nvPr>
        </p:nvSpPr>
        <p:spPr/>
        <p:txBody>
          <a:bodyPr/>
          <a:lstStyle/>
          <a:p>
            <a:fld id="{757EFA0F-3138-4B75-9ED5-A98509EE41AA}" type="datetimeFigureOut">
              <a:rPr lang="en-GB" smtClean="0"/>
              <a:t>29/11/2024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4B3F00-B225-41B3-863B-B891D654A318}" type="slidenum">
              <a:rPr lang="en-GB" smtClean="0"/>
              <a:t>‹#›</a:t>
            </a:fld>
            <a:endParaRPr lang="en-GB"/>
          </a:p>
        </p:txBody>
      </p:sp>
    </p:spTree>
    <p:extLst>
      <p:ext uri="{BB962C8B-B14F-4D97-AF65-F5344CB8AC3E}">
        <p14:creationId xmlns:p14="http://schemas.microsoft.com/office/powerpoint/2010/main" val="14277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795" y="2300044"/>
            <a:ext cx="26393061" cy="835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03795" y="11500170"/>
            <a:ext cx="26393061" cy="27410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03795" y="40040601"/>
            <a:ext cx="6885146" cy="2300034"/>
          </a:xfrm>
          <a:prstGeom prst="rect">
            <a:avLst/>
          </a:prstGeom>
        </p:spPr>
        <p:txBody>
          <a:bodyPr vert="horz" lIns="91440" tIns="45720" rIns="91440" bIns="45720" rtlCol="0" anchor="ctr"/>
          <a:lstStyle>
            <a:lvl1pPr algn="l">
              <a:defRPr sz="4016">
                <a:solidFill>
                  <a:schemeClr val="tx1">
                    <a:tint val="82000"/>
                  </a:schemeClr>
                </a:solidFill>
              </a:defRPr>
            </a:lvl1pPr>
          </a:lstStyle>
          <a:p>
            <a:fld id="{757EFA0F-3138-4B75-9ED5-A98509EE41AA}" type="datetimeFigureOut">
              <a:rPr lang="en-GB" smtClean="0"/>
              <a:t>29/11/2024</a:t>
            </a:fld>
            <a:endParaRPr lang="en-GB"/>
          </a:p>
        </p:txBody>
      </p:sp>
      <p:sp>
        <p:nvSpPr>
          <p:cNvPr id="5" name="Footer Placeholder 4"/>
          <p:cNvSpPr>
            <a:spLocks noGrp="1"/>
          </p:cNvSpPr>
          <p:nvPr>
            <p:ph type="ftr" sz="quarter" idx="3"/>
          </p:nvPr>
        </p:nvSpPr>
        <p:spPr>
          <a:xfrm>
            <a:off x="10136466" y="40040601"/>
            <a:ext cx="10327719" cy="2300034"/>
          </a:xfrm>
          <a:prstGeom prst="rect">
            <a:avLst/>
          </a:prstGeom>
        </p:spPr>
        <p:txBody>
          <a:bodyPr vert="horz" lIns="91440" tIns="45720" rIns="91440" bIns="45720" rtlCol="0" anchor="ctr"/>
          <a:lstStyle>
            <a:lvl1pPr algn="ctr">
              <a:defRPr sz="4016">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21611709" y="40040601"/>
            <a:ext cx="6885146" cy="2300034"/>
          </a:xfrm>
          <a:prstGeom prst="rect">
            <a:avLst/>
          </a:prstGeom>
        </p:spPr>
        <p:txBody>
          <a:bodyPr vert="horz" lIns="91440" tIns="45720" rIns="91440" bIns="45720" rtlCol="0" anchor="ctr"/>
          <a:lstStyle>
            <a:lvl1pPr algn="r">
              <a:defRPr sz="4016">
                <a:solidFill>
                  <a:schemeClr val="tx1">
                    <a:tint val="82000"/>
                  </a:schemeClr>
                </a:solidFill>
              </a:defRPr>
            </a:lvl1pPr>
          </a:lstStyle>
          <a:p>
            <a:fld id="{194B3F00-B225-41B3-863B-B891D654A318}" type="slidenum">
              <a:rPr lang="en-GB" smtClean="0"/>
              <a:t>‹#›</a:t>
            </a:fld>
            <a:endParaRPr lang="en-GB"/>
          </a:p>
        </p:txBody>
      </p:sp>
    </p:spTree>
    <p:extLst>
      <p:ext uri="{BB962C8B-B14F-4D97-AF65-F5344CB8AC3E}">
        <p14:creationId xmlns:p14="http://schemas.microsoft.com/office/powerpoint/2010/main" val="37684681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60040" rtl="0" eaLnBrk="1" latinLnBrk="0" hangingPunct="1">
        <a:lnSpc>
          <a:spcPct val="90000"/>
        </a:lnSpc>
        <a:spcBef>
          <a:spcPct val="0"/>
        </a:spcBef>
        <a:buNone/>
        <a:defRPr sz="14725" kern="1200">
          <a:solidFill>
            <a:schemeClr val="tx1"/>
          </a:solidFill>
          <a:latin typeface="+mj-lt"/>
          <a:ea typeface="+mj-ea"/>
          <a:cs typeface="+mj-cs"/>
        </a:defRPr>
      </a:lvl1pPr>
    </p:titleStyle>
    <p:bodyStyle>
      <a:lvl1pPr marL="765010" indent="-765010" algn="l" defTabSz="3060040" rtl="0" eaLnBrk="1" latinLnBrk="0" hangingPunct="1">
        <a:lnSpc>
          <a:spcPct val="90000"/>
        </a:lnSpc>
        <a:spcBef>
          <a:spcPts val="3347"/>
        </a:spcBef>
        <a:buFont typeface="Arial" panose="020B0604020202020204" pitchFamily="34" charset="0"/>
        <a:buChar char="•"/>
        <a:defRPr sz="9370" kern="1200">
          <a:solidFill>
            <a:schemeClr val="tx1"/>
          </a:solidFill>
          <a:latin typeface="+mn-lt"/>
          <a:ea typeface="+mn-ea"/>
          <a:cs typeface="+mn-cs"/>
        </a:defRPr>
      </a:lvl1pPr>
      <a:lvl2pPr marL="2295030" indent="-765010" algn="l" defTabSz="3060040" rtl="0" eaLnBrk="1" latinLnBrk="0" hangingPunct="1">
        <a:lnSpc>
          <a:spcPct val="90000"/>
        </a:lnSpc>
        <a:spcBef>
          <a:spcPts val="1673"/>
        </a:spcBef>
        <a:buFont typeface="Arial" panose="020B0604020202020204" pitchFamily="34" charset="0"/>
        <a:buChar char="•"/>
        <a:defRPr sz="8032" kern="1200">
          <a:solidFill>
            <a:schemeClr val="tx1"/>
          </a:solidFill>
          <a:latin typeface="+mn-lt"/>
          <a:ea typeface="+mn-ea"/>
          <a:cs typeface="+mn-cs"/>
        </a:defRPr>
      </a:lvl2pPr>
      <a:lvl3pPr marL="3825050" indent="-765010" algn="l" defTabSz="3060040" rtl="0" eaLnBrk="1" latinLnBrk="0" hangingPunct="1">
        <a:lnSpc>
          <a:spcPct val="90000"/>
        </a:lnSpc>
        <a:spcBef>
          <a:spcPts val="1673"/>
        </a:spcBef>
        <a:buFont typeface="Arial" panose="020B0604020202020204" pitchFamily="34" charset="0"/>
        <a:buChar char="•"/>
        <a:defRPr sz="6693" kern="1200">
          <a:solidFill>
            <a:schemeClr val="tx1"/>
          </a:solidFill>
          <a:latin typeface="+mn-lt"/>
          <a:ea typeface="+mn-ea"/>
          <a:cs typeface="+mn-cs"/>
        </a:defRPr>
      </a:lvl3pPr>
      <a:lvl4pPr marL="535506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4pPr>
      <a:lvl5pPr marL="688508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5pPr>
      <a:lvl6pPr marL="841510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6pPr>
      <a:lvl7pPr marL="994512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7pPr>
      <a:lvl8pPr marL="11475149"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8pPr>
      <a:lvl9pPr marL="13005168" indent="-765010" algn="l" defTabSz="3060040" rtl="0" eaLnBrk="1" latinLnBrk="0" hangingPunct="1">
        <a:lnSpc>
          <a:spcPct val="90000"/>
        </a:lnSpc>
        <a:spcBef>
          <a:spcPts val="1673"/>
        </a:spcBef>
        <a:buFont typeface="Arial" panose="020B0604020202020204" pitchFamily="34" charset="0"/>
        <a:buChar char="•"/>
        <a:defRPr sz="6024" kern="1200">
          <a:solidFill>
            <a:schemeClr val="tx1"/>
          </a:solidFill>
          <a:latin typeface="+mn-lt"/>
          <a:ea typeface="+mn-ea"/>
          <a:cs typeface="+mn-cs"/>
        </a:defRPr>
      </a:lvl9pPr>
    </p:bodyStyle>
    <p:otherStyle>
      <a:defPPr>
        <a:defRPr lang="en-US"/>
      </a:defPPr>
      <a:lvl1pPr marL="0" algn="l" defTabSz="3060040" rtl="0" eaLnBrk="1" latinLnBrk="0" hangingPunct="1">
        <a:defRPr sz="6024" kern="1200">
          <a:solidFill>
            <a:schemeClr val="tx1"/>
          </a:solidFill>
          <a:latin typeface="+mn-lt"/>
          <a:ea typeface="+mn-ea"/>
          <a:cs typeface="+mn-cs"/>
        </a:defRPr>
      </a:lvl1pPr>
      <a:lvl2pPr marL="1530020" algn="l" defTabSz="3060040" rtl="0" eaLnBrk="1" latinLnBrk="0" hangingPunct="1">
        <a:defRPr sz="6024" kern="1200">
          <a:solidFill>
            <a:schemeClr val="tx1"/>
          </a:solidFill>
          <a:latin typeface="+mn-lt"/>
          <a:ea typeface="+mn-ea"/>
          <a:cs typeface="+mn-cs"/>
        </a:defRPr>
      </a:lvl2pPr>
      <a:lvl3pPr marL="3060040" algn="l" defTabSz="3060040" rtl="0" eaLnBrk="1" latinLnBrk="0" hangingPunct="1">
        <a:defRPr sz="6024" kern="1200">
          <a:solidFill>
            <a:schemeClr val="tx1"/>
          </a:solidFill>
          <a:latin typeface="+mn-lt"/>
          <a:ea typeface="+mn-ea"/>
          <a:cs typeface="+mn-cs"/>
        </a:defRPr>
      </a:lvl3pPr>
      <a:lvl4pPr marL="4590059" algn="l" defTabSz="3060040" rtl="0" eaLnBrk="1" latinLnBrk="0" hangingPunct="1">
        <a:defRPr sz="6024" kern="1200">
          <a:solidFill>
            <a:schemeClr val="tx1"/>
          </a:solidFill>
          <a:latin typeface="+mn-lt"/>
          <a:ea typeface="+mn-ea"/>
          <a:cs typeface="+mn-cs"/>
        </a:defRPr>
      </a:lvl4pPr>
      <a:lvl5pPr marL="6120079" algn="l" defTabSz="3060040" rtl="0" eaLnBrk="1" latinLnBrk="0" hangingPunct="1">
        <a:defRPr sz="6024" kern="1200">
          <a:solidFill>
            <a:schemeClr val="tx1"/>
          </a:solidFill>
          <a:latin typeface="+mn-lt"/>
          <a:ea typeface="+mn-ea"/>
          <a:cs typeface="+mn-cs"/>
        </a:defRPr>
      </a:lvl5pPr>
      <a:lvl6pPr marL="7650099" algn="l" defTabSz="3060040" rtl="0" eaLnBrk="1" latinLnBrk="0" hangingPunct="1">
        <a:defRPr sz="6024" kern="1200">
          <a:solidFill>
            <a:schemeClr val="tx1"/>
          </a:solidFill>
          <a:latin typeface="+mn-lt"/>
          <a:ea typeface="+mn-ea"/>
          <a:cs typeface="+mn-cs"/>
        </a:defRPr>
      </a:lvl6pPr>
      <a:lvl7pPr marL="9180119" algn="l" defTabSz="3060040" rtl="0" eaLnBrk="1" latinLnBrk="0" hangingPunct="1">
        <a:defRPr sz="6024" kern="1200">
          <a:solidFill>
            <a:schemeClr val="tx1"/>
          </a:solidFill>
          <a:latin typeface="+mn-lt"/>
          <a:ea typeface="+mn-ea"/>
          <a:cs typeface="+mn-cs"/>
        </a:defRPr>
      </a:lvl7pPr>
      <a:lvl8pPr marL="10710139" algn="l" defTabSz="3060040" rtl="0" eaLnBrk="1" latinLnBrk="0" hangingPunct="1">
        <a:defRPr sz="6024" kern="1200">
          <a:solidFill>
            <a:schemeClr val="tx1"/>
          </a:solidFill>
          <a:latin typeface="+mn-lt"/>
          <a:ea typeface="+mn-ea"/>
          <a:cs typeface="+mn-cs"/>
        </a:defRPr>
      </a:lvl8pPr>
      <a:lvl9pPr marL="12240158" algn="l" defTabSz="3060040" rtl="0" eaLnBrk="1" latinLnBrk="0" hangingPunct="1">
        <a:defRPr sz="60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jpe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78086A-D5B7-E49B-31D5-AB036E573746}"/>
              </a:ext>
            </a:extLst>
          </p:cNvPr>
          <p:cNvSpPr/>
          <p:nvPr/>
        </p:nvSpPr>
        <p:spPr>
          <a:xfrm>
            <a:off x="-1" y="3612917"/>
            <a:ext cx="30600650" cy="3576274"/>
          </a:xfrm>
          <a:prstGeom prst="rect">
            <a:avLst/>
          </a:prstGeom>
          <a:solidFill>
            <a:srgbClr val="5FD4D0"/>
          </a:solidFill>
          <a:ln>
            <a:solidFill>
              <a:srgbClr val="5FD4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06" name="Graphic 1105">
            <a:extLst>
              <a:ext uri="{FF2B5EF4-FFF2-40B4-BE49-F238E27FC236}">
                <a16:creationId xmlns:a16="http://schemas.microsoft.com/office/drawing/2014/main" id="{B2939238-ABC6-443D-AC9C-241F4E26340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984" t="15195" r="20043" b="16548"/>
          <a:stretch/>
        </p:blipFill>
        <p:spPr>
          <a:xfrm>
            <a:off x="157831" y="16537934"/>
            <a:ext cx="20524817" cy="26446708"/>
          </a:xfrm>
          <a:prstGeom prst="rect">
            <a:avLst/>
          </a:prstGeom>
        </p:spPr>
      </p:pic>
      <p:sp>
        <p:nvSpPr>
          <p:cNvPr id="33" name="Rectangle 32">
            <a:extLst>
              <a:ext uri="{FF2B5EF4-FFF2-40B4-BE49-F238E27FC236}">
                <a16:creationId xmlns:a16="http://schemas.microsoft.com/office/drawing/2014/main" id="{D3854AA4-CC9B-EF98-DC5C-E299B535E8DB}"/>
              </a:ext>
            </a:extLst>
          </p:cNvPr>
          <p:cNvSpPr/>
          <p:nvPr/>
        </p:nvSpPr>
        <p:spPr>
          <a:xfrm>
            <a:off x="21730245" y="33003979"/>
            <a:ext cx="6634649" cy="5388916"/>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a:extLst>
              <a:ext uri="{FF2B5EF4-FFF2-40B4-BE49-F238E27FC236}">
                <a16:creationId xmlns:a16="http://schemas.microsoft.com/office/drawing/2014/main" id="{E026DA1D-1612-ED97-6537-9B88091A1B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05" t="4178" r="3878" b="5459"/>
          <a:stretch/>
        </p:blipFill>
        <p:spPr bwMode="auto">
          <a:xfrm>
            <a:off x="21283708" y="33159723"/>
            <a:ext cx="6776148" cy="51929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CAB463-0A6B-EEFC-BB4D-1C66318E92D6}"/>
              </a:ext>
            </a:extLst>
          </p:cNvPr>
          <p:cNvSpPr txBox="1"/>
          <p:nvPr/>
        </p:nvSpPr>
        <p:spPr>
          <a:xfrm>
            <a:off x="1440883" y="4072645"/>
            <a:ext cx="27718881" cy="2656818"/>
          </a:xfrm>
          <a:prstGeom prst="rect">
            <a:avLst/>
          </a:prstGeom>
          <a:noFill/>
        </p:spPr>
        <p:txBody>
          <a:bodyPr wrap="square" rtlCol="0">
            <a:spAutoFit/>
          </a:bodyPr>
          <a:lstStyle/>
          <a:p>
            <a:pPr algn="ctr">
              <a:lnSpc>
                <a:spcPct val="107000"/>
              </a:lnSpc>
              <a:spcAft>
                <a:spcPts val="800"/>
              </a:spcAft>
            </a:pPr>
            <a:r>
              <a:rPr lang="en-GB" sz="8000" b="1" dirty="0">
                <a:solidFill>
                  <a:schemeClr val="bg1"/>
                </a:solidFill>
                <a:latin typeface="Arial" panose="020B0604020202020204" pitchFamily="34" charset="0"/>
                <a:ea typeface="Calibri" panose="020F0502020204030204" pitchFamily="34" charset="0"/>
                <a:cs typeface="Arial" panose="020B0604020202020204" pitchFamily="34" charset="0"/>
              </a:rPr>
              <a:t>Identifying surgical hubs and spokes for ovarian cancer in England using routine cancer registration data</a:t>
            </a:r>
          </a:p>
        </p:txBody>
      </p:sp>
      <p:pic>
        <p:nvPicPr>
          <p:cNvPr id="8" name="Picture 7" descr="A logo with a black and blue design&#10;&#10;Description automatically generated">
            <a:extLst>
              <a:ext uri="{FF2B5EF4-FFF2-40B4-BE49-F238E27FC236}">
                <a16:creationId xmlns:a16="http://schemas.microsoft.com/office/drawing/2014/main" id="{4F7E9769-7AC3-9C5B-9BAC-BDA09F549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362" y="777865"/>
            <a:ext cx="4842720" cy="2052000"/>
          </a:xfrm>
          <a:prstGeom prst="rect">
            <a:avLst/>
          </a:prstGeom>
        </p:spPr>
      </p:pic>
      <p:pic>
        <p:nvPicPr>
          <p:cNvPr id="9" name="Picture 8" descr="A black and white logo&#10;&#10;Description automatically generated">
            <a:extLst>
              <a:ext uri="{FF2B5EF4-FFF2-40B4-BE49-F238E27FC236}">
                <a16:creationId xmlns:a16="http://schemas.microsoft.com/office/drawing/2014/main" id="{1D226742-A514-C1AF-446E-08E2CAC759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6393" y="464874"/>
            <a:ext cx="4941728" cy="2470864"/>
          </a:xfrm>
          <a:prstGeom prst="rect">
            <a:avLst/>
          </a:prstGeom>
          <a:noFill/>
          <a:ln>
            <a:noFill/>
          </a:ln>
        </p:spPr>
      </p:pic>
      <p:pic>
        <p:nvPicPr>
          <p:cNvPr id="10" name="Picture 9" descr="A logo with blue text&#10;&#10;Description automatically generated">
            <a:extLst>
              <a:ext uri="{FF2B5EF4-FFF2-40B4-BE49-F238E27FC236}">
                <a16:creationId xmlns:a16="http://schemas.microsoft.com/office/drawing/2014/main" id="{55EEF8DC-B97D-084B-9144-1A59F648F1E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78613" y="835539"/>
            <a:ext cx="5554162" cy="1997537"/>
          </a:xfrm>
          <a:prstGeom prst="rect">
            <a:avLst/>
          </a:prstGeom>
          <a:noFill/>
          <a:ln>
            <a:noFill/>
          </a:ln>
        </p:spPr>
      </p:pic>
      <p:pic>
        <p:nvPicPr>
          <p:cNvPr id="11" name="Picture 10" descr="A black and white logo with text&#10;&#10;Description automatically generated">
            <a:extLst>
              <a:ext uri="{FF2B5EF4-FFF2-40B4-BE49-F238E27FC236}">
                <a16:creationId xmlns:a16="http://schemas.microsoft.com/office/drawing/2014/main" id="{7812110E-A969-51A8-CA1D-6040D43EE14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195368" y="543781"/>
            <a:ext cx="4811243" cy="2520175"/>
          </a:xfrm>
          <a:prstGeom prst="rect">
            <a:avLst/>
          </a:prstGeom>
          <a:noFill/>
          <a:ln>
            <a:noFill/>
          </a:ln>
        </p:spPr>
      </p:pic>
      <p:pic>
        <p:nvPicPr>
          <p:cNvPr id="12" name="Picture 11" descr="A close-up of a logo&#10;&#10;Description automatically generated">
            <a:extLst>
              <a:ext uri="{FF2B5EF4-FFF2-40B4-BE49-F238E27FC236}">
                <a16:creationId xmlns:a16="http://schemas.microsoft.com/office/drawing/2014/main" id="{CB5BF93E-0EA3-F8C8-892C-DE6D1C5A2A5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555151" y="753930"/>
            <a:ext cx="4468206" cy="2234103"/>
          </a:xfrm>
          <a:prstGeom prst="rect">
            <a:avLst/>
          </a:prstGeom>
          <a:noFill/>
          <a:ln>
            <a:noFill/>
          </a:ln>
        </p:spPr>
      </p:pic>
      <p:sp>
        <p:nvSpPr>
          <p:cNvPr id="3" name="TextBox 2">
            <a:extLst>
              <a:ext uri="{FF2B5EF4-FFF2-40B4-BE49-F238E27FC236}">
                <a16:creationId xmlns:a16="http://schemas.microsoft.com/office/drawing/2014/main" id="{BFE58C8E-9799-722A-00DA-4DB7C4FDEEC3}"/>
              </a:ext>
            </a:extLst>
          </p:cNvPr>
          <p:cNvSpPr txBox="1"/>
          <p:nvPr/>
        </p:nvSpPr>
        <p:spPr>
          <a:xfrm>
            <a:off x="538795" y="8769407"/>
            <a:ext cx="14479362" cy="5663089"/>
          </a:xfrm>
          <a:prstGeom prst="rect">
            <a:avLst/>
          </a:prstGeom>
          <a:noFill/>
        </p:spPr>
        <p:txBody>
          <a:bodyPr wrap="square" rtlCol="0">
            <a:spAutoFit/>
          </a:bodyPr>
          <a:lstStyle/>
          <a:p>
            <a:r>
              <a:rPr lang="en-US" sz="3800" b="1" dirty="0">
                <a:latin typeface="Arial" panose="020B0604020202020204" pitchFamily="34" charset="0"/>
                <a:cs typeface="Arial" panose="020B0604020202020204" pitchFamily="34" charset="0"/>
              </a:rPr>
              <a:t>Background</a:t>
            </a:r>
          </a:p>
          <a:p>
            <a:pPr algn="just"/>
            <a:r>
              <a:rPr lang="en-GB" sz="3600" dirty="0">
                <a:latin typeface="Arial" panose="020B0604020202020204" pitchFamily="34" charset="0"/>
                <a:ea typeface="Calibri" panose="020F0502020204030204" pitchFamily="34" charset="0"/>
                <a:cs typeface="Arial" panose="020B0604020202020204" pitchFamily="34" charset="0"/>
              </a:rPr>
              <a:t>The National Ovarian Cancer Audit (NOCA) has undertaken a service mapping exercise to examine relationships between NHS organisations in the delivery of care for ovarian cancer. In the UK, ovarian cancer care is delivered through a hub and spoke model. These hubs are surgical centres staffed by gynaecological oncologists, with specialist MDT and comprehensive teams. Chemotherapy is also provided at these centres. These hubs are distributed across the country to ensure equitable access to care and contribute to gynaecological oncology and medical oncology training. </a:t>
            </a:r>
            <a:endParaRPr lang="en-US" sz="3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EAC3E9A-93FC-8CB8-A23B-E78C0E5580A2}"/>
              </a:ext>
            </a:extLst>
          </p:cNvPr>
          <p:cNvSpPr txBox="1"/>
          <p:nvPr/>
        </p:nvSpPr>
        <p:spPr>
          <a:xfrm>
            <a:off x="15820667" y="8842834"/>
            <a:ext cx="14479362" cy="2339102"/>
          </a:xfrm>
          <a:prstGeom prst="rect">
            <a:avLst/>
          </a:prstGeom>
          <a:noFill/>
        </p:spPr>
        <p:txBody>
          <a:bodyPr wrap="square" rtlCol="0">
            <a:spAutoFit/>
          </a:bodyPr>
          <a:lstStyle/>
          <a:p>
            <a:r>
              <a:rPr lang="en-US" sz="3800" b="1" dirty="0">
                <a:latin typeface="Arial" panose="020B0604020202020204" pitchFamily="34" charset="0"/>
                <a:cs typeface="Arial" panose="020B0604020202020204" pitchFamily="34" charset="0"/>
              </a:rPr>
              <a:t>Methods </a:t>
            </a:r>
          </a:p>
          <a:p>
            <a:pPr algn="just"/>
            <a:r>
              <a:rPr lang="en-GB" sz="3600" dirty="0">
                <a:latin typeface="Arial" panose="020B0604020202020204" pitchFamily="34" charset="0"/>
                <a:ea typeface="Calibri" panose="020F0502020204030204" pitchFamily="34" charset="0"/>
                <a:cs typeface="Arial" panose="020B0604020202020204" pitchFamily="34" charset="0"/>
              </a:rPr>
              <a:t>Data were analysed for 5,735 women diagnosed with ovarian cancer between 1st January 2021 and 31st December 2021 at 124 NHS trusts. </a:t>
            </a:r>
          </a:p>
        </p:txBody>
      </p:sp>
      <p:sp>
        <p:nvSpPr>
          <p:cNvPr id="14" name="TextBox 13">
            <a:extLst>
              <a:ext uri="{FF2B5EF4-FFF2-40B4-BE49-F238E27FC236}">
                <a16:creationId xmlns:a16="http://schemas.microsoft.com/office/drawing/2014/main" id="{08791775-97FC-016E-6DC5-C70BA06CC2CF}"/>
              </a:ext>
            </a:extLst>
          </p:cNvPr>
          <p:cNvSpPr txBox="1"/>
          <p:nvPr/>
        </p:nvSpPr>
        <p:spPr>
          <a:xfrm>
            <a:off x="15821631" y="11803806"/>
            <a:ext cx="14477434" cy="677108"/>
          </a:xfrm>
          <a:prstGeom prst="rect">
            <a:avLst/>
          </a:prstGeom>
          <a:noFill/>
        </p:spPr>
        <p:txBody>
          <a:bodyPr wrap="square" rtlCol="0">
            <a:spAutoFit/>
          </a:bodyPr>
          <a:lstStyle/>
          <a:p>
            <a:r>
              <a:rPr lang="en-US" sz="3800" b="1" dirty="0">
                <a:latin typeface="Arial" panose="020B0604020202020204" pitchFamily="34" charset="0"/>
                <a:cs typeface="Arial" panose="020B0604020202020204" pitchFamily="34" charset="0"/>
              </a:rPr>
              <a:t>Results </a:t>
            </a:r>
          </a:p>
        </p:txBody>
      </p:sp>
      <p:sp>
        <p:nvSpPr>
          <p:cNvPr id="15" name="TextBox 14">
            <a:extLst>
              <a:ext uri="{FF2B5EF4-FFF2-40B4-BE49-F238E27FC236}">
                <a16:creationId xmlns:a16="http://schemas.microsoft.com/office/drawing/2014/main" id="{44641026-F092-926B-3C7D-77BDD4CD82FA}"/>
              </a:ext>
            </a:extLst>
          </p:cNvPr>
          <p:cNvSpPr txBox="1"/>
          <p:nvPr/>
        </p:nvSpPr>
        <p:spPr>
          <a:xfrm>
            <a:off x="15874404" y="20253076"/>
            <a:ext cx="14371887" cy="2893100"/>
          </a:xfrm>
          <a:prstGeom prst="rect">
            <a:avLst/>
          </a:prstGeom>
          <a:noFill/>
        </p:spPr>
        <p:txBody>
          <a:bodyPr wrap="square" rtlCol="0">
            <a:spAutoFit/>
          </a:bodyPr>
          <a:lstStyle/>
          <a:p>
            <a:r>
              <a:rPr lang="en-GB" sz="3800" b="1" dirty="0">
                <a:latin typeface="Arial" panose="020B0604020202020204" pitchFamily="34" charset="0"/>
                <a:cs typeface="Arial" panose="020B0604020202020204" pitchFamily="34" charset="0"/>
              </a:rPr>
              <a:t>Conclusions</a:t>
            </a:r>
          </a:p>
          <a:p>
            <a:pPr algn="just"/>
            <a:r>
              <a:rPr lang="en-GB" sz="3600" dirty="0">
                <a:latin typeface="Arial" panose="020B0604020202020204" pitchFamily="34" charset="0"/>
                <a:cs typeface="Arial" panose="020B0604020202020204" pitchFamily="34" charset="0"/>
              </a:rPr>
              <a:t>Routine cancer registration data can be used to understand flows of patients from diagnosis to treatment. Our data contain every patient diagnosed with ovarian cancer in England in 2021, enabling us to evaluate the performance of each cancer centre. </a:t>
            </a:r>
            <a:endParaRPr lang="en-GB" sz="4800" dirty="0">
              <a:latin typeface="Arial" panose="020B060402020202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B41004A-9C55-62CF-A247-3F6D336828A2}"/>
              </a:ext>
            </a:extLst>
          </p:cNvPr>
          <p:cNvSpPr/>
          <p:nvPr/>
        </p:nvSpPr>
        <p:spPr>
          <a:xfrm>
            <a:off x="15582493" y="35178458"/>
            <a:ext cx="862250" cy="910438"/>
          </a:xfrm>
          <a:prstGeom prst="rect">
            <a:avLst/>
          </a:prstGeom>
          <a:noFill/>
          <a:ln w="12700">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526509C7-1934-E6B3-9FC3-CDF0A1F3A498}"/>
              </a:ext>
            </a:extLst>
          </p:cNvPr>
          <p:cNvCxnSpPr>
            <a:cxnSpLocks/>
          </p:cNvCxnSpPr>
          <p:nvPr/>
        </p:nvCxnSpPr>
        <p:spPr>
          <a:xfrm>
            <a:off x="18039903" y="37075201"/>
            <a:ext cx="3686667" cy="1317694"/>
          </a:xfrm>
          <a:prstGeom prst="line">
            <a:avLst/>
          </a:prstGeom>
          <a:ln w="12700"/>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62809D65-1D79-4FE3-FB9B-3A708AB85E06}"/>
              </a:ext>
            </a:extLst>
          </p:cNvPr>
          <p:cNvCxnSpPr>
            <a:cxnSpLocks/>
          </p:cNvCxnSpPr>
          <p:nvPr/>
        </p:nvCxnSpPr>
        <p:spPr>
          <a:xfrm flipV="1">
            <a:off x="16444743" y="33003979"/>
            <a:ext cx="5281827" cy="2178850"/>
          </a:xfrm>
          <a:prstGeom prst="line">
            <a:avLst/>
          </a:prstGeom>
          <a:ln w="12700"/>
        </p:spPr>
        <p:style>
          <a:lnRef idx="2">
            <a:schemeClr val="dk1"/>
          </a:lnRef>
          <a:fillRef idx="0">
            <a:schemeClr val="dk1"/>
          </a:fillRef>
          <a:effectRef idx="1">
            <a:schemeClr val="dk1"/>
          </a:effectRef>
          <a:fontRef idx="minor">
            <a:schemeClr val="tx1"/>
          </a:fontRef>
        </p:style>
      </p:cxnSp>
      <p:cxnSp>
        <p:nvCxnSpPr>
          <p:cNvPr id="1033" name="Straight Connector 1032">
            <a:extLst>
              <a:ext uri="{FF2B5EF4-FFF2-40B4-BE49-F238E27FC236}">
                <a16:creationId xmlns:a16="http://schemas.microsoft.com/office/drawing/2014/main" id="{DB3A7D79-336A-E5C0-A1F3-53EDB1284B61}"/>
              </a:ext>
            </a:extLst>
          </p:cNvPr>
          <p:cNvCxnSpPr>
            <a:cxnSpLocks/>
          </p:cNvCxnSpPr>
          <p:nvPr/>
        </p:nvCxnSpPr>
        <p:spPr>
          <a:xfrm>
            <a:off x="16431495" y="36075643"/>
            <a:ext cx="378607" cy="264346"/>
          </a:xfrm>
          <a:prstGeom prst="line">
            <a:avLst/>
          </a:prstGeom>
          <a:ln w="9525"/>
        </p:spPr>
        <p:style>
          <a:lnRef idx="2">
            <a:schemeClr val="dk1"/>
          </a:lnRef>
          <a:fillRef idx="0">
            <a:schemeClr val="dk1"/>
          </a:fillRef>
          <a:effectRef idx="1">
            <a:schemeClr val="dk1"/>
          </a:effectRef>
          <a:fontRef idx="minor">
            <a:schemeClr val="tx1"/>
          </a:fontRef>
        </p:style>
      </p:cxnSp>
      <p:sp>
        <p:nvSpPr>
          <p:cNvPr id="1037" name="Rectangle 1036">
            <a:extLst>
              <a:ext uri="{FF2B5EF4-FFF2-40B4-BE49-F238E27FC236}">
                <a16:creationId xmlns:a16="http://schemas.microsoft.com/office/drawing/2014/main" id="{EF7497D0-4A19-AC08-EA9D-876E1D4BF99B}"/>
              </a:ext>
            </a:extLst>
          </p:cNvPr>
          <p:cNvSpPr/>
          <p:nvPr/>
        </p:nvSpPr>
        <p:spPr>
          <a:xfrm>
            <a:off x="21713534" y="33071749"/>
            <a:ext cx="1782603" cy="5453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30C079AE-86AF-882D-C842-E30BACB4CC27}"/>
              </a:ext>
            </a:extLst>
          </p:cNvPr>
          <p:cNvSpPr/>
          <p:nvPr/>
        </p:nvSpPr>
        <p:spPr>
          <a:xfrm>
            <a:off x="21730240" y="37887888"/>
            <a:ext cx="193778" cy="4824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TextBox 1042">
            <a:extLst>
              <a:ext uri="{FF2B5EF4-FFF2-40B4-BE49-F238E27FC236}">
                <a16:creationId xmlns:a16="http://schemas.microsoft.com/office/drawing/2014/main" id="{4898A040-06BB-2898-80C3-AEB123F4DAB4}"/>
              </a:ext>
            </a:extLst>
          </p:cNvPr>
          <p:cNvSpPr txBox="1"/>
          <p:nvPr/>
        </p:nvSpPr>
        <p:spPr>
          <a:xfrm>
            <a:off x="540723" y="19479024"/>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Gateshead: </a:t>
            </a:r>
            <a:r>
              <a:rPr lang="en-US" dirty="0">
                <a:latin typeface="Arial" panose="020B0604020202020204" pitchFamily="34" charset="0"/>
                <a:cs typeface="Arial" panose="020B0604020202020204" pitchFamily="34" charset="0"/>
              </a:rPr>
              <a:t>Surgery 98.5%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96.8% </a:t>
            </a:r>
          </a:p>
        </p:txBody>
      </p:sp>
      <p:sp>
        <p:nvSpPr>
          <p:cNvPr id="1045" name="TextBox 1044">
            <a:extLst>
              <a:ext uri="{FF2B5EF4-FFF2-40B4-BE49-F238E27FC236}">
                <a16:creationId xmlns:a16="http://schemas.microsoft.com/office/drawing/2014/main" id="{267AB034-F5E7-257E-980E-3526BE646736}"/>
              </a:ext>
            </a:extLst>
          </p:cNvPr>
          <p:cNvSpPr txBox="1"/>
          <p:nvPr/>
        </p:nvSpPr>
        <p:spPr>
          <a:xfrm>
            <a:off x="540723" y="21272984"/>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South Tees: </a:t>
            </a:r>
            <a:r>
              <a:rPr lang="en-US" dirty="0">
                <a:latin typeface="Arial" panose="020B0604020202020204" pitchFamily="34" charset="0"/>
                <a:cs typeface="Arial" panose="020B0604020202020204" pitchFamily="34" charset="0"/>
              </a:rPr>
              <a:t>Surgery 73.8%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97.9% </a:t>
            </a:r>
          </a:p>
        </p:txBody>
      </p:sp>
      <p:sp>
        <p:nvSpPr>
          <p:cNvPr id="1046" name="TextBox 1045">
            <a:extLst>
              <a:ext uri="{FF2B5EF4-FFF2-40B4-BE49-F238E27FC236}">
                <a16:creationId xmlns:a16="http://schemas.microsoft.com/office/drawing/2014/main" id="{0473072C-DE09-FCEB-B0D4-1F1BC2D35127}"/>
              </a:ext>
            </a:extLst>
          </p:cNvPr>
          <p:cNvSpPr txBox="1"/>
          <p:nvPr/>
        </p:nvSpPr>
        <p:spPr>
          <a:xfrm>
            <a:off x="16568527" y="26171330"/>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Hull: </a:t>
            </a:r>
            <a:r>
              <a:rPr lang="en-US" dirty="0">
                <a:latin typeface="Arial" panose="020B0604020202020204" pitchFamily="34" charset="0"/>
                <a:cs typeface="Arial" panose="020B0604020202020204" pitchFamily="34" charset="0"/>
              </a:rPr>
              <a:t>Surgery 97.9%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99.0% </a:t>
            </a:r>
          </a:p>
        </p:txBody>
      </p:sp>
      <p:sp>
        <p:nvSpPr>
          <p:cNvPr id="1047" name="TextBox 1046">
            <a:extLst>
              <a:ext uri="{FF2B5EF4-FFF2-40B4-BE49-F238E27FC236}">
                <a16:creationId xmlns:a16="http://schemas.microsoft.com/office/drawing/2014/main" id="{741A70C9-C516-7C9A-3372-5022AED6B98C}"/>
              </a:ext>
            </a:extLst>
          </p:cNvPr>
          <p:cNvSpPr txBox="1"/>
          <p:nvPr/>
        </p:nvSpPr>
        <p:spPr>
          <a:xfrm>
            <a:off x="540723" y="2397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Lancashire: </a:t>
            </a:r>
            <a:r>
              <a:rPr lang="en-US" dirty="0">
                <a:latin typeface="Arial" panose="020B0604020202020204" pitchFamily="34" charset="0"/>
                <a:cs typeface="Arial" panose="020B0604020202020204" pitchFamily="34" charset="0"/>
              </a:rPr>
              <a:t>Surgery 98.4%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97.0% </a:t>
            </a:r>
          </a:p>
        </p:txBody>
      </p:sp>
      <p:sp>
        <p:nvSpPr>
          <p:cNvPr id="1048" name="TextBox 1047">
            <a:extLst>
              <a:ext uri="{FF2B5EF4-FFF2-40B4-BE49-F238E27FC236}">
                <a16:creationId xmlns:a16="http://schemas.microsoft.com/office/drawing/2014/main" id="{02767029-7EC2-D3DC-12BA-29A80CA128FB}"/>
              </a:ext>
            </a:extLst>
          </p:cNvPr>
          <p:cNvSpPr txBox="1"/>
          <p:nvPr/>
        </p:nvSpPr>
        <p:spPr>
          <a:xfrm>
            <a:off x="540723" y="2469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Leeds: </a:t>
            </a:r>
            <a:r>
              <a:rPr lang="en-US" dirty="0">
                <a:latin typeface="Arial" panose="020B0604020202020204" pitchFamily="34" charset="0"/>
                <a:cs typeface="Arial" panose="020B0604020202020204" pitchFamily="34" charset="0"/>
              </a:rPr>
              <a:t>Surgery 98.3%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99.1% </a:t>
            </a:r>
          </a:p>
        </p:txBody>
      </p:sp>
      <p:sp>
        <p:nvSpPr>
          <p:cNvPr id="1049" name="TextBox 1048">
            <a:extLst>
              <a:ext uri="{FF2B5EF4-FFF2-40B4-BE49-F238E27FC236}">
                <a16:creationId xmlns:a16="http://schemas.microsoft.com/office/drawing/2014/main" id="{D2DA4DFA-444B-B4F5-F943-ED9B55BE7916}"/>
              </a:ext>
            </a:extLst>
          </p:cNvPr>
          <p:cNvSpPr txBox="1"/>
          <p:nvPr/>
        </p:nvSpPr>
        <p:spPr>
          <a:xfrm>
            <a:off x="540723" y="2541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Manchester: </a:t>
            </a:r>
            <a:r>
              <a:rPr lang="en-US" dirty="0">
                <a:latin typeface="Arial" panose="020B0604020202020204" pitchFamily="34" charset="0"/>
                <a:cs typeface="Arial" panose="020B0604020202020204" pitchFamily="34" charset="0"/>
              </a:rPr>
              <a:t>Surgery 99.6%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99.7% </a:t>
            </a:r>
          </a:p>
        </p:txBody>
      </p:sp>
      <p:sp>
        <p:nvSpPr>
          <p:cNvPr id="1050" name="TextBox 1049">
            <a:extLst>
              <a:ext uri="{FF2B5EF4-FFF2-40B4-BE49-F238E27FC236}">
                <a16:creationId xmlns:a16="http://schemas.microsoft.com/office/drawing/2014/main" id="{CA2375BB-DDE0-4C29-8C5B-A1F4BDFE21EB}"/>
              </a:ext>
            </a:extLst>
          </p:cNvPr>
          <p:cNvSpPr txBox="1"/>
          <p:nvPr/>
        </p:nvSpPr>
        <p:spPr>
          <a:xfrm>
            <a:off x="540723" y="2613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Cheshire and Merseyside: </a:t>
            </a:r>
            <a:r>
              <a:rPr lang="en-US" dirty="0">
                <a:latin typeface="Arial" panose="020B0604020202020204" pitchFamily="34" charset="0"/>
                <a:cs typeface="Arial" panose="020B0604020202020204" pitchFamily="34" charset="0"/>
              </a:rPr>
              <a:t>Surgery 97.0%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100.0% </a:t>
            </a:r>
          </a:p>
        </p:txBody>
      </p:sp>
      <p:sp>
        <p:nvSpPr>
          <p:cNvPr id="1051" name="TextBox 1050">
            <a:extLst>
              <a:ext uri="{FF2B5EF4-FFF2-40B4-BE49-F238E27FC236}">
                <a16:creationId xmlns:a16="http://schemas.microsoft.com/office/drawing/2014/main" id="{7FEEF887-E731-1419-4B2C-0FC3951C321D}"/>
              </a:ext>
            </a:extLst>
          </p:cNvPr>
          <p:cNvSpPr txBox="1"/>
          <p:nvPr/>
        </p:nvSpPr>
        <p:spPr>
          <a:xfrm>
            <a:off x="540723" y="2685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Sheffield: </a:t>
            </a:r>
            <a:r>
              <a:rPr lang="en-US" dirty="0">
                <a:latin typeface="Arial" panose="020B0604020202020204" pitchFamily="34" charset="0"/>
                <a:cs typeface="Arial" panose="020B0604020202020204" pitchFamily="34" charset="0"/>
              </a:rPr>
              <a:t>Surgery 98.9%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99.4% </a:t>
            </a:r>
          </a:p>
        </p:txBody>
      </p:sp>
      <p:sp>
        <p:nvSpPr>
          <p:cNvPr id="1052" name="TextBox 1051">
            <a:extLst>
              <a:ext uri="{FF2B5EF4-FFF2-40B4-BE49-F238E27FC236}">
                <a16:creationId xmlns:a16="http://schemas.microsoft.com/office/drawing/2014/main" id="{AA8908DF-C5E5-E2FB-C3CA-08E3D31E24F4}"/>
              </a:ext>
            </a:extLst>
          </p:cNvPr>
          <p:cNvSpPr txBox="1"/>
          <p:nvPr/>
        </p:nvSpPr>
        <p:spPr>
          <a:xfrm>
            <a:off x="540723" y="2829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North Midlands: </a:t>
            </a:r>
            <a:r>
              <a:rPr lang="en-US" dirty="0">
                <a:latin typeface="Arial" panose="020B0604020202020204" pitchFamily="34" charset="0"/>
                <a:cs typeface="Arial" panose="020B0604020202020204" pitchFamily="34" charset="0"/>
              </a:rPr>
              <a:t>Surgery 90.9%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100.0% </a:t>
            </a:r>
          </a:p>
        </p:txBody>
      </p:sp>
      <p:sp>
        <p:nvSpPr>
          <p:cNvPr id="1053" name="TextBox 1052">
            <a:extLst>
              <a:ext uri="{FF2B5EF4-FFF2-40B4-BE49-F238E27FC236}">
                <a16:creationId xmlns:a16="http://schemas.microsoft.com/office/drawing/2014/main" id="{1BB74E74-8DCA-4AF3-5946-1007BB700458}"/>
              </a:ext>
            </a:extLst>
          </p:cNvPr>
          <p:cNvSpPr txBox="1"/>
          <p:nvPr/>
        </p:nvSpPr>
        <p:spPr>
          <a:xfrm>
            <a:off x="540723" y="2901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Nottingham: </a:t>
            </a:r>
            <a:r>
              <a:rPr lang="en-US" dirty="0">
                <a:latin typeface="Arial" panose="020B0604020202020204" pitchFamily="34" charset="0"/>
                <a:cs typeface="Arial" panose="020B0604020202020204" pitchFamily="34" charset="0"/>
              </a:rPr>
              <a:t>Surgery 96.0%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96.4% </a:t>
            </a:r>
          </a:p>
        </p:txBody>
      </p:sp>
      <p:sp>
        <p:nvSpPr>
          <p:cNvPr id="1054" name="TextBox 1053">
            <a:extLst>
              <a:ext uri="{FF2B5EF4-FFF2-40B4-BE49-F238E27FC236}">
                <a16:creationId xmlns:a16="http://schemas.microsoft.com/office/drawing/2014/main" id="{FC8721A6-3C45-C5FA-DB88-E4D2862ABEC0}"/>
              </a:ext>
            </a:extLst>
          </p:cNvPr>
          <p:cNvSpPr txBox="1"/>
          <p:nvPr/>
        </p:nvSpPr>
        <p:spPr>
          <a:xfrm>
            <a:off x="540723" y="2973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Derby: </a:t>
            </a:r>
            <a:r>
              <a:rPr lang="en-US" dirty="0">
                <a:latin typeface="Arial" panose="020B0604020202020204" pitchFamily="34" charset="0"/>
                <a:cs typeface="Arial" panose="020B0604020202020204" pitchFamily="34" charset="0"/>
              </a:rPr>
              <a:t>Surgery 100.0%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98.7% </a:t>
            </a:r>
          </a:p>
        </p:txBody>
      </p:sp>
      <p:sp>
        <p:nvSpPr>
          <p:cNvPr id="1055" name="TextBox 1054">
            <a:extLst>
              <a:ext uri="{FF2B5EF4-FFF2-40B4-BE49-F238E27FC236}">
                <a16:creationId xmlns:a16="http://schemas.microsoft.com/office/drawing/2014/main" id="{F5DC583D-1CCE-1B15-1F5E-8F46F8B76D60}"/>
              </a:ext>
            </a:extLst>
          </p:cNvPr>
          <p:cNvSpPr txBox="1"/>
          <p:nvPr/>
        </p:nvSpPr>
        <p:spPr>
          <a:xfrm>
            <a:off x="540723" y="3045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Leicester: </a:t>
            </a:r>
            <a:r>
              <a:rPr lang="en-US" dirty="0">
                <a:latin typeface="Arial" panose="020B0604020202020204" pitchFamily="34" charset="0"/>
                <a:cs typeface="Arial" panose="020B0604020202020204" pitchFamily="34" charset="0"/>
              </a:rPr>
              <a:t>Surgery 98.4%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93.8% </a:t>
            </a:r>
          </a:p>
        </p:txBody>
      </p:sp>
      <p:sp>
        <p:nvSpPr>
          <p:cNvPr id="1056" name="TextBox 1055">
            <a:extLst>
              <a:ext uri="{FF2B5EF4-FFF2-40B4-BE49-F238E27FC236}">
                <a16:creationId xmlns:a16="http://schemas.microsoft.com/office/drawing/2014/main" id="{8D2FD954-0DCD-4F4B-4FF5-FDDE3A808435}"/>
              </a:ext>
            </a:extLst>
          </p:cNvPr>
          <p:cNvSpPr txBox="1"/>
          <p:nvPr/>
        </p:nvSpPr>
        <p:spPr>
          <a:xfrm>
            <a:off x="540723" y="3117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Wolverhampton: </a:t>
            </a:r>
            <a:r>
              <a:rPr lang="en-US" dirty="0">
                <a:latin typeface="Arial" panose="020B0604020202020204" pitchFamily="34" charset="0"/>
                <a:cs typeface="Arial" panose="020B0604020202020204" pitchFamily="34" charset="0"/>
              </a:rPr>
              <a:t>Surgery 96.5%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90.5% </a:t>
            </a:r>
          </a:p>
        </p:txBody>
      </p:sp>
      <p:sp>
        <p:nvSpPr>
          <p:cNvPr id="1057" name="TextBox 1056">
            <a:extLst>
              <a:ext uri="{FF2B5EF4-FFF2-40B4-BE49-F238E27FC236}">
                <a16:creationId xmlns:a16="http://schemas.microsoft.com/office/drawing/2014/main" id="{3CB54248-681D-D71F-01C7-A86ACCEEC7A9}"/>
              </a:ext>
            </a:extLst>
          </p:cNvPr>
          <p:cNvSpPr txBox="1"/>
          <p:nvPr/>
        </p:nvSpPr>
        <p:spPr>
          <a:xfrm>
            <a:off x="540723" y="3189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Birmingham: </a:t>
            </a:r>
            <a:r>
              <a:rPr lang="en-US" dirty="0">
                <a:latin typeface="Arial" panose="020B0604020202020204" pitchFamily="34" charset="0"/>
                <a:cs typeface="Arial" panose="020B0604020202020204" pitchFamily="34" charset="0"/>
              </a:rPr>
              <a:t>Surgery 99.4%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98.2% </a:t>
            </a:r>
          </a:p>
        </p:txBody>
      </p:sp>
      <p:sp>
        <p:nvSpPr>
          <p:cNvPr id="1058" name="TextBox 1057">
            <a:extLst>
              <a:ext uri="{FF2B5EF4-FFF2-40B4-BE49-F238E27FC236}">
                <a16:creationId xmlns:a16="http://schemas.microsoft.com/office/drawing/2014/main" id="{D7B3E908-FA1A-2D80-96C9-E7F6D6695EC7}"/>
              </a:ext>
            </a:extLst>
          </p:cNvPr>
          <p:cNvSpPr txBox="1"/>
          <p:nvPr/>
        </p:nvSpPr>
        <p:spPr>
          <a:xfrm>
            <a:off x="540723" y="3261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Coventry: </a:t>
            </a:r>
            <a:r>
              <a:rPr lang="en-US" dirty="0">
                <a:latin typeface="Arial" panose="020B0604020202020204" pitchFamily="34" charset="0"/>
                <a:cs typeface="Arial" panose="020B0604020202020204" pitchFamily="34" charset="0"/>
              </a:rPr>
              <a:t>Surgery 100.0%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93.7% </a:t>
            </a:r>
          </a:p>
        </p:txBody>
      </p:sp>
      <p:sp>
        <p:nvSpPr>
          <p:cNvPr id="1059" name="TextBox 1058">
            <a:extLst>
              <a:ext uri="{FF2B5EF4-FFF2-40B4-BE49-F238E27FC236}">
                <a16:creationId xmlns:a16="http://schemas.microsoft.com/office/drawing/2014/main" id="{3419E78A-48ED-A4C5-3505-36A0E785BD8D}"/>
              </a:ext>
            </a:extLst>
          </p:cNvPr>
          <p:cNvSpPr txBox="1"/>
          <p:nvPr/>
        </p:nvSpPr>
        <p:spPr>
          <a:xfrm>
            <a:off x="20621069" y="2980153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Norwich: </a:t>
            </a:r>
            <a:r>
              <a:rPr lang="en-US" dirty="0">
                <a:latin typeface="Arial" panose="020B0604020202020204" pitchFamily="34" charset="0"/>
                <a:cs typeface="Arial" panose="020B0604020202020204" pitchFamily="34" charset="0"/>
              </a:rPr>
              <a:t>Surgery 95.2%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100.0% </a:t>
            </a:r>
          </a:p>
        </p:txBody>
      </p:sp>
      <p:sp>
        <p:nvSpPr>
          <p:cNvPr id="1060" name="TextBox 1059">
            <a:extLst>
              <a:ext uri="{FF2B5EF4-FFF2-40B4-BE49-F238E27FC236}">
                <a16:creationId xmlns:a16="http://schemas.microsoft.com/office/drawing/2014/main" id="{BBC31855-7300-5A1B-FE18-1C55253B3CCB}"/>
              </a:ext>
            </a:extLst>
          </p:cNvPr>
          <p:cNvSpPr txBox="1"/>
          <p:nvPr/>
        </p:nvSpPr>
        <p:spPr>
          <a:xfrm>
            <a:off x="20980642" y="30856941"/>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Cambridge: </a:t>
            </a:r>
            <a:r>
              <a:rPr lang="en-US" dirty="0">
                <a:latin typeface="Arial" panose="020B0604020202020204" pitchFamily="34" charset="0"/>
                <a:cs typeface="Arial" panose="020B0604020202020204" pitchFamily="34" charset="0"/>
              </a:rPr>
              <a:t>Surgery 94.2%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100.0% </a:t>
            </a:r>
          </a:p>
        </p:txBody>
      </p:sp>
      <p:sp>
        <p:nvSpPr>
          <p:cNvPr id="1061" name="TextBox 1060">
            <a:extLst>
              <a:ext uri="{FF2B5EF4-FFF2-40B4-BE49-F238E27FC236}">
                <a16:creationId xmlns:a16="http://schemas.microsoft.com/office/drawing/2014/main" id="{0F85B11D-4AB5-0E43-CEB6-826C03B165BC}"/>
              </a:ext>
            </a:extLst>
          </p:cNvPr>
          <p:cNvSpPr txBox="1"/>
          <p:nvPr/>
        </p:nvSpPr>
        <p:spPr>
          <a:xfrm>
            <a:off x="20737819" y="31696185"/>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Ipswich: </a:t>
            </a:r>
            <a:r>
              <a:rPr lang="en-US" dirty="0">
                <a:latin typeface="Arial" panose="020B0604020202020204" pitchFamily="34" charset="0"/>
                <a:cs typeface="Arial" panose="020B0604020202020204" pitchFamily="34" charset="0"/>
              </a:rPr>
              <a:t>Surgery 96.2%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97.6% </a:t>
            </a:r>
          </a:p>
        </p:txBody>
      </p:sp>
      <p:sp>
        <p:nvSpPr>
          <p:cNvPr id="1062" name="TextBox 1061">
            <a:extLst>
              <a:ext uri="{FF2B5EF4-FFF2-40B4-BE49-F238E27FC236}">
                <a16:creationId xmlns:a16="http://schemas.microsoft.com/office/drawing/2014/main" id="{B3E296DD-6DCE-CCC3-A47B-9D958A1837FB}"/>
              </a:ext>
            </a:extLst>
          </p:cNvPr>
          <p:cNvSpPr txBox="1"/>
          <p:nvPr/>
        </p:nvSpPr>
        <p:spPr>
          <a:xfrm>
            <a:off x="540722" y="3333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Northampton: </a:t>
            </a:r>
            <a:r>
              <a:rPr lang="en-US" dirty="0">
                <a:latin typeface="Arial" panose="020B0604020202020204" pitchFamily="34" charset="0"/>
                <a:cs typeface="Arial" panose="020B0604020202020204" pitchFamily="34" charset="0"/>
              </a:rPr>
              <a:t>Surgery 98.9%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96.5% </a:t>
            </a:r>
          </a:p>
        </p:txBody>
      </p:sp>
      <p:sp>
        <p:nvSpPr>
          <p:cNvPr id="1063" name="TextBox 1062">
            <a:extLst>
              <a:ext uri="{FF2B5EF4-FFF2-40B4-BE49-F238E27FC236}">
                <a16:creationId xmlns:a16="http://schemas.microsoft.com/office/drawing/2014/main" id="{FE8C0B6F-F3F7-411A-65AE-302BB1FD83A3}"/>
              </a:ext>
            </a:extLst>
          </p:cNvPr>
          <p:cNvSpPr txBox="1"/>
          <p:nvPr/>
        </p:nvSpPr>
        <p:spPr>
          <a:xfrm>
            <a:off x="540721" y="3405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Gloucester: </a:t>
            </a:r>
            <a:r>
              <a:rPr lang="en-US" dirty="0">
                <a:latin typeface="Arial" panose="020B0604020202020204" pitchFamily="34" charset="0"/>
                <a:cs typeface="Arial" panose="020B0604020202020204" pitchFamily="34" charset="0"/>
              </a:rPr>
              <a:t>Surgery 87.8%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99.4% </a:t>
            </a:r>
          </a:p>
        </p:txBody>
      </p:sp>
      <p:sp>
        <p:nvSpPr>
          <p:cNvPr id="1074" name="TextBox 1073">
            <a:extLst>
              <a:ext uri="{FF2B5EF4-FFF2-40B4-BE49-F238E27FC236}">
                <a16:creationId xmlns:a16="http://schemas.microsoft.com/office/drawing/2014/main" id="{BE9C702E-0E5D-A665-8CD0-80D503C1E656}"/>
              </a:ext>
            </a:extLst>
          </p:cNvPr>
          <p:cNvSpPr txBox="1"/>
          <p:nvPr/>
        </p:nvSpPr>
        <p:spPr>
          <a:xfrm>
            <a:off x="540720" y="3477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Oxford: </a:t>
            </a:r>
            <a:r>
              <a:rPr lang="en-US" dirty="0">
                <a:latin typeface="Arial" panose="020B0604020202020204" pitchFamily="34" charset="0"/>
                <a:cs typeface="Arial" panose="020B0604020202020204" pitchFamily="34" charset="0"/>
              </a:rPr>
              <a:t>Surgery 59.3%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95.7% </a:t>
            </a:r>
          </a:p>
        </p:txBody>
      </p:sp>
      <p:sp>
        <p:nvSpPr>
          <p:cNvPr id="1075" name="TextBox 1074">
            <a:extLst>
              <a:ext uri="{FF2B5EF4-FFF2-40B4-BE49-F238E27FC236}">
                <a16:creationId xmlns:a16="http://schemas.microsoft.com/office/drawing/2014/main" id="{BA5E6FDC-C5DA-9256-D359-4A68B072434F}"/>
              </a:ext>
            </a:extLst>
          </p:cNvPr>
          <p:cNvSpPr txBox="1"/>
          <p:nvPr/>
        </p:nvSpPr>
        <p:spPr>
          <a:xfrm>
            <a:off x="540719" y="3549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West Herts: </a:t>
            </a:r>
            <a:r>
              <a:rPr lang="en-US" dirty="0">
                <a:latin typeface="Arial" panose="020B0604020202020204" pitchFamily="34" charset="0"/>
                <a:cs typeface="Arial" panose="020B0604020202020204" pitchFamily="34" charset="0"/>
              </a:rPr>
              <a:t>Surgery 87.7%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89.4% </a:t>
            </a:r>
          </a:p>
        </p:txBody>
      </p:sp>
      <p:sp>
        <p:nvSpPr>
          <p:cNvPr id="1076" name="TextBox 1075">
            <a:extLst>
              <a:ext uri="{FF2B5EF4-FFF2-40B4-BE49-F238E27FC236}">
                <a16:creationId xmlns:a16="http://schemas.microsoft.com/office/drawing/2014/main" id="{50D6A956-3A24-95D7-A9CD-C02C87C0383A}"/>
              </a:ext>
            </a:extLst>
          </p:cNvPr>
          <p:cNvSpPr txBox="1"/>
          <p:nvPr/>
        </p:nvSpPr>
        <p:spPr>
          <a:xfrm>
            <a:off x="4198998" y="35453708"/>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Bristol: </a:t>
            </a:r>
            <a:r>
              <a:rPr lang="en-US" dirty="0">
                <a:latin typeface="Arial" panose="020B0604020202020204" pitchFamily="34" charset="0"/>
                <a:cs typeface="Arial" panose="020B0604020202020204" pitchFamily="34" charset="0"/>
              </a:rPr>
              <a:t>Surgery 96.9%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100.0% </a:t>
            </a:r>
          </a:p>
        </p:txBody>
      </p:sp>
      <p:sp>
        <p:nvSpPr>
          <p:cNvPr id="1077" name="TextBox 1076">
            <a:extLst>
              <a:ext uri="{FF2B5EF4-FFF2-40B4-BE49-F238E27FC236}">
                <a16:creationId xmlns:a16="http://schemas.microsoft.com/office/drawing/2014/main" id="{3F8977BE-A39C-D8AB-05B1-9B0BC3C6C1EF}"/>
              </a:ext>
            </a:extLst>
          </p:cNvPr>
          <p:cNvSpPr txBox="1"/>
          <p:nvPr/>
        </p:nvSpPr>
        <p:spPr>
          <a:xfrm>
            <a:off x="540723" y="3621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Somerset: </a:t>
            </a:r>
            <a:r>
              <a:rPr lang="en-US" dirty="0">
                <a:latin typeface="Arial" panose="020B0604020202020204" pitchFamily="34" charset="0"/>
                <a:cs typeface="Arial" panose="020B0604020202020204" pitchFamily="34" charset="0"/>
              </a:rPr>
              <a:t>Surgery 96.4%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96.3% </a:t>
            </a:r>
          </a:p>
        </p:txBody>
      </p:sp>
      <p:sp>
        <p:nvSpPr>
          <p:cNvPr id="1078" name="TextBox 1077">
            <a:extLst>
              <a:ext uri="{FF2B5EF4-FFF2-40B4-BE49-F238E27FC236}">
                <a16:creationId xmlns:a16="http://schemas.microsoft.com/office/drawing/2014/main" id="{4125F111-7E71-594F-CED3-59BEBBC3E832}"/>
              </a:ext>
            </a:extLst>
          </p:cNvPr>
          <p:cNvSpPr txBox="1"/>
          <p:nvPr/>
        </p:nvSpPr>
        <p:spPr>
          <a:xfrm>
            <a:off x="6354101" y="40191937"/>
            <a:ext cx="342045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Exeter: </a:t>
            </a:r>
            <a:r>
              <a:rPr lang="en-US" dirty="0">
                <a:latin typeface="Arial" panose="020B0604020202020204" pitchFamily="34" charset="0"/>
                <a:cs typeface="Arial" panose="020B0604020202020204" pitchFamily="34" charset="0"/>
              </a:rPr>
              <a:t>Surgery 91.8% </a:t>
            </a:r>
            <a:br>
              <a:rPr lang="en-US" dirty="0">
                <a:latin typeface="Arial" panose="020B0604020202020204" pitchFamily="34" charset="0"/>
                <a:cs typeface="Arial" panose="020B0604020202020204" pitchFamily="34" charset="0"/>
              </a:rPr>
            </a:br>
            <a:r>
              <a:rPr lang="en-US" sz="1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sz="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100.0% </a:t>
            </a:r>
          </a:p>
        </p:txBody>
      </p:sp>
      <p:sp>
        <p:nvSpPr>
          <p:cNvPr id="1081" name="Rectangle 1080">
            <a:extLst>
              <a:ext uri="{FF2B5EF4-FFF2-40B4-BE49-F238E27FC236}">
                <a16:creationId xmlns:a16="http://schemas.microsoft.com/office/drawing/2014/main" id="{D78A40E2-D5CB-E8EB-4AD6-F8C4F8A0AF0F}"/>
              </a:ext>
            </a:extLst>
          </p:cNvPr>
          <p:cNvSpPr/>
          <p:nvPr/>
        </p:nvSpPr>
        <p:spPr>
          <a:xfrm>
            <a:off x="2857492" y="36948077"/>
            <a:ext cx="712033" cy="6463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TextBox 1078">
            <a:extLst>
              <a:ext uri="{FF2B5EF4-FFF2-40B4-BE49-F238E27FC236}">
                <a16:creationId xmlns:a16="http://schemas.microsoft.com/office/drawing/2014/main" id="{C3AECBA0-7AD3-70F5-C51D-F07A04F03DC5}"/>
              </a:ext>
            </a:extLst>
          </p:cNvPr>
          <p:cNvSpPr txBox="1"/>
          <p:nvPr/>
        </p:nvSpPr>
        <p:spPr>
          <a:xfrm>
            <a:off x="2762175" y="41827237"/>
            <a:ext cx="3744322"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Cornwall: </a:t>
            </a:r>
            <a:r>
              <a:rPr lang="en-US" dirty="0">
                <a:latin typeface="Arial" panose="020B0604020202020204" pitchFamily="34" charset="0"/>
                <a:cs typeface="Arial" panose="020B0604020202020204" pitchFamily="34" charset="0"/>
              </a:rPr>
              <a:t>Surgery 100.0%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100.0% </a:t>
            </a:r>
          </a:p>
        </p:txBody>
      </p:sp>
      <p:sp>
        <p:nvSpPr>
          <p:cNvPr id="1080" name="TextBox 1079">
            <a:extLst>
              <a:ext uri="{FF2B5EF4-FFF2-40B4-BE49-F238E27FC236}">
                <a16:creationId xmlns:a16="http://schemas.microsoft.com/office/drawing/2014/main" id="{4FECB29C-9F69-5551-2B8D-CD9641A298C9}"/>
              </a:ext>
            </a:extLst>
          </p:cNvPr>
          <p:cNvSpPr txBox="1"/>
          <p:nvPr/>
        </p:nvSpPr>
        <p:spPr>
          <a:xfrm>
            <a:off x="4587161" y="36113388"/>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Bath: </a:t>
            </a:r>
            <a:r>
              <a:rPr lang="en-US" dirty="0">
                <a:latin typeface="Arial" panose="020B0604020202020204" pitchFamily="34" charset="0"/>
                <a:cs typeface="Arial" panose="020B0604020202020204" pitchFamily="34" charset="0"/>
              </a:rPr>
              <a:t>Surgery 100.0%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Chemotherapy 100.0% </a:t>
            </a:r>
          </a:p>
        </p:txBody>
      </p:sp>
      <p:sp>
        <p:nvSpPr>
          <p:cNvPr id="1082" name="TextBox 1081">
            <a:extLst>
              <a:ext uri="{FF2B5EF4-FFF2-40B4-BE49-F238E27FC236}">
                <a16:creationId xmlns:a16="http://schemas.microsoft.com/office/drawing/2014/main" id="{B2BA5E72-0EFB-F5A5-1FF6-24DEC41EA61F}"/>
              </a:ext>
            </a:extLst>
          </p:cNvPr>
          <p:cNvSpPr txBox="1"/>
          <p:nvPr/>
        </p:nvSpPr>
        <p:spPr>
          <a:xfrm>
            <a:off x="9098929" y="41071653"/>
            <a:ext cx="3361086"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Dorset: </a:t>
            </a:r>
            <a:r>
              <a:rPr lang="en-US" dirty="0">
                <a:latin typeface="Arial" panose="020B0604020202020204" pitchFamily="34" charset="0"/>
                <a:cs typeface="Arial" panose="020B0604020202020204" pitchFamily="34" charset="0"/>
              </a:rPr>
              <a:t>Surgery 96.9%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98.4% </a:t>
            </a:r>
          </a:p>
        </p:txBody>
      </p:sp>
      <p:sp>
        <p:nvSpPr>
          <p:cNvPr id="1083" name="TextBox 1082">
            <a:extLst>
              <a:ext uri="{FF2B5EF4-FFF2-40B4-BE49-F238E27FC236}">
                <a16:creationId xmlns:a16="http://schemas.microsoft.com/office/drawing/2014/main" id="{662DF575-DB0E-DFB4-904A-73B673242031}"/>
              </a:ext>
            </a:extLst>
          </p:cNvPr>
          <p:cNvSpPr txBox="1"/>
          <p:nvPr/>
        </p:nvSpPr>
        <p:spPr>
          <a:xfrm>
            <a:off x="10565231" y="40282059"/>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Southampton: </a:t>
            </a:r>
            <a:r>
              <a:rPr lang="en-US" dirty="0">
                <a:latin typeface="Arial" panose="020B0604020202020204" pitchFamily="34" charset="0"/>
                <a:cs typeface="Arial" panose="020B0604020202020204" pitchFamily="34" charset="0"/>
              </a:rPr>
              <a:t>Surgery 97.2%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98.3% </a:t>
            </a:r>
          </a:p>
        </p:txBody>
      </p:sp>
      <p:sp>
        <p:nvSpPr>
          <p:cNvPr id="1084" name="TextBox 1083">
            <a:extLst>
              <a:ext uri="{FF2B5EF4-FFF2-40B4-BE49-F238E27FC236}">
                <a16:creationId xmlns:a16="http://schemas.microsoft.com/office/drawing/2014/main" id="{B984FFDD-74C6-E4BA-13BE-114FD3C865C1}"/>
              </a:ext>
            </a:extLst>
          </p:cNvPr>
          <p:cNvSpPr txBox="1"/>
          <p:nvPr/>
        </p:nvSpPr>
        <p:spPr>
          <a:xfrm>
            <a:off x="11962624" y="40959976"/>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Portsmouth: </a:t>
            </a:r>
            <a:r>
              <a:rPr lang="en-US" dirty="0">
                <a:latin typeface="Arial" panose="020B0604020202020204" pitchFamily="34" charset="0"/>
                <a:cs typeface="Arial" panose="020B0604020202020204" pitchFamily="34" charset="0"/>
              </a:rPr>
              <a:t>Surgery 91.9%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92.7% </a:t>
            </a:r>
          </a:p>
        </p:txBody>
      </p:sp>
      <p:sp>
        <p:nvSpPr>
          <p:cNvPr id="1085" name="TextBox 1084">
            <a:extLst>
              <a:ext uri="{FF2B5EF4-FFF2-40B4-BE49-F238E27FC236}">
                <a16:creationId xmlns:a16="http://schemas.microsoft.com/office/drawing/2014/main" id="{5F8617E4-7C99-9A41-D0B6-D5868788DC18}"/>
              </a:ext>
            </a:extLst>
          </p:cNvPr>
          <p:cNvSpPr txBox="1"/>
          <p:nvPr/>
        </p:nvSpPr>
        <p:spPr>
          <a:xfrm>
            <a:off x="13708613" y="39881048"/>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Sussex: </a:t>
            </a:r>
            <a:r>
              <a:rPr lang="en-US" dirty="0">
                <a:latin typeface="Arial" panose="020B0604020202020204" pitchFamily="34" charset="0"/>
                <a:cs typeface="Arial" panose="020B0604020202020204" pitchFamily="34" charset="0"/>
              </a:rPr>
              <a:t>Surgery 94.4%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97.4% </a:t>
            </a:r>
          </a:p>
        </p:txBody>
      </p:sp>
      <p:sp>
        <p:nvSpPr>
          <p:cNvPr id="1086" name="TextBox 1085">
            <a:extLst>
              <a:ext uri="{FF2B5EF4-FFF2-40B4-BE49-F238E27FC236}">
                <a16:creationId xmlns:a16="http://schemas.microsoft.com/office/drawing/2014/main" id="{333E4A27-8C08-035E-3E6F-414C424F2E54}"/>
              </a:ext>
            </a:extLst>
          </p:cNvPr>
          <p:cNvSpPr txBox="1"/>
          <p:nvPr/>
        </p:nvSpPr>
        <p:spPr>
          <a:xfrm>
            <a:off x="540718" y="36936699"/>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Surrey: </a:t>
            </a:r>
            <a:r>
              <a:rPr lang="en-US" dirty="0">
                <a:latin typeface="Arial" panose="020B0604020202020204" pitchFamily="34" charset="0"/>
                <a:cs typeface="Arial" panose="020B0604020202020204" pitchFamily="34" charset="0"/>
              </a:rPr>
              <a:t>Surgery 97.1%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91.3% </a:t>
            </a:r>
          </a:p>
        </p:txBody>
      </p:sp>
      <p:sp>
        <p:nvSpPr>
          <p:cNvPr id="1087" name="TextBox 1086">
            <a:extLst>
              <a:ext uri="{FF2B5EF4-FFF2-40B4-BE49-F238E27FC236}">
                <a16:creationId xmlns:a16="http://schemas.microsoft.com/office/drawing/2014/main" id="{1DF9D955-D880-06BA-7128-59F79B37D087}"/>
              </a:ext>
            </a:extLst>
          </p:cNvPr>
          <p:cNvSpPr txBox="1"/>
          <p:nvPr/>
        </p:nvSpPr>
        <p:spPr>
          <a:xfrm>
            <a:off x="16514307" y="39410786"/>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Maidstone: </a:t>
            </a:r>
            <a:r>
              <a:rPr lang="en-US" dirty="0">
                <a:latin typeface="Arial" panose="020B0604020202020204" pitchFamily="34" charset="0"/>
                <a:cs typeface="Arial" panose="020B0604020202020204" pitchFamily="34" charset="0"/>
              </a:rPr>
              <a:t>Surgery 96.2%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97.4% </a:t>
            </a:r>
          </a:p>
        </p:txBody>
      </p:sp>
      <p:sp>
        <p:nvSpPr>
          <p:cNvPr id="1088" name="TextBox 1087">
            <a:extLst>
              <a:ext uri="{FF2B5EF4-FFF2-40B4-BE49-F238E27FC236}">
                <a16:creationId xmlns:a16="http://schemas.microsoft.com/office/drawing/2014/main" id="{F861A98E-ED89-574B-B111-D9787DB27B10}"/>
              </a:ext>
            </a:extLst>
          </p:cNvPr>
          <p:cNvSpPr txBox="1"/>
          <p:nvPr/>
        </p:nvSpPr>
        <p:spPr>
          <a:xfrm>
            <a:off x="17802601" y="38748533"/>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East Kent: </a:t>
            </a:r>
            <a:r>
              <a:rPr lang="en-US" dirty="0">
                <a:latin typeface="Arial" panose="020B0604020202020204" pitchFamily="34" charset="0"/>
                <a:cs typeface="Arial" panose="020B0604020202020204" pitchFamily="34" charset="0"/>
              </a:rPr>
              <a:t>Surgery 97.6%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44.4% </a:t>
            </a:r>
          </a:p>
        </p:txBody>
      </p:sp>
      <p:sp>
        <p:nvSpPr>
          <p:cNvPr id="1089" name="TextBox 1088">
            <a:extLst>
              <a:ext uri="{FF2B5EF4-FFF2-40B4-BE49-F238E27FC236}">
                <a16:creationId xmlns:a16="http://schemas.microsoft.com/office/drawing/2014/main" id="{A22AC57E-39DB-0B49-CD8D-DF2A62B9859B}"/>
              </a:ext>
            </a:extLst>
          </p:cNvPr>
          <p:cNvSpPr txBox="1"/>
          <p:nvPr/>
        </p:nvSpPr>
        <p:spPr>
          <a:xfrm>
            <a:off x="24034375" y="32337981"/>
            <a:ext cx="7743825"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Mid &amp; South Essex: </a:t>
            </a:r>
            <a:r>
              <a:rPr lang="en-US" dirty="0">
                <a:latin typeface="Arial" panose="020B0604020202020204" pitchFamily="34" charset="0"/>
                <a:cs typeface="Arial" panose="020B0604020202020204" pitchFamily="34" charset="0"/>
              </a:rPr>
              <a:t>Surgery 87.5%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91.8% </a:t>
            </a:r>
          </a:p>
        </p:txBody>
      </p:sp>
      <p:sp>
        <p:nvSpPr>
          <p:cNvPr id="1094" name="TextBox 1093">
            <a:extLst>
              <a:ext uri="{FF2B5EF4-FFF2-40B4-BE49-F238E27FC236}">
                <a16:creationId xmlns:a16="http://schemas.microsoft.com/office/drawing/2014/main" id="{25B19716-E2E6-85C9-97FF-B7191B43981A}"/>
              </a:ext>
            </a:extLst>
          </p:cNvPr>
          <p:cNvSpPr txBox="1"/>
          <p:nvPr/>
        </p:nvSpPr>
        <p:spPr>
          <a:xfrm>
            <a:off x="22955625" y="38626878"/>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UCLH: </a:t>
            </a:r>
            <a:r>
              <a:rPr lang="en-US" dirty="0">
                <a:latin typeface="Arial" panose="020B0604020202020204" pitchFamily="34" charset="0"/>
                <a:cs typeface="Arial" panose="020B0604020202020204" pitchFamily="34" charset="0"/>
              </a:rPr>
              <a:t>Surgery 96.0%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93.6% </a:t>
            </a:r>
          </a:p>
        </p:txBody>
      </p:sp>
      <p:sp>
        <p:nvSpPr>
          <p:cNvPr id="1095" name="TextBox 1094">
            <a:extLst>
              <a:ext uri="{FF2B5EF4-FFF2-40B4-BE49-F238E27FC236}">
                <a16:creationId xmlns:a16="http://schemas.microsoft.com/office/drawing/2014/main" id="{BAD7EEE7-445B-20B4-A0C4-D0E7FFF83598}"/>
              </a:ext>
            </a:extLst>
          </p:cNvPr>
          <p:cNvSpPr txBox="1"/>
          <p:nvPr/>
        </p:nvSpPr>
        <p:spPr>
          <a:xfrm>
            <a:off x="25860939" y="39209415"/>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Barts: </a:t>
            </a:r>
            <a:r>
              <a:rPr lang="en-US" dirty="0">
                <a:latin typeface="Arial" panose="020B0604020202020204" pitchFamily="34" charset="0"/>
                <a:cs typeface="Arial" panose="020B0604020202020204" pitchFamily="34" charset="0"/>
              </a:rPr>
              <a:t>Surgery 96.4%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94.6% </a:t>
            </a:r>
          </a:p>
        </p:txBody>
      </p:sp>
      <p:sp>
        <p:nvSpPr>
          <p:cNvPr id="1096" name="TextBox 1095">
            <a:extLst>
              <a:ext uri="{FF2B5EF4-FFF2-40B4-BE49-F238E27FC236}">
                <a16:creationId xmlns:a16="http://schemas.microsoft.com/office/drawing/2014/main" id="{88F67D5B-1458-F0EB-074E-583DC11BB3CD}"/>
              </a:ext>
            </a:extLst>
          </p:cNvPr>
          <p:cNvSpPr txBox="1"/>
          <p:nvPr/>
        </p:nvSpPr>
        <p:spPr>
          <a:xfrm>
            <a:off x="24036523" y="40910336"/>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Guy’s: </a:t>
            </a:r>
            <a:r>
              <a:rPr lang="en-US" dirty="0">
                <a:latin typeface="Arial" panose="020B0604020202020204" pitchFamily="34" charset="0"/>
                <a:cs typeface="Arial" panose="020B0604020202020204" pitchFamily="34" charset="0"/>
              </a:rPr>
              <a:t>Surgery 100.0%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96.3% </a:t>
            </a:r>
          </a:p>
        </p:txBody>
      </p:sp>
      <p:sp>
        <p:nvSpPr>
          <p:cNvPr id="1097" name="TextBox 1096">
            <a:extLst>
              <a:ext uri="{FF2B5EF4-FFF2-40B4-BE49-F238E27FC236}">
                <a16:creationId xmlns:a16="http://schemas.microsoft.com/office/drawing/2014/main" id="{7580E720-7A87-85FA-2210-26463180447A}"/>
              </a:ext>
            </a:extLst>
          </p:cNvPr>
          <p:cNvSpPr txBox="1"/>
          <p:nvPr/>
        </p:nvSpPr>
        <p:spPr>
          <a:xfrm>
            <a:off x="20129471" y="40264005"/>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Imperial: </a:t>
            </a:r>
            <a:r>
              <a:rPr lang="en-US" dirty="0">
                <a:latin typeface="Arial" panose="020B0604020202020204" pitchFamily="34" charset="0"/>
                <a:cs typeface="Arial" panose="020B0604020202020204" pitchFamily="34" charset="0"/>
              </a:rPr>
              <a:t>Surgery 92.9%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76.5% </a:t>
            </a:r>
          </a:p>
        </p:txBody>
      </p:sp>
      <p:sp>
        <p:nvSpPr>
          <p:cNvPr id="1098" name="TextBox 1097">
            <a:extLst>
              <a:ext uri="{FF2B5EF4-FFF2-40B4-BE49-F238E27FC236}">
                <a16:creationId xmlns:a16="http://schemas.microsoft.com/office/drawing/2014/main" id="{DEAABF93-6F8B-001D-929C-764F9EC19551}"/>
              </a:ext>
            </a:extLst>
          </p:cNvPr>
          <p:cNvSpPr txBox="1"/>
          <p:nvPr/>
        </p:nvSpPr>
        <p:spPr>
          <a:xfrm>
            <a:off x="21283713" y="39525650"/>
            <a:ext cx="449542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Royal Marsden: </a:t>
            </a:r>
            <a:r>
              <a:rPr lang="en-US" dirty="0">
                <a:latin typeface="Arial" panose="020B0604020202020204" pitchFamily="34" charset="0"/>
                <a:cs typeface="Arial" panose="020B0604020202020204" pitchFamily="34" charset="0"/>
              </a:rPr>
              <a:t>Surgery 98.5%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Chemotherapy 95.7% </a:t>
            </a:r>
          </a:p>
        </p:txBody>
      </p:sp>
      <p:sp>
        <p:nvSpPr>
          <p:cNvPr id="1104" name="TextBox 1103">
            <a:extLst>
              <a:ext uri="{FF2B5EF4-FFF2-40B4-BE49-F238E27FC236}">
                <a16:creationId xmlns:a16="http://schemas.microsoft.com/office/drawing/2014/main" id="{27C4AAC5-E35E-18FB-229C-9911748A4760}"/>
              </a:ext>
            </a:extLst>
          </p:cNvPr>
          <p:cNvSpPr txBox="1"/>
          <p:nvPr/>
        </p:nvSpPr>
        <p:spPr>
          <a:xfrm>
            <a:off x="538795" y="15582023"/>
            <a:ext cx="14936224" cy="825226"/>
          </a:xfrm>
          <a:prstGeom prst="rect">
            <a:avLst/>
          </a:prstGeom>
          <a:noFill/>
        </p:spPr>
        <p:txBody>
          <a:bodyPr wrap="square" rtlCol="0">
            <a:spAutoFit/>
          </a:bodyPr>
          <a:lstStyle/>
          <a:p>
            <a:pPr>
              <a:lnSpc>
                <a:spcPct val="107000"/>
              </a:lnSpc>
              <a:spcAft>
                <a:spcPts val="800"/>
              </a:spcAft>
            </a:pPr>
            <a:r>
              <a:rPr lang="en-GB" sz="4800" b="1" dirty="0">
                <a:solidFill>
                  <a:srgbClr val="FB588D"/>
                </a:solidFill>
                <a:latin typeface="Arial" panose="020B0604020202020204" pitchFamily="34" charset="0"/>
                <a:ea typeface="Calibri" panose="020F0502020204030204" pitchFamily="34" charset="0"/>
                <a:cs typeface="Arial" panose="020B0604020202020204" pitchFamily="34" charset="0"/>
              </a:rPr>
              <a:t>Percentage of care delivered within each system </a:t>
            </a:r>
          </a:p>
        </p:txBody>
      </p:sp>
      <p:pic>
        <p:nvPicPr>
          <p:cNvPr id="1111" name="Graphic 1110">
            <a:extLst>
              <a:ext uri="{FF2B5EF4-FFF2-40B4-BE49-F238E27FC236}">
                <a16:creationId xmlns:a16="http://schemas.microsoft.com/office/drawing/2014/main" id="{D07E98DB-A08A-50E6-D386-C07371E8B6F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55629" t="59711" r="38597" b="34515"/>
          <a:stretch/>
        </p:blipFill>
        <p:spPr>
          <a:xfrm>
            <a:off x="20865988" y="34446584"/>
            <a:ext cx="2227634" cy="2227634"/>
          </a:xfrm>
          <a:prstGeom prst="ellipse">
            <a:avLst/>
          </a:prstGeom>
        </p:spPr>
      </p:pic>
      <p:pic>
        <p:nvPicPr>
          <p:cNvPr id="19" name="Graphic 18">
            <a:extLst>
              <a:ext uri="{FF2B5EF4-FFF2-40B4-BE49-F238E27FC236}">
                <a16:creationId xmlns:a16="http://schemas.microsoft.com/office/drawing/2014/main" id="{B7D559B2-7B08-2693-011E-D030B59C30D8}"/>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51601" t="51758" r="43675" b="43474"/>
          <a:stretch/>
        </p:blipFill>
        <p:spPr>
          <a:xfrm>
            <a:off x="23507909" y="33685222"/>
            <a:ext cx="1828800" cy="1845892"/>
          </a:xfrm>
          <a:prstGeom prst="ellipse">
            <a:avLst/>
          </a:prstGeom>
        </p:spPr>
      </p:pic>
      <p:pic>
        <p:nvPicPr>
          <p:cNvPr id="2" name="Graphic 1">
            <a:extLst>
              <a:ext uri="{FF2B5EF4-FFF2-40B4-BE49-F238E27FC236}">
                <a16:creationId xmlns:a16="http://schemas.microsoft.com/office/drawing/2014/main" id="{A3EFFE6E-039A-AB82-B647-FC6E63CF6DD1}"/>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5812" t="55090" r="29568" b="40394"/>
          <a:stretch/>
        </p:blipFill>
        <p:spPr>
          <a:xfrm>
            <a:off x="22298024" y="34063845"/>
            <a:ext cx="1782603" cy="1742778"/>
          </a:xfrm>
          <a:prstGeom prst="ellipse">
            <a:avLst/>
          </a:prstGeom>
        </p:spPr>
      </p:pic>
      <p:pic>
        <p:nvPicPr>
          <p:cNvPr id="17" name="Graphic 16">
            <a:extLst>
              <a:ext uri="{FF2B5EF4-FFF2-40B4-BE49-F238E27FC236}">
                <a16:creationId xmlns:a16="http://schemas.microsoft.com/office/drawing/2014/main" id="{5F395627-E0A4-2BA6-3FAF-B35952215791}"/>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54411" t="36736" r="41330" b="59035"/>
          <a:stretch/>
        </p:blipFill>
        <p:spPr>
          <a:xfrm>
            <a:off x="24681685" y="34362645"/>
            <a:ext cx="1643140" cy="1631635"/>
          </a:xfrm>
          <a:prstGeom prst="ellipse">
            <a:avLst/>
          </a:prstGeom>
        </p:spPr>
      </p:pic>
      <p:pic>
        <p:nvPicPr>
          <p:cNvPr id="16" name="Graphic 15">
            <a:extLst>
              <a:ext uri="{FF2B5EF4-FFF2-40B4-BE49-F238E27FC236}">
                <a16:creationId xmlns:a16="http://schemas.microsoft.com/office/drawing/2014/main" id="{4BE2A5DA-436C-6232-8425-586EA811DA64}"/>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57222" t="46717" r="38700" b="49444"/>
          <a:stretch/>
        </p:blipFill>
        <p:spPr>
          <a:xfrm>
            <a:off x="23485505" y="35278387"/>
            <a:ext cx="1572768" cy="1481328"/>
          </a:xfrm>
          <a:prstGeom prst="ellipse">
            <a:avLst/>
          </a:prstGeom>
        </p:spPr>
      </p:pic>
      <p:pic>
        <p:nvPicPr>
          <p:cNvPr id="20" name="Graphic 19">
            <a:extLst>
              <a:ext uri="{FF2B5EF4-FFF2-40B4-BE49-F238E27FC236}">
                <a16:creationId xmlns:a16="http://schemas.microsoft.com/office/drawing/2014/main" id="{EAB3B70A-7D80-3912-D587-180D11E39BE6}"/>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51601" t="53459" r="43675" b="44871"/>
          <a:stretch/>
        </p:blipFill>
        <p:spPr>
          <a:xfrm>
            <a:off x="23520717" y="34231016"/>
            <a:ext cx="1828800" cy="646332"/>
          </a:xfrm>
          <a:prstGeom prst="ellipse">
            <a:avLst/>
          </a:prstGeom>
        </p:spPr>
      </p:pic>
      <p:sp>
        <p:nvSpPr>
          <p:cNvPr id="7" name="TextBox 6">
            <a:extLst>
              <a:ext uri="{FF2B5EF4-FFF2-40B4-BE49-F238E27FC236}">
                <a16:creationId xmlns:a16="http://schemas.microsoft.com/office/drawing/2014/main" id="{49B24805-BA60-E536-ED73-975962C02E11}"/>
              </a:ext>
            </a:extLst>
          </p:cNvPr>
          <p:cNvSpPr txBox="1"/>
          <p:nvPr/>
        </p:nvSpPr>
        <p:spPr>
          <a:xfrm>
            <a:off x="6963038" y="41823471"/>
            <a:ext cx="15017142"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N.B. </a:t>
            </a:r>
            <a:r>
              <a:rPr lang="en-US" sz="2000" dirty="0">
                <a:latin typeface="Arial" panose="020B0604020202020204" pitchFamily="34" charset="0"/>
                <a:cs typeface="Arial" panose="020B0604020202020204" pitchFamily="34" charset="0"/>
              </a:rPr>
              <a:t>The percentages describe the proportion of patients that received surgery or chemotherapy within the defined system. </a:t>
            </a:r>
          </a:p>
          <a:p>
            <a:r>
              <a:rPr lang="en-US" sz="2000" b="1" dirty="0">
                <a:latin typeface="Arial" panose="020B0604020202020204" pitchFamily="34" charset="0"/>
                <a:cs typeface="Arial" panose="020B0604020202020204" pitchFamily="34" charset="0"/>
              </a:rPr>
              <a:t>Numerator: </a:t>
            </a:r>
            <a:r>
              <a:rPr lang="en-US" sz="2000" dirty="0">
                <a:latin typeface="Arial" panose="020B0604020202020204" pitchFamily="34" charset="0"/>
                <a:cs typeface="Arial" panose="020B0604020202020204" pitchFamily="34" charset="0"/>
              </a:rPr>
              <a:t>Number of patients diagnosed at each system that received surgery or chemotherapy within the system.</a:t>
            </a:r>
          </a:p>
          <a:p>
            <a:r>
              <a:rPr lang="en-US" sz="2000" b="1" dirty="0">
                <a:latin typeface="Arial" panose="020B0604020202020204" pitchFamily="34" charset="0"/>
                <a:cs typeface="Arial" panose="020B0604020202020204" pitchFamily="34" charset="0"/>
              </a:rPr>
              <a:t>Denominator: </a:t>
            </a:r>
            <a:r>
              <a:rPr lang="en-US" sz="2000" dirty="0">
                <a:latin typeface="Arial" panose="020B0604020202020204" pitchFamily="34" charset="0"/>
                <a:cs typeface="Arial" panose="020B0604020202020204" pitchFamily="34" charset="0"/>
              </a:rPr>
              <a:t>Number of patients diagnosed at each system that received surgery or chemotherapy.</a:t>
            </a:r>
          </a:p>
        </p:txBody>
      </p:sp>
      <p:sp>
        <p:nvSpPr>
          <p:cNvPr id="5" name="TextBox 4">
            <a:extLst>
              <a:ext uri="{FF2B5EF4-FFF2-40B4-BE49-F238E27FC236}">
                <a16:creationId xmlns:a16="http://schemas.microsoft.com/office/drawing/2014/main" id="{6A3C8551-E5FD-04FE-E70D-CCEBD6420E7E}"/>
              </a:ext>
            </a:extLst>
          </p:cNvPr>
          <p:cNvSpPr txBox="1"/>
          <p:nvPr/>
        </p:nvSpPr>
        <p:spPr>
          <a:xfrm>
            <a:off x="15820667" y="12525077"/>
            <a:ext cx="11408033" cy="677108"/>
          </a:xfrm>
          <a:prstGeom prst="rect">
            <a:avLst/>
          </a:prstGeom>
          <a:noFill/>
        </p:spPr>
        <p:txBody>
          <a:bodyPr wrap="square" rtlCol="0">
            <a:spAutoFit/>
          </a:bodyPr>
          <a:lstStyle/>
          <a:p>
            <a:r>
              <a:rPr lang="en-GB" sz="3800" dirty="0">
                <a:latin typeface="Arial" panose="020B0604020202020204" pitchFamily="34" charset="0"/>
                <a:cs typeface="Arial" panose="020B0604020202020204" pitchFamily="34" charset="0"/>
              </a:rPr>
              <a:t>We identified 40 cancer centres and 84 cancer units.</a:t>
            </a:r>
            <a:endParaRPr lang="en-GB" sz="3600" dirty="0">
              <a:latin typeface="Arial" panose="020B0604020202020204" pitchFamily="34" charset="0"/>
              <a:ea typeface="Calibri" panose="020F0502020204030204" pitchFamily="34" charset="0"/>
              <a:cs typeface="Arial" panose="020B0604020202020204" pitchFamily="34" charset="0"/>
            </a:endParaRPr>
          </a:p>
        </p:txBody>
      </p:sp>
      <p:pic>
        <p:nvPicPr>
          <p:cNvPr id="26" name="Picture 25" descr="A screenshot of a phone&#10;&#10;Description automatically generated">
            <a:extLst>
              <a:ext uri="{FF2B5EF4-FFF2-40B4-BE49-F238E27FC236}">
                <a16:creationId xmlns:a16="http://schemas.microsoft.com/office/drawing/2014/main" id="{62029B94-793B-C040-65F5-1B929CE88DFA}"/>
              </a:ext>
            </a:extLst>
          </p:cNvPr>
          <p:cNvPicPr>
            <a:picLocks noChangeAspect="1"/>
          </p:cNvPicPr>
          <p:nvPr/>
        </p:nvPicPr>
        <p:blipFill>
          <a:blip r:embed="rId21">
            <a:extLst>
              <a:ext uri="{28A0092B-C50C-407E-A947-70E740481C1C}">
                <a14:useLocalDpi xmlns:a14="http://schemas.microsoft.com/office/drawing/2010/main" val="0"/>
              </a:ext>
            </a:extLst>
          </a:blip>
          <a:srcRect l="27250" t="22414" r="57569" b="69916"/>
          <a:stretch/>
        </p:blipFill>
        <p:spPr>
          <a:xfrm>
            <a:off x="16442026" y="13886740"/>
            <a:ext cx="3687445" cy="2410997"/>
          </a:xfrm>
          <a:prstGeom prst="rect">
            <a:avLst/>
          </a:prstGeom>
        </p:spPr>
      </p:pic>
      <p:pic>
        <p:nvPicPr>
          <p:cNvPr id="27" name="Picture 26" descr="A screenshot of a phone&#10;&#10;Description automatically generated">
            <a:extLst>
              <a:ext uri="{FF2B5EF4-FFF2-40B4-BE49-F238E27FC236}">
                <a16:creationId xmlns:a16="http://schemas.microsoft.com/office/drawing/2014/main" id="{DEA9D708-E3BB-9039-A9E2-4BD62E9DF514}"/>
              </a:ext>
            </a:extLst>
          </p:cNvPr>
          <p:cNvPicPr>
            <a:picLocks noChangeAspect="1"/>
          </p:cNvPicPr>
          <p:nvPr/>
        </p:nvPicPr>
        <p:blipFill>
          <a:blip r:embed="rId21">
            <a:extLst>
              <a:ext uri="{28A0092B-C50C-407E-A947-70E740481C1C}">
                <a14:useLocalDpi xmlns:a14="http://schemas.microsoft.com/office/drawing/2010/main" val="0"/>
              </a:ext>
            </a:extLst>
          </a:blip>
          <a:srcRect l="27250" t="34416" r="57904" b="56380"/>
          <a:stretch/>
        </p:blipFill>
        <p:spPr>
          <a:xfrm>
            <a:off x="16438024" y="17206890"/>
            <a:ext cx="3605990" cy="2893100"/>
          </a:xfrm>
          <a:prstGeom prst="rect">
            <a:avLst/>
          </a:prstGeom>
        </p:spPr>
      </p:pic>
      <p:sp>
        <p:nvSpPr>
          <p:cNvPr id="28" name="TextBox 27">
            <a:extLst>
              <a:ext uri="{FF2B5EF4-FFF2-40B4-BE49-F238E27FC236}">
                <a16:creationId xmlns:a16="http://schemas.microsoft.com/office/drawing/2014/main" id="{690E1E4C-D7C8-49E9-B0C7-A2634CF9505C}"/>
              </a:ext>
            </a:extLst>
          </p:cNvPr>
          <p:cNvSpPr txBox="1"/>
          <p:nvPr/>
        </p:nvSpPr>
        <p:spPr>
          <a:xfrm>
            <a:off x="20222158" y="14544875"/>
            <a:ext cx="8937606" cy="1415772"/>
          </a:xfrm>
          <a:prstGeom prst="rect">
            <a:avLst/>
          </a:prstGeom>
          <a:noFill/>
        </p:spPr>
        <p:txBody>
          <a:bodyPr wrap="square" rtlCol="0">
            <a:spAutoFit/>
          </a:bodyPr>
          <a:lstStyle/>
          <a:p>
            <a:r>
              <a:rPr lang="en-GB" sz="4800" b="1" dirty="0">
                <a:solidFill>
                  <a:srgbClr val="5FD4D0"/>
                </a:solidFill>
                <a:latin typeface="Arial" panose="020B0604020202020204" pitchFamily="34" charset="0"/>
                <a:cs typeface="Arial" panose="020B0604020202020204" pitchFamily="34" charset="0"/>
              </a:rPr>
              <a:t>40 cancer systems </a:t>
            </a:r>
          </a:p>
          <a:p>
            <a:r>
              <a:rPr lang="en-GB" sz="3800" dirty="0">
                <a:latin typeface="Arial" panose="020B0604020202020204" pitchFamily="34" charset="0"/>
                <a:cs typeface="Arial" panose="020B0604020202020204" pitchFamily="34" charset="0"/>
              </a:rPr>
              <a:t>1 cancer centre (hub) in each system </a:t>
            </a:r>
            <a:endParaRPr lang="en-GB" sz="3600" dirty="0">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4D766EA-EA81-8153-DA69-A5754F1E8629}"/>
              </a:ext>
            </a:extLst>
          </p:cNvPr>
          <p:cNvSpPr txBox="1"/>
          <p:nvPr/>
        </p:nvSpPr>
        <p:spPr>
          <a:xfrm>
            <a:off x="20222157" y="18277395"/>
            <a:ext cx="7590843" cy="830997"/>
          </a:xfrm>
          <a:prstGeom prst="rect">
            <a:avLst/>
          </a:prstGeom>
          <a:noFill/>
        </p:spPr>
        <p:txBody>
          <a:bodyPr wrap="square" rtlCol="0">
            <a:spAutoFit/>
          </a:bodyPr>
          <a:lstStyle/>
          <a:p>
            <a:r>
              <a:rPr lang="en-GB" sz="4800" b="1" dirty="0">
                <a:solidFill>
                  <a:srgbClr val="FB588D"/>
                </a:solidFill>
                <a:latin typeface="Arial" panose="020B0604020202020204" pitchFamily="34" charset="0"/>
                <a:cs typeface="Arial" panose="020B0604020202020204" pitchFamily="34" charset="0"/>
              </a:rPr>
              <a:t>84 cancer units (spokes)</a:t>
            </a:r>
            <a:endParaRPr lang="en-GB" sz="4800" b="1" dirty="0">
              <a:solidFill>
                <a:srgbClr val="FB588D"/>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7713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7339</TotalTime>
  <Words>752</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Zachou</dc:creator>
  <cp:lastModifiedBy>Joanne Boudour</cp:lastModifiedBy>
  <cp:revision>35</cp:revision>
  <dcterms:created xsi:type="dcterms:W3CDTF">2024-06-26T08:17:48Z</dcterms:created>
  <dcterms:modified xsi:type="dcterms:W3CDTF">2024-11-29T11:19:20Z</dcterms:modified>
</cp:coreProperties>
</file>