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7772400" cy="10058400"/>
  <p:notesSz cx="6858000" cy="9144000"/>
  <p:embeddedFontLst>
    <p:embeddedFont>
      <p:font typeface="Arimo" charset="1" panose="020B0604020202020204"/>
      <p:regular r:id="rId7"/>
    </p:embeddedFont>
    <p:embeddedFont>
      <p:font typeface="Roboto" charset="1" panose="02000000000000000000"/>
      <p:regular r:id="rId8"/>
    </p:embeddedFont>
    <p:embeddedFont>
      <p:font typeface="Roboto Bold" charset="1" panose="02000000000000000000"/>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fonts/font7.fntdata" Type="http://schemas.openxmlformats.org/officeDocument/2006/relationships/font"/><Relationship Id="rId8" Target="fonts/font8.fntdata" Type="http://schemas.openxmlformats.org/officeDocument/2006/relationships/font"/><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png" Type="http://schemas.openxmlformats.org/officeDocument/2006/relationships/image"/><Relationship Id="rId12" Target="https://www.natcan.org.uk/audits/non-hodgkin-lymphoma/" TargetMode="External" Type="http://schemas.openxmlformats.org/officeDocument/2006/relationships/hyperlink"/><Relationship Id="rId13" Target="https://www.natcan.org.uk/audits/non-hodgkin-lymphoma/" TargetMode="External" Type="http://schemas.openxmlformats.org/officeDocument/2006/relationships/hyperlink"/><Relationship Id="rId14" Target="https://www.natcan.org.uk/wp-content/uploads/2024/10/NNHLA-SoTN-2024-v2.2.pdf" TargetMode="External" Type="http://schemas.openxmlformats.org/officeDocument/2006/relationships/hyperlink"/><Relationship Id="rId15" Target="https://www.natcan.org.uk/reports/nnhla-quarterly-clinical-performance-indicator-report-april-2021-to-march-2024-published-october-2024/" TargetMode="External" Type="http://schemas.openxmlformats.org/officeDocument/2006/relationships/hyperlink"/><Relationship Id="rId16" Target="https://www.natcan.org.uk/wp-content/uploads/2024/10/PPI-24.10.2024-Fv5.pdf" TargetMode="External" Type="http://schemas.openxmlformats.org/officeDocument/2006/relationships/hyperlink"/><Relationship Id="rId17" Target="https://www.natcan.org.uk/wp-content/uploads/2024/10/PPI-24.10.2024-Fv5.pdf" TargetMode="External" Type="http://schemas.openxmlformats.org/officeDocument/2006/relationships/hyperlink"/><Relationship Id="rId18" Target="https://www.natcan.org.uk/audits/non-hodgkin-lymphoma/reports/nnhla-scoping-document/" TargetMode="External" Type="http://schemas.openxmlformats.org/officeDocument/2006/relationships/hyperlink"/><Relationship Id="rId19" Target="https://www.natcan.org.uk/wp-content/uploads/2024/09/NNHLA-Quality-Improvement-Plan_05.09.24.pdf" TargetMode="External" Type="http://schemas.openxmlformats.org/officeDocument/2006/relationships/hyperlink"/><Relationship Id="rId2" Target="../media/image1.png" Type="http://schemas.openxmlformats.org/officeDocument/2006/relationships/image"/><Relationship Id="rId20" Target="https://www.natcan.org.uk/resources/natcan-webinar-exploring-key-findings-from-the-2024-sotn-reports/" TargetMode="External" Type="http://schemas.openxmlformats.org/officeDocument/2006/relationships/hyperlink"/><Relationship Id="rId21" Target="https://rcs-ceu.shinyapps.io/NNHLA/" TargetMode="External" Type="http://schemas.openxmlformats.org/officeDocument/2006/relationships/hyperlink"/><Relationship Id="rId22" Target="https://www.natcan.org.uk/reports/nnhla-quarterly-clinical-performance-indicator-report-april-2021-to-march-2024-published-october-2024/" TargetMode="External" Type="http://schemas.openxmlformats.org/officeDocument/2006/relationships/hyperlink"/><Relationship Id="rId23" Target="https://www.natcan.org.uk/wp-content/uploads/2024/09/NNHLA-QI-action-plan-template_10.09.24-VH-KW-v2.pdf" TargetMode="External" Type="http://schemas.openxmlformats.org/officeDocument/2006/relationships/hyperlink"/><Relationship Id="rId24" Target="http://NHLaudit@rcseng.ac.uk/" TargetMode="External" Type="http://schemas.openxmlformats.org/officeDocument/2006/relationships/hyperlink"/><Relationship Id="rId3" Target="../media/image2.sv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B598DB"/>
        </a:solidFill>
      </p:bgPr>
    </p:bg>
    <p:spTree>
      <p:nvGrpSpPr>
        <p:cNvPr id="1" name=""/>
        <p:cNvGrpSpPr/>
        <p:nvPr/>
      </p:nvGrpSpPr>
      <p:grpSpPr>
        <a:xfrm>
          <a:off x="0" y="0"/>
          <a:ext cx="0" cy="0"/>
          <a:chOff x="0" y="0"/>
          <a:chExt cx="0" cy="0"/>
        </a:xfrm>
      </p:grpSpPr>
      <p:sp>
        <p:nvSpPr>
          <p:cNvPr name="Freeform 2" id="2"/>
          <p:cNvSpPr/>
          <p:nvPr/>
        </p:nvSpPr>
        <p:spPr>
          <a:xfrm flipH="false" flipV="false" rot="0">
            <a:off x="-63503" y="1708147"/>
            <a:ext cx="7899397" cy="8410575"/>
          </a:xfrm>
          <a:custGeom>
            <a:avLst/>
            <a:gdLst/>
            <a:ahLst/>
            <a:cxnLst/>
            <a:rect r="r" b="b" t="t" l="l"/>
            <a:pathLst>
              <a:path h="8410575" w="7899397">
                <a:moveTo>
                  <a:pt x="0" y="0"/>
                </a:moveTo>
                <a:lnTo>
                  <a:pt x="7899397" y="0"/>
                </a:lnTo>
                <a:lnTo>
                  <a:pt x="7899397" y="8410575"/>
                </a:lnTo>
                <a:lnTo>
                  <a:pt x="0" y="841057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5000625" y="76200"/>
            <a:ext cx="2686050" cy="990600"/>
          </a:xfrm>
          <a:custGeom>
            <a:avLst/>
            <a:gdLst/>
            <a:ahLst/>
            <a:cxnLst/>
            <a:rect r="r" b="b" t="t" l="l"/>
            <a:pathLst>
              <a:path h="990600" w="2686050">
                <a:moveTo>
                  <a:pt x="0" y="0"/>
                </a:moveTo>
                <a:lnTo>
                  <a:pt x="2686050" y="0"/>
                </a:lnTo>
                <a:lnTo>
                  <a:pt x="2686050" y="990600"/>
                </a:lnTo>
                <a:lnTo>
                  <a:pt x="0" y="990600"/>
                </a:lnTo>
                <a:lnTo>
                  <a:pt x="0" y="0"/>
                </a:lnTo>
                <a:close/>
              </a:path>
            </a:pathLst>
          </a:custGeom>
          <a:blipFill>
            <a:blip r:embed="rId4"/>
            <a:stretch>
              <a:fillRect l="0" t="0" r="0" b="0"/>
            </a:stretch>
          </a:blipFill>
        </p:spPr>
      </p:sp>
      <p:sp>
        <p:nvSpPr>
          <p:cNvPr name="Freeform 4" id="4"/>
          <p:cNvSpPr/>
          <p:nvPr/>
        </p:nvSpPr>
        <p:spPr>
          <a:xfrm flipH="false" flipV="false" rot="0">
            <a:off x="365122" y="1832191"/>
            <a:ext cx="687067" cy="574462"/>
          </a:xfrm>
          <a:custGeom>
            <a:avLst/>
            <a:gdLst/>
            <a:ahLst/>
            <a:cxnLst/>
            <a:rect r="r" b="b" t="t" l="l"/>
            <a:pathLst>
              <a:path h="574462" w="687067">
                <a:moveTo>
                  <a:pt x="0" y="0"/>
                </a:moveTo>
                <a:lnTo>
                  <a:pt x="687067" y="0"/>
                </a:lnTo>
                <a:lnTo>
                  <a:pt x="687067" y="574462"/>
                </a:lnTo>
                <a:lnTo>
                  <a:pt x="0" y="574462"/>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5" id="5"/>
          <p:cNvGrpSpPr>
            <a:grpSpLocks noChangeAspect="true"/>
          </p:cNvGrpSpPr>
          <p:nvPr/>
        </p:nvGrpSpPr>
        <p:grpSpPr>
          <a:xfrm rot="0">
            <a:off x="365122" y="5788419"/>
            <a:ext cx="603247" cy="424653"/>
            <a:chOff x="0" y="0"/>
            <a:chExt cx="603250" cy="424663"/>
          </a:xfrm>
        </p:grpSpPr>
        <p:sp>
          <p:nvSpPr>
            <p:cNvPr name="Freeform 6" id="6"/>
            <p:cNvSpPr/>
            <p:nvPr/>
          </p:nvSpPr>
          <p:spPr>
            <a:xfrm flipH="false" flipV="false" rot="0">
              <a:off x="405638" y="122936"/>
              <a:ext cx="89408" cy="89408"/>
            </a:xfrm>
            <a:custGeom>
              <a:avLst/>
              <a:gdLst/>
              <a:ahLst/>
              <a:cxnLst/>
              <a:rect r="r" b="b" t="t" l="l"/>
              <a:pathLst>
                <a:path h="89408" w="89408">
                  <a:moveTo>
                    <a:pt x="89408" y="44704"/>
                  </a:moveTo>
                  <a:cubicBezTo>
                    <a:pt x="89408" y="50673"/>
                    <a:pt x="88265" y="56261"/>
                    <a:pt x="85979" y="61849"/>
                  </a:cubicBezTo>
                  <a:cubicBezTo>
                    <a:pt x="83693" y="67437"/>
                    <a:pt x="80518" y="72136"/>
                    <a:pt x="76327" y="76327"/>
                  </a:cubicBezTo>
                  <a:cubicBezTo>
                    <a:pt x="72136" y="80518"/>
                    <a:pt x="67310" y="83693"/>
                    <a:pt x="61849" y="85979"/>
                  </a:cubicBezTo>
                  <a:cubicBezTo>
                    <a:pt x="56388" y="88265"/>
                    <a:pt x="50673" y="89408"/>
                    <a:pt x="44704" y="89408"/>
                  </a:cubicBezTo>
                  <a:cubicBezTo>
                    <a:pt x="38735" y="89408"/>
                    <a:pt x="33147" y="88265"/>
                    <a:pt x="27559" y="85979"/>
                  </a:cubicBezTo>
                  <a:cubicBezTo>
                    <a:pt x="21971" y="83693"/>
                    <a:pt x="17272" y="80518"/>
                    <a:pt x="13081" y="76327"/>
                  </a:cubicBezTo>
                  <a:cubicBezTo>
                    <a:pt x="8890" y="72136"/>
                    <a:pt x="5715" y="67310"/>
                    <a:pt x="3429" y="61849"/>
                  </a:cubicBezTo>
                  <a:cubicBezTo>
                    <a:pt x="1143" y="56388"/>
                    <a:pt x="0" y="50673"/>
                    <a:pt x="0" y="44704"/>
                  </a:cubicBezTo>
                  <a:cubicBezTo>
                    <a:pt x="0" y="38735"/>
                    <a:pt x="1143" y="33147"/>
                    <a:pt x="3429" y="27559"/>
                  </a:cubicBezTo>
                  <a:cubicBezTo>
                    <a:pt x="5715" y="21971"/>
                    <a:pt x="8890" y="17272"/>
                    <a:pt x="13081" y="13081"/>
                  </a:cubicBezTo>
                  <a:cubicBezTo>
                    <a:pt x="17272" y="8890"/>
                    <a:pt x="22098" y="5715"/>
                    <a:pt x="27559" y="3429"/>
                  </a:cubicBezTo>
                  <a:cubicBezTo>
                    <a:pt x="33020" y="1143"/>
                    <a:pt x="38735" y="0"/>
                    <a:pt x="44704" y="0"/>
                  </a:cubicBezTo>
                  <a:cubicBezTo>
                    <a:pt x="50673" y="0"/>
                    <a:pt x="56261" y="1143"/>
                    <a:pt x="61849" y="3429"/>
                  </a:cubicBezTo>
                  <a:cubicBezTo>
                    <a:pt x="67437" y="5715"/>
                    <a:pt x="72136" y="8890"/>
                    <a:pt x="76327" y="13081"/>
                  </a:cubicBezTo>
                  <a:cubicBezTo>
                    <a:pt x="80518" y="17272"/>
                    <a:pt x="83693" y="22098"/>
                    <a:pt x="85979" y="27559"/>
                  </a:cubicBezTo>
                  <a:cubicBezTo>
                    <a:pt x="88265" y="33020"/>
                    <a:pt x="89408" y="38735"/>
                    <a:pt x="89408" y="44704"/>
                  </a:cubicBezTo>
                  <a:close/>
                </a:path>
              </a:pathLst>
            </a:custGeom>
            <a:solidFill>
              <a:srgbClr val="E6A728"/>
            </a:solidFill>
          </p:spPr>
        </p:sp>
        <p:sp>
          <p:nvSpPr>
            <p:cNvPr name="Freeform 7" id="7"/>
            <p:cNvSpPr/>
            <p:nvPr/>
          </p:nvSpPr>
          <p:spPr>
            <a:xfrm flipH="false" flipV="false" rot="0">
              <a:off x="108077" y="122936"/>
              <a:ext cx="89408" cy="89408"/>
            </a:xfrm>
            <a:custGeom>
              <a:avLst/>
              <a:gdLst/>
              <a:ahLst/>
              <a:cxnLst/>
              <a:rect r="r" b="b" t="t" l="l"/>
              <a:pathLst>
                <a:path h="89408" w="89408">
                  <a:moveTo>
                    <a:pt x="89408" y="44704"/>
                  </a:moveTo>
                  <a:cubicBezTo>
                    <a:pt x="89408" y="50673"/>
                    <a:pt x="88265" y="56261"/>
                    <a:pt x="85979" y="61849"/>
                  </a:cubicBezTo>
                  <a:cubicBezTo>
                    <a:pt x="83693" y="67437"/>
                    <a:pt x="80518" y="72136"/>
                    <a:pt x="76327" y="76327"/>
                  </a:cubicBezTo>
                  <a:cubicBezTo>
                    <a:pt x="72136" y="80518"/>
                    <a:pt x="67310" y="83693"/>
                    <a:pt x="61849" y="85979"/>
                  </a:cubicBezTo>
                  <a:cubicBezTo>
                    <a:pt x="56388" y="88265"/>
                    <a:pt x="50673" y="89408"/>
                    <a:pt x="44704" y="89408"/>
                  </a:cubicBezTo>
                  <a:cubicBezTo>
                    <a:pt x="38735" y="89408"/>
                    <a:pt x="33147" y="88265"/>
                    <a:pt x="27559" y="85979"/>
                  </a:cubicBezTo>
                  <a:cubicBezTo>
                    <a:pt x="21971" y="83693"/>
                    <a:pt x="17272" y="80518"/>
                    <a:pt x="13081" y="76327"/>
                  </a:cubicBezTo>
                  <a:cubicBezTo>
                    <a:pt x="8890" y="72136"/>
                    <a:pt x="5715" y="67310"/>
                    <a:pt x="3429" y="61849"/>
                  </a:cubicBezTo>
                  <a:cubicBezTo>
                    <a:pt x="1143" y="56388"/>
                    <a:pt x="0" y="50673"/>
                    <a:pt x="0" y="44704"/>
                  </a:cubicBezTo>
                  <a:cubicBezTo>
                    <a:pt x="0" y="38735"/>
                    <a:pt x="1143" y="33147"/>
                    <a:pt x="3429" y="27559"/>
                  </a:cubicBezTo>
                  <a:cubicBezTo>
                    <a:pt x="5715" y="21971"/>
                    <a:pt x="8890" y="17272"/>
                    <a:pt x="13081" y="13081"/>
                  </a:cubicBezTo>
                  <a:cubicBezTo>
                    <a:pt x="17272" y="8890"/>
                    <a:pt x="22098" y="5715"/>
                    <a:pt x="27559" y="3429"/>
                  </a:cubicBezTo>
                  <a:cubicBezTo>
                    <a:pt x="33020" y="1143"/>
                    <a:pt x="38735" y="0"/>
                    <a:pt x="44704" y="0"/>
                  </a:cubicBezTo>
                  <a:cubicBezTo>
                    <a:pt x="50673" y="0"/>
                    <a:pt x="56261" y="1143"/>
                    <a:pt x="61849" y="3429"/>
                  </a:cubicBezTo>
                  <a:cubicBezTo>
                    <a:pt x="67437" y="5715"/>
                    <a:pt x="72136" y="8890"/>
                    <a:pt x="76327" y="13081"/>
                  </a:cubicBezTo>
                  <a:cubicBezTo>
                    <a:pt x="80518" y="17272"/>
                    <a:pt x="83693" y="22098"/>
                    <a:pt x="85979" y="27559"/>
                  </a:cubicBezTo>
                  <a:cubicBezTo>
                    <a:pt x="88265" y="33020"/>
                    <a:pt x="89408" y="38735"/>
                    <a:pt x="89408" y="44704"/>
                  </a:cubicBezTo>
                  <a:close/>
                </a:path>
              </a:pathLst>
            </a:custGeom>
            <a:solidFill>
              <a:srgbClr val="E6A728"/>
            </a:solidFill>
          </p:spPr>
        </p:sp>
        <p:sp>
          <p:nvSpPr>
            <p:cNvPr name="Freeform 8" id="8"/>
            <p:cNvSpPr/>
            <p:nvPr/>
          </p:nvSpPr>
          <p:spPr>
            <a:xfrm flipH="false" flipV="false" rot="0">
              <a:off x="242316" y="78486"/>
              <a:ext cx="118872" cy="118872"/>
            </a:xfrm>
            <a:custGeom>
              <a:avLst/>
              <a:gdLst/>
              <a:ahLst/>
              <a:cxnLst/>
              <a:rect r="r" b="b" t="t" l="l"/>
              <a:pathLst>
                <a:path h="118872" w="118872">
                  <a:moveTo>
                    <a:pt x="118872" y="59436"/>
                  </a:moveTo>
                  <a:cubicBezTo>
                    <a:pt x="118872" y="63373"/>
                    <a:pt x="118491" y="67183"/>
                    <a:pt x="117729" y="70993"/>
                  </a:cubicBezTo>
                  <a:cubicBezTo>
                    <a:pt x="116967" y="74803"/>
                    <a:pt x="115824" y="78486"/>
                    <a:pt x="114300" y="82169"/>
                  </a:cubicBezTo>
                  <a:cubicBezTo>
                    <a:pt x="112776" y="85852"/>
                    <a:pt x="110998" y="89154"/>
                    <a:pt x="108839" y="92456"/>
                  </a:cubicBezTo>
                  <a:cubicBezTo>
                    <a:pt x="106680" y="95758"/>
                    <a:pt x="104140" y="98679"/>
                    <a:pt x="101473" y="101473"/>
                  </a:cubicBezTo>
                  <a:cubicBezTo>
                    <a:pt x="98806" y="104267"/>
                    <a:pt x="95758" y="106680"/>
                    <a:pt x="92456" y="108839"/>
                  </a:cubicBezTo>
                  <a:cubicBezTo>
                    <a:pt x="89154" y="110998"/>
                    <a:pt x="85725" y="112903"/>
                    <a:pt x="82169" y="114300"/>
                  </a:cubicBezTo>
                  <a:cubicBezTo>
                    <a:pt x="78613" y="115697"/>
                    <a:pt x="74803" y="116967"/>
                    <a:pt x="70993" y="117729"/>
                  </a:cubicBezTo>
                  <a:cubicBezTo>
                    <a:pt x="67183" y="118491"/>
                    <a:pt x="63246" y="118872"/>
                    <a:pt x="59436" y="118872"/>
                  </a:cubicBezTo>
                  <a:cubicBezTo>
                    <a:pt x="55626" y="118872"/>
                    <a:pt x="51689" y="118491"/>
                    <a:pt x="47879" y="117729"/>
                  </a:cubicBezTo>
                  <a:cubicBezTo>
                    <a:pt x="44069" y="116967"/>
                    <a:pt x="40386" y="115824"/>
                    <a:pt x="36703" y="114300"/>
                  </a:cubicBezTo>
                  <a:cubicBezTo>
                    <a:pt x="33020" y="112776"/>
                    <a:pt x="29718" y="110998"/>
                    <a:pt x="26416" y="108839"/>
                  </a:cubicBezTo>
                  <a:cubicBezTo>
                    <a:pt x="23114" y="106680"/>
                    <a:pt x="20193" y="104140"/>
                    <a:pt x="17399" y="101473"/>
                  </a:cubicBezTo>
                  <a:cubicBezTo>
                    <a:pt x="14605" y="98806"/>
                    <a:pt x="12192" y="95758"/>
                    <a:pt x="10033" y="92456"/>
                  </a:cubicBezTo>
                  <a:cubicBezTo>
                    <a:pt x="7874" y="89154"/>
                    <a:pt x="5969" y="85725"/>
                    <a:pt x="4572" y="82169"/>
                  </a:cubicBezTo>
                  <a:cubicBezTo>
                    <a:pt x="3175" y="78613"/>
                    <a:pt x="1905" y="74803"/>
                    <a:pt x="1143" y="70993"/>
                  </a:cubicBezTo>
                  <a:cubicBezTo>
                    <a:pt x="381" y="67183"/>
                    <a:pt x="0" y="63246"/>
                    <a:pt x="0" y="59436"/>
                  </a:cubicBezTo>
                  <a:cubicBezTo>
                    <a:pt x="0" y="55626"/>
                    <a:pt x="381" y="51689"/>
                    <a:pt x="1143" y="47879"/>
                  </a:cubicBezTo>
                  <a:cubicBezTo>
                    <a:pt x="1905" y="44069"/>
                    <a:pt x="3048" y="40386"/>
                    <a:pt x="4572" y="36703"/>
                  </a:cubicBezTo>
                  <a:cubicBezTo>
                    <a:pt x="6096" y="33020"/>
                    <a:pt x="7874" y="29718"/>
                    <a:pt x="10033" y="26416"/>
                  </a:cubicBezTo>
                  <a:cubicBezTo>
                    <a:pt x="12192" y="23114"/>
                    <a:pt x="14732" y="20193"/>
                    <a:pt x="17399" y="17399"/>
                  </a:cubicBezTo>
                  <a:cubicBezTo>
                    <a:pt x="20066" y="14605"/>
                    <a:pt x="23114" y="12192"/>
                    <a:pt x="26416" y="10033"/>
                  </a:cubicBezTo>
                  <a:cubicBezTo>
                    <a:pt x="29718" y="7874"/>
                    <a:pt x="33147" y="5969"/>
                    <a:pt x="36703" y="4572"/>
                  </a:cubicBezTo>
                  <a:cubicBezTo>
                    <a:pt x="40259" y="3175"/>
                    <a:pt x="44069" y="1905"/>
                    <a:pt x="47879" y="1143"/>
                  </a:cubicBezTo>
                  <a:cubicBezTo>
                    <a:pt x="51689" y="381"/>
                    <a:pt x="55626" y="0"/>
                    <a:pt x="59436" y="0"/>
                  </a:cubicBezTo>
                  <a:cubicBezTo>
                    <a:pt x="63246" y="0"/>
                    <a:pt x="67183" y="381"/>
                    <a:pt x="70993" y="1143"/>
                  </a:cubicBezTo>
                  <a:cubicBezTo>
                    <a:pt x="74803" y="1905"/>
                    <a:pt x="78486" y="3048"/>
                    <a:pt x="82169" y="4572"/>
                  </a:cubicBezTo>
                  <a:cubicBezTo>
                    <a:pt x="85852" y="6096"/>
                    <a:pt x="89154" y="7874"/>
                    <a:pt x="92456" y="10033"/>
                  </a:cubicBezTo>
                  <a:cubicBezTo>
                    <a:pt x="95758" y="12192"/>
                    <a:pt x="98679" y="14732"/>
                    <a:pt x="101473" y="17399"/>
                  </a:cubicBezTo>
                  <a:cubicBezTo>
                    <a:pt x="104267" y="20066"/>
                    <a:pt x="106680" y="23114"/>
                    <a:pt x="108839" y="26416"/>
                  </a:cubicBezTo>
                  <a:cubicBezTo>
                    <a:pt x="110998" y="29718"/>
                    <a:pt x="112903" y="33147"/>
                    <a:pt x="114300" y="36703"/>
                  </a:cubicBezTo>
                  <a:cubicBezTo>
                    <a:pt x="115697" y="40259"/>
                    <a:pt x="116967" y="44069"/>
                    <a:pt x="117729" y="47879"/>
                  </a:cubicBezTo>
                  <a:cubicBezTo>
                    <a:pt x="118491" y="51689"/>
                    <a:pt x="118872" y="55626"/>
                    <a:pt x="118872" y="59436"/>
                  </a:cubicBezTo>
                  <a:close/>
                </a:path>
              </a:pathLst>
            </a:custGeom>
            <a:solidFill>
              <a:srgbClr val="E6A728"/>
            </a:solidFill>
          </p:spPr>
        </p:sp>
        <p:sp>
          <p:nvSpPr>
            <p:cNvPr name="Freeform 9" id="9"/>
            <p:cNvSpPr/>
            <p:nvPr/>
          </p:nvSpPr>
          <p:spPr>
            <a:xfrm flipH="false" flipV="false" rot="0">
              <a:off x="390906" y="108077"/>
              <a:ext cx="119126" cy="119126"/>
            </a:xfrm>
            <a:custGeom>
              <a:avLst/>
              <a:gdLst/>
              <a:ahLst/>
              <a:cxnLst/>
              <a:rect r="r" b="b" t="t" l="l"/>
              <a:pathLst>
                <a:path h="119126" w="119126">
                  <a:moveTo>
                    <a:pt x="59563" y="119126"/>
                  </a:moveTo>
                  <a:cubicBezTo>
                    <a:pt x="26670" y="119126"/>
                    <a:pt x="0" y="92456"/>
                    <a:pt x="0" y="59563"/>
                  </a:cubicBezTo>
                  <a:cubicBezTo>
                    <a:pt x="0" y="26670"/>
                    <a:pt x="26670" y="0"/>
                    <a:pt x="59563" y="0"/>
                  </a:cubicBezTo>
                  <a:cubicBezTo>
                    <a:pt x="92456" y="0"/>
                    <a:pt x="119126" y="26670"/>
                    <a:pt x="119126" y="59563"/>
                  </a:cubicBezTo>
                  <a:cubicBezTo>
                    <a:pt x="119126" y="92456"/>
                    <a:pt x="92456" y="119126"/>
                    <a:pt x="59563" y="119126"/>
                  </a:cubicBezTo>
                  <a:close/>
                  <a:moveTo>
                    <a:pt x="59563" y="29845"/>
                  </a:moveTo>
                  <a:cubicBezTo>
                    <a:pt x="43180" y="29845"/>
                    <a:pt x="29845" y="43180"/>
                    <a:pt x="29845" y="59563"/>
                  </a:cubicBezTo>
                  <a:cubicBezTo>
                    <a:pt x="29845" y="75946"/>
                    <a:pt x="43180" y="89281"/>
                    <a:pt x="59563" y="89281"/>
                  </a:cubicBezTo>
                  <a:cubicBezTo>
                    <a:pt x="75946" y="89281"/>
                    <a:pt x="89281" y="75946"/>
                    <a:pt x="89281" y="59563"/>
                  </a:cubicBezTo>
                  <a:cubicBezTo>
                    <a:pt x="89281" y="43180"/>
                    <a:pt x="75946" y="29845"/>
                    <a:pt x="59563" y="29845"/>
                  </a:cubicBezTo>
                  <a:close/>
                </a:path>
              </a:pathLst>
            </a:custGeom>
            <a:solidFill>
              <a:srgbClr val="302529"/>
            </a:solidFill>
          </p:spPr>
        </p:sp>
        <p:sp>
          <p:nvSpPr>
            <p:cNvPr name="Freeform 10" id="10"/>
            <p:cNvSpPr/>
            <p:nvPr/>
          </p:nvSpPr>
          <p:spPr>
            <a:xfrm flipH="false" flipV="false" rot="0">
              <a:off x="93218" y="108077"/>
              <a:ext cx="119126" cy="119126"/>
            </a:xfrm>
            <a:custGeom>
              <a:avLst/>
              <a:gdLst/>
              <a:ahLst/>
              <a:cxnLst/>
              <a:rect r="r" b="b" t="t" l="l"/>
              <a:pathLst>
                <a:path h="119126" w="119126">
                  <a:moveTo>
                    <a:pt x="59563" y="119126"/>
                  </a:moveTo>
                  <a:cubicBezTo>
                    <a:pt x="26670" y="119126"/>
                    <a:pt x="0" y="92456"/>
                    <a:pt x="0" y="59563"/>
                  </a:cubicBezTo>
                  <a:cubicBezTo>
                    <a:pt x="0" y="26670"/>
                    <a:pt x="26670" y="0"/>
                    <a:pt x="59563" y="0"/>
                  </a:cubicBezTo>
                  <a:cubicBezTo>
                    <a:pt x="92456" y="0"/>
                    <a:pt x="119126" y="26670"/>
                    <a:pt x="119126" y="59563"/>
                  </a:cubicBezTo>
                  <a:cubicBezTo>
                    <a:pt x="119126" y="92456"/>
                    <a:pt x="92456" y="119126"/>
                    <a:pt x="59563" y="119126"/>
                  </a:cubicBezTo>
                  <a:close/>
                  <a:moveTo>
                    <a:pt x="59563" y="29845"/>
                  </a:moveTo>
                  <a:cubicBezTo>
                    <a:pt x="43180" y="29845"/>
                    <a:pt x="29845" y="43180"/>
                    <a:pt x="29845" y="59563"/>
                  </a:cubicBezTo>
                  <a:cubicBezTo>
                    <a:pt x="29845" y="75946"/>
                    <a:pt x="43180" y="89281"/>
                    <a:pt x="59563" y="89281"/>
                  </a:cubicBezTo>
                  <a:cubicBezTo>
                    <a:pt x="75946" y="89281"/>
                    <a:pt x="89281" y="75946"/>
                    <a:pt x="89281" y="59563"/>
                  </a:cubicBezTo>
                  <a:cubicBezTo>
                    <a:pt x="89281" y="43180"/>
                    <a:pt x="75946" y="29845"/>
                    <a:pt x="59563" y="29845"/>
                  </a:cubicBezTo>
                  <a:close/>
                </a:path>
              </a:pathLst>
            </a:custGeom>
            <a:solidFill>
              <a:srgbClr val="302529"/>
            </a:solidFill>
          </p:spPr>
        </p:sp>
        <p:sp>
          <p:nvSpPr>
            <p:cNvPr name="Freeform 11" id="11"/>
            <p:cNvSpPr/>
            <p:nvPr/>
          </p:nvSpPr>
          <p:spPr>
            <a:xfrm flipH="false" flipV="false" rot="0">
              <a:off x="227203" y="63500"/>
              <a:ext cx="148844" cy="148844"/>
            </a:xfrm>
            <a:custGeom>
              <a:avLst/>
              <a:gdLst/>
              <a:ahLst/>
              <a:cxnLst/>
              <a:rect r="r" b="b" t="t" l="l"/>
              <a:pathLst>
                <a:path h="148844" w="148844">
                  <a:moveTo>
                    <a:pt x="74422" y="148844"/>
                  </a:moveTo>
                  <a:cubicBezTo>
                    <a:pt x="33401" y="148844"/>
                    <a:pt x="0" y="115443"/>
                    <a:pt x="0" y="74422"/>
                  </a:cubicBezTo>
                  <a:cubicBezTo>
                    <a:pt x="0" y="33401"/>
                    <a:pt x="33401" y="0"/>
                    <a:pt x="74422" y="0"/>
                  </a:cubicBezTo>
                  <a:cubicBezTo>
                    <a:pt x="115443" y="0"/>
                    <a:pt x="148844" y="33401"/>
                    <a:pt x="148844" y="74422"/>
                  </a:cubicBezTo>
                  <a:cubicBezTo>
                    <a:pt x="148844" y="115443"/>
                    <a:pt x="115443" y="148844"/>
                    <a:pt x="74422" y="148844"/>
                  </a:cubicBezTo>
                  <a:close/>
                  <a:moveTo>
                    <a:pt x="74422" y="29718"/>
                  </a:moveTo>
                  <a:cubicBezTo>
                    <a:pt x="49784" y="29718"/>
                    <a:pt x="29718" y="49784"/>
                    <a:pt x="29718" y="74422"/>
                  </a:cubicBezTo>
                  <a:cubicBezTo>
                    <a:pt x="29718" y="99060"/>
                    <a:pt x="49784" y="119126"/>
                    <a:pt x="74422" y="119126"/>
                  </a:cubicBezTo>
                  <a:cubicBezTo>
                    <a:pt x="99060" y="119126"/>
                    <a:pt x="119126" y="99060"/>
                    <a:pt x="119126" y="74422"/>
                  </a:cubicBezTo>
                  <a:cubicBezTo>
                    <a:pt x="119126" y="49784"/>
                    <a:pt x="99060" y="29718"/>
                    <a:pt x="74422" y="29718"/>
                  </a:cubicBezTo>
                  <a:close/>
                </a:path>
              </a:pathLst>
            </a:custGeom>
            <a:solidFill>
              <a:srgbClr val="302529"/>
            </a:solidFill>
          </p:spPr>
        </p:sp>
        <p:sp>
          <p:nvSpPr>
            <p:cNvPr name="Freeform 12" id="12"/>
            <p:cNvSpPr/>
            <p:nvPr/>
          </p:nvSpPr>
          <p:spPr>
            <a:xfrm flipH="false" flipV="false" rot="0">
              <a:off x="78359" y="242062"/>
              <a:ext cx="446532" cy="104140"/>
            </a:xfrm>
            <a:custGeom>
              <a:avLst/>
              <a:gdLst/>
              <a:ahLst/>
              <a:cxnLst/>
              <a:rect r="r" b="b" t="t" l="l"/>
              <a:pathLst>
                <a:path h="104140" w="446532">
                  <a:moveTo>
                    <a:pt x="386969" y="14859"/>
                  </a:moveTo>
                  <a:lnTo>
                    <a:pt x="357251" y="14859"/>
                  </a:lnTo>
                  <a:cubicBezTo>
                    <a:pt x="340614" y="14859"/>
                    <a:pt x="325628" y="21717"/>
                    <a:pt x="314706" y="32766"/>
                  </a:cubicBezTo>
                  <a:cubicBezTo>
                    <a:pt x="301371" y="12954"/>
                    <a:pt x="278638" y="0"/>
                    <a:pt x="252984" y="0"/>
                  </a:cubicBezTo>
                  <a:lnTo>
                    <a:pt x="193548" y="0"/>
                  </a:lnTo>
                  <a:cubicBezTo>
                    <a:pt x="167894" y="0"/>
                    <a:pt x="145161" y="12954"/>
                    <a:pt x="131826" y="32766"/>
                  </a:cubicBezTo>
                  <a:cubicBezTo>
                    <a:pt x="121031" y="21717"/>
                    <a:pt x="106045" y="14859"/>
                    <a:pt x="89281" y="14859"/>
                  </a:cubicBezTo>
                  <a:lnTo>
                    <a:pt x="59563" y="14859"/>
                  </a:lnTo>
                  <a:cubicBezTo>
                    <a:pt x="26670" y="14859"/>
                    <a:pt x="0" y="41529"/>
                    <a:pt x="0" y="74422"/>
                  </a:cubicBezTo>
                  <a:lnTo>
                    <a:pt x="0" y="104140"/>
                  </a:lnTo>
                  <a:lnTo>
                    <a:pt x="446532" y="104140"/>
                  </a:lnTo>
                  <a:lnTo>
                    <a:pt x="446532" y="74422"/>
                  </a:lnTo>
                  <a:cubicBezTo>
                    <a:pt x="446532" y="41529"/>
                    <a:pt x="419862" y="14859"/>
                    <a:pt x="386969" y="14859"/>
                  </a:cubicBezTo>
                  <a:close/>
                </a:path>
              </a:pathLst>
            </a:custGeom>
            <a:solidFill>
              <a:srgbClr val="449BB3"/>
            </a:solidFill>
          </p:spPr>
        </p:sp>
        <p:sp>
          <p:nvSpPr>
            <p:cNvPr name="Freeform 13" id="13"/>
            <p:cNvSpPr/>
            <p:nvPr/>
          </p:nvSpPr>
          <p:spPr>
            <a:xfrm flipH="false" flipV="false" rot="0">
              <a:off x="204851" y="249555"/>
              <a:ext cx="193421" cy="96774"/>
            </a:xfrm>
            <a:custGeom>
              <a:avLst/>
              <a:gdLst/>
              <a:ahLst/>
              <a:cxnLst/>
              <a:rect r="r" b="b" t="t" l="l"/>
              <a:pathLst>
                <a:path h="96774" w="193421">
                  <a:moveTo>
                    <a:pt x="0" y="96774"/>
                  </a:moveTo>
                  <a:lnTo>
                    <a:pt x="0" y="66929"/>
                  </a:lnTo>
                  <a:cubicBezTo>
                    <a:pt x="0" y="29972"/>
                    <a:pt x="30099" y="0"/>
                    <a:pt x="66929" y="0"/>
                  </a:cubicBezTo>
                  <a:lnTo>
                    <a:pt x="126492" y="0"/>
                  </a:lnTo>
                  <a:cubicBezTo>
                    <a:pt x="163449" y="0"/>
                    <a:pt x="193421" y="30099"/>
                    <a:pt x="193421" y="66929"/>
                  </a:cubicBezTo>
                  <a:lnTo>
                    <a:pt x="193421" y="96647"/>
                  </a:lnTo>
                  <a:lnTo>
                    <a:pt x="0" y="96647"/>
                  </a:lnTo>
                  <a:close/>
                </a:path>
              </a:pathLst>
            </a:custGeom>
            <a:solidFill>
              <a:srgbClr val="79B5BA"/>
            </a:solidFill>
          </p:spPr>
        </p:sp>
        <p:sp>
          <p:nvSpPr>
            <p:cNvPr name="Freeform 14" id="14"/>
            <p:cNvSpPr/>
            <p:nvPr/>
          </p:nvSpPr>
          <p:spPr>
            <a:xfrm flipH="false" flipV="false" rot="0">
              <a:off x="384810" y="283591"/>
              <a:ext cx="21082" cy="62738"/>
            </a:xfrm>
            <a:custGeom>
              <a:avLst/>
              <a:gdLst/>
              <a:ahLst/>
              <a:cxnLst/>
              <a:rect r="r" b="b" t="t" l="l"/>
              <a:pathLst>
                <a:path h="62738" w="21082">
                  <a:moveTo>
                    <a:pt x="20955" y="62738"/>
                  </a:moveTo>
                  <a:lnTo>
                    <a:pt x="6096" y="62738"/>
                  </a:lnTo>
                  <a:lnTo>
                    <a:pt x="6096" y="32893"/>
                  </a:lnTo>
                  <a:cubicBezTo>
                    <a:pt x="6096" y="23622"/>
                    <a:pt x="4064" y="14859"/>
                    <a:pt x="0" y="6604"/>
                  </a:cubicBezTo>
                  <a:lnTo>
                    <a:pt x="13335" y="0"/>
                  </a:lnTo>
                  <a:cubicBezTo>
                    <a:pt x="18415" y="10287"/>
                    <a:pt x="21082" y="21336"/>
                    <a:pt x="21082" y="32893"/>
                  </a:cubicBezTo>
                  <a:lnTo>
                    <a:pt x="21082" y="62611"/>
                  </a:lnTo>
                  <a:close/>
                </a:path>
              </a:pathLst>
            </a:custGeom>
            <a:solidFill>
              <a:srgbClr val="FFFFFF"/>
            </a:solidFill>
          </p:spPr>
        </p:sp>
        <p:sp>
          <p:nvSpPr>
            <p:cNvPr name="Freeform 15" id="15"/>
            <p:cNvSpPr/>
            <p:nvPr/>
          </p:nvSpPr>
          <p:spPr>
            <a:xfrm flipH="false" flipV="false" rot="0">
              <a:off x="197485" y="283591"/>
              <a:ext cx="21082" cy="62738"/>
            </a:xfrm>
            <a:custGeom>
              <a:avLst/>
              <a:gdLst/>
              <a:ahLst/>
              <a:cxnLst/>
              <a:rect r="r" b="b" t="t" l="l"/>
              <a:pathLst>
                <a:path h="62738" w="21082">
                  <a:moveTo>
                    <a:pt x="14859" y="62738"/>
                  </a:moveTo>
                  <a:lnTo>
                    <a:pt x="0" y="62738"/>
                  </a:lnTo>
                  <a:lnTo>
                    <a:pt x="0" y="32893"/>
                  </a:lnTo>
                  <a:cubicBezTo>
                    <a:pt x="0" y="21336"/>
                    <a:pt x="2540" y="10287"/>
                    <a:pt x="7747" y="0"/>
                  </a:cubicBezTo>
                  <a:lnTo>
                    <a:pt x="21082" y="6604"/>
                  </a:lnTo>
                  <a:cubicBezTo>
                    <a:pt x="17018" y="14859"/>
                    <a:pt x="14859" y="23749"/>
                    <a:pt x="14859" y="33020"/>
                  </a:cubicBezTo>
                  <a:lnTo>
                    <a:pt x="14859" y="62738"/>
                  </a:lnTo>
                  <a:close/>
                </a:path>
              </a:pathLst>
            </a:custGeom>
            <a:solidFill>
              <a:srgbClr val="FFFFFF"/>
            </a:solidFill>
          </p:spPr>
        </p:sp>
        <p:sp>
          <p:nvSpPr>
            <p:cNvPr name="Freeform 16" id="16"/>
            <p:cNvSpPr/>
            <p:nvPr/>
          </p:nvSpPr>
          <p:spPr>
            <a:xfrm flipH="false" flipV="false" rot="0">
              <a:off x="63500" y="227203"/>
              <a:ext cx="476250" cy="133985"/>
            </a:xfrm>
            <a:custGeom>
              <a:avLst/>
              <a:gdLst/>
              <a:ahLst/>
              <a:cxnLst/>
              <a:rect r="r" b="b" t="t" l="l"/>
              <a:pathLst>
                <a:path h="133985" w="476250">
                  <a:moveTo>
                    <a:pt x="476250" y="133985"/>
                  </a:moveTo>
                  <a:lnTo>
                    <a:pt x="0" y="133985"/>
                  </a:lnTo>
                  <a:lnTo>
                    <a:pt x="0" y="89281"/>
                  </a:lnTo>
                  <a:cubicBezTo>
                    <a:pt x="0" y="48260"/>
                    <a:pt x="33401" y="14859"/>
                    <a:pt x="74422" y="14859"/>
                  </a:cubicBezTo>
                  <a:lnTo>
                    <a:pt x="104140" y="14859"/>
                  </a:lnTo>
                  <a:cubicBezTo>
                    <a:pt x="118745" y="14859"/>
                    <a:pt x="132588" y="19050"/>
                    <a:pt x="144526" y="26797"/>
                  </a:cubicBezTo>
                  <a:cubicBezTo>
                    <a:pt x="161163" y="9779"/>
                    <a:pt x="184023" y="0"/>
                    <a:pt x="208280" y="0"/>
                  </a:cubicBezTo>
                  <a:lnTo>
                    <a:pt x="267843" y="0"/>
                  </a:lnTo>
                  <a:cubicBezTo>
                    <a:pt x="292100" y="0"/>
                    <a:pt x="314960" y="9779"/>
                    <a:pt x="331597" y="26797"/>
                  </a:cubicBezTo>
                  <a:cubicBezTo>
                    <a:pt x="343535" y="19050"/>
                    <a:pt x="357378" y="14859"/>
                    <a:pt x="371983" y="14859"/>
                  </a:cubicBezTo>
                  <a:lnTo>
                    <a:pt x="401701" y="14859"/>
                  </a:lnTo>
                  <a:cubicBezTo>
                    <a:pt x="442722" y="14859"/>
                    <a:pt x="476123" y="48260"/>
                    <a:pt x="476123" y="89281"/>
                  </a:cubicBezTo>
                  <a:lnTo>
                    <a:pt x="476123" y="133985"/>
                  </a:lnTo>
                  <a:close/>
                  <a:moveTo>
                    <a:pt x="29718" y="104140"/>
                  </a:moveTo>
                  <a:lnTo>
                    <a:pt x="446532" y="104140"/>
                  </a:lnTo>
                  <a:lnTo>
                    <a:pt x="446532" y="89281"/>
                  </a:lnTo>
                  <a:cubicBezTo>
                    <a:pt x="446532" y="64643"/>
                    <a:pt x="426466" y="44577"/>
                    <a:pt x="401828" y="44577"/>
                  </a:cubicBezTo>
                  <a:lnTo>
                    <a:pt x="372110" y="44577"/>
                  </a:lnTo>
                  <a:cubicBezTo>
                    <a:pt x="360045" y="44577"/>
                    <a:pt x="348742" y="49403"/>
                    <a:pt x="340233" y="58039"/>
                  </a:cubicBezTo>
                  <a:lnTo>
                    <a:pt x="325247" y="73533"/>
                  </a:lnTo>
                  <a:cubicBezTo>
                    <a:pt x="325247" y="73533"/>
                    <a:pt x="322072" y="62992"/>
                    <a:pt x="317373" y="56007"/>
                  </a:cubicBezTo>
                  <a:cubicBezTo>
                    <a:pt x="306197" y="39624"/>
                    <a:pt x="287782" y="29718"/>
                    <a:pt x="267970" y="29718"/>
                  </a:cubicBezTo>
                  <a:lnTo>
                    <a:pt x="208407" y="29718"/>
                  </a:lnTo>
                  <a:cubicBezTo>
                    <a:pt x="188595" y="29718"/>
                    <a:pt x="170180" y="39497"/>
                    <a:pt x="159004" y="56007"/>
                  </a:cubicBezTo>
                  <a:cubicBezTo>
                    <a:pt x="153670" y="63881"/>
                    <a:pt x="151130" y="73406"/>
                    <a:pt x="151130" y="73406"/>
                  </a:cubicBezTo>
                  <a:lnTo>
                    <a:pt x="136017" y="58039"/>
                  </a:lnTo>
                  <a:cubicBezTo>
                    <a:pt x="127508" y="49403"/>
                    <a:pt x="116205" y="44577"/>
                    <a:pt x="104140" y="44577"/>
                  </a:cubicBezTo>
                  <a:lnTo>
                    <a:pt x="74422" y="44577"/>
                  </a:lnTo>
                  <a:cubicBezTo>
                    <a:pt x="49784" y="44577"/>
                    <a:pt x="29718" y="64643"/>
                    <a:pt x="29718" y="89281"/>
                  </a:cubicBezTo>
                  <a:lnTo>
                    <a:pt x="29718" y="104140"/>
                  </a:lnTo>
                  <a:close/>
                </a:path>
              </a:pathLst>
            </a:custGeom>
            <a:solidFill>
              <a:srgbClr val="302529"/>
            </a:solidFill>
          </p:spPr>
        </p:sp>
      </p:grpSp>
      <p:grpSp>
        <p:nvGrpSpPr>
          <p:cNvPr name="Group 17" id="17"/>
          <p:cNvGrpSpPr>
            <a:grpSpLocks noChangeAspect="true"/>
          </p:cNvGrpSpPr>
          <p:nvPr/>
        </p:nvGrpSpPr>
        <p:grpSpPr>
          <a:xfrm rot="0">
            <a:off x="4095750" y="1847888"/>
            <a:ext cx="476250" cy="476164"/>
            <a:chOff x="0" y="0"/>
            <a:chExt cx="476250" cy="476161"/>
          </a:xfrm>
        </p:grpSpPr>
        <p:sp>
          <p:nvSpPr>
            <p:cNvPr name="Freeform 18" id="18"/>
            <p:cNvSpPr/>
            <p:nvPr/>
          </p:nvSpPr>
          <p:spPr>
            <a:xfrm flipH="false" flipV="false" rot="0">
              <a:off x="0" y="0"/>
              <a:ext cx="476758" cy="476123"/>
            </a:xfrm>
            <a:custGeom>
              <a:avLst/>
              <a:gdLst/>
              <a:ahLst/>
              <a:cxnLst/>
              <a:rect r="r" b="b" t="t" l="l"/>
              <a:pathLst>
                <a:path h="476123" w="476758">
                  <a:moveTo>
                    <a:pt x="353060" y="84455"/>
                  </a:moveTo>
                  <a:cubicBezTo>
                    <a:pt x="357886" y="84455"/>
                    <a:pt x="362839" y="85217"/>
                    <a:pt x="367538" y="87122"/>
                  </a:cubicBezTo>
                  <a:cubicBezTo>
                    <a:pt x="387477" y="95250"/>
                    <a:pt x="397129" y="118110"/>
                    <a:pt x="389001" y="138049"/>
                  </a:cubicBezTo>
                  <a:cubicBezTo>
                    <a:pt x="382905" y="153162"/>
                    <a:pt x="368173" y="162306"/>
                    <a:pt x="352806" y="162306"/>
                  </a:cubicBezTo>
                  <a:cubicBezTo>
                    <a:pt x="347853" y="162306"/>
                    <a:pt x="342900" y="161417"/>
                    <a:pt x="338074" y="159385"/>
                  </a:cubicBezTo>
                  <a:cubicBezTo>
                    <a:pt x="318135" y="151257"/>
                    <a:pt x="308483" y="128397"/>
                    <a:pt x="316611" y="108458"/>
                  </a:cubicBezTo>
                  <a:cubicBezTo>
                    <a:pt x="322707" y="93472"/>
                    <a:pt x="337185" y="84582"/>
                    <a:pt x="352298" y="84328"/>
                  </a:cubicBezTo>
                  <a:cubicBezTo>
                    <a:pt x="352552" y="84328"/>
                    <a:pt x="352806" y="84328"/>
                    <a:pt x="352933" y="84328"/>
                  </a:cubicBezTo>
                  <a:close/>
                  <a:moveTo>
                    <a:pt x="383032" y="0"/>
                  </a:moveTo>
                  <a:cubicBezTo>
                    <a:pt x="379857" y="0"/>
                    <a:pt x="376809" y="1651"/>
                    <a:pt x="375031" y="4445"/>
                  </a:cubicBezTo>
                  <a:lnTo>
                    <a:pt x="359791" y="29210"/>
                  </a:lnTo>
                  <a:cubicBezTo>
                    <a:pt x="357124" y="28956"/>
                    <a:pt x="354584" y="28829"/>
                    <a:pt x="352044" y="28829"/>
                  </a:cubicBezTo>
                  <a:cubicBezTo>
                    <a:pt x="349504" y="28829"/>
                    <a:pt x="347091" y="28956"/>
                    <a:pt x="344678" y="29210"/>
                  </a:cubicBezTo>
                  <a:lnTo>
                    <a:pt x="329184" y="4826"/>
                  </a:lnTo>
                  <a:cubicBezTo>
                    <a:pt x="327406" y="2032"/>
                    <a:pt x="324231" y="508"/>
                    <a:pt x="321056" y="508"/>
                  </a:cubicBezTo>
                  <a:cubicBezTo>
                    <a:pt x="319786" y="508"/>
                    <a:pt x="318516" y="762"/>
                    <a:pt x="317246" y="1270"/>
                  </a:cubicBezTo>
                  <a:lnTo>
                    <a:pt x="290449" y="12446"/>
                  </a:lnTo>
                  <a:cubicBezTo>
                    <a:pt x="286258" y="14224"/>
                    <a:pt x="283718" y="18923"/>
                    <a:pt x="284734" y="23495"/>
                  </a:cubicBezTo>
                  <a:lnTo>
                    <a:pt x="291338" y="51816"/>
                  </a:lnTo>
                  <a:cubicBezTo>
                    <a:pt x="287401" y="55245"/>
                    <a:pt x="283718" y="58801"/>
                    <a:pt x="280289" y="62865"/>
                  </a:cubicBezTo>
                  <a:lnTo>
                    <a:pt x="251968" y="56261"/>
                  </a:lnTo>
                  <a:cubicBezTo>
                    <a:pt x="251333" y="56134"/>
                    <a:pt x="250571" y="56007"/>
                    <a:pt x="249936" y="56007"/>
                  </a:cubicBezTo>
                  <a:cubicBezTo>
                    <a:pt x="246126" y="56007"/>
                    <a:pt x="242697" y="58547"/>
                    <a:pt x="241173" y="62230"/>
                  </a:cubicBezTo>
                  <a:lnTo>
                    <a:pt x="230124" y="89281"/>
                  </a:lnTo>
                  <a:cubicBezTo>
                    <a:pt x="228346" y="93599"/>
                    <a:pt x="229743" y="98425"/>
                    <a:pt x="233680" y="100838"/>
                  </a:cubicBezTo>
                  <a:lnTo>
                    <a:pt x="258064" y="116078"/>
                  </a:lnTo>
                  <a:cubicBezTo>
                    <a:pt x="257683" y="121285"/>
                    <a:pt x="257937" y="126619"/>
                    <a:pt x="258318" y="131826"/>
                  </a:cubicBezTo>
                  <a:lnTo>
                    <a:pt x="233934" y="147066"/>
                  </a:lnTo>
                  <a:cubicBezTo>
                    <a:pt x="229997" y="149606"/>
                    <a:pt x="228600" y="154686"/>
                    <a:pt x="230378" y="159004"/>
                  </a:cubicBezTo>
                  <a:lnTo>
                    <a:pt x="241681" y="185801"/>
                  </a:lnTo>
                  <a:cubicBezTo>
                    <a:pt x="243205" y="189357"/>
                    <a:pt x="246507" y="191770"/>
                    <a:pt x="250317" y="191770"/>
                  </a:cubicBezTo>
                  <a:cubicBezTo>
                    <a:pt x="250952" y="191770"/>
                    <a:pt x="251714" y="191643"/>
                    <a:pt x="252476" y="191516"/>
                  </a:cubicBezTo>
                  <a:lnTo>
                    <a:pt x="280797" y="185293"/>
                  </a:lnTo>
                  <a:cubicBezTo>
                    <a:pt x="284099" y="189230"/>
                    <a:pt x="287782" y="192659"/>
                    <a:pt x="291846" y="195961"/>
                  </a:cubicBezTo>
                  <a:lnTo>
                    <a:pt x="285623" y="224282"/>
                  </a:lnTo>
                  <a:cubicBezTo>
                    <a:pt x="284607" y="228854"/>
                    <a:pt x="287020" y="233553"/>
                    <a:pt x="291338" y="235331"/>
                  </a:cubicBezTo>
                  <a:lnTo>
                    <a:pt x="318389" y="246380"/>
                  </a:lnTo>
                  <a:cubicBezTo>
                    <a:pt x="319532" y="246888"/>
                    <a:pt x="320802" y="247015"/>
                    <a:pt x="321945" y="247015"/>
                  </a:cubicBezTo>
                  <a:cubicBezTo>
                    <a:pt x="325120" y="247015"/>
                    <a:pt x="328168" y="245364"/>
                    <a:pt x="329946" y="242570"/>
                  </a:cubicBezTo>
                  <a:lnTo>
                    <a:pt x="345694" y="217932"/>
                  </a:lnTo>
                  <a:cubicBezTo>
                    <a:pt x="347599" y="218059"/>
                    <a:pt x="349504" y="218186"/>
                    <a:pt x="351409" y="218186"/>
                  </a:cubicBezTo>
                  <a:cubicBezTo>
                    <a:pt x="354711" y="218186"/>
                    <a:pt x="358013" y="218059"/>
                    <a:pt x="361188" y="217678"/>
                  </a:cubicBezTo>
                  <a:lnTo>
                    <a:pt x="376936" y="242316"/>
                  </a:lnTo>
                  <a:cubicBezTo>
                    <a:pt x="378714" y="245110"/>
                    <a:pt x="381762" y="246634"/>
                    <a:pt x="384810" y="246634"/>
                  </a:cubicBezTo>
                  <a:cubicBezTo>
                    <a:pt x="386080" y="246634"/>
                    <a:pt x="387350" y="246380"/>
                    <a:pt x="388493" y="245872"/>
                  </a:cubicBezTo>
                  <a:lnTo>
                    <a:pt x="415544" y="234569"/>
                  </a:lnTo>
                  <a:cubicBezTo>
                    <a:pt x="419862" y="232791"/>
                    <a:pt x="422021" y="228092"/>
                    <a:pt x="420878" y="223520"/>
                  </a:cubicBezTo>
                  <a:lnTo>
                    <a:pt x="414020" y="195199"/>
                  </a:lnTo>
                  <a:cubicBezTo>
                    <a:pt x="417830" y="191897"/>
                    <a:pt x="421513" y="188087"/>
                    <a:pt x="424688" y="184150"/>
                  </a:cubicBezTo>
                  <a:lnTo>
                    <a:pt x="453263" y="190373"/>
                  </a:lnTo>
                  <a:cubicBezTo>
                    <a:pt x="454025" y="190500"/>
                    <a:pt x="454660" y="190627"/>
                    <a:pt x="455422" y="190627"/>
                  </a:cubicBezTo>
                  <a:cubicBezTo>
                    <a:pt x="459232" y="190627"/>
                    <a:pt x="462788" y="188341"/>
                    <a:pt x="464312" y="184785"/>
                  </a:cubicBezTo>
                  <a:lnTo>
                    <a:pt x="475361" y="157734"/>
                  </a:lnTo>
                  <a:cubicBezTo>
                    <a:pt x="475742" y="156718"/>
                    <a:pt x="475996" y="155575"/>
                    <a:pt x="475996" y="154432"/>
                  </a:cubicBezTo>
                  <a:lnTo>
                    <a:pt x="475996" y="153797"/>
                  </a:lnTo>
                  <a:cubicBezTo>
                    <a:pt x="475869" y="150622"/>
                    <a:pt x="474218" y="147574"/>
                    <a:pt x="471424" y="145796"/>
                  </a:cubicBezTo>
                  <a:lnTo>
                    <a:pt x="446405" y="130556"/>
                  </a:lnTo>
                  <a:cubicBezTo>
                    <a:pt x="446786" y="125476"/>
                    <a:pt x="446913" y="120396"/>
                    <a:pt x="446405" y="115316"/>
                  </a:cubicBezTo>
                  <a:lnTo>
                    <a:pt x="471043" y="99060"/>
                  </a:lnTo>
                  <a:cubicBezTo>
                    <a:pt x="474853" y="96520"/>
                    <a:pt x="476758" y="91694"/>
                    <a:pt x="474853" y="87503"/>
                  </a:cubicBezTo>
                  <a:lnTo>
                    <a:pt x="463296" y="60706"/>
                  </a:lnTo>
                  <a:cubicBezTo>
                    <a:pt x="461772" y="57150"/>
                    <a:pt x="458343" y="54737"/>
                    <a:pt x="454533" y="54737"/>
                  </a:cubicBezTo>
                  <a:cubicBezTo>
                    <a:pt x="453771" y="54737"/>
                    <a:pt x="453136" y="54864"/>
                    <a:pt x="452374" y="54991"/>
                  </a:cubicBezTo>
                  <a:lnTo>
                    <a:pt x="424053" y="61849"/>
                  </a:lnTo>
                  <a:cubicBezTo>
                    <a:pt x="420751" y="57912"/>
                    <a:pt x="417322" y="54483"/>
                    <a:pt x="413385" y="51181"/>
                  </a:cubicBezTo>
                  <a:lnTo>
                    <a:pt x="419354" y="22606"/>
                  </a:lnTo>
                  <a:cubicBezTo>
                    <a:pt x="420370" y="18034"/>
                    <a:pt x="417957" y="13335"/>
                    <a:pt x="413639" y="11557"/>
                  </a:cubicBezTo>
                  <a:lnTo>
                    <a:pt x="386588" y="635"/>
                  </a:lnTo>
                  <a:cubicBezTo>
                    <a:pt x="385445" y="127"/>
                    <a:pt x="384429" y="0"/>
                    <a:pt x="383286" y="0"/>
                  </a:cubicBezTo>
                  <a:cubicBezTo>
                    <a:pt x="383159" y="0"/>
                    <a:pt x="383032" y="0"/>
                    <a:pt x="382905" y="0"/>
                  </a:cubicBezTo>
                  <a:close/>
                  <a:moveTo>
                    <a:pt x="157099" y="269875"/>
                  </a:moveTo>
                  <a:cubicBezTo>
                    <a:pt x="184277" y="269875"/>
                    <a:pt x="206248" y="291846"/>
                    <a:pt x="206248" y="319024"/>
                  </a:cubicBezTo>
                  <a:cubicBezTo>
                    <a:pt x="206248" y="346202"/>
                    <a:pt x="184277" y="368173"/>
                    <a:pt x="157099" y="368173"/>
                  </a:cubicBezTo>
                  <a:cubicBezTo>
                    <a:pt x="129921" y="368173"/>
                    <a:pt x="107950" y="346202"/>
                    <a:pt x="107950" y="319024"/>
                  </a:cubicBezTo>
                  <a:cubicBezTo>
                    <a:pt x="107950" y="291846"/>
                    <a:pt x="129921" y="269875"/>
                    <a:pt x="157099" y="269875"/>
                  </a:cubicBezTo>
                  <a:close/>
                  <a:moveTo>
                    <a:pt x="138430" y="161925"/>
                  </a:moveTo>
                  <a:cubicBezTo>
                    <a:pt x="133731" y="161925"/>
                    <a:pt x="129667" y="165354"/>
                    <a:pt x="128905" y="169926"/>
                  </a:cubicBezTo>
                  <a:lnTo>
                    <a:pt x="122936" y="207391"/>
                  </a:lnTo>
                  <a:cubicBezTo>
                    <a:pt x="115824" y="209550"/>
                    <a:pt x="108839" y="212344"/>
                    <a:pt x="102362" y="215773"/>
                  </a:cubicBezTo>
                  <a:lnTo>
                    <a:pt x="71374" y="193802"/>
                  </a:lnTo>
                  <a:cubicBezTo>
                    <a:pt x="69723" y="192532"/>
                    <a:pt x="67691" y="192024"/>
                    <a:pt x="65786" y="192024"/>
                  </a:cubicBezTo>
                  <a:cubicBezTo>
                    <a:pt x="63373" y="192024"/>
                    <a:pt x="61087" y="192913"/>
                    <a:pt x="59182" y="194691"/>
                  </a:cubicBezTo>
                  <a:lnTo>
                    <a:pt x="33020" y="220853"/>
                  </a:lnTo>
                  <a:cubicBezTo>
                    <a:pt x="29718" y="224155"/>
                    <a:pt x="29464" y="229235"/>
                    <a:pt x="32131" y="233045"/>
                  </a:cubicBezTo>
                  <a:lnTo>
                    <a:pt x="53848" y="264287"/>
                  </a:lnTo>
                  <a:cubicBezTo>
                    <a:pt x="50292" y="270891"/>
                    <a:pt x="47371" y="277749"/>
                    <a:pt x="45212" y="284861"/>
                  </a:cubicBezTo>
                  <a:lnTo>
                    <a:pt x="8001" y="290830"/>
                  </a:lnTo>
                  <a:cubicBezTo>
                    <a:pt x="3429" y="291592"/>
                    <a:pt x="0" y="295656"/>
                    <a:pt x="0" y="300355"/>
                  </a:cubicBezTo>
                  <a:lnTo>
                    <a:pt x="0" y="337312"/>
                  </a:lnTo>
                  <a:cubicBezTo>
                    <a:pt x="0" y="341884"/>
                    <a:pt x="3175" y="346075"/>
                    <a:pt x="7747" y="346837"/>
                  </a:cubicBezTo>
                  <a:lnTo>
                    <a:pt x="45212" y="353441"/>
                  </a:lnTo>
                  <a:cubicBezTo>
                    <a:pt x="47371" y="360553"/>
                    <a:pt x="50292" y="367411"/>
                    <a:pt x="53848" y="374015"/>
                  </a:cubicBezTo>
                  <a:lnTo>
                    <a:pt x="31877" y="404749"/>
                  </a:lnTo>
                  <a:cubicBezTo>
                    <a:pt x="29210" y="408559"/>
                    <a:pt x="29464" y="413639"/>
                    <a:pt x="32766" y="416941"/>
                  </a:cubicBezTo>
                  <a:lnTo>
                    <a:pt x="58928" y="443103"/>
                  </a:lnTo>
                  <a:cubicBezTo>
                    <a:pt x="60706" y="444881"/>
                    <a:pt x="63119" y="445770"/>
                    <a:pt x="65532" y="445770"/>
                  </a:cubicBezTo>
                  <a:cubicBezTo>
                    <a:pt x="67437" y="445770"/>
                    <a:pt x="69469" y="445135"/>
                    <a:pt x="71247" y="443992"/>
                  </a:cubicBezTo>
                  <a:lnTo>
                    <a:pt x="102489" y="422275"/>
                  </a:lnTo>
                  <a:cubicBezTo>
                    <a:pt x="108966" y="425704"/>
                    <a:pt x="115697" y="428498"/>
                    <a:pt x="122682" y="430657"/>
                  </a:cubicBezTo>
                  <a:lnTo>
                    <a:pt x="128905" y="468122"/>
                  </a:lnTo>
                  <a:cubicBezTo>
                    <a:pt x="129667" y="472694"/>
                    <a:pt x="133731" y="476123"/>
                    <a:pt x="138430" y="476123"/>
                  </a:cubicBezTo>
                  <a:lnTo>
                    <a:pt x="175260" y="476123"/>
                  </a:lnTo>
                  <a:cubicBezTo>
                    <a:pt x="179832" y="476123"/>
                    <a:pt x="184023" y="472948"/>
                    <a:pt x="184785" y="468376"/>
                  </a:cubicBezTo>
                  <a:lnTo>
                    <a:pt x="191389" y="430276"/>
                  </a:lnTo>
                  <a:cubicBezTo>
                    <a:pt x="198501" y="428117"/>
                    <a:pt x="205105" y="425450"/>
                    <a:pt x="211582" y="421894"/>
                  </a:cubicBezTo>
                  <a:lnTo>
                    <a:pt x="243078" y="443865"/>
                  </a:lnTo>
                  <a:cubicBezTo>
                    <a:pt x="244729" y="445008"/>
                    <a:pt x="246761" y="445643"/>
                    <a:pt x="248793" y="445643"/>
                  </a:cubicBezTo>
                  <a:cubicBezTo>
                    <a:pt x="251206" y="445643"/>
                    <a:pt x="253492" y="444754"/>
                    <a:pt x="255397" y="442976"/>
                  </a:cubicBezTo>
                  <a:lnTo>
                    <a:pt x="281559" y="416814"/>
                  </a:lnTo>
                  <a:cubicBezTo>
                    <a:pt x="284861" y="413512"/>
                    <a:pt x="285115" y="408051"/>
                    <a:pt x="282448" y="404368"/>
                  </a:cubicBezTo>
                  <a:lnTo>
                    <a:pt x="260096" y="373380"/>
                  </a:lnTo>
                  <a:cubicBezTo>
                    <a:pt x="263525" y="366903"/>
                    <a:pt x="266319" y="360045"/>
                    <a:pt x="268478" y="353187"/>
                  </a:cubicBezTo>
                  <a:lnTo>
                    <a:pt x="306578" y="346583"/>
                  </a:lnTo>
                  <a:cubicBezTo>
                    <a:pt x="311150" y="345821"/>
                    <a:pt x="314325" y="341630"/>
                    <a:pt x="314325" y="337058"/>
                  </a:cubicBezTo>
                  <a:lnTo>
                    <a:pt x="314325" y="300228"/>
                  </a:lnTo>
                  <a:cubicBezTo>
                    <a:pt x="314325" y="295529"/>
                    <a:pt x="310896" y="291719"/>
                    <a:pt x="306324" y="290957"/>
                  </a:cubicBezTo>
                  <a:lnTo>
                    <a:pt x="268478" y="284734"/>
                  </a:lnTo>
                  <a:cubicBezTo>
                    <a:pt x="266319" y="277749"/>
                    <a:pt x="263525" y="271018"/>
                    <a:pt x="260096" y="264541"/>
                  </a:cubicBezTo>
                  <a:lnTo>
                    <a:pt x="282067" y="233045"/>
                  </a:lnTo>
                  <a:cubicBezTo>
                    <a:pt x="284734" y="229235"/>
                    <a:pt x="284480" y="224155"/>
                    <a:pt x="281178" y="220853"/>
                  </a:cubicBezTo>
                  <a:lnTo>
                    <a:pt x="255016" y="194691"/>
                  </a:lnTo>
                  <a:cubicBezTo>
                    <a:pt x="253238" y="192913"/>
                    <a:pt x="250825" y="192024"/>
                    <a:pt x="248412" y="192024"/>
                  </a:cubicBezTo>
                  <a:cubicBezTo>
                    <a:pt x="246507" y="192024"/>
                    <a:pt x="244475" y="192659"/>
                    <a:pt x="242824" y="193802"/>
                  </a:cubicBezTo>
                  <a:lnTo>
                    <a:pt x="211582" y="216154"/>
                  </a:lnTo>
                  <a:cubicBezTo>
                    <a:pt x="205105" y="212725"/>
                    <a:pt x="198374" y="209931"/>
                    <a:pt x="191389" y="207772"/>
                  </a:cubicBezTo>
                  <a:lnTo>
                    <a:pt x="184785" y="169926"/>
                  </a:lnTo>
                  <a:cubicBezTo>
                    <a:pt x="184023" y="165354"/>
                    <a:pt x="179832" y="161925"/>
                    <a:pt x="175260" y="161925"/>
                  </a:cubicBezTo>
                  <a:close/>
                </a:path>
              </a:pathLst>
            </a:custGeom>
            <a:solidFill>
              <a:srgbClr val="2B2B35"/>
            </a:solidFill>
          </p:spPr>
        </p:sp>
      </p:grpSp>
      <p:sp>
        <p:nvSpPr>
          <p:cNvPr name="Freeform 19" id="19"/>
          <p:cNvSpPr/>
          <p:nvPr/>
        </p:nvSpPr>
        <p:spPr>
          <a:xfrm flipH="false" flipV="false" rot="0">
            <a:off x="4070347" y="5724039"/>
            <a:ext cx="622297" cy="534248"/>
          </a:xfrm>
          <a:custGeom>
            <a:avLst/>
            <a:gdLst/>
            <a:ahLst/>
            <a:cxnLst/>
            <a:rect r="r" b="b" t="t" l="l"/>
            <a:pathLst>
              <a:path h="534248" w="622297">
                <a:moveTo>
                  <a:pt x="0" y="0"/>
                </a:moveTo>
                <a:lnTo>
                  <a:pt x="622297" y="0"/>
                </a:lnTo>
                <a:lnTo>
                  <a:pt x="622297" y="534248"/>
                </a:lnTo>
                <a:lnTo>
                  <a:pt x="0" y="534248"/>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20" id="20"/>
          <p:cNvSpPr/>
          <p:nvPr/>
        </p:nvSpPr>
        <p:spPr>
          <a:xfrm flipH="false" flipV="false" rot="0">
            <a:off x="265109" y="9070972"/>
            <a:ext cx="7280272" cy="871014"/>
          </a:xfrm>
          <a:custGeom>
            <a:avLst/>
            <a:gdLst/>
            <a:ahLst/>
            <a:cxnLst/>
            <a:rect r="r" b="b" t="t" l="l"/>
            <a:pathLst>
              <a:path h="871014" w="7280272">
                <a:moveTo>
                  <a:pt x="0" y="0"/>
                </a:moveTo>
                <a:lnTo>
                  <a:pt x="7280272" y="0"/>
                </a:lnTo>
                <a:lnTo>
                  <a:pt x="7280272" y="871013"/>
                </a:lnTo>
                <a:lnTo>
                  <a:pt x="0" y="871013"/>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21" id="21"/>
          <p:cNvSpPr/>
          <p:nvPr/>
        </p:nvSpPr>
        <p:spPr>
          <a:xfrm flipH="false" flipV="false" rot="0">
            <a:off x="6515100" y="1019175"/>
            <a:ext cx="1066800" cy="371475"/>
          </a:xfrm>
          <a:custGeom>
            <a:avLst/>
            <a:gdLst/>
            <a:ahLst/>
            <a:cxnLst/>
            <a:rect r="r" b="b" t="t" l="l"/>
            <a:pathLst>
              <a:path h="371475" w="1066800">
                <a:moveTo>
                  <a:pt x="0" y="0"/>
                </a:moveTo>
                <a:lnTo>
                  <a:pt x="1066800" y="0"/>
                </a:lnTo>
                <a:lnTo>
                  <a:pt x="1066800" y="371475"/>
                </a:lnTo>
                <a:lnTo>
                  <a:pt x="0" y="371475"/>
                </a:lnTo>
                <a:lnTo>
                  <a:pt x="0" y="0"/>
                </a:lnTo>
                <a:close/>
              </a:path>
            </a:pathLst>
          </a:custGeom>
          <a:blipFill>
            <a:blip r:embed="rId11"/>
            <a:stretch>
              <a:fillRect l="0" t="-2564" r="-1785" b="-2564"/>
            </a:stretch>
          </a:blipFill>
        </p:spPr>
      </p:sp>
      <p:grpSp>
        <p:nvGrpSpPr>
          <p:cNvPr name="Group 22" id="22"/>
          <p:cNvGrpSpPr>
            <a:grpSpLocks noChangeAspect="true"/>
          </p:cNvGrpSpPr>
          <p:nvPr/>
        </p:nvGrpSpPr>
        <p:grpSpPr>
          <a:xfrm rot="0">
            <a:off x="942975" y="6038850"/>
            <a:ext cx="38100" cy="38100"/>
            <a:chOff x="0" y="0"/>
            <a:chExt cx="38100" cy="38100"/>
          </a:xfrm>
        </p:grpSpPr>
        <p:sp>
          <p:nvSpPr>
            <p:cNvPr name="Freeform 23" id="23"/>
            <p:cNvSpPr/>
            <p:nvPr/>
          </p:nvSpPr>
          <p:spPr>
            <a:xfrm flipH="false" flipV="false" rot="0">
              <a:off x="0" y="0"/>
              <a:ext cx="38100" cy="38100"/>
            </a:xfrm>
            <a:custGeom>
              <a:avLst/>
              <a:gdLst/>
              <a:ahLst/>
              <a:cxnLst/>
              <a:rect r="r" b="b" t="t" l="l"/>
              <a:pathLst>
                <a:path h="38100" w="38100">
                  <a:moveTo>
                    <a:pt x="38100" y="19050"/>
                  </a:moveTo>
                  <a:cubicBezTo>
                    <a:pt x="38100" y="21590"/>
                    <a:pt x="37592" y="24003"/>
                    <a:pt x="36703" y="26289"/>
                  </a:cubicBezTo>
                  <a:cubicBezTo>
                    <a:pt x="35814" y="28575"/>
                    <a:pt x="34417" y="30734"/>
                    <a:pt x="32512" y="32512"/>
                  </a:cubicBezTo>
                  <a:cubicBezTo>
                    <a:pt x="30607" y="34290"/>
                    <a:pt x="28702" y="35687"/>
                    <a:pt x="26289" y="36703"/>
                  </a:cubicBezTo>
                  <a:cubicBezTo>
                    <a:pt x="23876" y="37719"/>
                    <a:pt x="21590" y="38100"/>
                    <a:pt x="19050" y="38100"/>
                  </a:cubicBezTo>
                  <a:cubicBezTo>
                    <a:pt x="16510" y="38100"/>
                    <a:pt x="14097" y="37592"/>
                    <a:pt x="11811" y="36703"/>
                  </a:cubicBezTo>
                  <a:cubicBezTo>
                    <a:pt x="9525" y="35814"/>
                    <a:pt x="7366" y="34290"/>
                    <a:pt x="5588" y="32512"/>
                  </a:cubicBezTo>
                  <a:cubicBezTo>
                    <a:pt x="3810" y="30734"/>
                    <a:pt x="2413" y="28702"/>
                    <a:pt x="1397" y="26289"/>
                  </a:cubicBezTo>
                  <a:cubicBezTo>
                    <a:pt x="381" y="23876"/>
                    <a:pt x="0" y="21590"/>
                    <a:pt x="0" y="19050"/>
                  </a:cubicBezTo>
                  <a:cubicBezTo>
                    <a:pt x="0" y="16510"/>
                    <a:pt x="508" y="14097"/>
                    <a:pt x="1397" y="11811"/>
                  </a:cubicBezTo>
                  <a:cubicBezTo>
                    <a:pt x="2286" y="9525"/>
                    <a:pt x="3810" y="7366"/>
                    <a:pt x="5588" y="5588"/>
                  </a:cubicBezTo>
                  <a:cubicBezTo>
                    <a:pt x="7366" y="3810"/>
                    <a:pt x="9398" y="2413"/>
                    <a:pt x="11811" y="1397"/>
                  </a:cubicBezTo>
                  <a:cubicBezTo>
                    <a:pt x="14224" y="381"/>
                    <a:pt x="16510" y="0"/>
                    <a:pt x="19050" y="0"/>
                  </a:cubicBezTo>
                  <a:cubicBezTo>
                    <a:pt x="21590" y="0"/>
                    <a:pt x="24003" y="508"/>
                    <a:pt x="26289" y="1397"/>
                  </a:cubicBezTo>
                  <a:cubicBezTo>
                    <a:pt x="28575" y="2286"/>
                    <a:pt x="30734" y="3683"/>
                    <a:pt x="32512" y="5588"/>
                  </a:cubicBezTo>
                  <a:cubicBezTo>
                    <a:pt x="34290" y="7493"/>
                    <a:pt x="35687" y="9398"/>
                    <a:pt x="36703" y="11811"/>
                  </a:cubicBezTo>
                  <a:cubicBezTo>
                    <a:pt x="37719" y="14224"/>
                    <a:pt x="38100" y="16510"/>
                    <a:pt x="38100" y="19050"/>
                  </a:cubicBezTo>
                  <a:close/>
                </a:path>
              </a:pathLst>
            </a:custGeom>
            <a:solidFill>
              <a:srgbClr val="FFFFFF"/>
            </a:solidFill>
          </p:spPr>
        </p:sp>
      </p:grpSp>
      <p:grpSp>
        <p:nvGrpSpPr>
          <p:cNvPr name="Group 24" id="24"/>
          <p:cNvGrpSpPr>
            <a:grpSpLocks noChangeAspect="true"/>
          </p:cNvGrpSpPr>
          <p:nvPr/>
        </p:nvGrpSpPr>
        <p:grpSpPr>
          <a:xfrm rot="0">
            <a:off x="1028700" y="2124075"/>
            <a:ext cx="38100" cy="38100"/>
            <a:chOff x="0" y="0"/>
            <a:chExt cx="38100" cy="38100"/>
          </a:xfrm>
        </p:grpSpPr>
        <p:sp>
          <p:nvSpPr>
            <p:cNvPr name="Freeform 25" id="25"/>
            <p:cNvSpPr/>
            <p:nvPr/>
          </p:nvSpPr>
          <p:spPr>
            <a:xfrm flipH="false" flipV="false" rot="0">
              <a:off x="0" y="0"/>
              <a:ext cx="38100" cy="38100"/>
            </a:xfrm>
            <a:custGeom>
              <a:avLst/>
              <a:gdLst/>
              <a:ahLst/>
              <a:cxnLst/>
              <a:rect r="r" b="b" t="t" l="l"/>
              <a:pathLst>
                <a:path h="38100" w="38100">
                  <a:moveTo>
                    <a:pt x="38100" y="19050"/>
                  </a:moveTo>
                  <a:cubicBezTo>
                    <a:pt x="38100" y="21590"/>
                    <a:pt x="37592" y="24003"/>
                    <a:pt x="36703" y="26289"/>
                  </a:cubicBezTo>
                  <a:cubicBezTo>
                    <a:pt x="35814" y="28575"/>
                    <a:pt x="34417" y="30734"/>
                    <a:pt x="32512" y="32512"/>
                  </a:cubicBezTo>
                  <a:cubicBezTo>
                    <a:pt x="30607" y="34290"/>
                    <a:pt x="28702" y="35687"/>
                    <a:pt x="26289" y="36703"/>
                  </a:cubicBezTo>
                  <a:cubicBezTo>
                    <a:pt x="23876" y="37719"/>
                    <a:pt x="21590" y="38100"/>
                    <a:pt x="19050" y="38100"/>
                  </a:cubicBezTo>
                  <a:cubicBezTo>
                    <a:pt x="16510" y="38100"/>
                    <a:pt x="14097" y="37592"/>
                    <a:pt x="11811" y="36703"/>
                  </a:cubicBezTo>
                  <a:cubicBezTo>
                    <a:pt x="9525" y="35814"/>
                    <a:pt x="7366" y="34290"/>
                    <a:pt x="5588" y="32512"/>
                  </a:cubicBezTo>
                  <a:cubicBezTo>
                    <a:pt x="3810" y="30734"/>
                    <a:pt x="2413" y="28702"/>
                    <a:pt x="1397" y="26289"/>
                  </a:cubicBezTo>
                  <a:cubicBezTo>
                    <a:pt x="381" y="23876"/>
                    <a:pt x="0" y="21590"/>
                    <a:pt x="0" y="19050"/>
                  </a:cubicBezTo>
                  <a:cubicBezTo>
                    <a:pt x="0" y="16510"/>
                    <a:pt x="508" y="14097"/>
                    <a:pt x="1397" y="11811"/>
                  </a:cubicBezTo>
                  <a:cubicBezTo>
                    <a:pt x="2286" y="9525"/>
                    <a:pt x="3810" y="7366"/>
                    <a:pt x="5588" y="5588"/>
                  </a:cubicBezTo>
                  <a:cubicBezTo>
                    <a:pt x="7366" y="3810"/>
                    <a:pt x="9398" y="2413"/>
                    <a:pt x="11811" y="1397"/>
                  </a:cubicBezTo>
                  <a:cubicBezTo>
                    <a:pt x="14224" y="381"/>
                    <a:pt x="16510" y="0"/>
                    <a:pt x="19050" y="0"/>
                  </a:cubicBezTo>
                  <a:cubicBezTo>
                    <a:pt x="21590" y="0"/>
                    <a:pt x="24003" y="508"/>
                    <a:pt x="26289" y="1397"/>
                  </a:cubicBezTo>
                  <a:cubicBezTo>
                    <a:pt x="28575" y="2286"/>
                    <a:pt x="30734" y="3683"/>
                    <a:pt x="32512" y="5588"/>
                  </a:cubicBezTo>
                  <a:cubicBezTo>
                    <a:pt x="34290" y="7493"/>
                    <a:pt x="35687" y="9398"/>
                    <a:pt x="36703" y="11811"/>
                  </a:cubicBezTo>
                  <a:cubicBezTo>
                    <a:pt x="37719" y="14224"/>
                    <a:pt x="38100" y="16510"/>
                    <a:pt x="38100" y="19050"/>
                  </a:cubicBezTo>
                  <a:close/>
                </a:path>
              </a:pathLst>
            </a:custGeom>
            <a:solidFill>
              <a:srgbClr val="FFFFFF"/>
            </a:solidFill>
          </p:spPr>
        </p:sp>
      </p:grpSp>
      <p:grpSp>
        <p:nvGrpSpPr>
          <p:cNvPr name="Group 26" id="26"/>
          <p:cNvGrpSpPr>
            <a:grpSpLocks noChangeAspect="true"/>
          </p:cNvGrpSpPr>
          <p:nvPr/>
        </p:nvGrpSpPr>
        <p:grpSpPr>
          <a:xfrm rot="0">
            <a:off x="1291238" y="4086225"/>
            <a:ext cx="689820" cy="9525"/>
            <a:chOff x="0" y="0"/>
            <a:chExt cx="689813" cy="9525"/>
          </a:xfrm>
        </p:grpSpPr>
        <p:sp>
          <p:nvSpPr>
            <p:cNvPr name="Freeform 27" id="27"/>
            <p:cNvSpPr/>
            <p:nvPr/>
          </p:nvSpPr>
          <p:spPr>
            <a:xfrm flipH="false" flipV="false" rot="0">
              <a:off x="0" y="0"/>
              <a:ext cx="689864" cy="9525"/>
            </a:xfrm>
            <a:custGeom>
              <a:avLst/>
              <a:gdLst/>
              <a:ahLst/>
              <a:cxnLst/>
              <a:rect r="r" b="b" t="t" l="l"/>
              <a:pathLst>
                <a:path h="9525" w="689864">
                  <a:moveTo>
                    <a:pt x="0" y="0"/>
                  </a:moveTo>
                  <a:lnTo>
                    <a:pt x="689864" y="0"/>
                  </a:lnTo>
                  <a:lnTo>
                    <a:pt x="689864" y="9525"/>
                  </a:lnTo>
                  <a:lnTo>
                    <a:pt x="0" y="9525"/>
                  </a:lnTo>
                  <a:close/>
                </a:path>
              </a:pathLst>
            </a:custGeom>
            <a:solidFill>
              <a:srgbClr val="333333"/>
            </a:solidFill>
          </p:spPr>
        </p:sp>
      </p:grpSp>
      <p:grpSp>
        <p:nvGrpSpPr>
          <p:cNvPr name="Group 28" id="28"/>
          <p:cNvGrpSpPr>
            <a:grpSpLocks noChangeAspect="true"/>
          </p:cNvGrpSpPr>
          <p:nvPr/>
        </p:nvGrpSpPr>
        <p:grpSpPr>
          <a:xfrm rot="0">
            <a:off x="1374629" y="7708897"/>
            <a:ext cx="893312" cy="136522"/>
            <a:chOff x="0" y="0"/>
            <a:chExt cx="893318" cy="136525"/>
          </a:xfrm>
        </p:grpSpPr>
        <p:sp>
          <p:nvSpPr>
            <p:cNvPr name="Freeform 29" id="29"/>
            <p:cNvSpPr/>
            <p:nvPr/>
          </p:nvSpPr>
          <p:spPr>
            <a:xfrm flipH="false" flipV="false" rot="0">
              <a:off x="63500" y="63500"/>
              <a:ext cx="38227" cy="9525"/>
            </a:xfrm>
            <a:custGeom>
              <a:avLst/>
              <a:gdLst/>
              <a:ahLst/>
              <a:cxnLst/>
              <a:rect r="r" b="b" t="t" l="l"/>
              <a:pathLst>
                <a:path h="9525" w="38227">
                  <a:moveTo>
                    <a:pt x="0" y="0"/>
                  </a:moveTo>
                  <a:lnTo>
                    <a:pt x="38227" y="0"/>
                  </a:lnTo>
                  <a:lnTo>
                    <a:pt x="38227" y="9525"/>
                  </a:lnTo>
                  <a:lnTo>
                    <a:pt x="0" y="9525"/>
                  </a:lnTo>
                  <a:close/>
                </a:path>
              </a:pathLst>
            </a:custGeom>
            <a:solidFill>
              <a:srgbClr val="2B2B35"/>
            </a:solidFill>
          </p:spPr>
        </p:sp>
        <p:sp>
          <p:nvSpPr>
            <p:cNvPr name="Freeform 30" id="30"/>
            <p:cNvSpPr/>
            <p:nvPr/>
          </p:nvSpPr>
          <p:spPr>
            <a:xfrm flipH="false" flipV="false" rot="0">
              <a:off x="101727" y="63500"/>
              <a:ext cx="689864" cy="9525"/>
            </a:xfrm>
            <a:custGeom>
              <a:avLst/>
              <a:gdLst/>
              <a:ahLst/>
              <a:cxnLst/>
              <a:rect r="r" b="b" t="t" l="l"/>
              <a:pathLst>
                <a:path h="9525" w="689864">
                  <a:moveTo>
                    <a:pt x="0" y="0"/>
                  </a:moveTo>
                  <a:lnTo>
                    <a:pt x="689864" y="0"/>
                  </a:lnTo>
                  <a:lnTo>
                    <a:pt x="689864" y="9525"/>
                  </a:lnTo>
                  <a:lnTo>
                    <a:pt x="0" y="9525"/>
                  </a:lnTo>
                  <a:close/>
                </a:path>
              </a:pathLst>
            </a:custGeom>
            <a:solidFill>
              <a:srgbClr val="2B2B35"/>
            </a:solidFill>
          </p:spPr>
        </p:sp>
        <p:sp>
          <p:nvSpPr>
            <p:cNvPr name="Freeform 31" id="31"/>
            <p:cNvSpPr/>
            <p:nvPr/>
          </p:nvSpPr>
          <p:spPr>
            <a:xfrm flipH="false" flipV="false" rot="0">
              <a:off x="791591" y="63500"/>
              <a:ext cx="38227" cy="9525"/>
            </a:xfrm>
            <a:custGeom>
              <a:avLst/>
              <a:gdLst/>
              <a:ahLst/>
              <a:cxnLst/>
              <a:rect r="r" b="b" t="t" l="l"/>
              <a:pathLst>
                <a:path h="9525" w="38227">
                  <a:moveTo>
                    <a:pt x="0" y="0"/>
                  </a:moveTo>
                  <a:lnTo>
                    <a:pt x="38227" y="0"/>
                  </a:lnTo>
                  <a:lnTo>
                    <a:pt x="38227" y="9525"/>
                  </a:lnTo>
                  <a:lnTo>
                    <a:pt x="0" y="9525"/>
                  </a:lnTo>
                  <a:close/>
                </a:path>
              </a:pathLst>
            </a:custGeom>
            <a:solidFill>
              <a:srgbClr val="2B2B35"/>
            </a:solidFill>
          </p:spPr>
        </p:sp>
      </p:grpSp>
      <p:grpSp>
        <p:nvGrpSpPr>
          <p:cNvPr name="Group 32" id="32"/>
          <p:cNvGrpSpPr>
            <a:grpSpLocks noChangeAspect="true"/>
          </p:cNvGrpSpPr>
          <p:nvPr/>
        </p:nvGrpSpPr>
        <p:grpSpPr>
          <a:xfrm rot="0">
            <a:off x="1939681" y="9029700"/>
            <a:ext cx="689820" cy="9525"/>
            <a:chOff x="0" y="0"/>
            <a:chExt cx="689813" cy="9525"/>
          </a:xfrm>
        </p:grpSpPr>
        <p:sp>
          <p:nvSpPr>
            <p:cNvPr name="Freeform 33" id="33"/>
            <p:cNvSpPr/>
            <p:nvPr/>
          </p:nvSpPr>
          <p:spPr>
            <a:xfrm flipH="false" flipV="false" rot="0">
              <a:off x="0" y="0"/>
              <a:ext cx="689864" cy="9525"/>
            </a:xfrm>
            <a:custGeom>
              <a:avLst/>
              <a:gdLst/>
              <a:ahLst/>
              <a:cxnLst/>
              <a:rect r="r" b="b" t="t" l="l"/>
              <a:pathLst>
                <a:path h="9525" w="689864">
                  <a:moveTo>
                    <a:pt x="0" y="0"/>
                  </a:moveTo>
                  <a:lnTo>
                    <a:pt x="689864" y="0"/>
                  </a:lnTo>
                  <a:lnTo>
                    <a:pt x="689864" y="9525"/>
                  </a:lnTo>
                  <a:lnTo>
                    <a:pt x="0" y="9525"/>
                  </a:lnTo>
                  <a:close/>
                </a:path>
              </a:pathLst>
            </a:custGeom>
            <a:solidFill>
              <a:srgbClr val="2B2B35"/>
            </a:solidFill>
          </p:spPr>
        </p:sp>
      </p:grpSp>
      <p:grpSp>
        <p:nvGrpSpPr>
          <p:cNvPr name="Group 34" id="34"/>
          <p:cNvGrpSpPr>
            <a:grpSpLocks noChangeAspect="true"/>
          </p:cNvGrpSpPr>
          <p:nvPr/>
        </p:nvGrpSpPr>
        <p:grpSpPr>
          <a:xfrm rot="0">
            <a:off x="2523725" y="4308472"/>
            <a:ext cx="816969" cy="136522"/>
            <a:chOff x="0" y="0"/>
            <a:chExt cx="816966" cy="136525"/>
          </a:xfrm>
        </p:grpSpPr>
        <p:sp>
          <p:nvSpPr>
            <p:cNvPr name="Freeform 35" id="35"/>
            <p:cNvSpPr/>
            <p:nvPr/>
          </p:nvSpPr>
          <p:spPr>
            <a:xfrm flipH="false" flipV="false" rot="0">
              <a:off x="63500" y="63500"/>
              <a:ext cx="628777" cy="9525"/>
            </a:xfrm>
            <a:custGeom>
              <a:avLst/>
              <a:gdLst/>
              <a:ahLst/>
              <a:cxnLst/>
              <a:rect r="r" b="b" t="t" l="l"/>
              <a:pathLst>
                <a:path h="9525" w="628777">
                  <a:moveTo>
                    <a:pt x="0" y="0"/>
                  </a:moveTo>
                  <a:lnTo>
                    <a:pt x="628777" y="0"/>
                  </a:lnTo>
                  <a:lnTo>
                    <a:pt x="628777" y="9525"/>
                  </a:lnTo>
                  <a:lnTo>
                    <a:pt x="0" y="9525"/>
                  </a:lnTo>
                  <a:close/>
                </a:path>
              </a:pathLst>
            </a:custGeom>
            <a:solidFill>
              <a:srgbClr val="333333"/>
            </a:solidFill>
          </p:spPr>
        </p:sp>
        <p:sp>
          <p:nvSpPr>
            <p:cNvPr name="Freeform 36" id="36"/>
            <p:cNvSpPr/>
            <p:nvPr/>
          </p:nvSpPr>
          <p:spPr>
            <a:xfrm flipH="false" flipV="false" rot="0">
              <a:off x="692277" y="63500"/>
              <a:ext cx="61214" cy="9525"/>
            </a:xfrm>
            <a:custGeom>
              <a:avLst/>
              <a:gdLst/>
              <a:ahLst/>
              <a:cxnLst/>
              <a:rect r="r" b="b" t="t" l="l"/>
              <a:pathLst>
                <a:path h="9525" w="61214">
                  <a:moveTo>
                    <a:pt x="0" y="0"/>
                  </a:moveTo>
                  <a:lnTo>
                    <a:pt x="61214" y="0"/>
                  </a:lnTo>
                  <a:lnTo>
                    <a:pt x="61214" y="9525"/>
                  </a:lnTo>
                  <a:lnTo>
                    <a:pt x="0" y="9525"/>
                  </a:lnTo>
                  <a:close/>
                </a:path>
              </a:pathLst>
            </a:custGeom>
            <a:solidFill>
              <a:srgbClr val="333333"/>
            </a:solidFill>
          </p:spPr>
        </p:sp>
      </p:grpSp>
      <p:grpSp>
        <p:nvGrpSpPr>
          <p:cNvPr name="Group 37" id="37"/>
          <p:cNvGrpSpPr>
            <a:grpSpLocks noChangeAspect="true"/>
          </p:cNvGrpSpPr>
          <p:nvPr/>
        </p:nvGrpSpPr>
        <p:grpSpPr>
          <a:xfrm rot="0">
            <a:off x="4153348" y="7772400"/>
            <a:ext cx="204197" cy="9525"/>
            <a:chOff x="0" y="0"/>
            <a:chExt cx="204191" cy="9525"/>
          </a:xfrm>
        </p:grpSpPr>
        <p:sp>
          <p:nvSpPr>
            <p:cNvPr name="Freeform 38" id="38"/>
            <p:cNvSpPr/>
            <p:nvPr/>
          </p:nvSpPr>
          <p:spPr>
            <a:xfrm flipH="false" flipV="false" rot="0">
              <a:off x="0" y="0"/>
              <a:ext cx="204216" cy="9525"/>
            </a:xfrm>
            <a:custGeom>
              <a:avLst/>
              <a:gdLst/>
              <a:ahLst/>
              <a:cxnLst/>
              <a:rect r="r" b="b" t="t" l="l"/>
              <a:pathLst>
                <a:path h="9525" w="204216">
                  <a:moveTo>
                    <a:pt x="0" y="0"/>
                  </a:moveTo>
                  <a:lnTo>
                    <a:pt x="204216" y="0"/>
                  </a:lnTo>
                  <a:lnTo>
                    <a:pt x="204216" y="9525"/>
                  </a:lnTo>
                  <a:lnTo>
                    <a:pt x="0" y="9525"/>
                  </a:lnTo>
                  <a:close/>
                </a:path>
              </a:pathLst>
            </a:custGeom>
            <a:solidFill>
              <a:srgbClr val="2B2B35"/>
            </a:solidFill>
          </p:spPr>
        </p:sp>
      </p:grpSp>
      <p:grpSp>
        <p:nvGrpSpPr>
          <p:cNvPr name="Group 39" id="39"/>
          <p:cNvGrpSpPr>
            <a:grpSpLocks noChangeAspect="true"/>
          </p:cNvGrpSpPr>
          <p:nvPr/>
        </p:nvGrpSpPr>
        <p:grpSpPr>
          <a:xfrm rot="0">
            <a:off x="4695825" y="6038850"/>
            <a:ext cx="38100" cy="38100"/>
            <a:chOff x="0" y="0"/>
            <a:chExt cx="38100" cy="38100"/>
          </a:xfrm>
        </p:grpSpPr>
        <p:sp>
          <p:nvSpPr>
            <p:cNvPr name="Freeform 40" id="40"/>
            <p:cNvSpPr/>
            <p:nvPr/>
          </p:nvSpPr>
          <p:spPr>
            <a:xfrm flipH="false" flipV="false" rot="0">
              <a:off x="0" y="0"/>
              <a:ext cx="38100" cy="38100"/>
            </a:xfrm>
            <a:custGeom>
              <a:avLst/>
              <a:gdLst/>
              <a:ahLst/>
              <a:cxnLst/>
              <a:rect r="r" b="b" t="t" l="l"/>
              <a:pathLst>
                <a:path h="38100" w="38100">
                  <a:moveTo>
                    <a:pt x="38100" y="19050"/>
                  </a:moveTo>
                  <a:cubicBezTo>
                    <a:pt x="38100" y="21590"/>
                    <a:pt x="37592" y="24003"/>
                    <a:pt x="36703" y="26289"/>
                  </a:cubicBezTo>
                  <a:cubicBezTo>
                    <a:pt x="35814" y="28575"/>
                    <a:pt x="34417" y="30734"/>
                    <a:pt x="32512" y="32512"/>
                  </a:cubicBezTo>
                  <a:cubicBezTo>
                    <a:pt x="30607" y="34290"/>
                    <a:pt x="28702" y="35687"/>
                    <a:pt x="26289" y="36703"/>
                  </a:cubicBezTo>
                  <a:cubicBezTo>
                    <a:pt x="23876" y="37719"/>
                    <a:pt x="21590" y="38100"/>
                    <a:pt x="19050" y="38100"/>
                  </a:cubicBezTo>
                  <a:cubicBezTo>
                    <a:pt x="16510" y="38100"/>
                    <a:pt x="14097" y="37592"/>
                    <a:pt x="11811" y="36703"/>
                  </a:cubicBezTo>
                  <a:cubicBezTo>
                    <a:pt x="9525" y="35814"/>
                    <a:pt x="7366" y="34290"/>
                    <a:pt x="5588" y="32512"/>
                  </a:cubicBezTo>
                  <a:cubicBezTo>
                    <a:pt x="3810" y="30734"/>
                    <a:pt x="2413" y="28702"/>
                    <a:pt x="1397" y="26289"/>
                  </a:cubicBezTo>
                  <a:cubicBezTo>
                    <a:pt x="381" y="23876"/>
                    <a:pt x="0" y="21590"/>
                    <a:pt x="0" y="19050"/>
                  </a:cubicBezTo>
                  <a:cubicBezTo>
                    <a:pt x="0" y="16510"/>
                    <a:pt x="508" y="14097"/>
                    <a:pt x="1397" y="11811"/>
                  </a:cubicBezTo>
                  <a:cubicBezTo>
                    <a:pt x="2286" y="9525"/>
                    <a:pt x="3810" y="7366"/>
                    <a:pt x="5588" y="5588"/>
                  </a:cubicBezTo>
                  <a:cubicBezTo>
                    <a:pt x="7366" y="3810"/>
                    <a:pt x="9398" y="2413"/>
                    <a:pt x="11811" y="1397"/>
                  </a:cubicBezTo>
                  <a:cubicBezTo>
                    <a:pt x="14224" y="381"/>
                    <a:pt x="16510" y="0"/>
                    <a:pt x="19050" y="0"/>
                  </a:cubicBezTo>
                  <a:cubicBezTo>
                    <a:pt x="21590" y="0"/>
                    <a:pt x="24003" y="508"/>
                    <a:pt x="26289" y="1397"/>
                  </a:cubicBezTo>
                  <a:cubicBezTo>
                    <a:pt x="28575" y="2286"/>
                    <a:pt x="30734" y="3683"/>
                    <a:pt x="32512" y="5588"/>
                  </a:cubicBezTo>
                  <a:cubicBezTo>
                    <a:pt x="34290" y="7493"/>
                    <a:pt x="35687" y="9398"/>
                    <a:pt x="36703" y="11811"/>
                  </a:cubicBezTo>
                  <a:cubicBezTo>
                    <a:pt x="37719" y="14224"/>
                    <a:pt x="38100" y="16510"/>
                    <a:pt x="38100" y="19050"/>
                  </a:cubicBezTo>
                  <a:close/>
                </a:path>
              </a:pathLst>
            </a:custGeom>
            <a:solidFill>
              <a:srgbClr val="FFFFFF"/>
            </a:solidFill>
          </p:spPr>
        </p:sp>
      </p:grpSp>
      <p:grpSp>
        <p:nvGrpSpPr>
          <p:cNvPr name="Group 41" id="41"/>
          <p:cNvGrpSpPr>
            <a:grpSpLocks noChangeAspect="true"/>
          </p:cNvGrpSpPr>
          <p:nvPr/>
        </p:nvGrpSpPr>
        <p:grpSpPr>
          <a:xfrm rot="0">
            <a:off x="4724400" y="2133600"/>
            <a:ext cx="38100" cy="38100"/>
            <a:chOff x="0" y="0"/>
            <a:chExt cx="38100" cy="38100"/>
          </a:xfrm>
        </p:grpSpPr>
        <p:sp>
          <p:nvSpPr>
            <p:cNvPr name="Freeform 42" id="42"/>
            <p:cNvSpPr/>
            <p:nvPr/>
          </p:nvSpPr>
          <p:spPr>
            <a:xfrm flipH="false" flipV="false" rot="0">
              <a:off x="0" y="0"/>
              <a:ext cx="38100" cy="38100"/>
            </a:xfrm>
            <a:custGeom>
              <a:avLst/>
              <a:gdLst/>
              <a:ahLst/>
              <a:cxnLst/>
              <a:rect r="r" b="b" t="t" l="l"/>
              <a:pathLst>
                <a:path h="38100" w="38100">
                  <a:moveTo>
                    <a:pt x="38100" y="19050"/>
                  </a:moveTo>
                  <a:cubicBezTo>
                    <a:pt x="38100" y="21590"/>
                    <a:pt x="37592" y="24003"/>
                    <a:pt x="36703" y="26289"/>
                  </a:cubicBezTo>
                  <a:cubicBezTo>
                    <a:pt x="35814" y="28575"/>
                    <a:pt x="34417" y="30734"/>
                    <a:pt x="32512" y="32512"/>
                  </a:cubicBezTo>
                  <a:cubicBezTo>
                    <a:pt x="30607" y="34290"/>
                    <a:pt x="28702" y="35687"/>
                    <a:pt x="26289" y="36703"/>
                  </a:cubicBezTo>
                  <a:cubicBezTo>
                    <a:pt x="23876" y="37719"/>
                    <a:pt x="21590" y="38100"/>
                    <a:pt x="19050" y="38100"/>
                  </a:cubicBezTo>
                  <a:cubicBezTo>
                    <a:pt x="16510" y="38100"/>
                    <a:pt x="14097" y="37592"/>
                    <a:pt x="11811" y="36703"/>
                  </a:cubicBezTo>
                  <a:cubicBezTo>
                    <a:pt x="9525" y="35814"/>
                    <a:pt x="7366" y="34290"/>
                    <a:pt x="5588" y="32512"/>
                  </a:cubicBezTo>
                  <a:cubicBezTo>
                    <a:pt x="3810" y="30734"/>
                    <a:pt x="2413" y="28702"/>
                    <a:pt x="1397" y="26289"/>
                  </a:cubicBezTo>
                  <a:cubicBezTo>
                    <a:pt x="381" y="23876"/>
                    <a:pt x="0" y="21590"/>
                    <a:pt x="0" y="19050"/>
                  </a:cubicBezTo>
                  <a:cubicBezTo>
                    <a:pt x="0" y="16510"/>
                    <a:pt x="508" y="14097"/>
                    <a:pt x="1397" y="11811"/>
                  </a:cubicBezTo>
                  <a:cubicBezTo>
                    <a:pt x="2286" y="9525"/>
                    <a:pt x="3810" y="7366"/>
                    <a:pt x="5588" y="5588"/>
                  </a:cubicBezTo>
                  <a:cubicBezTo>
                    <a:pt x="7366" y="3810"/>
                    <a:pt x="9398" y="2413"/>
                    <a:pt x="11811" y="1397"/>
                  </a:cubicBezTo>
                  <a:cubicBezTo>
                    <a:pt x="14224" y="381"/>
                    <a:pt x="16510" y="0"/>
                    <a:pt x="19050" y="0"/>
                  </a:cubicBezTo>
                  <a:cubicBezTo>
                    <a:pt x="21590" y="0"/>
                    <a:pt x="24003" y="508"/>
                    <a:pt x="26289" y="1397"/>
                  </a:cubicBezTo>
                  <a:cubicBezTo>
                    <a:pt x="28575" y="2286"/>
                    <a:pt x="30734" y="3683"/>
                    <a:pt x="32512" y="5588"/>
                  </a:cubicBezTo>
                  <a:cubicBezTo>
                    <a:pt x="34290" y="7493"/>
                    <a:pt x="35687" y="9398"/>
                    <a:pt x="36703" y="11811"/>
                  </a:cubicBezTo>
                  <a:cubicBezTo>
                    <a:pt x="37719" y="14224"/>
                    <a:pt x="38100" y="16510"/>
                    <a:pt x="38100" y="19050"/>
                  </a:cubicBezTo>
                  <a:close/>
                </a:path>
              </a:pathLst>
            </a:custGeom>
            <a:solidFill>
              <a:srgbClr val="FFFFFF"/>
            </a:solidFill>
          </p:spPr>
        </p:sp>
      </p:grpSp>
      <p:grpSp>
        <p:nvGrpSpPr>
          <p:cNvPr name="Group 43" id="43"/>
          <p:cNvGrpSpPr>
            <a:grpSpLocks noChangeAspect="true"/>
          </p:cNvGrpSpPr>
          <p:nvPr/>
        </p:nvGrpSpPr>
        <p:grpSpPr>
          <a:xfrm rot="0">
            <a:off x="4839891" y="7524750"/>
            <a:ext cx="642490" cy="9525"/>
            <a:chOff x="0" y="0"/>
            <a:chExt cx="642493" cy="9525"/>
          </a:xfrm>
        </p:grpSpPr>
        <p:sp>
          <p:nvSpPr>
            <p:cNvPr name="Freeform 44" id="44"/>
            <p:cNvSpPr/>
            <p:nvPr/>
          </p:nvSpPr>
          <p:spPr>
            <a:xfrm flipH="false" flipV="false" rot="0">
              <a:off x="0" y="0"/>
              <a:ext cx="642493" cy="9525"/>
            </a:xfrm>
            <a:custGeom>
              <a:avLst/>
              <a:gdLst/>
              <a:ahLst/>
              <a:cxnLst/>
              <a:rect r="r" b="b" t="t" l="l"/>
              <a:pathLst>
                <a:path h="9525" w="642493">
                  <a:moveTo>
                    <a:pt x="0" y="0"/>
                  </a:moveTo>
                  <a:lnTo>
                    <a:pt x="642493" y="0"/>
                  </a:lnTo>
                  <a:lnTo>
                    <a:pt x="642493" y="9525"/>
                  </a:lnTo>
                  <a:lnTo>
                    <a:pt x="0" y="9525"/>
                  </a:lnTo>
                  <a:close/>
                </a:path>
              </a:pathLst>
            </a:custGeom>
            <a:solidFill>
              <a:srgbClr val="2B2B35"/>
            </a:solidFill>
          </p:spPr>
        </p:sp>
      </p:grpSp>
      <p:grpSp>
        <p:nvGrpSpPr>
          <p:cNvPr name="Group 45" id="45"/>
          <p:cNvGrpSpPr>
            <a:grpSpLocks noChangeAspect="true"/>
          </p:cNvGrpSpPr>
          <p:nvPr/>
        </p:nvGrpSpPr>
        <p:grpSpPr>
          <a:xfrm rot="0">
            <a:off x="5667823" y="3057525"/>
            <a:ext cx="689820" cy="9525"/>
            <a:chOff x="0" y="0"/>
            <a:chExt cx="689813" cy="9525"/>
          </a:xfrm>
        </p:grpSpPr>
        <p:sp>
          <p:nvSpPr>
            <p:cNvPr name="Freeform 46" id="46"/>
            <p:cNvSpPr/>
            <p:nvPr/>
          </p:nvSpPr>
          <p:spPr>
            <a:xfrm flipH="false" flipV="false" rot="0">
              <a:off x="0" y="0"/>
              <a:ext cx="689864" cy="9525"/>
            </a:xfrm>
            <a:custGeom>
              <a:avLst/>
              <a:gdLst/>
              <a:ahLst/>
              <a:cxnLst/>
              <a:rect r="r" b="b" t="t" l="l"/>
              <a:pathLst>
                <a:path h="9525" w="689864">
                  <a:moveTo>
                    <a:pt x="0" y="0"/>
                  </a:moveTo>
                  <a:lnTo>
                    <a:pt x="689864" y="0"/>
                  </a:lnTo>
                  <a:lnTo>
                    <a:pt x="689864" y="9525"/>
                  </a:lnTo>
                  <a:lnTo>
                    <a:pt x="0" y="9525"/>
                  </a:lnTo>
                  <a:close/>
                </a:path>
              </a:pathLst>
            </a:custGeom>
            <a:solidFill>
              <a:srgbClr val="333333"/>
            </a:solidFill>
          </p:spPr>
        </p:sp>
      </p:grpSp>
      <p:grpSp>
        <p:nvGrpSpPr>
          <p:cNvPr name="Group 47" id="47"/>
          <p:cNvGrpSpPr>
            <a:grpSpLocks noChangeAspect="true"/>
          </p:cNvGrpSpPr>
          <p:nvPr/>
        </p:nvGrpSpPr>
        <p:grpSpPr>
          <a:xfrm rot="0">
            <a:off x="5991225" y="7143750"/>
            <a:ext cx="642490" cy="9525"/>
            <a:chOff x="0" y="0"/>
            <a:chExt cx="642493" cy="9525"/>
          </a:xfrm>
        </p:grpSpPr>
        <p:sp>
          <p:nvSpPr>
            <p:cNvPr name="Freeform 48" id="48"/>
            <p:cNvSpPr/>
            <p:nvPr/>
          </p:nvSpPr>
          <p:spPr>
            <a:xfrm flipH="false" flipV="false" rot="0">
              <a:off x="0" y="0"/>
              <a:ext cx="642493" cy="9525"/>
            </a:xfrm>
            <a:custGeom>
              <a:avLst/>
              <a:gdLst/>
              <a:ahLst/>
              <a:cxnLst/>
              <a:rect r="r" b="b" t="t" l="l"/>
              <a:pathLst>
                <a:path h="9525" w="642493">
                  <a:moveTo>
                    <a:pt x="0" y="0"/>
                  </a:moveTo>
                  <a:lnTo>
                    <a:pt x="642493" y="0"/>
                  </a:lnTo>
                  <a:lnTo>
                    <a:pt x="642493" y="9525"/>
                  </a:lnTo>
                  <a:lnTo>
                    <a:pt x="0" y="9525"/>
                  </a:lnTo>
                  <a:close/>
                </a:path>
              </a:pathLst>
            </a:custGeom>
            <a:solidFill>
              <a:srgbClr val="2B2B35"/>
            </a:solidFill>
          </p:spPr>
        </p:sp>
      </p:grpSp>
      <p:grpSp>
        <p:nvGrpSpPr>
          <p:cNvPr name="Group 49" id="49"/>
          <p:cNvGrpSpPr>
            <a:grpSpLocks noChangeAspect="true"/>
          </p:cNvGrpSpPr>
          <p:nvPr/>
        </p:nvGrpSpPr>
        <p:grpSpPr>
          <a:xfrm rot="0">
            <a:off x="5961059" y="3584572"/>
            <a:ext cx="847030" cy="136522"/>
            <a:chOff x="0" y="0"/>
            <a:chExt cx="847026" cy="136525"/>
          </a:xfrm>
        </p:grpSpPr>
        <p:sp>
          <p:nvSpPr>
            <p:cNvPr name="Freeform 50" id="50"/>
            <p:cNvSpPr/>
            <p:nvPr/>
          </p:nvSpPr>
          <p:spPr>
            <a:xfrm flipH="false" flipV="false" rot="0">
              <a:off x="63500" y="63500"/>
              <a:ext cx="689864" cy="9525"/>
            </a:xfrm>
            <a:custGeom>
              <a:avLst/>
              <a:gdLst/>
              <a:ahLst/>
              <a:cxnLst/>
              <a:rect r="r" b="b" t="t" l="l"/>
              <a:pathLst>
                <a:path h="9525" w="689864">
                  <a:moveTo>
                    <a:pt x="0" y="0"/>
                  </a:moveTo>
                  <a:lnTo>
                    <a:pt x="689864" y="0"/>
                  </a:lnTo>
                  <a:lnTo>
                    <a:pt x="689864" y="9525"/>
                  </a:lnTo>
                  <a:lnTo>
                    <a:pt x="0" y="9525"/>
                  </a:lnTo>
                  <a:close/>
                </a:path>
              </a:pathLst>
            </a:custGeom>
            <a:solidFill>
              <a:srgbClr val="333333"/>
            </a:solidFill>
          </p:spPr>
        </p:sp>
        <p:sp>
          <p:nvSpPr>
            <p:cNvPr name="Freeform 51" id="51"/>
            <p:cNvSpPr/>
            <p:nvPr/>
          </p:nvSpPr>
          <p:spPr>
            <a:xfrm flipH="false" flipV="false" rot="0">
              <a:off x="753364" y="63500"/>
              <a:ext cx="30226" cy="9525"/>
            </a:xfrm>
            <a:custGeom>
              <a:avLst/>
              <a:gdLst/>
              <a:ahLst/>
              <a:cxnLst/>
              <a:rect r="r" b="b" t="t" l="l"/>
              <a:pathLst>
                <a:path h="9525" w="30226">
                  <a:moveTo>
                    <a:pt x="0" y="0"/>
                  </a:moveTo>
                  <a:lnTo>
                    <a:pt x="30226" y="0"/>
                  </a:lnTo>
                  <a:lnTo>
                    <a:pt x="30226" y="9525"/>
                  </a:lnTo>
                  <a:lnTo>
                    <a:pt x="0" y="9525"/>
                  </a:lnTo>
                  <a:close/>
                </a:path>
              </a:pathLst>
            </a:custGeom>
            <a:solidFill>
              <a:srgbClr val="333333"/>
            </a:solidFill>
          </p:spPr>
        </p:sp>
      </p:grpSp>
      <p:grpSp>
        <p:nvGrpSpPr>
          <p:cNvPr name="Group 52" id="52"/>
          <p:cNvGrpSpPr>
            <a:grpSpLocks noChangeAspect="true"/>
          </p:cNvGrpSpPr>
          <p:nvPr/>
        </p:nvGrpSpPr>
        <p:grpSpPr>
          <a:xfrm rot="0">
            <a:off x="5200802" y="5114925"/>
            <a:ext cx="1606001" cy="9525"/>
            <a:chOff x="0" y="0"/>
            <a:chExt cx="1606004" cy="9525"/>
          </a:xfrm>
        </p:grpSpPr>
        <p:sp>
          <p:nvSpPr>
            <p:cNvPr name="Freeform 53" id="53"/>
            <p:cNvSpPr/>
            <p:nvPr/>
          </p:nvSpPr>
          <p:spPr>
            <a:xfrm flipH="false" flipV="false" rot="0">
              <a:off x="0" y="0"/>
              <a:ext cx="1606042" cy="9525"/>
            </a:xfrm>
            <a:custGeom>
              <a:avLst/>
              <a:gdLst/>
              <a:ahLst/>
              <a:cxnLst/>
              <a:rect r="r" b="b" t="t" l="l"/>
              <a:pathLst>
                <a:path h="9525" w="1606042">
                  <a:moveTo>
                    <a:pt x="0" y="0"/>
                  </a:moveTo>
                  <a:lnTo>
                    <a:pt x="1606042" y="0"/>
                  </a:lnTo>
                  <a:lnTo>
                    <a:pt x="1606042" y="9525"/>
                  </a:lnTo>
                  <a:lnTo>
                    <a:pt x="0" y="9525"/>
                  </a:lnTo>
                  <a:close/>
                </a:path>
              </a:pathLst>
            </a:custGeom>
            <a:solidFill>
              <a:srgbClr val="333333"/>
            </a:solidFill>
          </p:spPr>
        </p:sp>
      </p:grpSp>
      <p:grpSp>
        <p:nvGrpSpPr>
          <p:cNvPr name="Group 54" id="54"/>
          <p:cNvGrpSpPr>
            <a:grpSpLocks noChangeAspect="true"/>
          </p:cNvGrpSpPr>
          <p:nvPr/>
        </p:nvGrpSpPr>
        <p:grpSpPr>
          <a:xfrm rot="0">
            <a:off x="6888661" y="7648575"/>
            <a:ext cx="470897" cy="9525"/>
            <a:chOff x="0" y="0"/>
            <a:chExt cx="470891" cy="9525"/>
          </a:xfrm>
        </p:grpSpPr>
        <p:sp>
          <p:nvSpPr>
            <p:cNvPr name="Freeform 55" id="55"/>
            <p:cNvSpPr/>
            <p:nvPr/>
          </p:nvSpPr>
          <p:spPr>
            <a:xfrm flipH="false" flipV="false" rot="0">
              <a:off x="0" y="0"/>
              <a:ext cx="470916" cy="9525"/>
            </a:xfrm>
            <a:custGeom>
              <a:avLst/>
              <a:gdLst/>
              <a:ahLst/>
              <a:cxnLst/>
              <a:rect r="r" b="b" t="t" l="l"/>
              <a:pathLst>
                <a:path h="9525" w="470916">
                  <a:moveTo>
                    <a:pt x="0" y="0"/>
                  </a:moveTo>
                  <a:lnTo>
                    <a:pt x="470916" y="0"/>
                  </a:lnTo>
                  <a:lnTo>
                    <a:pt x="470916" y="9525"/>
                  </a:lnTo>
                  <a:lnTo>
                    <a:pt x="0" y="9525"/>
                  </a:lnTo>
                  <a:close/>
                </a:path>
              </a:pathLst>
            </a:custGeom>
            <a:solidFill>
              <a:srgbClr val="2B2B35"/>
            </a:solidFill>
          </p:spPr>
        </p:sp>
      </p:grpSp>
      <p:sp>
        <p:nvSpPr>
          <p:cNvPr name="TextBox 56" id="56"/>
          <p:cNvSpPr txBox="true"/>
          <p:nvPr/>
        </p:nvSpPr>
        <p:spPr>
          <a:xfrm rot="0">
            <a:off x="984352" y="5652345"/>
            <a:ext cx="706803" cy="326574"/>
          </a:xfrm>
          <a:prstGeom prst="rect">
            <a:avLst/>
          </a:prstGeom>
        </p:spPr>
        <p:txBody>
          <a:bodyPr anchor="t" rtlCol="false" tIns="0" lIns="0" bIns="0" rIns="0">
            <a:spAutoFit/>
          </a:bodyPr>
          <a:lstStyle/>
          <a:p>
            <a:pPr algn="l">
              <a:lnSpc>
                <a:spcPts val="2520"/>
              </a:lnSpc>
            </a:pPr>
            <a:r>
              <a:rPr lang="en-US" sz="1800">
                <a:solidFill>
                  <a:srgbClr val="FFFFFF"/>
                </a:solidFill>
                <a:latin typeface="Arimo"/>
                <a:ea typeface="Arimo"/>
                <a:cs typeface="Arimo"/>
                <a:sym typeface="Arimo"/>
              </a:rPr>
              <a:t>Public</a:t>
            </a:r>
          </a:p>
        </p:txBody>
      </p:sp>
      <p:sp>
        <p:nvSpPr>
          <p:cNvPr name="TextBox 57" id="57"/>
          <p:cNvSpPr txBox="true"/>
          <p:nvPr/>
        </p:nvSpPr>
        <p:spPr>
          <a:xfrm rot="0">
            <a:off x="1065905" y="1728045"/>
            <a:ext cx="948404" cy="326574"/>
          </a:xfrm>
          <a:prstGeom prst="rect">
            <a:avLst/>
          </a:prstGeom>
        </p:spPr>
        <p:txBody>
          <a:bodyPr anchor="t" rtlCol="false" tIns="0" lIns="0" bIns="0" rIns="0">
            <a:spAutoFit/>
          </a:bodyPr>
          <a:lstStyle/>
          <a:p>
            <a:pPr algn="l">
              <a:lnSpc>
                <a:spcPts val="2520"/>
              </a:lnSpc>
            </a:pPr>
            <a:r>
              <a:rPr lang="en-US" sz="1800">
                <a:solidFill>
                  <a:srgbClr val="FFFFFF"/>
                </a:solidFill>
                <a:latin typeface="Arimo"/>
                <a:ea typeface="Arimo"/>
                <a:cs typeface="Arimo"/>
                <a:sym typeface="Arimo"/>
              </a:rPr>
              <a:t>National</a:t>
            </a:r>
          </a:p>
        </p:txBody>
      </p:sp>
      <p:sp>
        <p:nvSpPr>
          <p:cNvPr name="TextBox 58" id="58"/>
          <p:cNvSpPr txBox="true"/>
          <p:nvPr/>
        </p:nvSpPr>
        <p:spPr>
          <a:xfrm rot="0">
            <a:off x="4733773" y="5652345"/>
            <a:ext cx="665817" cy="326574"/>
          </a:xfrm>
          <a:prstGeom prst="rect">
            <a:avLst/>
          </a:prstGeom>
        </p:spPr>
        <p:txBody>
          <a:bodyPr anchor="t" rtlCol="false" tIns="0" lIns="0" bIns="0" rIns="0">
            <a:spAutoFit/>
          </a:bodyPr>
          <a:lstStyle/>
          <a:p>
            <a:pPr algn="l">
              <a:lnSpc>
                <a:spcPts val="2520"/>
              </a:lnSpc>
            </a:pPr>
            <a:r>
              <a:rPr lang="en-US" sz="1800">
                <a:solidFill>
                  <a:srgbClr val="FFFFFF"/>
                </a:solidFill>
                <a:latin typeface="Arimo"/>
                <a:ea typeface="Arimo"/>
                <a:cs typeface="Arimo"/>
                <a:sym typeface="Arimo"/>
              </a:rPr>
              <a:t>Local </a:t>
            </a:r>
          </a:p>
        </p:txBody>
      </p:sp>
      <p:sp>
        <p:nvSpPr>
          <p:cNvPr name="TextBox 59" id="59"/>
          <p:cNvSpPr txBox="true"/>
          <p:nvPr/>
        </p:nvSpPr>
        <p:spPr>
          <a:xfrm rot="0">
            <a:off x="4734220" y="1737570"/>
            <a:ext cx="991324" cy="326574"/>
          </a:xfrm>
          <a:prstGeom prst="rect">
            <a:avLst/>
          </a:prstGeom>
        </p:spPr>
        <p:txBody>
          <a:bodyPr anchor="t" rtlCol="false" tIns="0" lIns="0" bIns="0" rIns="0">
            <a:spAutoFit/>
          </a:bodyPr>
          <a:lstStyle/>
          <a:p>
            <a:pPr algn="l">
              <a:lnSpc>
                <a:spcPts val="2520"/>
              </a:lnSpc>
            </a:pPr>
            <a:r>
              <a:rPr lang="en-US" sz="1800">
                <a:solidFill>
                  <a:srgbClr val="FFFFFF"/>
                </a:solidFill>
                <a:latin typeface="Arimo"/>
                <a:ea typeface="Arimo"/>
                <a:cs typeface="Arimo"/>
                <a:sym typeface="Arimo"/>
              </a:rPr>
              <a:t>Systems</a:t>
            </a:r>
          </a:p>
        </p:txBody>
      </p:sp>
      <p:sp>
        <p:nvSpPr>
          <p:cNvPr name="TextBox 60" id="60"/>
          <p:cNvSpPr txBox="true"/>
          <p:nvPr/>
        </p:nvSpPr>
        <p:spPr>
          <a:xfrm rot="0">
            <a:off x="706336" y="8779221"/>
            <a:ext cx="2933252" cy="257042"/>
          </a:xfrm>
          <a:prstGeom prst="rect">
            <a:avLst/>
          </a:prstGeom>
        </p:spPr>
        <p:txBody>
          <a:bodyPr anchor="t" rtlCol="false" tIns="0" lIns="0" bIns="0" rIns="0">
            <a:spAutoFit/>
          </a:bodyPr>
          <a:lstStyle/>
          <a:p>
            <a:pPr algn="l">
              <a:lnSpc>
                <a:spcPts val="975"/>
              </a:lnSpc>
            </a:pPr>
            <a:r>
              <a:rPr lang="en-US" sz="825">
                <a:solidFill>
                  <a:srgbClr val="2B2B35"/>
                </a:solidFill>
                <a:latin typeface="Arimo"/>
                <a:ea typeface="Arimo"/>
                <a:cs typeface="Arimo"/>
                <a:sym typeface="Arimo"/>
              </a:rPr>
              <a:t>This is updated regularly</a:t>
            </a:r>
            <a:r>
              <a:rPr lang="en-US" sz="825">
                <a:solidFill>
                  <a:srgbClr val="2B2B35"/>
                </a:solidFill>
                <a:latin typeface="Arimo"/>
                <a:ea typeface="Arimo"/>
                <a:cs typeface="Arimo"/>
                <a:sym typeface="Arimo"/>
                <a:hlinkClick r:id="rId12" tooltip="https://www.natcan.org.uk/audits/non-hodgkin-lymphoma/"/>
              </a:rPr>
              <a:t> with our repor</a:t>
            </a:r>
            <a:r>
              <a:rPr lang="en-US" sz="825">
                <a:solidFill>
                  <a:srgbClr val="2B2B35"/>
                </a:solidFill>
                <a:latin typeface="Arimo"/>
                <a:ea typeface="Arimo"/>
                <a:cs typeface="Arimo"/>
                <a:sym typeface="Arimo"/>
              </a:rPr>
              <a:t>ts and information about upcoming events [</a:t>
            </a:r>
            <a:r>
              <a:rPr lang="en-US" sz="825">
                <a:solidFill>
                  <a:srgbClr val="2B2B35"/>
                </a:solidFill>
                <a:latin typeface="Arimo"/>
                <a:ea typeface="Arimo"/>
                <a:cs typeface="Arimo"/>
                <a:sym typeface="Arimo"/>
                <a:hlinkClick r:id="rId13" tooltip="https://www.natcan.org.uk/audits/non-hodgkin-lymphoma/"/>
              </a:rPr>
              <a:t>available here</a:t>
            </a:r>
            <a:r>
              <a:rPr lang="en-US" sz="825">
                <a:solidFill>
                  <a:srgbClr val="2B2B35"/>
                </a:solidFill>
                <a:latin typeface="Arimo"/>
                <a:ea typeface="Arimo"/>
                <a:cs typeface="Arimo"/>
                <a:sym typeface="Arimo"/>
              </a:rPr>
              <a:t>].</a:t>
            </a:r>
          </a:p>
        </p:txBody>
      </p:sp>
      <p:sp>
        <p:nvSpPr>
          <p:cNvPr name="TextBox 61" id="61"/>
          <p:cNvSpPr txBox="true"/>
          <p:nvPr/>
        </p:nvSpPr>
        <p:spPr>
          <a:xfrm rot="0">
            <a:off x="449161" y="2473671"/>
            <a:ext cx="3296231" cy="590417"/>
          </a:xfrm>
          <a:prstGeom prst="rect">
            <a:avLst/>
          </a:prstGeom>
        </p:spPr>
        <p:txBody>
          <a:bodyPr anchor="t" rtlCol="false" tIns="0" lIns="0" bIns="0" rIns="0">
            <a:spAutoFit/>
          </a:bodyPr>
          <a:lstStyle/>
          <a:p>
            <a:pPr algn="l">
              <a:lnSpc>
                <a:spcPts val="1174"/>
              </a:lnSpc>
            </a:pPr>
            <a:r>
              <a:rPr lang="en-US" sz="825">
                <a:solidFill>
                  <a:srgbClr val="333333"/>
                </a:solidFill>
                <a:latin typeface="Arimo"/>
                <a:ea typeface="Arimo"/>
                <a:cs typeface="Arimo"/>
                <a:sym typeface="Arimo"/>
              </a:rPr>
              <a:t>The inaugural NNHLA State of the Nation Report (SotN) and supplementary materials were released in September 2024. This report highlighted significant practice variations in key areas, </a:t>
            </a:r>
          </a:p>
          <a:p>
            <a:pPr algn="l">
              <a:lnSpc>
                <a:spcPts val="975"/>
              </a:lnSpc>
            </a:pPr>
            <a:r>
              <a:rPr lang="en-US" sz="825">
                <a:solidFill>
                  <a:srgbClr val="333333"/>
                </a:solidFill>
                <a:latin typeface="Arimo"/>
                <a:ea typeface="Arimo"/>
                <a:cs typeface="Arimo"/>
                <a:sym typeface="Arimo"/>
              </a:rPr>
              <a:t>including:</a:t>
            </a:r>
          </a:p>
        </p:txBody>
      </p:sp>
      <p:sp>
        <p:nvSpPr>
          <p:cNvPr name="TextBox 62" id="62"/>
          <p:cNvSpPr txBox="true"/>
          <p:nvPr/>
        </p:nvSpPr>
        <p:spPr>
          <a:xfrm rot="0">
            <a:off x="582063" y="3055191"/>
            <a:ext cx="3186503" cy="448532"/>
          </a:xfrm>
          <a:prstGeom prst="rect">
            <a:avLst/>
          </a:prstGeom>
        </p:spPr>
        <p:txBody>
          <a:bodyPr anchor="t" rtlCol="false" tIns="0" lIns="0" bIns="0" rIns="0">
            <a:spAutoFit/>
          </a:bodyPr>
          <a:lstStyle/>
          <a:p>
            <a:pPr algn="l">
              <a:lnSpc>
                <a:spcPts val="1184"/>
              </a:lnSpc>
            </a:pPr>
            <a:r>
              <a:rPr lang="en-US" sz="825">
                <a:solidFill>
                  <a:srgbClr val="333333"/>
                </a:solidFill>
                <a:latin typeface="Arimo"/>
                <a:ea typeface="Arimo"/>
                <a:cs typeface="Arimo"/>
                <a:sym typeface="Arimo"/>
              </a:rPr>
              <a:t> Clinical nurse specialist involvement  Timeliness of MDT discussions  Timeliness of chemotherapy and consolidation radiotherapy </a:t>
            </a:r>
          </a:p>
        </p:txBody>
      </p:sp>
      <p:sp>
        <p:nvSpPr>
          <p:cNvPr name="TextBox 63" id="63"/>
          <p:cNvSpPr txBox="true"/>
          <p:nvPr/>
        </p:nvSpPr>
        <p:spPr>
          <a:xfrm rot="0">
            <a:off x="706336" y="3492846"/>
            <a:ext cx="402174" cy="152267"/>
          </a:xfrm>
          <a:prstGeom prst="rect">
            <a:avLst/>
          </a:prstGeom>
        </p:spPr>
        <p:txBody>
          <a:bodyPr anchor="t" rtlCol="false" tIns="0" lIns="0" bIns="0" rIns="0">
            <a:spAutoFit/>
          </a:bodyPr>
          <a:lstStyle/>
          <a:p>
            <a:pPr algn="l">
              <a:lnSpc>
                <a:spcPts val="1184"/>
              </a:lnSpc>
            </a:pPr>
            <a:r>
              <a:rPr lang="en-US" sz="825">
                <a:solidFill>
                  <a:srgbClr val="333333"/>
                </a:solidFill>
                <a:latin typeface="Arimo"/>
                <a:ea typeface="Arimo"/>
                <a:cs typeface="Arimo"/>
                <a:sym typeface="Arimo"/>
              </a:rPr>
              <a:t>delivery</a:t>
            </a:r>
          </a:p>
        </p:txBody>
      </p:sp>
      <p:sp>
        <p:nvSpPr>
          <p:cNvPr name="TextBox 64" id="64"/>
          <p:cNvSpPr txBox="true"/>
          <p:nvPr/>
        </p:nvSpPr>
        <p:spPr>
          <a:xfrm rot="0">
            <a:off x="449161" y="3645741"/>
            <a:ext cx="3363335" cy="1915382"/>
          </a:xfrm>
          <a:prstGeom prst="rect">
            <a:avLst/>
          </a:prstGeom>
        </p:spPr>
        <p:txBody>
          <a:bodyPr anchor="t" rtlCol="false" tIns="0" lIns="0" bIns="0" rIns="0">
            <a:spAutoFit/>
          </a:bodyPr>
          <a:lstStyle/>
          <a:p>
            <a:pPr algn="just">
              <a:lnSpc>
                <a:spcPts val="1184"/>
              </a:lnSpc>
            </a:pPr>
            <a:r>
              <a:rPr lang="en-US" sz="825">
                <a:solidFill>
                  <a:srgbClr val="333333"/>
                </a:solidFill>
                <a:latin typeface="Arimo"/>
                <a:ea typeface="Arimo"/>
                <a:cs typeface="Arimo"/>
                <a:sym typeface="Arimo"/>
              </a:rPr>
              <a:t> Radiotherapy use by non-Hodgkin lymphoma (NHL) sub-type</a:t>
            </a:r>
          </a:p>
          <a:p>
            <a:pPr algn="just">
              <a:lnSpc>
                <a:spcPts val="975"/>
              </a:lnSpc>
            </a:pPr>
            <a:r>
              <a:rPr lang="en-US" sz="825">
                <a:solidFill>
                  <a:srgbClr val="333333"/>
                </a:solidFill>
                <a:latin typeface="Arimo"/>
                <a:ea typeface="Arimo"/>
                <a:cs typeface="Arimo"/>
                <a:sym typeface="Arimo"/>
              </a:rPr>
              <a:t> Overall one-year survival </a:t>
            </a:r>
          </a:p>
          <a:p>
            <a:pPr algn="just">
              <a:lnSpc>
                <a:spcPts val="1424"/>
              </a:lnSpc>
            </a:pPr>
            <a:r>
              <a:rPr lang="en-US" sz="825">
                <a:solidFill>
                  <a:srgbClr val="333333"/>
                </a:solidFill>
                <a:latin typeface="Arimo"/>
                <a:ea typeface="Arimo"/>
                <a:cs typeface="Arimo"/>
                <a:sym typeface="Arimo"/>
              </a:rPr>
              <a:t>The full report is </a:t>
            </a:r>
            <a:r>
              <a:rPr lang="en-US" sz="825">
                <a:solidFill>
                  <a:srgbClr val="333333"/>
                </a:solidFill>
                <a:latin typeface="Arimo"/>
                <a:ea typeface="Arimo"/>
                <a:cs typeface="Arimo"/>
                <a:sym typeface="Arimo"/>
                <a:hlinkClick r:id="rId14" tooltip="https://www.natcan.org.uk/wp-content/uploads/2024/10/NNHLA-SoTN-2024-v2.2.pdf"/>
              </a:rPr>
              <a:t>available here.</a:t>
            </a:r>
          </a:p>
          <a:p>
            <a:pPr algn="just">
              <a:lnSpc>
                <a:spcPts val="825"/>
              </a:lnSpc>
            </a:pPr>
            <a:r>
              <a:rPr lang="en-US" sz="825">
                <a:solidFill>
                  <a:srgbClr val="333333"/>
                </a:solidFill>
                <a:latin typeface="Arimo"/>
                <a:ea typeface="Arimo"/>
                <a:cs typeface="Arimo"/>
                <a:sym typeface="Arimo"/>
              </a:rPr>
              <a:t>To provide cancer alliances and trusts with timely insights, the </a:t>
            </a:r>
          </a:p>
          <a:p>
            <a:pPr algn="just">
              <a:lnSpc>
                <a:spcPts val="1424"/>
              </a:lnSpc>
            </a:pPr>
            <a:r>
              <a:rPr lang="en-US" sz="825">
                <a:solidFill>
                  <a:srgbClr val="333333"/>
                </a:solidFill>
                <a:latin typeface="Arimo"/>
                <a:ea typeface="Arimo"/>
                <a:cs typeface="Arimo"/>
                <a:sym typeface="Arimo"/>
              </a:rPr>
              <a:t>NNHLA now offers quarterly data reports, </a:t>
            </a:r>
            <a:r>
              <a:rPr lang="en-US" sz="825">
                <a:solidFill>
                  <a:srgbClr val="333333"/>
                </a:solidFill>
                <a:latin typeface="Arimo"/>
                <a:ea typeface="Arimo"/>
                <a:cs typeface="Arimo"/>
                <a:sym typeface="Arimo"/>
                <a:hlinkClick r:id="rId15" tooltip="https://www.natcan.org.uk/reports/nnhla-quarterly-clinical-performance-indicator-report-april-2021-to-march-2024-published-october-2024/"/>
              </a:rPr>
              <a:t>available here</a:t>
            </a:r>
            <a:r>
              <a:rPr lang="en-US" sz="825">
                <a:solidFill>
                  <a:srgbClr val="333333"/>
                </a:solidFill>
                <a:latin typeface="Arimo"/>
                <a:ea typeface="Arimo"/>
                <a:cs typeface="Arimo"/>
                <a:sym typeface="Arimo"/>
              </a:rPr>
              <a:t>.</a:t>
            </a:r>
          </a:p>
          <a:p>
            <a:pPr algn="just">
              <a:lnSpc>
                <a:spcPts val="975"/>
              </a:lnSpc>
            </a:pPr>
            <a:r>
              <a:rPr lang="en-US" sz="825">
                <a:solidFill>
                  <a:srgbClr val="333333"/>
                </a:solidFill>
                <a:latin typeface="Arimo"/>
                <a:ea typeface="Arimo"/>
                <a:cs typeface="Arimo"/>
                <a:sym typeface="Arimo"/>
              </a:rPr>
              <a:t>To enhance data quality and clinical outcomes, the report </a:t>
            </a:r>
          </a:p>
          <a:p>
            <a:pPr algn="just">
              <a:lnSpc>
                <a:spcPts val="1184"/>
              </a:lnSpc>
            </a:pPr>
            <a:r>
              <a:rPr lang="en-US" sz="825">
                <a:solidFill>
                  <a:srgbClr val="333333"/>
                </a:solidFill>
                <a:latin typeface="Arimo"/>
                <a:ea typeface="Arimo"/>
                <a:cs typeface="Arimo"/>
                <a:sym typeface="Arimo"/>
              </a:rPr>
              <a:t>includes five key recommendations for cancer alliances, integrated care boards, health boards, and NHS trusts, aimed at fostering local investigation and improvement. This has resulted in our performance indicator for delivering chemotherapy within 62 days of initial referral being prioritised by </a:t>
            </a:r>
          </a:p>
          <a:p>
            <a:pPr algn="just">
              <a:lnSpc>
                <a:spcPts val="975"/>
              </a:lnSpc>
            </a:pPr>
            <a:r>
              <a:rPr lang="en-US" sz="825">
                <a:solidFill>
                  <a:srgbClr val="333333"/>
                </a:solidFill>
                <a:latin typeface="Arimo"/>
                <a:ea typeface="Arimo"/>
                <a:cs typeface="Arimo"/>
                <a:sym typeface="Arimo"/>
              </a:rPr>
              <a:t>cancer alliances. As part of the NHSE Cancer Programme, this </a:t>
            </a:r>
          </a:p>
          <a:p>
            <a:pPr algn="just">
              <a:lnSpc>
                <a:spcPts val="1424"/>
              </a:lnSpc>
            </a:pPr>
            <a:r>
              <a:rPr lang="en-US" sz="825">
                <a:solidFill>
                  <a:srgbClr val="333333"/>
                </a:solidFill>
                <a:latin typeface="Arimo"/>
                <a:ea typeface="Arimo"/>
                <a:cs typeface="Arimo"/>
                <a:sym typeface="Arimo"/>
              </a:rPr>
              <a:t>indicator will be the NHL treatment focus for alliances in 2025/26.</a:t>
            </a:r>
          </a:p>
        </p:txBody>
      </p:sp>
      <p:sp>
        <p:nvSpPr>
          <p:cNvPr name="TextBox 65" id="65"/>
          <p:cNvSpPr txBox="true"/>
          <p:nvPr/>
        </p:nvSpPr>
        <p:spPr>
          <a:xfrm rot="0">
            <a:off x="449161" y="6378921"/>
            <a:ext cx="3026502" cy="266567"/>
          </a:xfrm>
          <a:prstGeom prst="rect">
            <a:avLst/>
          </a:prstGeom>
        </p:spPr>
        <p:txBody>
          <a:bodyPr anchor="t" rtlCol="false" tIns="0" lIns="0" bIns="0" rIns="0">
            <a:spAutoFit/>
          </a:bodyPr>
          <a:lstStyle/>
          <a:p>
            <a:pPr algn="l">
              <a:lnSpc>
                <a:spcPts val="1024"/>
              </a:lnSpc>
            </a:pPr>
            <a:r>
              <a:rPr lang="en-US" sz="825">
                <a:solidFill>
                  <a:srgbClr val="2B2B35"/>
                </a:solidFill>
                <a:latin typeface="Arimo"/>
                <a:ea typeface="Arimo"/>
                <a:cs typeface="Arimo"/>
                <a:sym typeface="Arimo"/>
              </a:rPr>
              <a:t>The audit engages the public through a number of different avenues:</a:t>
            </a:r>
          </a:p>
        </p:txBody>
      </p:sp>
      <p:sp>
        <p:nvSpPr>
          <p:cNvPr name="TextBox 66" id="66"/>
          <p:cNvSpPr txBox="true"/>
          <p:nvPr/>
        </p:nvSpPr>
        <p:spPr>
          <a:xfrm rot="0">
            <a:off x="582216" y="6636591"/>
            <a:ext cx="2163042" cy="143732"/>
          </a:xfrm>
          <a:prstGeom prst="rect">
            <a:avLst/>
          </a:prstGeom>
        </p:spPr>
        <p:txBody>
          <a:bodyPr anchor="t" rtlCol="false" tIns="0" lIns="0" bIns="0" rIns="0">
            <a:spAutoFit/>
          </a:bodyPr>
          <a:lstStyle/>
          <a:p>
            <a:pPr algn="l">
              <a:lnSpc>
                <a:spcPts val="1024"/>
              </a:lnSpc>
            </a:pPr>
            <a:r>
              <a:rPr lang="en-US" sz="825">
                <a:solidFill>
                  <a:srgbClr val="2B2B35"/>
                </a:solidFill>
                <a:latin typeface="Arimo"/>
                <a:ea typeface="Arimo"/>
                <a:cs typeface="Arimo"/>
                <a:sym typeface="Arimo"/>
              </a:rPr>
              <a:t> Patient and Public Involvement Forum: </a:t>
            </a:r>
          </a:p>
        </p:txBody>
      </p:sp>
      <p:sp>
        <p:nvSpPr>
          <p:cNvPr name="TextBox 67" id="67"/>
          <p:cNvSpPr txBox="true"/>
          <p:nvPr/>
        </p:nvSpPr>
        <p:spPr>
          <a:xfrm rot="0">
            <a:off x="706336" y="6778971"/>
            <a:ext cx="3133058" cy="1876292"/>
          </a:xfrm>
          <a:prstGeom prst="rect">
            <a:avLst/>
          </a:prstGeom>
        </p:spPr>
        <p:txBody>
          <a:bodyPr anchor="t" rtlCol="false" tIns="0" lIns="0" bIns="0" rIns="0">
            <a:spAutoFit/>
          </a:bodyPr>
          <a:lstStyle/>
          <a:p>
            <a:pPr algn="just">
              <a:lnSpc>
                <a:spcPts val="825"/>
              </a:lnSpc>
            </a:pPr>
            <a:r>
              <a:rPr lang="en-US" sz="825">
                <a:solidFill>
                  <a:srgbClr val="2B2B35"/>
                </a:solidFill>
                <a:latin typeface="Arimo"/>
                <a:ea typeface="Arimo"/>
                <a:cs typeface="Arimo"/>
                <a:sym typeface="Arimo"/>
              </a:rPr>
              <a:t>This advisory group, formed in partnership with our charity </a:t>
            </a:r>
          </a:p>
          <a:p>
            <a:pPr algn="just">
              <a:lnSpc>
                <a:spcPts val="1125"/>
              </a:lnSpc>
            </a:pPr>
            <a:r>
              <a:rPr lang="en-US" sz="825">
                <a:solidFill>
                  <a:srgbClr val="2B2B35"/>
                </a:solidFill>
                <a:latin typeface="Arimo"/>
                <a:ea typeface="Arimo"/>
                <a:cs typeface="Arimo"/>
                <a:sym typeface="Arimo"/>
              </a:rPr>
              <a:t>collaborators, includes 10 representatives from patient and </a:t>
            </a:r>
          </a:p>
          <a:p>
            <a:pPr algn="just">
              <a:lnSpc>
                <a:spcPts val="825"/>
              </a:lnSpc>
            </a:pPr>
            <a:r>
              <a:rPr lang="en-US" sz="825">
                <a:solidFill>
                  <a:srgbClr val="2B2B35"/>
                </a:solidFill>
                <a:latin typeface="Arimo"/>
                <a:ea typeface="Arimo"/>
                <a:cs typeface="Arimo"/>
                <a:sym typeface="Arimo"/>
              </a:rPr>
              <a:t>carer groups. They ensure the voices of those with NHL </a:t>
            </a:r>
          </a:p>
          <a:p>
            <a:pPr algn="just">
              <a:lnSpc>
                <a:spcPts val="1012"/>
              </a:lnSpc>
            </a:pPr>
            <a:r>
              <a:rPr lang="en-US" sz="825">
                <a:solidFill>
                  <a:srgbClr val="2B2B35"/>
                </a:solidFill>
                <a:latin typeface="Arimo"/>
                <a:ea typeface="Arimo"/>
                <a:cs typeface="Arimo"/>
                <a:sym typeface="Arimo"/>
              </a:rPr>
              <a:t>shape the audit's direction and delivery, meeting at least twice yearly. The group contributed to our first Patient and Public Report, which complements our SotN report by presenting key </a:t>
            </a:r>
            <a:r>
              <a:rPr lang="en-US" sz="825">
                <a:solidFill>
                  <a:srgbClr val="2B2B35"/>
                </a:solidFill>
                <a:latin typeface="Arimo"/>
                <a:ea typeface="Arimo"/>
                <a:cs typeface="Arimo"/>
                <a:sym typeface="Arimo"/>
                <a:hlinkClick r:id="rId16" tooltip="https://www.natcan.org.uk/wp-content/uploads/2024/10/PPI-24.10.2024-Fv5.pdf"/>
              </a:rPr>
              <a:t>findings in acc</a:t>
            </a:r>
            <a:r>
              <a:rPr lang="en-US" sz="825">
                <a:solidFill>
                  <a:srgbClr val="2B2B35"/>
                </a:solidFill>
                <a:latin typeface="Arimo"/>
                <a:ea typeface="Arimo"/>
                <a:cs typeface="Arimo"/>
                <a:sym typeface="Arimo"/>
              </a:rPr>
              <a:t>essible language for the general public [</a:t>
            </a:r>
            <a:r>
              <a:rPr lang="en-US" sz="825">
                <a:solidFill>
                  <a:srgbClr val="2B2B35"/>
                </a:solidFill>
                <a:latin typeface="Arimo"/>
                <a:ea typeface="Arimo"/>
                <a:cs typeface="Arimo"/>
                <a:sym typeface="Arimo"/>
                <a:hlinkClick r:id="rId17" tooltip="https://www.natcan.org.uk/wp-content/uploads/2024/10/PPI-24.10.2024-Fv5.pdf"/>
              </a:rPr>
              <a:t>available here</a:t>
            </a:r>
            <a:r>
              <a:rPr lang="en-US" sz="825">
                <a:solidFill>
                  <a:srgbClr val="2B2B35"/>
                </a:solidFill>
                <a:latin typeface="Arimo"/>
                <a:ea typeface="Arimo"/>
                <a:cs typeface="Arimo"/>
                <a:sym typeface="Arimo"/>
              </a:rPr>
              <a:t>]. Our close partnership with our charity partners has also helped raise awareness of the audit through their social media platforms and public presence. </a:t>
            </a:r>
          </a:p>
          <a:p>
            <a:pPr algn="just">
              <a:lnSpc>
                <a:spcPts val="825"/>
              </a:lnSpc>
            </a:pPr>
            <a:r>
              <a:rPr lang="en-US" sz="825">
                <a:solidFill>
                  <a:srgbClr val="2B2B35"/>
                </a:solidFill>
                <a:latin typeface="Arimo"/>
                <a:ea typeface="Arimo"/>
                <a:cs typeface="Arimo"/>
                <a:sym typeface="Arimo"/>
              </a:rPr>
              <a:t>Social media platforms:</a:t>
            </a:r>
          </a:p>
          <a:p>
            <a:pPr algn="just">
              <a:lnSpc>
                <a:spcPts val="1125"/>
              </a:lnSpc>
            </a:pPr>
            <a:r>
              <a:rPr lang="en-US" sz="825">
                <a:solidFill>
                  <a:srgbClr val="2B2B35"/>
                </a:solidFill>
                <a:latin typeface="Arimo"/>
                <a:ea typeface="Arimo"/>
                <a:cs typeface="Arimo"/>
                <a:sym typeface="Arimo"/>
              </a:rPr>
              <a:t>This includes providing regular updates on upcoming work or </a:t>
            </a:r>
          </a:p>
          <a:p>
            <a:pPr algn="just">
              <a:lnSpc>
                <a:spcPts val="825"/>
              </a:lnSpc>
            </a:pPr>
            <a:r>
              <a:rPr lang="en-US" sz="825">
                <a:solidFill>
                  <a:srgbClr val="2B2B35"/>
                </a:solidFill>
                <a:latin typeface="Arimo"/>
                <a:ea typeface="Arimo"/>
                <a:cs typeface="Arimo"/>
                <a:sym typeface="Arimo"/>
              </a:rPr>
              <a:t>raising awareness around the audit on our X platform </a:t>
            </a:r>
          </a:p>
          <a:p>
            <a:pPr algn="just">
              <a:lnSpc>
                <a:spcPts val="1050"/>
              </a:lnSpc>
            </a:pPr>
            <a:r>
              <a:rPr lang="en-US" sz="825">
                <a:solidFill>
                  <a:srgbClr val="2B2B35"/>
                </a:solidFill>
                <a:latin typeface="Arimo"/>
                <a:ea typeface="Arimo"/>
                <a:cs typeface="Arimo"/>
                <a:sym typeface="Arimo"/>
              </a:rPr>
              <a:t>(@NNHLA_NATCAN).</a:t>
            </a:r>
          </a:p>
        </p:txBody>
      </p:sp>
      <p:sp>
        <p:nvSpPr>
          <p:cNvPr name="TextBox 68" id="68"/>
          <p:cNvSpPr txBox="true"/>
          <p:nvPr/>
        </p:nvSpPr>
        <p:spPr>
          <a:xfrm rot="0">
            <a:off x="4153348" y="2473671"/>
            <a:ext cx="3280162" cy="1466717"/>
          </a:xfrm>
          <a:prstGeom prst="rect">
            <a:avLst/>
          </a:prstGeom>
        </p:spPr>
        <p:txBody>
          <a:bodyPr anchor="t" rtlCol="false" tIns="0" lIns="0" bIns="0" rIns="0">
            <a:spAutoFit/>
          </a:bodyPr>
          <a:lstStyle/>
          <a:p>
            <a:pPr algn="l">
              <a:lnSpc>
                <a:spcPts val="1174"/>
              </a:lnSpc>
            </a:pPr>
            <a:r>
              <a:rPr lang="en-US" sz="825">
                <a:solidFill>
                  <a:srgbClr val="333333"/>
                </a:solidFill>
                <a:latin typeface="Arimo"/>
                <a:ea typeface="Arimo"/>
                <a:cs typeface="Arimo"/>
                <a:sym typeface="Arimo"/>
              </a:rPr>
              <a:t>The NNHLA supports policy development by defining its scope through collaboration with clinical stakeholders and charity partners (Lymphoma Action and Blood Cancer UK).</a:t>
            </a:r>
          </a:p>
          <a:p>
            <a:pPr algn="l">
              <a:lnSpc>
                <a:spcPts val="975"/>
              </a:lnSpc>
            </a:pPr>
            <a:r>
              <a:rPr lang="en-US" sz="825">
                <a:solidFill>
                  <a:srgbClr val="333333"/>
                </a:solidFill>
                <a:latin typeface="Arimo"/>
                <a:ea typeface="Arimo"/>
                <a:cs typeface="Arimo"/>
                <a:sym typeface="Arimo"/>
              </a:rPr>
              <a:t>--&gt; The Scoping document is</a:t>
            </a:r>
            <a:r>
              <a:rPr lang="en-US" sz="825">
                <a:solidFill>
                  <a:srgbClr val="333333"/>
                </a:solidFill>
                <a:latin typeface="Arimo"/>
                <a:ea typeface="Arimo"/>
                <a:cs typeface="Arimo"/>
                <a:sym typeface="Arimo"/>
                <a:hlinkClick r:id="rId18" tooltip="https://www.natcan.org.uk/audits/non-hodgkin-lymphoma/reports/nnhla-scoping-document/"/>
              </a:rPr>
              <a:t> available here</a:t>
            </a:r>
            <a:r>
              <a:rPr lang="en-US" sz="825">
                <a:solidFill>
                  <a:srgbClr val="333333"/>
                </a:solidFill>
                <a:latin typeface="Arimo"/>
                <a:ea typeface="Arimo"/>
                <a:cs typeface="Arimo"/>
                <a:sym typeface="Arimo"/>
              </a:rPr>
              <a:t>. </a:t>
            </a:r>
          </a:p>
          <a:p>
            <a:pPr algn="l">
              <a:lnSpc>
                <a:spcPts val="1424"/>
              </a:lnSpc>
            </a:pPr>
            <a:r>
              <a:rPr lang="en-US" sz="825">
                <a:solidFill>
                  <a:srgbClr val="333333"/>
                </a:solidFill>
                <a:latin typeface="Arimo"/>
                <a:ea typeface="Arimo"/>
                <a:cs typeface="Arimo"/>
                <a:sym typeface="Arimo"/>
              </a:rPr>
              <a:t>The NNHLA Quality Improvement Plan outlines 10 key </a:t>
            </a:r>
          </a:p>
          <a:p>
            <a:pPr algn="l">
              <a:lnSpc>
                <a:spcPts val="825"/>
              </a:lnSpc>
            </a:pPr>
            <a:r>
              <a:rPr lang="en-US" sz="825">
                <a:solidFill>
                  <a:srgbClr val="333333"/>
                </a:solidFill>
                <a:latin typeface="Arimo"/>
                <a:ea typeface="Arimo"/>
                <a:cs typeface="Arimo"/>
                <a:sym typeface="Arimo"/>
              </a:rPr>
              <a:t>performance indicators linked to 5 overarching quality </a:t>
            </a:r>
          </a:p>
          <a:p>
            <a:pPr algn="l">
              <a:lnSpc>
                <a:spcPts val="1424"/>
              </a:lnSpc>
            </a:pPr>
            <a:r>
              <a:rPr lang="en-US" sz="825">
                <a:solidFill>
                  <a:srgbClr val="333333"/>
                </a:solidFill>
                <a:latin typeface="Arimo"/>
                <a:ea typeface="Arimo"/>
                <a:cs typeface="Arimo"/>
                <a:sym typeface="Arimo"/>
              </a:rPr>
              <a:t>improvement goals, based on national guidelines and standards. </a:t>
            </a:r>
          </a:p>
          <a:p>
            <a:pPr algn="l">
              <a:lnSpc>
                <a:spcPts val="975"/>
              </a:lnSpc>
            </a:pPr>
            <a:r>
              <a:rPr lang="en-US" sz="825">
                <a:solidFill>
                  <a:srgbClr val="333333"/>
                </a:solidFill>
                <a:latin typeface="Arimo"/>
                <a:ea typeface="Arimo"/>
                <a:cs typeface="Arimo"/>
                <a:sym typeface="Arimo"/>
              </a:rPr>
              <a:t>--&gt; The Quality Improvement plan is </a:t>
            </a:r>
            <a:r>
              <a:rPr lang="en-US" sz="825">
                <a:solidFill>
                  <a:srgbClr val="333333"/>
                </a:solidFill>
                <a:latin typeface="Arimo"/>
                <a:ea typeface="Arimo"/>
                <a:cs typeface="Arimo"/>
                <a:sym typeface="Arimo"/>
                <a:hlinkClick r:id="rId19" tooltip="https://www.natcan.org.uk/wp-content/uploads/2024/09/NNHLA-Quality-Improvement-Plan_05.09.24.pdf"/>
              </a:rPr>
              <a:t>available here.</a:t>
            </a:r>
          </a:p>
          <a:p>
            <a:pPr algn="l">
              <a:lnSpc>
                <a:spcPts val="1274"/>
              </a:lnSpc>
            </a:pPr>
            <a:r>
              <a:rPr lang="en-US" sz="825">
                <a:solidFill>
                  <a:srgbClr val="333333"/>
                </a:solidFill>
                <a:latin typeface="Arimo"/>
                <a:ea typeface="Arimo"/>
                <a:cs typeface="Arimo"/>
                <a:sym typeface="Arimo"/>
              </a:rPr>
              <a:t>This framework fosters system-wide improvement across </a:t>
            </a:r>
          </a:p>
          <a:p>
            <a:pPr algn="l">
              <a:lnSpc>
                <a:spcPts val="975"/>
              </a:lnSpc>
            </a:pPr>
            <a:r>
              <a:rPr lang="en-US" sz="825">
                <a:solidFill>
                  <a:srgbClr val="333333"/>
                </a:solidFill>
                <a:latin typeface="Arimo"/>
                <a:ea typeface="Arimo"/>
                <a:cs typeface="Arimo"/>
                <a:sym typeface="Arimo"/>
              </a:rPr>
              <a:t>healthcare organisations.</a:t>
            </a:r>
          </a:p>
        </p:txBody>
      </p:sp>
      <p:sp>
        <p:nvSpPr>
          <p:cNvPr name="TextBox 69" id="69"/>
          <p:cNvSpPr txBox="true"/>
          <p:nvPr/>
        </p:nvSpPr>
        <p:spPr>
          <a:xfrm rot="0">
            <a:off x="4153348" y="3997671"/>
            <a:ext cx="3050315" cy="390392"/>
          </a:xfrm>
          <a:prstGeom prst="rect">
            <a:avLst/>
          </a:prstGeom>
        </p:spPr>
        <p:txBody>
          <a:bodyPr anchor="t" rtlCol="false" tIns="0" lIns="0" bIns="0" rIns="0">
            <a:spAutoFit/>
          </a:bodyPr>
          <a:lstStyle/>
          <a:p>
            <a:pPr algn="l">
              <a:lnSpc>
                <a:spcPts val="2062"/>
              </a:lnSpc>
            </a:pPr>
            <a:r>
              <a:rPr lang="en-US" sz="825">
                <a:solidFill>
                  <a:srgbClr val="333333"/>
                </a:solidFill>
                <a:latin typeface="Arimo"/>
                <a:ea typeface="Arimo"/>
                <a:cs typeface="Arimo"/>
                <a:sym typeface="Arimo"/>
              </a:rPr>
              <a:t>The NNHLA has also presented the work of the audit at the </a:t>
            </a:r>
          </a:p>
          <a:p>
            <a:pPr algn="l">
              <a:lnSpc>
                <a:spcPts val="412"/>
              </a:lnSpc>
            </a:pPr>
            <a:r>
              <a:rPr lang="en-US" sz="825">
                <a:solidFill>
                  <a:srgbClr val="333333"/>
                </a:solidFill>
                <a:latin typeface="Arimo"/>
                <a:ea typeface="Arimo"/>
                <a:cs typeface="Arimo"/>
                <a:sym typeface="Arimo"/>
              </a:rPr>
              <a:t>following events: </a:t>
            </a:r>
          </a:p>
        </p:txBody>
      </p:sp>
      <p:sp>
        <p:nvSpPr>
          <p:cNvPr name="TextBox 70" id="70"/>
          <p:cNvSpPr txBox="true"/>
          <p:nvPr/>
        </p:nvSpPr>
        <p:spPr>
          <a:xfrm rot="0">
            <a:off x="4410523" y="4311996"/>
            <a:ext cx="2776337" cy="360588"/>
          </a:xfrm>
          <a:prstGeom prst="rect">
            <a:avLst/>
          </a:prstGeom>
        </p:spPr>
        <p:txBody>
          <a:bodyPr anchor="t" rtlCol="false" tIns="0" lIns="0" bIns="0" rIns="0">
            <a:spAutoFit/>
          </a:bodyPr>
          <a:lstStyle/>
          <a:p>
            <a:pPr algn="l">
              <a:lnSpc>
                <a:spcPts val="1837"/>
              </a:lnSpc>
            </a:pPr>
            <a:r>
              <a:rPr lang="en-US" sz="825">
                <a:solidFill>
                  <a:srgbClr val="333333"/>
                </a:solidFill>
                <a:latin typeface="Arimo"/>
                <a:ea typeface="Arimo"/>
                <a:cs typeface="Arimo"/>
                <a:sym typeface="Arimo"/>
              </a:rPr>
              <a:t>Medical advisory meeting for Lymphoma Action (24th </a:t>
            </a:r>
          </a:p>
          <a:p>
            <a:pPr algn="l">
              <a:lnSpc>
                <a:spcPts val="412"/>
              </a:lnSpc>
            </a:pPr>
            <a:r>
              <a:rPr lang="en-US" sz="825">
                <a:solidFill>
                  <a:srgbClr val="333333"/>
                </a:solidFill>
                <a:latin typeface="Arimo"/>
                <a:ea typeface="Arimo"/>
                <a:cs typeface="Arimo"/>
                <a:sym typeface="Arimo"/>
              </a:rPr>
              <a:t>September 2024)</a:t>
            </a:r>
          </a:p>
        </p:txBody>
      </p:sp>
      <p:sp>
        <p:nvSpPr>
          <p:cNvPr name="TextBox 71" id="71"/>
          <p:cNvSpPr txBox="true"/>
          <p:nvPr/>
        </p:nvSpPr>
        <p:spPr>
          <a:xfrm rot="0">
            <a:off x="4286250" y="4598241"/>
            <a:ext cx="2816943" cy="229457"/>
          </a:xfrm>
          <a:prstGeom prst="rect">
            <a:avLst/>
          </a:prstGeom>
        </p:spPr>
        <p:txBody>
          <a:bodyPr anchor="t" rtlCol="false" tIns="0" lIns="0" bIns="0" rIns="0">
            <a:spAutoFit/>
          </a:bodyPr>
          <a:lstStyle/>
          <a:p>
            <a:pPr algn="l">
              <a:lnSpc>
                <a:spcPts val="1987"/>
              </a:lnSpc>
            </a:pPr>
            <a:r>
              <a:rPr lang="en-US" sz="825">
                <a:solidFill>
                  <a:srgbClr val="333333"/>
                </a:solidFill>
                <a:latin typeface="Arimo"/>
                <a:ea typeface="Arimo"/>
                <a:cs typeface="Arimo"/>
                <a:sym typeface="Arimo"/>
              </a:rPr>
              <a:t> National Cancer Audit Collaborating Centre Webinar: </a:t>
            </a:r>
          </a:p>
        </p:txBody>
      </p:sp>
      <p:sp>
        <p:nvSpPr>
          <p:cNvPr name="TextBox 72" id="72"/>
          <p:cNvSpPr txBox="true"/>
          <p:nvPr/>
        </p:nvSpPr>
        <p:spPr>
          <a:xfrm rot="0">
            <a:off x="4410523" y="4883496"/>
            <a:ext cx="2921060" cy="522408"/>
          </a:xfrm>
          <a:prstGeom prst="rect">
            <a:avLst/>
          </a:prstGeom>
        </p:spPr>
        <p:txBody>
          <a:bodyPr anchor="t" rtlCol="false" tIns="0" lIns="0" bIns="0" rIns="0">
            <a:spAutoFit/>
          </a:bodyPr>
          <a:lstStyle/>
          <a:p>
            <a:pPr algn="l">
              <a:lnSpc>
                <a:spcPts val="412"/>
              </a:lnSpc>
            </a:pPr>
            <a:r>
              <a:rPr lang="en-US" sz="825">
                <a:solidFill>
                  <a:srgbClr val="333333"/>
                </a:solidFill>
                <a:latin typeface="Arimo"/>
                <a:ea typeface="Arimo"/>
                <a:cs typeface="Arimo"/>
                <a:sym typeface="Arimo"/>
              </a:rPr>
              <a:t>Exploring Key Findings from the 2024 SotN Reports (14th </a:t>
            </a:r>
          </a:p>
          <a:p>
            <a:pPr algn="l">
              <a:lnSpc>
                <a:spcPts val="1987"/>
              </a:lnSpc>
            </a:pPr>
            <a:r>
              <a:rPr lang="en-US" sz="825">
                <a:solidFill>
                  <a:srgbClr val="333333"/>
                </a:solidFill>
                <a:latin typeface="Arimo"/>
                <a:ea typeface="Arimo"/>
                <a:cs typeface="Arimo"/>
                <a:sym typeface="Arimo"/>
              </a:rPr>
              <a:t>October 2024).</a:t>
            </a:r>
            <a:r>
              <a:rPr lang="en-US" sz="825">
                <a:solidFill>
                  <a:srgbClr val="333333"/>
                </a:solidFill>
                <a:latin typeface="Arimo"/>
                <a:ea typeface="Arimo"/>
                <a:cs typeface="Arimo"/>
                <a:sym typeface="Arimo"/>
                <a:hlinkClick r:id="rId20" tooltip="https://www.natcan.org.uk/resources/natcan-webinar-exploring-key-findings-from-the-2024-sotn-reports/"/>
              </a:rPr>
              <a:t> Recorded version available here.</a:t>
            </a:r>
            <a:r>
              <a:rPr lang="en-US" sz="825">
                <a:solidFill>
                  <a:srgbClr val="333333"/>
                </a:solidFill>
                <a:latin typeface="Arimo"/>
                <a:ea typeface="Arimo"/>
                <a:cs typeface="Arimo"/>
                <a:sym typeface="Arimo"/>
              </a:rPr>
              <a:t> </a:t>
            </a:r>
          </a:p>
          <a:p>
            <a:pPr algn="l">
              <a:lnSpc>
                <a:spcPts val="412"/>
              </a:lnSpc>
            </a:pPr>
            <a:r>
              <a:rPr lang="en-US" sz="825">
                <a:solidFill>
                  <a:srgbClr val="333333"/>
                </a:solidFill>
                <a:latin typeface="Arimo"/>
                <a:ea typeface="Arimo"/>
                <a:cs typeface="Arimo"/>
                <a:sym typeface="Arimo"/>
              </a:rPr>
              <a:t>UK Lymphoma Research Group meeting (8th November </a:t>
            </a:r>
          </a:p>
          <a:p>
            <a:pPr algn="l">
              <a:lnSpc>
                <a:spcPts val="1837"/>
              </a:lnSpc>
            </a:pPr>
            <a:r>
              <a:rPr lang="en-US" sz="825">
                <a:solidFill>
                  <a:srgbClr val="333333"/>
                </a:solidFill>
                <a:latin typeface="Arimo"/>
                <a:ea typeface="Arimo"/>
                <a:cs typeface="Arimo"/>
                <a:sym typeface="Arimo"/>
              </a:rPr>
              <a:t>2024).</a:t>
            </a:r>
          </a:p>
        </p:txBody>
      </p:sp>
      <p:sp>
        <p:nvSpPr>
          <p:cNvPr name="TextBox 73" id="73"/>
          <p:cNvSpPr txBox="true"/>
          <p:nvPr/>
        </p:nvSpPr>
        <p:spPr>
          <a:xfrm rot="0">
            <a:off x="582216" y="8646366"/>
            <a:ext cx="595836" cy="143732"/>
          </a:xfrm>
          <a:prstGeom prst="rect">
            <a:avLst/>
          </a:prstGeom>
        </p:spPr>
        <p:txBody>
          <a:bodyPr anchor="t" rtlCol="false" tIns="0" lIns="0" bIns="0" rIns="0">
            <a:spAutoFit/>
          </a:bodyPr>
          <a:lstStyle/>
          <a:p>
            <a:pPr algn="l">
              <a:lnSpc>
                <a:spcPts val="1050"/>
              </a:lnSpc>
            </a:pPr>
            <a:r>
              <a:rPr lang="en-US" sz="825">
                <a:solidFill>
                  <a:srgbClr val="2B2B35"/>
                </a:solidFill>
                <a:latin typeface="Arimo"/>
                <a:ea typeface="Arimo"/>
                <a:cs typeface="Arimo"/>
                <a:sym typeface="Arimo"/>
              </a:rPr>
              <a:t> Website:</a:t>
            </a:r>
          </a:p>
        </p:txBody>
      </p:sp>
      <p:sp>
        <p:nvSpPr>
          <p:cNvPr name="TextBox 74" id="74"/>
          <p:cNvSpPr txBox="true"/>
          <p:nvPr/>
        </p:nvSpPr>
        <p:spPr>
          <a:xfrm rot="0">
            <a:off x="4327922" y="9560271"/>
            <a:ext cx="3117875" cy="152267"/>
          </a:xfrm>
          <a:prstGeom prst="rect">
            <a:avLst/>
          </a:prstGeom>
        </p:spPr>
        <p:txBody>
          <a:bodyPr anchor="t" rtlCol="false" tIns="0" lIns="0" bIns="0" rIns="0">
            <a:spAutoFit/>
          </a:bodyPr>
          <a:lstStyle/>
          <a:p>
            <a:pPr algn="l">
              <a:lnSpc>
                <a:spcPts val="1155"/>
              </a:lnSpc>
            </a:pPr>
            <a:r>
              <a:rPr lang="en-US" sz="825">
                <a:solidFill>
                  <a:srgbClr val="2B2B35"/>
                </a:solidFill>
                <a:latin typeface="Arimo"/>
                <a:ea typeface="Arimo"/>
                <a:cs typeface="Arimo"/>
                <a:sym typeface="Arimo"/>
              </a:rPr>
              <a:t>SotN Downloads PPI report views Quarterly report views </a:t>
            </a:r>
          </a:p>
        </p:txBody>
      </p:sp>
      <p:sp>
        <p:nvSpPr>
          <p:cNvPr name="TextBox 75" id="75"/>
          <p:cNvSpPr txBox="true"/>
          <p:nvPr/>
        </p:nvSpPr>
        <p:spPr>
          <a:xfrm rot="0">
            <a:off x="315068" y="28832"/>
            <a:ext cx="6764112" cy="1666551"/>
          </a:xfrm>
          <a:prstGeom prst="rect">
            <a:avLst/>
          </a:prstGeom>
        </p:spPr>
        <p:txBody>
          <a:bodyPr anchor="t" rtlCol="false" tIns="0" lIns="0" bIns="0" rIns="0">
            <a:spAutoFit/>
          </a:bodyPr>
          <a:lstStyle/>
          <a:p>
            <a:pPr algn="l">
              <a:lnSpc>
                <a:spcPts val="3223"/>
              </a:lnSpc>
            </a:pPr>
            <a:r>
              <a:rPr lang="en-US" sz="2700">
                <a:solidFill>
                  <a:srgbClr val="FFFFFF"/>
                </a:solidFill>
                <a:latin typeface="Arimo"/>
                <a:ea typeface="Arimo"/>
                <a:cs typeface="Arimo"/>
                <a:sym typeface="Arimo"/>
              </a:rPr>
              <a:t>National Non-Hodgkin Lymphoma Audit (NNHLA) Impact Report</a:t>
            </a:r>
          </a:p>
          <a:p>
            <a:pPr algn="l">
              <a:lnSpc>
                <a:spcPts val="1350"/>
              </a:lnSpc>
            </a:pPr>
            <a:r>
              <a:rPr lang="en-US" sz="1125">
                <a:solidFill>
                  <a:srgbClr val="2B2B35"/>
                </a:solidFill>
                <a:latin typeface="Arimo"/>
                <a:ea typeface="Arimo"/>
                <a:cs typeface="Arimo"/>
                <a:sym typeface="Arimo"/>
              </a:rPr>
              <a:t>The NNHLA measures the quality and outcomes of NHS non-Hodgkin lymphoma (NHL) care for people in England and Wales, supporting providers to improve the quality of care delivered. </a:t>
            </a:r>
          </a:p>
        </p:txBody>
      </p:sp>
      <p:sp>
        <p:nvSpPr>
          <p:cNvPr name="TextBox 76" id="76"/>
          <p:cNvSpPr txBox="true"/>
          <p:nvPr/>
        </p:nvSpPr>
        <p:spPr>
          <a:xfrm rot="0">
            <a:off x="4153348" y="6400552"/>
            <a:ext cx="3270504" cy="391697"/>
          </a:xfrm>
          <a:prstGeom prst="rect">
            <a:avLst/>
          </a:prstGeom>
        </p:spPr>
        <p:txBody>
          <a:bodyPr anchor="t" rtlCol="false" tIns="0" lIns="0" bIns="0" rIns="0">
            <a:spAutoFit/>
          </a:bodyPr>
          <a:lstStyle/>
          <a:p>
            <a:pPr algn="l">
              <a:lnSpc>
                <a:spcPts val="1024"/>
              </a:lnSpc>
            </a:pPr>
            <a:r>
              <a:rPr lang="en-US" sz="825">
                <a:solidFill>
                  <a:srgbClr val="2B2B35"/>
                </a:solidFill>
                <a:latin typeface="Roboto"/>
                <a:ea typeface="Roboto"/>
                <a:cs typeface="Roboto"/>
                <a:sym typeface="Roboto"/>
              </a:rPr>
              <a:t>The NNHLA aims to support local improvement initiatives by feeding back results to individual NHS organisations so they can track their performance and monitor the impact of any interventions through: </a:t>
            </a:r>
          </a:p>
        </p:txBody>
      </p:sp>
      <p:sp>
        <p:nvSpPr>
          <p:cNvPr name="TextBox 77" id="77"/>
          <p:cNvSpPr txBox="true"/>
          <p:nvPr/>
        </p:nvSpPr>
        <p:spPr>
          <a:xfrm rot="0">
            <a:off x="4293841" y="6800602"/>
            <a:ext cx="3223193" cy="115472"/>
          </a:xfrm>
          <a:prstGeom prst="rect">
            <a:avLst/>
          </a:prstGeom>
        </p:spPr>
        <p:txBody>
          <a:bodyPr anchor="t" rtlCol="false" tIns="0" lIns="0" bIns="0" rIns="0">
            <a:spAutoFit/>
          </a:bodyPr>
          <a:lstStyle/>
          <a:p>
            <a:pPr algn="l">
              <a:lnSpc>
                <a:spcPts val="825"/>
              </a:lnSpc>
            </a:pPr>
            <a:r>
              <a:rPr lang="en-US" b="true" sz="825">
                <a:solidFill>
                  <a:srgbClr val="2B2B35"/>
                </a:solidFill>
                <a:latin typeface="Roboto Bold"/>
                <a:ea typeface="Roboto Bold"/>
                <a:cs typeface="Roboto Bold"/>
                <a:sym typeface="Roboto Bold"/>
              </a:rPr>
              <a:t>1. The SotN data viewer:</a:t>
            </a:r>
            <a:r>
              <a:rPr lang="en-US" sz="825">
                <a:solidFill>
                  <a:srgbClr val="2B2B35"/>
                </a:solidFill>
                <a:latin typeface="Roboto"/>
                <a:ea typeface="Roboto"/>
                <a:cs typeface="Roboto"/>
                <a:sym typeface="Roboto"/>
              </a:rPr>
              <a:t> This offers NHS organisations tabular and </a:t>
            </a:r>
          </a:p>
        </p:txBody>
      </p:sp>
      <p:sp>
        <p:nvSpPr>
          <p:cNvPr name="TextBox 78" id="78"/>
          <p:cNvSpPr txBox="true"/>
          <p:nvPr/>
        </p:nvSpPr>
        <p:spPr>
          <a:xfrm rot="0">
            <a:off x="4410523" y="6895852"/>
            <a:ext cx="2920936" cy="267872"/>
          </a:xfrm>
          <a:prstGeom prst="rect">
            <a:avLst/>
          </a:prstGeom>
        </p:spPr>
        <p:txBody>
          <a:bodyPr anchor="t" rtlCol="false" tIns="0" lIns="0" bIns="0" rIns="0">
            <a:spAutoFit/>
          </a:bodyPr>
          <a:lstStyle/>
          <a:p>
            <a:pPr algn="l">
              <a:lnSpc>
                <a:spcPts val="1125"/>
              </a:lnSpc>
            </a:pPr>
            <a:r>
              <a:rPr lang="en-US" sz="825">
                <a:solidFill>
                  <a:srgbClr val="2B2B35"/>
                </a:solidFill>
                <a:latin typeface="Roboto"/>
                <a:ea typeface="Roboto"/>
                <a:cs typeface="Roboto"/>
                <a:sym typeface="Roboto"/>
              </a:rPr>
              <a:t>graphical summaries of their local results on data quality and </a:t>
            </a:r>
          </a:p>
          <a:p>
            <a:pPr algn="l">
              <a:lnSpc>
                <a:spcPts val="825"/>
              </a:lnSpc>
            </a:pPr>
            <a:r>
              <a:rPr lang="en-US" sz="825">
                <a:solidFill>
                  <a:srgbClr val="2B2B35"/>
                </a:solidFill>
                <a:latin typeface="Roboto"/>
                <a:ea typeface="Roboto"/>
                <a:cs typeface="Roboto"/>
                <a:sym typeface="Roboto"/>
              </a:rPr>
              <a:t>performance indicator outcomes [</a:t>
            </a:r>
            <a:r>
              <a:rPr lang="en-US" sz="825">
                <a:solidFill>
                  <a:srgbClr val="2B2B35"/>
                </a:solidFill>
                <a:latin typeface="Roboto"/>
                <a:ea typeface="Roboto"/>
                <a:cs typeface="Roboto"/>
                <a:sym typeface="Roboto"/>
                <a:hlinkClick r:id="rId21" tooltip="https://rcs-ceu.shinyapps.io/NNHLA/"/>
              </a:rPr>
              <a:t>available here</a:t>
            </a:r>
            <a:r>
              <a:rPr lang="en-US" sz="825">
                <a:solidFill>
                  <a:srgbClr val="2B2B35"/>
                </a:solidFill>
                <a:latin typeface="Roboto"/>
                <a:ea typeface="Roboto"/>
                <a:cs typeface="Roboto"/>
                <a:sym typeface="Roboto"/>
              </a:rPr>
              <a:t>].</a:t>
            </a:r>
          </a:p>
        </p:txBody>
      </p:sp>
      <p:sp>
        <p:nvSpPr>
          <p:cNvPr name="TextBox 79" id="79"/>
          <p:cNvSpPr txBox="true"/>
          <p:nvPr/>
        </p:nvSpPr>
        <p:spPr>
          <a:xfrm rot="0">
            <a:off x="4293841" y="7162552"/>
            <a:ext cx="3114656" cy="382172"/>
          </a:xfrm>
          <a:prstGeom prst="rect">
            <a:avLst/>
          </a:prstGeom>
        </p:spPr>
        <p:txBody>
          <a:bodyPr anchor="t" rtlCol="false" tIns="0" lIns="0" bIns="0" rIns="0">
            <a:spAutoFit/>
          </a:bodyPr>
          <a:lstStyle/>
          <a:p>
            <a:pPr algn="l">
              <a:lnSpc>
                <a:spcPts val="996"/>
              </a:lnSpc>
            </a:pPr>
            <a:r>
              <a:rPr lang="en-US" b="true" sz="825">
                <a:solidFill>
                  <a:srgbClr val="2B2B35"/>
                </a:solidFill>
                <a:latin typeface="Roboto Bold"/>
                <a:ea typeface="Roboto Bold"/>
                <a:cs typeface="Roboto Bold"/>
                <a:sym typeface="Roboto Bold"/>
              </a:rPr>
              <a:t>2. Quarterly reports:</a:t>
            </a:r>
            <a:r>
              <a:rPr lang="en-US" sz="825">
                <a:solidFill>
                  <a:srgbClr val="2B2B35"/>
                </a:solidFill>
                <a:latin typeface="Roboto"/>
                <a:ea typeface="Roboto"/>
                <a:cs typeface="Roboto"/>
                <a:sym typeface="Roboto"/>
              </a:rPr>
              <a:t> This online interactive dashboard provides 3 monthly updates, providing timely feedback to NHS trusts in England </a:t>
            </a:r>
            <a:r>
              <a:rPr lang="en-US" sz="825">
                <a:solidFill>
                  <a:srgbClr val="2B2B35"/>
                </a:solidFill>
                <a:latin typeface="Roboto"/>
                <a:ea typeface="Roboto"/>
                <a:cs typeface="Roboto"/>
                <a:sym typeface="Roboto"/>
                <a:hlinkClick r:id="rId22" tooltip="https://www.natcan.org.uk/reports/nnhla-quarterly-clinical-performance-indicator-report-april-2021-to-march-2024-published-october-2024/"/>
              </a:rPr>
              <a:t>[available here]</a:t>
            </a:r>
            <a:r>
              <a:rPr lang="en-US" sz="825">
                <a:solidFill>
                  <a:srgbClr val="2B2B35"/>
                </a:solidFill>
                <a:latin typeface="Roboto"/>
                <a:ea typeface="Roboto"/>
                <a:cs typeface="Roboto"/>
                <a:sym typeface="Roboto"/>
              </a:rPr>
              <a:t>. </a:t>
            </a:r>
          </a:p>
        </p:txBody>
      </p:sp>
      <p:sp>
        <p:nvSpPr>
          <p:cNvPr name="TextBox 80" id="80"/>
          <p:cNvSpPr txBox="true"/>
          <p:nvPr/>
        </p:nvSpPr>
        <p:spPr>
          <a:xfrm rot="0">
            <a:off x="4153348" y="7543552"/>
            <a:ext cx="3305994" cy="1506122"/>
          </a:xfrm>
          <a:prstGeom prst="rect">
            <a:avLst/>
          </a:prstGeom>
        </p:spPr>
        <p:txBody>
          <a:bodyPr anchor="t" rtlCol="false" tIns="0" lIns="0" bIns="0" rIns="0">
            <a:spAutoFit/>
          </a:bodyPr>
          <a:lstStyle/>
          <a:p>
            <a:pPr algn="l">
              <a:lnSpc>
                <a:spcPts val="996"/>
              </a:lnSpc>
            </a:pPr>
            <a:r>
              <a:rPr lang="en-US" sz="825">
                <a:solidFill>
                  <a:srgbClr val="2B2B35"/>
                </a:solidFill>
                <a:latin typeface="Roboto"/>
                <a:ea typeface="Roboto"/>
                <a:cs typeface="Roboto"/>
                <a:sym typeface="Roboto"/>
              </a:rPr>
              <a:t>A </a:t>
            </a:r>
            <a:r>
              <a:rPr lang="en-US" b="true" sz="825">
                <a:solidFill>
                  <a:srgbClr val="2B2B35"/>
                </a:solidFill>
                <a:latin typeface="Roboto Bold"/>
                <a:ea typeface="Roboto Bold"/>
                <a:cs typeface="Roboto Bold"/>
                <a:sym typeface="Roboto Bold"/>
              </a:rPr>
              <a:t>local Quality Improvement Action Plan Template</a:t>
            </a:r>
            <a:r>
              <a:rPr lang="en-US" sz="825">
                <a:solidFill>
                  <a:srgbClr val="2B2B35"/>
                </a:solidFill>
                <a:latin typeface="Roboto"/>
                <a:ea typeface="Roboto"/>
                <a:cs typeface="Roboto"/>
                <a:sym typeface="Roboto"/>
              </a:rPr>
              <a:t> can be</a:t>
            </a:r>
            <a:r>
              <a:rPr lang="en-US" sz="825">
                <a:solidFill>
                  <a:srgbClr val="2B2B35"/>
                </a:solidFill>
                <a:latin typeface="Roboto"/>
                <a:ea typeface="Roboto"/>
                <a:cs typeface="Roboto"/>
                <a:sym typeface="Roboto"/>
                <a:hlinkClick r:id="rId23" tooltip="https://www.natcan.org.uk/wp-content/uploads/2024/09/NNHLA-QI-action-plan-template_10.09.24-VH-KW-v2.pdf"/>
              </a:rPr>
              <a:t> accessed here</a:t>
            </a:r>
            <a:r>
              <a:rPr lang="en-US" sz="825">
                <a:solidFill>
                  <a:srgbClr val="2B2B35"/>
                </a:solidFill>
                <a:latin typeface="Roboto"/>
                <a:ea typeface="Roboto"/>
                <a:cs typeface="Roboto"/>
                <a:sym typeface="Roboto"/>
              </a:rPr>
              <a:t>. This provides trusts/health boards with suggested actions and approaches to local quality improvement initiatives that are aligned with our 5 key recommendations from the SotN report. </a:t>
            </a:r>
          </a:p>
          <a:p>
            <a:pPr algn="l">
              <a:lnSpc>
                <a:spcPts val="2062"/>
              </a:lnSpc>
            </a:pPr>
            <a:r>
              <a:rPr lang="en-US" sz="825">
                <a:solidFill>
                  <a:srgbClr val="2B2B35"/>
                </a:solidFill>
                <a:latin typeface="Roboto"/>
                <a:ea typeface="Roboto"/>
                <a:cs typeface="Roboto"/>
                <a:sym typeface="Roboto"/>
              </a:rPr>
              <a:t>Local engagement includes emailing </a:t>
            </a:r>
            <a:r>
              <a:rPr lang="en-US" b="true" sz="825">
                <a:solidFill>
                  <a:srgbClr val="2B2B35"/>
                </a:solidFill>
                <a:latin typeface="Roboto Bold"/>
                <a:ea typeface="Roboto Bold"/>
                <a:cs typeface="Roboto Bold"/>
                <a:sym typeface="Roboto Bold"/>
              </a:rPr>
              <a:t>6 newsletters to over 180 </a:t>
            </a:r>
          </a:p>
          <a:p>
            <a:pPr algn="l">
              <a:lnSpc>
                <a:spcPts val="412"/>
              </a:lnSpc>
            </a:pPr>
            <a:r>
              <a:rPr lang="en-US" b="true" sz="825">
                <a:solidFill>
                  <a:srgbClr val="2B2B35"/>
                </a:solidFill>
                <a:latin typeface="Roboto Bold"/>
                <a:ea typeface="Roboto Bold"/>
                <a:cs typeface="Roboto Bold"/>
                <a:sym typeface="Roboto Bold"/>
              </a:rPr>
              <a:t>recipients</a:t>
            </a:r>
            <a:r>
              <a:rPr lang="en-US" sz="825">
                <a:solidFill>
                  <a:srgbClr val="2B2B35"/>
                </a:solidFill>
                <a:latin typeface="Roboto"/>
                <a:ea typeface="Roboto"/>
                <a:cs typeface="Roboto"/>
                <a:sym typeface="Roboto"/>
              </a:rPr>
              <a:t> with updates on the audit’s progress (</a:t>
            </a:r>
            <a:r>
              <a:rPr lang="en-US" sz="825">
                <a:solidFill>
                  <a:srgbClr val="2B2B35"/>
                </a:solidFill>
                <a:latin typeface="Roboto"/>
                <a:ea typeface="Roboto"/>
                <a:cs typeface="Roboto"/>
                <a:sym typeface="Roboto"/>
                <a:hlinkClick r:id="rId24" tooltip="http://NHLaudit@rcseng.ac.uk/"/>
              </a:rPr>
              <a:t>email us a</a:t>
            </a:r>
            <a:r>
              <a:rPr lang="en-US" sz="825">
                <a:solidFill>
                  <a:srgbClr val="2B2B35"/>
                </a:solidFill>
                <a:latin typeface="Roboto"/>
                <a:ea typeface="Roboto"/>
                <a:cs typeface="Roboto"/>
                <a:sym typeface="Roboto"/>
              </a:rPr>
              <a:t>t </a:t>
            </a:r>
          </a:p>
          <a:p>
            <a:pPr algn="l">
              <a:lnSpc>
                <a:spcPts val="1537"/>
              </a:lnSpc>
            </a:pPr>
            <a:r>
              <a:rPr lang="en-US" sz="825">
                <a:solidFill>
                  <a:srgbClr val="2B2B35"/>
                </a:solidFill>
                <a:latin typeface="Roboto"/>
                <a:ea typeface="Roboto"/>
                <a:cs typeface="Roboto"/>
                <a:sym typeface="Roboto"/>
              </a:rPr>
              <a:t>NHLaudit@rcseng.ac.uk to sign up!).</a:t>
            </a:r>
          </a:p>
          <a:p>
            <a:pPr algn="l">
              <a:lnSpc>
                <a:spcPts val="412"/>
              </a:lnSpc>
            </a:pPr>
            <a:r>
              <a:rPr lang="en-US" sz="825">
                <a:solidFill>
                  <a:srgbClr val="2B2B35"/>
                </a:solidFill>
                <a:latin typeface="Roboto"/>
                <a:ea typeface="Roboto"/>
                <a:cs typeface="Roboto"/>
                <a:sym typeface="Roboto"/>
              </a:rPr>
              <a:t>Regular presentations at clinical reference group meetings, research </a:t>
            </a:r>
          </a:p>
          <a:p>
            <a:pPr algn="l">
              <a:lnSpc>
                <a:spcPts val="1687"/>
              </a:lnSpc>
            </a:pPr>
            <a:r>
              <a:rPr lang="en-US" sz="825">
                <a:solidFill>
                  <a:srgbClr val="2B2B35"/>
                </a:solidFill>
                <a:latin typeface="Roboto"/>
                <a:ea typeface="Roboto"/>
                <a:cs typeface="Roboto"/>
                <a:sym typeface="Roboto"/>
              </a:rPr>
              <a:t>meetings, and webinars allow clinicians to share findings locally and </a:t>
            </a:r>
          </a:p>
          <a:p>
            <a:pPr algn="l">
              <a:lnSpc>
                <a:spcPts val="412"/>
              </a:lnSpc>
            </a:pPr>
            <a:r>
              <a:rPr lang="en-US" sz="825">
                <a:solidFill>
                  <a:srgbClr val="2B2B35"/>
                </a:solidFill>
                <a:latin typeface="Roboto"/>
                <a:ea typeface="Roboto"/>
                <a:cs typeface="Roboto"/>
                <a:sym typeface="Roboto"/>
              </a:rPr>
              <a:t>within their hospitals. We have also distributed information leaflets at </a:t>
            </a:r>
          </a:p>
          <a:p>
            <a:pPr algn="l">
              <a:lnSpc>
                <a:spcPts val="1537"/>
              </a:lnSpc>
            </a:pPr>
            <a:r>
              <a:rPr lang="en-US" sz="825">
                <a:solidFill>
                  <a:srgbClr val="2B2B35"/>
                </a:solidFill>
                <a:latin typeface="Roboto"/>
                <a:ea typeface="Roboto"/>
                <a:cs typeface="Roboto"/>
                <a:sym typeface="Roboto"/>
              </a:rPr>
              <a:t>relevant meetings to boost awareness of the audit and its work.</a:t>
            </a:r>
          </a:p>
        </p:txBody>
      </p:sp>
      <p:sp>
        <p:nvSpPr>
          <p:cNvPr name="TextBox 81" id="81"/>
          <p:cNvSpPr txBox="true"/>
          <p:nvPr/>
        </p:nvSpPr>
        <p:spPr>
          <a:xfrm rot="0">
            <a:off x="1087936" y="5969089"/>
            <a:ext cx="2366953" cy="277806"/>
          </a:xfrm>
          <a:prstGeom prst="rect">
            <a:avLst/>
          </a:prstGeom>
        </p:spPr>
        <p:txBody>
          <a:bodyPr anchor="t" rtlCol="false" tIns="0" lIns="0" bIns="0" rIns="0">
            <a:spAutoFit/>
          </a:bodyPr>
          <a:lstStyle/>
          <a:p>
            <a:pPr algn="l">
              <a:lnSpc>
                <a:spcPts val="1050"/>
              </a:lnSpc>
            </a:pPr>
            <a:r>
              <a:rPr lang="en-US" sz="900">
                <a:solidFill>
                  <a:srgbClr val="FFFFFF"/>
                </a:solidFill>
                <a:latin typeface="Arimo"/>
                <a:ea typeface="Arimo"/>
                <a:cs typeface="Arimo"/>
                <a:sym typeface="Arimo"/>
              </a:rPr>
              <a:t>How the project is used by the public and demand for it</a:t>
            </a:r>
          </a:p>
        </p:txBody>
      </p:sp>
      <p:sp>
        <p:nvSpPr>
          <p:cNvPr name="TextBox 82" id="82"/>
          <p:cNvSpPr txBox="true"/>
          <p:nvPr/>
        </p:nvSpPr>
        <p:spPr>
          <a:xfrm rot="0">
            <a:off x="1169489" y="2044789"/>
            <a:ext cx="2450983" cy="296856"/>
          </a:xfrm>
          <a:prstGeom prst="rect">
            <a:avLst/>
          </a:prstGeom>
        </p:spPr>
        <p:txBody>
          <a:bodyPr anchor="t" rtlCol="false" tIns="0" lIns="0" bIns="0" rIns="0">
            <a:spAutoFit/>
          </a:bodyPr>
          <a:lstStyle/>
          <a:p>
            <a:pPr algn="l">
              <a:lnSpc>
                <a:spcPts val="1125"/>
              </a:lnSpc>
            </a:pPr>
            <a:r>
              <a:rPr lang="en-US" sz="900">
                <a:solidFill>
                  <a:srgbClr val="FFFFFF"/>
                </a:solidFill>
                <a:latin typeface="Arimo"/>
                <a:ea typeface="Arimo"/>
                <a:cs typeface="Arimo"/>
                <a:sym typeface="Arimo"/>
              </a:rPr>
              <a:t>Evidence of national improvements in care quality and outcomes</a:t>
            </a:r>
          </a:p>
        </p:txBody>
      </p:sp>
      <p:sp>
        <p:nvSpPr>
          <p:cNvPr name="TextBox 83" id="83"/>
          <p:cNvSpPr txBox="true"/>
          <p:nvPr/>
        </p:nvSpPr>
        <p:spPr>
          <a:xfrm rot="0">
            <a:off x="4837509" y="5969089"/>
            <a:ext cx="1970408" cy="277806"/>
          </a:xfrm>
          <a:prstGeom prst="rect">
            <a:avLst/>
          </a:prstGeom>
        </p:spPr>
        <p:txBody>
          <a:bodyPr anchor="t" rtlCol="false" tIns="0" lIns="0" bIns="0" rIns="0">
            <a:spAutoFit/>
          </a:bodyPr>
          <a:lstStyle/>
          <a:p>
            <a:pPr algn="l">
              <a:lnSpc>
                <a:spcPts val="1050"/>
              </a:lnSpc>
            </a:pPr>
            <a:r>
              <a:rPr lang="en-US" sz="900">
                <a:solidFill>
                  <a:srgbClr val="FFFFFF"/>
                </a:solidFill>
                <a:latin typeface="Arimo"/>
                <a:ea typeface="Arimo"/>
                <a:cs typeface="Arimo"/>
                <a:sym typeface="Arimo"/>
              </a:rPr>
              <a:t>How the project stimulates quality improvement at a local level</a:t>
            </a:r>
          </a:p>
        </p:txBody>
      </p:sp>
      <p:sp>
        <p:nvSpPr>
          <p:cNvPr name="TextBox 84" id="84"/>
          <p:cNvSpPr txBox="true"/>
          <p:nvPr/>
        </p:nvSpPr>
        <p:spPr>
          <a:xfrm rot="0">
            <a:off x="4867123" y="2063839"/>
            <a:ext cx="2621709" cy="277806"/>
          </a:xfrm>
          <a:prstGeom prst="rect">
            <a:avLst/>
          </a:prstGeom>
        </p:spPr>
        <p:txBody>
          <a:bodyPr anchor="t" rtlCol="false" tIns="0" lIns="0" bIns="0" rIns="0">
            <a:spAutoFit/>
          </a:bodyPr>
          <a:lstStyle/>
          <a:p>
            <a:pPr algn="l">
              <a:lnSpc>
                <a:spcPts val="1050"/>
              </a:lnSpc>
            </a:pPr>
            <a:r>
              <a:rPr lang="en-US" sz="900">
                <a:solidFill>
                  <a:srgbClr val="FFFFFF"/>
                </a:solidFill>
                <a:latin typeface="Arimo"/>
                <a:ea typeface="Arimo"/>
                <a:cs typeface="Arimo"/>
                <a:sym typeface="Arimo"/>
              </a:rPr>
              <a:t>How the project supports policy development and management of the system</a:t>
            </a:r>
          </a:p>
        </p:txBody>
      </p:sp>
      <p:sp>
        <p:nvSpPr>
          <p:cNvPr name="TextBox 85" id="85"/>
          <p:cNvSpPr txBox="true"/>
          <p:nvPr/>
        </p:nvSpPr>
        <p:spPr>
          <a:xfrm rot="0">
            <a:off x="376533" y="9206560"/>
            <a:ext cx="1235154" cy="560908"/>
          </a:xfrm>
          <a:prstGeom prst="rect">
            <a:avLst/>
          </a:prstGeom>
        </p:spPr>
        <p:txBody>
          <a:bodyPr anchor="t" rtlCol="false" tIns="0" lIns="0" bIns="0" rIns="0">
            <a:spAutoFit/>
          </a:bodyPr>
          <a:lstStyle/>
          <a:p>
            <a:pPr algn="l">
              <a:lnSpc>
                <a:spcPts val="1425"/>
              </a:lnSpc>
            </a:pPr>
            <a:r>
              <a:rPr lang="en-US" sz="1200">
                <a:solidFill>
                  <a:srgbClr val="593684"/>
                </a:solidFill>
                <a:latin typeface="Arimo"/>
                <a:ea typeface="Arimo"/>
                <a:cs typeface="Arimo"/>
                <a:sym typeface="Arimo"/>
              </a:rPr>
              <a:t>X Engagement over the past 12 months</a:t>
            </a:r>
          </a:p>
        </p:txBody>
      </p:sp>
      <p:sp>
        <p:nvSpPr>
          <p:cNvPr name="TextBox 86" id="86"/>
          <p:cNvSpPr txBox="true"/>
          <p:nvPr/>
        </p:nvSpPr>
        <p:spPr>
          <a:xfrm rot="0">
            <a:off x="2755259" y="9206560"/>
            <a:ext cx="1376715" cy="560908"/>
          </a:xfrm>
          <a:prstGeom prst="rect">
            <a:avLst/>
          </a:prstGeom>
        </p:spPr>
        <p:txBody>
          <a:bodyPr anchor="t" rtlCol="false" tIns="0" lIns="0" bIns="0" rIns="0">
            <a:spAutoFit/>
          </a:bodyPr>
          <a:lstStyle/>
          <a:p>
            <a:pPr algn="l">
              <a:lnSpc>
                <a:spcPts val="1425"/>
              </a:lnSpc>
            </a:pPr>
            <a:r>
              <a:rPr lang="en-US" sz="1200">
                <a:solidFill>
                  <a:srgbClr val="593684"/>
                </a:solidFill>
                <a:latin typeface="Arimo"/>
                <a:ea typeface="Arimo"/>
                <a:cs typeface="Arimo"/>
                <a:sym typeface="Arimo"/>
              </a:rPr>
              <a:t>Other Engagement over the past 2 months</a:t>
            </a:r>
          </a:p>
        </p:txBody>
      </p:sp>
      <p:sp>
        <p:nvSpPr>
          <p:cNvPr name="TextBox 87" id="87"/>
          <p:cNvSpPr txBox="true"/>
          <p:nvPr/>
        </p:nvSpPr>
        <p:spPr>
          <a:xfrm rot="0">
            <a:off x="1922116" y="9300620"/>
            <a:ext cx="673275" cy="406994"/>
          </a:xfrm>
          <a:prstGeom prst="rect">
            <a:avLst/>
          </a:prstGeom>
        </p:spPr>
        <p:txBody>
          <a:bodyPr anchor="t" rtlCol="false" tIns="0" lIns="0" bIns="0" rIns="0">
            <a:spAutoFit/>
          </a:bodyPr>
          <a:lstStyle/>
          <a:p>
            <a:pPr algn="l">
              <a:lnSpc>
                <a:spcPts val="1410"/>
              </a:lnSpc>
            </a:pPr>
            <a:r>
              <a:rPr lang="en-US" sz="1875">
                <a:solidFill>
                  <a:srgbClr val="EA5284"/>
                </a:solidFill>
                <a:latin typeface="Arimo"/>
                <a:ea typeface="Arimo"/>
                <a:cs typeface="Arimo"/>
                <a:sym typeface="Arimo"/>
              </a:rPr>
              <a:t>180%</a:t>
            </a:r>
          </a:p>
          <a:p>
            <a:pPr algn="l">
              <a:lnSpc>
                <a:spcPts val="2062"/>
              </a:lnSpc>
            </a:pPr>
            <a:r>
              <a:rPr lang="en-US" sz="825">
                <a:solidFill>
                  <a:srgbClr val="2B2B35"/>
                </a:solidFill>
                <a:latin typeface="Arimo"/>
                <a:ea typeface="Arimo"/>
                <a:cs typeface="Arimo"/>
                <a:sym typeface="Arimo"/>
              </a:rPr>
              <a:t>Followers </a:t>
            </a:r>
          </a:p>
        </p:txBody>
      </p:sp>
      <p:sp>
        <p:nvSpPr>
          <p:cNvPr name="TextBox 88" id="88"/>
          <p:cNvSpPr txBox="true"/>
          <p:nvPr/>
        </p:nvSpPr>
        <p:spPr>
          <a:xfrm rot="0">
            <a:off x="4526013" y="9186320"/>
            <a:ext cx="468344" cy="347034"/>
          </a:xfrm>
          <a:prstGeom prst="rect">
            <a:avLst/>
          </a:prstGeom>
        </p:spPr>
        <p:txBody>
          <a:bodyPr anchor="t" rtlCol="false" tIns="0" lIns="0" bIns="0" rIns="0">
            <a:spAutoFit/>
          </a:bodyPr>
          <a:lstStyle/>
          <a:p>
            <a:pPr algn="l">
              <a:lnSpc>
                <a:spcPts val="2625"/>
              </a:lnSpc>
            </a:pPr>
            <a:r>
              <a:rPr lang="en-US" sz="1875">
                <a:solidFill>
                  <a:srgbClr val="EA5284"/>
                </a:solidFill>
                <a:latin typeface="Arimo"/>
                <a:ea typeface="Arimo"/>
                <a:cs typeface="Arimo"/>
                <a:sym typeface="Arimo"/>
              </a:rPr>
              <a:t>245</a:t>
            </a:r>
          </a:p>
        </p:txBody>
      </p:sp>
      <p:sp>
        <p:nvSpPr>
          <p:cNvPr name="TextBox 89" id="89"/>
          <p:cNvSpPr txBox="true"/>
          <p:nvPr/>
        </p:nvSpPr>
        <p:spPr>
          <a:xfrm rot="0">
            <a:off x="5522862" y="9186320"/>
            <a:ext cx="321993" cy="347034"/>
          </a:xfrm>
          <a:prstGeom prst="rect">
            <a:avLst/>
          </a:prstGeom>
        </p:spPr>
        <p:txBody>
          <a:bodyPr anchor="t" rtlCol="false" tIns="0" lIns="0" bIns="0" rIns="0">
            <a:spAutoFit/>
          </a:bodyPr>
          <a:lstStyle/>
          <a:p>
            <a:pPr algn="l">
              <a:lnSpc>
                <a:spcPts val="2625"/>
              </a:lnSpc>
            </a:pPr>
            <a:r>
              <a:rPr lang="en-US" sz="1875">
                <a:solidFill>
                  <a:srgbClr val="EA5284"/>
                </a:solidFill>
                <a:latin typeface="Arimo"/>
                <a:ea typeface="Arimo"/>
                <a:cs typeface="Arimo"/>
                <a:sym typeface="Arimo"/>
              </a:rPr>
              <a:t>94</a:t>
            </a:r>
          </a:p>
        </p:txBody>
      </p:sp>
      <p:sp>
        <p:nvSpPr>
          <p:cNvPr name="TextBox 90" id="90"/>
          <p:cNvSpPr txBox="true"/>
          <p:nvPr/>
        </p:nvSpPr>
        <p:spPr>
          <a:xfrm rot="0">
            <a:off x="6602311" y="9186320"/>
            <a:ext cx="298980" cy="347034"/>
          </a:xfrm>
          <a:prstGeom prst="rect">
            <a:avLst/>
          </a:prstGeom>
        </p:spPr>
        <p:txBody>
          <a:bodyPr anchor="t" rtlCol="false" tIns="0" lIns="0" bIns="0" rIns="0">
            <a:spAutoFit/>
          </a:bodyPr>
          <a:lstStyle/>
          <a:p>
            <a:pPr algn="l">
              <a:lnSpc>
                <a:spcPts val="2625"/>
              </a:lnSpc>
            </a:pPr>
            <a:r>
              <a:rPr lang="en-US" sz="1875">
                <a:solidFill>
                  <a:srgbClr val="EA5284"/>
                </a:solidFill>
                <a:latin typeface="Arimo"/>
                <a:ea typeface="Arimo"/>
                <a:cs typeface="Arimo"/>
                <a:sym typeface="Arimo"/>
              </a:rPr>
              <a:t>76</a:t>
            </a:r>
          </a:p>
        </p:txBody>
      </p:sp>
      <p:sp>
        <p:nvSpPr>
          <p:cNvPr name="TextBox 91" id="91"/>
          <p:cNvSpPr txBox="true"/>
          <p:nvPr/>
        </p:nvSpPr>
        <p:spPr>
          <a:xfrm rot="0">
            <a:off x="303457" y="9875091"/>
            <a:ext cx="946033" cy="141503"/>
          </a:xfrm>
          <a:prstGeom prst="rect">
            <a:avLst/>
          </a:prstGeom>
        </p:spPr>
        <p:txBody>
          <a:bodyPr anchor="t" rtlCol="false" tIns="0" lIns="0" bIns="0" rIns="0">
            <a:spAutoFit/>
          </a:bodyPr>
          <a:lstStyle/>
          <a:p>
            <a:pPr algn="l">
              <a:lnSpc>
                <a:spcPts val="1050"/>
              </a:lnSpc>
            </a:pPr>
            <a:r>
              <a:rPr lang="en-US" sz="750">
                <a:solidFill>
                  <a:srgbClr val="000000"/>
                </a:solidFill>
                <a:latin typeface="Arimo"/>
                <a:ea typeface="Arimo"/>
                <a:cs typeface="Arimo"/>
                <a:sym typeface="Arimo"/>
              </a:rPr>
              <a:t>@NNHLA_NATCAN </a:t>
            </a:r>
          </a:p>
        </p:txBody>
      </p:sp>
      <p:sp>
        <p:nvSpPr>
          <p:cNvPr name="TextBox 92" id="92"/>
          <p:cNvSpPr txBox="true"/>
          <p:nvPr/>
        </p:nvSpPr>
        <p:spPr>
          <a:xfrm rot="0">
            <a:off x="2336216" y="9874853"/>
            <a:ext cx="2891971" cy="141018"/>
          </a:xfrm>
          <a:prstGeom prst="rect">
            <a:avLst/>
          </a:prstGeom>
        </p:spPr>
        <p:txBody>
          <a:bodyPr anchor="t" rtlCol="false" tIns="0" lIns="0" bIns="0" rIns="0">
            <a:spAutoFit/>
          </a:bodyPr>
          <a:lstStyle/>
          <a:p>
            <a:pPr algn="l">
              <a:lnSpc>
                <a:spcPts val="1050"/>
              </a:lnSpc>
            </a:pPr>
            <a:r>
              <a:rPr lang="en-US" sz="750">
                <a:solidFill>
                  <a:srgbClr val="000000"/>
                </a:solidFill>
                <a:latin typeface="Arimo"/>
                <a:ea typeface="Arimo"/>
                <a:cs typeface="Arimo"/>
                <a:sym typeface="Arimo"/>
              </a:rPr>
              <a:t>https://www.natcan.org.uk/audits/non-hodgkin-lymphoma/ </a:t>
            </a:r>
          </a:p>
        </p:txBody>
      </p:sp>
      <p:sp>
        <p:nvSpPr>
          <p:cNvPr name="TextBox 93" id="93"/>
          <p:cNvSpPr txBox="true"/>
          <p:nvPr/>
        </p:nvSpPr>
        <p:spPr>
          <a:xfrm rot="0">
            <a:off x="6209100" y="9874853"/>
            <a:ext cx="1221981" cy="141018"/>
          </a:xfrm>
          <a:prstGeom prst="rect">
            <a:avLst/>
          </a:prstGeom>
        </p:spPr>
        <p:txBody>
          <a:bodyPr anchor="t" rtlCol="false" tIns="0" lIns="0" bIns="0" rIns="0">
            <a:spAutoFit/>
          </a:bodyPr>
          <a:lstStyle/>
          <a:p>
            <a:pPr algn="l">
              <a:lnSpc>
                <a:spcPts val="1050"/>
              </a:lnSpc>
            </a:pPr>
            <a:r>
              <a:rPr lang="en-US" sz="750">
                <a:solidFill>
                  <a:srgbClr val="000000"/>
                </a:solidFill>
                <a:latin typeface="Arimo"/>
                <a:ea typeface="Arimo"/>
                <a:cs typeface="Arimo"/>
                <a:sym typeface="Arimo"/>
              </a:rPr>
              <a:t>NHLaudit@rcseng.ac.uk.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DAGYJbPgBQI</dc:identifier>
  <dcterms:modified xsi:type="dcterms:W3CDTF">2011-08-01T06:04:30Z</dcterms:modified>
  <cp:revision>1</cp:revision>
  <dc:title>NNHLA Impact Report SotN 2024.pdf</dc:title>
</cp:coreProperties>
</file>