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9601200" cy="12801600" type="A3"/>
  <p:notesSz cx="6858000" cy="9144000"/>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8925"/>
    <a:srgbClr val="A9A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489" autoAdjust="0"/>
  </p:normalViewPr>
  <p:slideViewPr>
    <p:cSldViewPr>
      <p:cViewPr>
        <p:scale>
          <a:sx n="91" d="100"/>
          <a:sy n="91" d="100"/>
        </p:scale>
        <p:origin x="2742" y="174"/>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418595-8AE8-499E-823A-43166D6BBA6F}" type="datetimeFigureOut">
              <a:rPr lang="en-GB" smtClean="0"/>
              <a:t>04/12/2025</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8EC49C-454C-4F13-B053-42B30716436E}" type="slidenum">
              <a:rPr lang="en-GB" smtClean="0"/>
              <a:t>‹#›</a:t>
            </a:fld>
            <a:endParaRPr lang="en-GB"/>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CFE20F-1569-47FA-802A-1537039D8718}" type="slidenum">
              <a:rPr lang="en-GB">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3692147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6"/>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6"/>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0" y="512660"/>
            <a:ext cx="632079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600" b="1" cap="all"/>
            </a:lvl1pPr>
          </a:lstStyle>
          <a:p>
            <a:r>
              <a:rPr lang="en-US"/>
              <a:t>Click to edit Master title style</a:t>
            </a:r>
            <a:endParaRPr lang="en-GB"/>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4" name="Content Placeholder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4"/>
            <a:ext cx="3158729" cy="2169160"/>
          </a:xfrm>
        </p:spPr>
        <p:txBody>
          <a:bodyPr anchor="b"/>
          <a:lstStyle>
            <a:lvl1pPr algn="l">
              <a:defRPr sz="2800" b="1"/>
            </a:lvl1pPr>
          </a:lstStyle>
          <a:p>
            <a:r>
              <a:rPr lang="en-US"/>
              <a:t>Click to edit Master title style</a:t>
            </a:r>
            <a:endParaRPr lang="en-GB"/>
          </a:p>
        </p:txBody>
      </p:sp>
      <p:sp>
        <p:nvSpPr>
          <p:cNvPr id="3" name="Content Placeholder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1"/>
            <a:ext cx="5760720" cy="1057911"/>
          </a:xfrm>
        </p:spPr>
        <p:txBody>
          <a:bodyPr anchor="b"/>
          <a:lstStyle>
            <a:lvl1pPr algn="l">
              <a:defRPr sz="2800" b="1"/>
            </a:lvl1pPr>
          </a:lstStyle>
          <a:p>
            <a:r>
              <a:rPr lang="en-US"/>
              <a:t>Click to edit Master title style</a:t>
            </a:r>
            <a:endParaRPr lang="en-GB"/>
          </a:p>
        </p:txBody>
      </p:sp>
      <p:sp>
        <p:nvSpPr>
          <p:cNvPr id="3" name="Picture Placeholder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45B9577D-D8C0-424C-91E7-6D8BD23FB427}" type="datetimeFigureOut">
              <a:rPr lang="en-GB" smtClean="0">
                <a:solidFill>
                  <a:prstClr val="black">
                    <a:tint val="75000"/>
                  </a:prstClr>
                </a:solidFill>
              </a:rPr>
              <a:pPr/>
              <a:t>04/12/2025</a:t>
            </a:fld>
            <a:endParaRPr lang="en-GB">
              <a:solidFill>
                <a:prstClr val="black">
                  <a:tint val="75000"/>
                </a:prstClr>
              </a:solidFill>
            </a:endParaRPr>
          </a:p>
        </p:txBody>
      </p:sp>
      <p:sp>
        <p:nvSpPr>
          <p:cNvPr id="5" name="Footer Placeholder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ncmd.info/blog/" TargetMode="External"/><Relationship Id="rId3" Type="http://schemas.openxmlformats.org/officeDocument/2006/relationships/hyperlink" Target="https://www.ncmd.info/publications/when-a-child-dies-a-guide-for-parents-and-carers/" TargetMode="External"/><Relationship Id="rId7" Type="http://schemas.openxmlformats.org/officeDocument/2006/relationships/hyperlink" Target="https://www.ncmd.info/publications/child-drowning-deaths-1-april-2019-to-31-march-2024/" TargetMode="External"/><Relationship Id="rId12" Type="http://schemas.openxmlformats.org/officeDocument/2006/relationships/hyperlink" Target="https://www.ncmd.info/publications/child-mortality-during-winter-period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ncmd.info/publications/child-death-review-data-release-2025/" TargetMode="External"/><Relationship Id="rId11" Type="http://schemas.openxmlformats.org/officeDocument/2006/relationships/image" Target="../media/image2.jpeg"/><Relationship Id="rId5" Type="http://schemas.openxmlformats.org/officeDocument/2006/relationships/hyperlink" Target="https://www.ncmd.info/publications/children-life-limiting-conditions/" TargetMode="External"/><Relationship Id="rId10" Type="http://schemas.openxmlformats.org/officeDocument/2006/relationships/image" Target="../media/image1.png"/><Relationship Id="rId4" Type="http://schemas.openxmlformats.org/officeDocument/2006/relationships/hyperlink" Target="https://www.ncmd.info/publications/child-deaths-asthma-anaphylaxis-allergy/" TargetMode="External"/><Relationship Id="rId9" Type="http://schemas.openxmlformats.org/officeDocument/2006/relationships/hyperlink" Target="https://www.ncmd.info/publications/deaths-of-children-as-a-result-of-a-fall-from-a-window-or-balcon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 Diagonal Corner Rectangle 10"/>
          <p:cNvSpPr/>
          <p:nvPr/>
        </p:nvSpPr>
        <p:spPr>
          <a:xfrm>
            <a:off x="232955" y="41630"/>
            <a:ext cx="5510759" cy="1158616"/>
          </a:xfrm>
          <a:prstGeom prst="round2DiagRect">
            <a:avLst/>
          </a:prstGeom>
          <a:solidFill>
            <a:schemeClr val="tx2">
              <a:lumMod val="50000"/>
            </a:schemeClr>
          </a:solidFill>
          <a:ln>
            <a:solidFill>
              <a:srgbClr val="B18925"/>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4400" dirty="0">
                <a:solidFill>
                  <a:schemeClr val="bg1"/>
                </a:solidFill>
                <a:ea typeface="Arial Unicode MS" panose="020B0604020202020204" pitchFamily="34" charset="-128"/>
                <a:cs typeface="Vrinda" panose="020B0502040204020203" pitchFamily="34" charset="0"/>
              </a:rPr>
              <a:t>Impact of NCMD</a:t>
            </a:r>
          </a:p>
        </p:txBody>
      </p:sp>
      <p:sp>
        <p:nvSpPr>
          <p:cNvPr id="14" name="Rounded Rectangle 13"/>
          <p:cNvSpPr/>
          <p:nvPr/>
        </p:nvSpPr>
        <p:spPr>
          <a:xfrm>
            <a:off x="232955" y="2586179"/>
            <a:ext cx="585573" cy="4852516"/>
          </a:xfrm>
          <a:prstGeom prst="roundRect">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72000" bIns="0" spcCol="0" rtlCol="0" anchor="ctr"/>
          <a:lstStyle/>
          <a:p>
            <a:pPr algn="ctr"/>
            <a:r>
              <a:rPr lang="en-GB" sz="2800" b="1" dirty="0">
                <a:solidFill>
                  <a:schemeClr val="tx1"/>
                </a:solidFill>
              </a:rPr>
              <a:t>NATIONAL</a:t>
            </a:r>
          </a:p>
          <a:p>
            <a:pPr algn="ctr"/>
            <a:r>
              <a:rPr lang="en-GB" sz="1100" b="1" dirty="0">
                <a:solidFill>
                  <a:schemeClr val="tx1"/>
                </a:solidFill>
              </a:rPr>
              <a:t>How the project provides evidence of quality and outcomes of care nationally</a:t>
            </a:r>
          </a:p>
        </p:txBody>
      </p:sp>
      <p:sp>
        <p:nvSpPr>
          <p:cNvPr id="18" name="Rounded Rectangle 17"/>
          <p:cNvSpPr/>
          <p:nvPr/>
        </p:nvSpPr>
        <p:spPr>
          <a:xfrm>
            <a:off x="837822" y="7578526"/>
            <a:ext cx="3761156" cy="4848917"/>
          </a:xfrm>
          <a:prstGeom prst="roundRect">
            <a:avLst>
              <a:gd name="adj" fmla="val 5515"/>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dirty="0">
              <a:solidFill>
                <a:prstClr val="white"/>
              </a:solidFill>
            </a:endParaRPr>
          </a:p>
        </p:txBody>
      </p:sp>
      <p:sp>
        <p:nvSpPr>
          <p:cNvPr id="21" name="Rounded Rectangle 20"/>
          <p:cNvSpPr/>
          <p:nvPr/>
        </p:nvSpPr>
        <p:spPr>
          <a:xfrm>
            <a:off x="232955" y="7578526"/>
            <a:ext cx="596660" cy="4848918"/>
          </a:xfrm>
          <a:prstGeom prst="roundRect">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dirty="0">
                <a:solidFill>
                  <a:schemeClr val="tx1"/>
                </a:solidFill>
              </a:rPr>
              <a:t>LOCAL</a:t>
            </a:r>
            <a:r>
              <a:rPr lang="en-GB" sz="1300" b="1" dirty="0">
                <a:solidFill>
                  <a:schemeClr val="tx1"/>
                </a:solidFill>
              </a:rPr>
              <a:t> </a:t>
            </a:r>
          </a:p>
          <a:p>
            <a:pPr algn="ctr"/>
            <a:r>
              <a:rPr lang="en-GB" sz="1300" b="1" dirty="0">
                <a:solidFill>
                  <a:schemeClr val="tx1"/>
                </a:solidFill>
              </a:rPr>
              <a:t>How the project stimulates quality improvement</a:t>
            </a:r>
          </a:p>
        </p:txBody>
      </p:sp>
      <p:sp>
        <p:nvSpPr>
          <p:cNvPr id="23" name="Rounded Rectangle 22"/>
          <p:cNvSpPr/>
          <p:nvPr/>
        </p:nvSpPr>
        <p:spPr>
          <a:xfrm>
            <a:off x="5604061" y="7556631"/>
            <a:ext cx="3830826" cy="4848917"/>
          </a:xfrm>
          <a:prstGeom prst="roundRect">
            <a:avLst>
              <a:gd name="adj" fmla="val 7002"/>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dirty="0">
              <a:solidFill>
                <a:prstClr val="white"/>
              </a:solidFill>
            </a:endParaRPr>
          </a:p>
        </p:txBody>
      </p:sp>
      <p:sp>
        <p:nvSpPr>
          <p:cNvPr id="26" name="Rounded Rectangle 25"/>
          <p:cNvSpPr/>
          <p:nvPr/>
        </p:nvSpPr>
        <p:spPr>
          <a:xfrm>
            <a:off x="4999194" y="7556631"/>
            <a:ext cx="596660" cy="4848918"/>
          </a:xfrm>
          <a:prstGeom prst="roundRect">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dirty="0">
                <a:solidFill>
                  <a:schemeClr val="tx1"/>
                </a:solidFill>
              </a:rPr>
              <a:t>PUBLIC </a:t>
            </a:r>
          </a:p>
          <a:p>
            <a:pPr algn="ctr"/>
            <a:r>
              <a:rPr lang="en-GB" sz="1300" b="1" dirty="0">
                <a:solidFill>
                  <a:schemeClr val="tx1"/>
                </a:solidFill>
              </a:rPr>
              <a:t>How the project is used by the public and the demand for it</a:t>
            </a:r>
          </a:p>
        </p:txBody>
      </p:sp>
      <p:sp>
        <p:nvSpPr>
          <p:cNvPr id="30" name="Rounded Rectangle 29"/>
          <p:cNvSpPr/>
          <p:nvPr/>
        </p:nvSpPr>
        <p:spPr>
          <a:xfrm>
            <a:off x="5623144" y="2582581"/>
            <a:ext cx="3830826" cy="4852515"/>
          </a:xfrm>
          <a:prstGeom prst="roundRect">
            <a:avLst>
              <a:gd name="adj" fmla="val 4677"/>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a:solidFill>
                <a:prstClr val="white"/>
              </a:solidFill>
            </a:endParaRPr>
          </a:p>
        </p:txBody>
      </p:sp>
      <p:sp>
        <p:nvSpPr>
          <p:cNvPr id="31" name="Rounded Rectangle 30"/>
          <p:cNvSpPr/>
          <p:nvPr/>
        </p:nvSpPr>
        <p:spPr>
          <a:xfrm>
            <a:off x="4999194" y="2584375"/>
            <a:ext cx="596660" cy="4854320"/>
          </a:xfrm>
          <a:prstGeom prst="roundRect">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72000" bIns="0" spcCol="0" rtlCol="0" anchor="ctr"/>
          <a:lstStyle/>
          <a:p>
            <a:pPr algn="ctr"/>
            <a:r>
              <a:rPr lang="en-GB" sz="2800" b="1" dirty="0">
                <a:solidFill>
                  <a:schemeClr val="tx1"/>
                </a:solidFill>
              </a:rPr>
              <a:t>SYSTEM</a:t>
            </a:r>
            <a:r>
              <a:rPr lang="en-GB" sz="1300" b="1" dirty="0">
                <a:solidFill>
                  <a:schemeClr val="tx1"/>
                </a:solidFill>
              </a:rPr>
              <a:t> </a:t>
            </a:r>
          </a:p>
          <a:p>
            <a:r>
              <a:rPr lang="en-GB" sz="1300" b="1" dirty="0">
                <a:solidFill>
                  <a:schemeClr val="tx1"/>
                </a:solidFill>
              </a:rPr>
              <a:t>How the project supports policy development &amp; system management</a:t>
            </a:r>
          </a:p>
        </p:txBody>
      </p:sp>
      <p:sp>
        <p:nvSpPr>
          <p:cNvPr id="51" name="Rounded Rectangle 50"/>
          <p:cNvSpPr/>
          <p:nvPr/>
        </p:nvSpPr>
        <p:spPr>
          <a:xfrm>
            <a:off x="5665798" y="5197595"/>
            <a:ext cx="1856694" cy="1187701"/>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US" sz="1100" dirty="0">
              <a:solidFill>
                <a:prstClr val="black"/>
              </a:solidFill>
            </a:endParaRPr>
          </a:p>
          <a:p>
            <a:r>
              <a:rPr lang="en-US" sz="1100" dirty="0">
                <a:solidFill>
                  <a:prstClr val="black"/>
                </a:solidFill>
              </a:rPr>
              <a:t>NCMD attended the Parliamentary Launch of new research: </a:t>
            </a:r>
            <a:r>
              <a:rPr lang="en-GB" sz="1100" dirty="0">
                <a:solidFill>
                  <a:prstClr val="black"/>
                </a:solidFill>
              </a:rPr>
              <a:t>‘Preventing allergy deaths: Harnessing information from coroners to save lives’</a:t>
            </a:r>
            <a:endParaRPr lang="en-US" sz="1100" dirty="0">
              <a:solidFill>
                <a:prstClr val="black"/>
              </a:solidFill>
            </a:endParaRPr>
          </a:p>
          <a:p>
            <a:endParaRPr lang="en-GB" sz="1100" dirty="0">
              <a:solidFill>
                <a:prstClr val="black"/>
              </a:solidFill>
            </a:endParaRPr>
          </a:p>
        </p:txBody>
      </p:sp>
      <p:sp>
        <p:nvSpPr>
          <p:cNvPr id="78" name="Rounded Rectangle 77"/>
          <p:cNvSpPr/>
          <p:nvPr/>
        </p:nvSpPr>
        <p:spPr>
          <a:xfrm>
            <a:off x="893489" y="7660872"/>
            <a:ext cx="1856724" cy="1699749"/>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US" sz="1100" dirty="0">
              <a:solidFill>
                <a:prstClr val="black"/>
              </a:solidFill>
            </a:endParaRPr>
          </a:p>
          <a:p>
            <a:r>
              <a:rPr lang="en-US" sz="1100" dirty="0">
                <a:solidFill>
                  <a:prstClr val="black"/>
                </a:solidFill>
              </a:rPr>
              <a:t>Hosted ‘Asylum seekers experiences’ webinar with a particular focus on childbirth in the asylum system. This webinar explained the importance of capturing data relating to asylum status in children who die.</a:t>
            </a:r>
          </a:p>
          <a:p>
            <a:endParaRPr lang="en-GB" sz="1100" dirty="0">
              <a:solidFill>
                <a:prstClr val="black"/>
              </a:solidFill>
            </a:endParaRPr>
          </a:p>
        </p:txBody>
      </p:sp>
      <p:sp>
        <p:nvSpPr>
          <p:cNvPr id="99" name="Rounded Rectangle 98"/>
          <p:cNvSpPr/>
          <p:nvPr/>
        </p:nvSpPr>
        <p:spPr>
          <a:xfrm>
            <a:off x="5665798" y="7614655"/>
            <a:ext cx="1755089" cy="1599850"/>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US" sz="1000" dirty="0">
              <a:solidFill>
                <a:prstClr val="black"/>
              </a:solidFill>
            </a:endParaRPr>
          </a:p>
          <a:p>
            <a:r>
              <a:rPr lang="en-US" sz="1000" dirty="0">
                <a:solidFill>
                  <a:prstClr val="black"/>
                </a:solidFill>
              </a:rPr>
              <a:t>NCMD included 6 families’ stories in our thematic report on children with life- limiting conditions and palliative and end of life care needs. The </a:t>
            </a:r>
            <a:r>
              <a:rPr lang="en-US" sz="1000" dirty="0" err="1">
                <a:solidFill>
                  <a:prstClr val="black"/>
                </a:solidFill>
              </a:rPr>
              <a:t>programme</a:t>
            </a:r>
            <a:r>
              <a:rPr lang="en-US" sz="1000" dirty="0">
                <a:solidFill>
                  <a:prstClr val="black"/>
                </a:solidFill>
              </a:rPr>
              <a:t> received positive feedback from families who shared their stories.</a:t>
            </a:r>
          </a:p>
          <a:p>
            <a:endParaRPr lang="en-GB" sz="1100" dirty="0">
              <a:solidFill>
                <a:prstClr val="black"/>
              </a:solidFill>
            </a:endParaRPr>
          </a:p>
        </p:txBody>
      </p:sp>
      <p:sp>
        <p:nvSpPr>
          <p:cNvPr id="101" name="Rounded Rectangle 100"/>
          <p:cNvSpPr/>
          <p:nvPr/>
        </p:nvSpPr>
        <p:spPr>
          <a:xfrm>
            <a:off x="7486465" y="7614655"/>
            <a:ext cx="1881779" cy="1657812"/>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1100" dirty="0">
              <a:solidFill>
                <a:prstClr val="black"/>
              </a:solidFill>
            </a:endParaRPr>
          </a:p>
          <a:p>
            <a:r>
              <a:rPr lang="en-GB" sz="1000" dirty="0">
                <a:solidFill>
                  <a:prstClr val="black"/>
                </a:solidFill>
              </a:rPr>
              <a:t>NCMD are now hosting the </a:t>
            </a:r>
            <a:r>
              <a:rPr lang="en-GB" sz="1000" dirty="0">
                <a:solidFill>
                  <a:prstClr val="black"/>
                </a:solidFill>
                <a:hlinkClick r:id="rId3"/>
              </a:rPr>
              <a:t>‘When a Child Dies’ leaflet</a:t>
            </a:r>
            <a:r>
              <a:rPr lang="en-GB" sz="1000" dirty="0">
                <a:solidFill>
                  <a:prstClr val="black"/>
                </a:solidFill>
              </a:rPr>
              <a:t>. This is a leaflet for parents and carers, to help them understand the processes that happen and the support that is available. This was published in August 2024 and it is the top clicked link on our website.</a:t>
            </a:r>
          </a:p>
          <a:p>
            <a:endParaRPr lang="en-GB" sz="1100" dirty="0">
              <a:solidFill>
                <a:schemeClr val="tx1"/>
              </a:solidFill>
            </a:endParaRPr>
          </a:p>
        </p:txBody>
      </p:sp>
      <p:sp>
        <p:nvSpPr>
          <p:cNvPr id="94" name="Rounded Rectangle 93"/>
          <p:cNvSpPr/>
          <p:nvPr/>
        </p:nvSpPr>
        <p:spPr>
          <a:xfrm>
            <a:off x="837822" y="2586179"/>
            <a:ext cx="3730014" cy="4852514"/>
          </a:xfrm>
          <a:prstGeom prst="roundRect">
            <a:avLst>
              <a:gd name="adj" fmla="val 4255"/>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t"/>
          <a:lstStyle/>
          <a:p>
            <a:endParaRPr lang="en-GB" sz="4400" dirty="0">
              <a:solidFill>
                <a:prstClr val="black"/>
              </a:solidFill>
            </a:endParaRPr>
          </a:p>
        </p:txBody>
      </p:sp>
      <p:sp>
        <p:nvSpPr>
          <p:cNvPr id="116" name="Rounded Rectangle 115"/>
          <p:cNvSpPr/>
          <p:nvPr/>
        </p:nvSpPr>
        <p:spPr>
          <a:xfrm>
            <a:off x="818739" y="5503116"/>
            <a:ext cx="1830548" cy="1881010"/>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000" dirty="0">
                <a:solidFill>
                  <a:prstClr val="black"/>
                </a:solidFill>
              </a:rPr>
              <a:t>Publication of two Thematic Reports. </a:t>
            </a:r>
            <a:r>
              <a:rPr lang="en-US" sz="1000" dirty="0">
                <a:solidFill>
                  <a:prstClr val="black"/>
                </a:solidFill>
                <a:hlinkClick r:id="rId4"/>
              </a:rPr>
              <a:t>‘Child deaths due to Asthma or Anaphylaxis</a:t>
            </a:r>
            <a:r>
              <a:rPr lang="en-US" sz="1000" dirty="0">
                <a:solidFill>
                  <a:prstClr val="black"/>
                </a:solidFill>
              </a:rPr>
              <a:t>’ (Dec 2024). </a:t>
            </a:r>
            <a:r>
              <a:rPr lang="en-US" sz="1000" dirty="0">
                <a:solidFill>
                  <a:prstClr val="black"/>
                </a:solidFill>
                <a:hlinkClick r:id="rId5"/>
              </a:rPr>
              <a:t>‘Infants, children, and young people with life-limiting conditions</a:t>
            </a:r>
            <a:r>
              <a:rPr lang="en-US" sz="1000" dirty="0">
                <a:solidFill>
                  <a:prstClr val="black"/>
                </a:solidFill>
              </a:rPr>
              <a:t>, learning from child death reviews on palliative and end of life care provision’. (July 2025)</a:t>
            </a:r>
            <a:endParaRPr lang="en-GB" sz="1000" dirty="0">
              <a:solidFill>
                <a:prstClr val="black"/>
              </a:solidFill>
            </a:endParaRPr>
          </a:p>
        </p:txBody>
      </p:sp>
      <p:sp>
        <p:nvSpPr>
          <p:cNvPr id="118" name="Rounded Rectangle 117"/>
          <p:cNvSpPr/>
          <p:nvPr/>
        </p:nvSpPr>
        <p:spPr>
          <a:xfrm>
            <a:off x="2782601" y="3281297"/>
            <a:ext cx="1783340" cy="378052"/>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000" dirty="0">
                <a:solidFill>
                  <a:prstClr val="black"/>
                </a:solidFill>
              </a:rPr>
              <a:t>Published annual </a:t>
            </a:r>
            <a:r>
              <a:rPr lang="en-US" sz="1000" dirty="0">
                <a:solidFill>
                  <a:prstClr val="black"/>
                </a:solidFill>
                <a:hlinkClick r:id="rId6"/>
              </a:rPr>
              <a:t>Child Death Review Data Release</a:t>
            </a:r>
            <a:r>
              <a:rPr lang="en-US" sz="1000" dirty="0">
                <a:solidFill>
                  <a:prstClr val="black"/>
                </a:solidFill>
              </a:rPr>
              <a:t>.</a:t>
            </a:r>
            <a:endParaRPr lang="en-GB" sz="1000" dirty="0">
              <a:solidFill>
                <a:prstClr val="black"/>
              </a:solidFill>
            </a:endParaRPr>
          </a:p>
        </p:txBody>
      </p:sp>
      <p:sp>
        <p:nvSpPr>
          <p:cNvPr id="5" name="TextBox 4"/>
          <p:cNvSpPr txBox="1"/>
          <p:nvPr/>
        </p:nvSpPr>
        <p:spPr>
          <a:xfrm>
            <a:off x="823617" y="12478650"/>
            <a:ext cx="7953965" cy="344710"/>
          </a:xfrm>
          <a:prstGeom prst="rect">
            <a:avLst/>
          </a:prstGeom>
          <a:noFill/>
        </p:spPr>
        <p:txBody>
          <a:bodyPr wrap="square" lIns="128016" tIns="64008" rIns="128016" bIns="64008" rtlCol="0">
            <a:spAutoFit/>
          </a:bodyPr>
          <a:lstStyle/>
          <a:p>
            <a:pPr algn="r"/>
            <a:r>
              <a:rPr lang="en-GB" sz="1400" dirty="0"/>
              <a:t>Impact examples from December 2024 to November 2025. Impact report produced November 2025. </a:t>
            </a:r>
            <a:endParaRPr lang="en-GB" sz="2800" dirty="0"/>
          </a:p>
        </p:txBody>
      </p:sp>
      <p:sp>
        <p:nvSpPr>
          <p:cNvPr id="41" name="Rounded Rectangle 40"/>
          <p:cNvSpPr/>
          <p:nvPr/>
        </p:nvSpPr>
        <p:spPr>
          <a:xfrm>
            <a:off x="2780184" y="2596817"/>
            <a:ext cx="1783340" cy="638294"/>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000" dirty="0">
                <a:solidFill>
                  <a:prstClr val="black"/>
                </a:solidFill>
                <a:hlinkClick r:id="rId7"/>
              </a:rPr>
              <a:t>Child drowning deaths </a:t>
            </a:r>
            <a:r>
              <a:rPr lang="en-US" sz="1000" dirty="0">
                <a:solidFill>
                  <a:prstClr val="black"/>
                </a:solidFill>
              </a:rPr>
              <a:t>in England </a:t>
            </a:r>
            <a:r>
              <a:rPr lang="en-GB" sz="1000" dirty="0">
                <a:solidFill>
                  <a:prstClr val="black"/>
                </a:solidFill>
              </a:rPr>
              <a:t>1 April 2019 to 31 March 2024 </a:t>
            </a:r>
            <a:r>
              <a:rPr lang="en-US" sz="1000" dirty="0">
                <a:solidFill>
                  <a:prstClr val="black"/>
                </a:solidFill>
              </a:rPr>
              <a:t>summary report. (June 2024)</a:t>
            </a:r>
            <a:endParaRPr lang="en-GB" sz="1000" dirty="0">
              <a:solidFill>
                <a:prstClr val="black"/>
              </a:solidFill>
            </a:endParaRPr>
          </a:p>
        </p:txBody>
      </p:sp>
      <p:sp>
        <p:nvSpPr>
          <p:cNvPr id="47" name="Rounded Rectangle 46"/>
          <p:cNvSpPr/>
          <p:nvPr/>
        </p:nvSpPr>
        <p:spPr>
          <a:xfrm>
            <a:off x="2825340" y="7641237"/>
            <a:ext cx="1709400" cy="2287956"/>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prstClr val="black"/>
                </a:solidFill>
              </a:rPr>
              <a:t>NCMD designed and filmed two videos that provide a high-level overview of key safety messages and themes identified over the past 12 months. These will be circulated to all maternity units in England for inclusion within their in-house skills drills training offer.</a:t>
            </a:r>
            <a:endParaRPr lang="en-GB" sz="1100" dirty="0">
              <a:solidFill>
                <a:prstClr val="black"/>
              </a:solidFill>
            </a:endParaRPr>
          </a:p>
        </p:txBody>
      </p:sp>
      <p:sp>
        <p:nvSpPr>
          <p:cNvPr id="56" name="Rounded Rectangle 55"/>
          <p:cNvSpPr/>
          <p:nvPr/>
        </p:nvSpPr>
        <p:spPr>
          <a:xfrm>
            <a:off x="878807" y="9415688"/>
            <a:ext cx="1855895" cy="1347462"/>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prstClr val="black"/>
                </a:solidFill>
              </a:rPr>
              <a:t>Hosted ‘Training for CDOPs: Completing an asthma review’ webinar. This provided guidance to CDOPs when dealing with asthma in child death review.</a:t>
            </a:r>
            <a:endParaRPr lang="en-GB" sz="1100" dirty="0">
              <a:solidFill>
                <a:prstClr val="black"/>
              </a:solidFill>
            </a:endParaRPr>
          </a:p>
        </p:txBody>
      </p:sp>
      <p:sp>
        <p:nvSpPr>
          <p:cNvPr id="57" name="Rounded Rectangle 56"/>
          <p:cNvSpPr/>
          <p:nvPr/>
        </p:nvSpPr>
        <p:spPr>
          <a:xfrm>
            <a:off x="5642787" y="9265711"/>
            <a:ext cx="1809342" cy="1767051"/>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00" dirty="0">
                <a:solidFill>
                  <a:prstClr val="black"/>
                </a:solidFill>
              </a:rPr>
              <a:t>NCMD </a:t>
            </a:r>
            <a:r>
              <a:rPr lang="en-GB" sz="1000" dirty="0">
                <a:solidFill>
                  <a:prstClr val="black"/>
                </a:solidFill>
                <a:hlinkClick r:id="rId8"/>
              </a:rPr>
              <a:t>blog</a:t>
            </a:r>
            <a:r>
              <a:rPr lang="en-GB" sz="1000" dirty="0">
                <a:solidFill>
                  <a:prstClr val="black"/>
                </a:solidFill>
              </a:rPr>
              <a:t>: Published two blogs by parents. One was written by a GP and bereaved parent in relation to his lived experience. The other was by a parent in relation to her son's allergy journey and their experience accessing the appropriate care.</a:t>
            </a:r>
          </a:p>
        </p:txBody>
      </p:sp>
      <p:sp>
        <p:nvSpPr>
          <p:cNvPr id="61" name="Rounded Rectangle 60"/>
          <p:cNvSpPr/>
          <p:nvPr/>
        </p:nvSpPr>
        <p:spPr>
          <a:xfrm>
            <a:off x="7518772" y="9345568"/>
            <a:ext cx="1849472" cy="1687192"/>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00" dirty="0">
                <a:solidFill>
                  <a:prstClr val="black"/>
                </a:solidFill>
              </a:rPr>
              <a:t>NCMD published a briefing in relation to </a:t>
            </a:r>
            <a:r>
              <a:rPr lang="en-GB" sz="1000" dirty="0">
                <a:solidFill>
                  <a:prstClr val="black"/>
                </a:solidFill>
                <a:hlinkClick r:id="rId9"/>
              </a:rPr>
              <a:t>deaths of children as a result of falling from a window or a balcony</a:t>
            </a:r>
            <a:r>
              <a:rPr lang="en-GB" sz="1000" dirty="0">
                <a:solidFill>
                  <a:prstClr val="black"/>
                </a:solidFill>
              </a:rPr>
              <a:t>. We submitted this evidence to the Decent Home Standards consultation. The BBC produced a television piece on this issue, referencing NCMD data. </a:t>
            </a:r>
          </a:p>
        </p:txBody>
      </p:sp>
      <p:sp>
        <p:nvSpPr>
          <p:cNvPr id="62" name="Rounded Rectangle 61"/>
          <p:cNvSpPr/>
          <p:nvPr/>
        </p:nvSpPr>
        <p:spPr>
          <a:xfrm>
            <a:off x="5642787" y="2625110"/>
            <a:ext cx="1875985" cy="2499385"/>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1100" dirty="0">
              <a:solidFill>
                <a:prstClr val="black"/>
              </a:solidFill>
            </a:endParaRPr>
          </a:p>
          <a:p>
            <a:r>
              <a:rPr lang="en-GB" sz="1100" dirty="0">
                <a:solidFill>
                  <a:prstClr val="black"/>
                </a:solidFill>
              </a:rPr>
              <a:t>NCMD data used in the UK Covid 19 Inquiry. NCMD academic papers published on the pandemic were extensively referenced in the Children and Young People public hearing. The inquiry is about learning from this pandemic to plan better for the next one and NCMD’s work is being used for these purposes.</a:t>
            </a:r>
            <a:endParaRPr lang="en-US" sz="1100" dirty="0">
              <a:solidFill>
                <a:prstClr val="black"/>
              </a:solidFill>
            </a:endParaRPr>
          </a:p>
          <a:p>
            <a:endParaRPr lang="en-GB" sz="1100" dirty="0">
              <a:solidFill>
                <a:prstClr val="black"/>
              </a:solidFill>
            </a:endParaRPr>
          </a:p>
        </p:txBody>
      </p:sp>
      <p:sp>
        <p:nvSpPr>
          <p:cNvPr id="63" name="Rounded Rectangle 62"/>
          <p:cNvSpPr/>
          <p:nvPr/>
        </p:nvSpPr>
        <p:spPr>
          <a:xfrm>
            <a:off x="7589522" y="2646204"/>
            <a:ext cx="1845364" cy="1179461"/>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1100" dirty="0">
              <a:solidFill>
                <a:prstClr val="black"/>
              </a:solidFill>
            </a:endParaRPr>
          </a:p>
          <a:p>
            <a:r>
              <a:rPr lang="en-GB" sz="1100" dirty="0">
                <a:solidFill>
                  <a:prstClr val="black"/>
                </a:solidFill>
              </a:rPr>
              <a:t>NCMD data and analysis quoted in the House of Lords Preterm birth enquiry. This is a result of NCMD and Sands submitting evidence in 2024.</a:t>
            </a:r>
            <a:endParaRPr lang="en-US" sz="1100" dirty="0">
              <a:solidFill>
                <a:prstClr val="black"/>
              </a:solidFill>
            </a:endParaRPr>
          </a:p>
          <a:p>
            <a:endParaRPr lang="en-GB" sz="1100" dirty="0">
              <a:solidFill>
                <a:prstClr val="black"/>
              </a:solidFill>
            </a:endParaRPr>
          </a:p>
        </p:txBody>
      </p:sp>
      <p:sp>
        <p:nvSpPr>
          <p:cNvPr id="68" name="Rounded Rectangle 67"/>
          <p:cNvSpPr/>
          <p:nvPr/>
        </p:nvSpPr>
        <p:spPr>
          <a:xfrm>
            <a:off x="7589522" y="3903323"/>
            <a:ext cx="1845364" cy="1749323"/>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100" dirty="0">
                <a:solidFill>
                  <a:prstClr val="black"/>
                </a:solidFill>
              </a:rPr>
              <a:t>NCMD data used in submitting written evidence to the Home Affairs Committee's inquiry, Tackling Violence Against Women and Girls: Funding. This evidence has been published online by parliament.</a:t>
            </a:r>
          </a:p>
        </p:txBody>
      </p:sp>
      <p:sp>
        <p:nvSpPr>
          <p:cNvPr id="4" name="TextBox 3"/>
          <p:cNvSpPr txBox="1"/>
          <p:nvPr/>
        </p:nvSpPr>
        <p:spPr>
          <a:xfrm>
            <a:off x="232955" y="1223539"/>
            <a:ext cx="9201932" cy="127727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GB" b="1" dirty="0"/>
              <a:t>IMPROVEMENT GOALS</a:t>
            </a:r>
          </a:p>
          <a:p>
            <a:r>
              <a:rPr lang="en-GB" sz="1300" dirty="0"/>
              <a:t>1.</a:t>
            </a:r>
            <a:r>
              <a:rPr lang="en-US" sz="1300" dirty="0"/>
              <a:t> Capture, </a:t>
            </a:r>
            <a:r>
              <a:rPr lang="en-US" sz="1300" dirty="0" err="1"/>
              <a:t>analyse</a:t>
            </a:r>
            <a:r>
              <a:rPr lang="en-US" sz="1300" dirty="0"/>
              <a:t> and disseminate appropriate data and learning from child death reviews.</a:t>
            </a:r>
            <a:endParaRPr lang="en-GB" sz="1300" dirty="0"/>
          </a:p>
          <a:p>
            <a:r>
              <a:rPr lang="en-GB" sz="1300" dirty="0"/>
              <a:t>2.</a:t>
            </a:r>
            <a:r>
              <a:rPr lang="en-US" sz="1300" dirty="0"/>
              <a:t> Drive up the quality of child death review at every stage through benchmarking and quality improvement (QI) methodology.</a:t>
            </a:r>
            <a:endParaRPr lang="en-GB" sz="1300" dirty="0"/>
          </a:p>
          <a:p>
            <a:r>
              <a:rPr lang="en-GB" sz="1300" dirty="0"/>
              <a:t>3. </a:t>
            </a:r>
            <a:r>
              <a:rPr lang="en-US" sz="1300" dirty="0"/>
              <a:t>Study and </a:t>
            </a:r>
            <a:r>
              <a:rPr lang="en-US" sz="1300" dirty="0" err="1"/>
              <a:t>analyse</a:t>
            </a:r>
            <a:r>
              <a:rPr lang="en-US" sz="1300" dirty="0"/>
              <a:t> the patterns, causes and associated risk factors of child mortality in England, providing information to target preventative health and social care and to assist in policy decisions.</a:t>
            </a:r>
            <a:endParaRPr lang="en-GB" sz="1300" dirty="0"/>
          </a:p>
        </p:txBody>
      </p:sp>
      <p:pic>
        <p:nvPicPr>
          <p:cNvPr id="6" name="Picture 5" descr="A close-up of a logo&#10;&#10;Description automatically generated">
            <a:extLst>
              <a:ext uri="{FF2B5EF4-FFF2-40B4-BE49-F238E27FC236}">
                <a16:creationId xmlns:a16="http://schemas.microsoft.com/office/drawing/2014/main" id="{F669CA3C-2DC0-5916-518B-1B139156CA8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19318" y="145561"/>
            <a:ext cx="1498981" cy="843177"/>
          </a:xfrm>
          <a:prstGeom prst="rect">
            <a:avLst/>
          </a:prstGeom>
        </p:spPr>
      </p:pic>
      <p:pic>
        <p:nvPicPr>
          <p:cNvPr id="9" name="Picture 2" descr="I:\HQIP Logos\HQIP Jpeg Logos\HQIP_logo_large.jpg">
            <a:extLst>
              <a:ext uri="{FF2B5EF4-FFF2-40B4-BE49-F238E27FC236}">
                <a16:creationId xmlns:a16="http://schemas.microsoft.com/office/drawing/2014/main" id="{AD1EC5F3-0542-FADB-B3BC-A4C6CAE24E5B}"/>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1300" b="14929"/>
          <a:stretch/>
        </p:blipFill>
        <p:spPr bwMode="auto">
          <a:xfrm>
            <a:off x="7656655" y="260353"/>
            <a:ext cx="1778232" cy="693946"/>
          </a:xfrm>
          <a:prstGeom prst="rect">
            <a:avLst/>
          </a:prstGeom>
          <a:noFill/>
          <a:extLst>
            <a:ext uri="{909E8E84-426E-40DD-AFC4-6F175D3DCCD1}">
              <a14:hiddenFill xmlns:a14="http://schemas.microsoft.com/office/drawing/2010/main">
                <a:solidFill>
                  <a:srgbClr val="FFFFFF"/>
                </a:solidFill>
              </a14:hiddenFill>
            </a:ext>
          </a:extLst>
        </p:spPr>
      </p:pic>
      <p:sp>
        <p:nvSpPr>
          <p:cNvPr id="10" name="Rounded Rectangle 117">
            <a:extLst>
              <a:ext uri="{FF2B5EF4-FFF2-40B4-BE49-F238E27FC236}">
                <a16:creationId xmlns:a16="http://schemas.microsoft.com/office/drawing/2014/main" id="{530C5790-0F1B-CA55-207B-52999C8FBE6F}"/>
              </a:ext>
            </a:extLst>
          </p:cNvPr>
          <p:cNvSpPr/>
          <p:nvPr/>
        </p:nvSpPr>
        <p:spPr>
          <a:xfrm>
            <a:off x="841523" y="2640645"/>
            <a:ext cx="1862107" cy="2811264"/>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1000" b="1" dirty="0">
              <a:solidFill>
                <a:prstClr val="black"/>
              </a:solidFill>
            </a:endParaRPr>
          </a:p>
          <a:p>
            <a:r>
              <a:rPr lang="en-GB" sz="1000" dirty="0">
                <a:solidFill>
                  <a:prstClr val="black"/>
                </a:solidFill>
              </a:rPr>
              <a:t>Presented or exhibited at several national conferences including the Royal College of Paediatrics and Child Health, Paediatric Academic Societies, the Association of Child Death Review Professionals, the National Child Death Summit, the British Association of Perinatal Medicine, Fatima’s Campaign – One Voice summit, the European Respiratory Society, the National Children and Adult Services.</a:t>
            </a:r>
          </a:p>
          <a:p>
            <a:endParaRPr lang="en-GB" sz="1100" dirty="0">
              <a:solidFill>
                <a:prstClr val="black"/>
              </a:solidFill>
            </a:endParaRPr>
          </a:p>
        </p:txBody>
      </p:sp>
      <p:sp>
        <p:nvSpPr>
          <p:cNvPr id="15" name="Rounded Rectangle 50">
            <a:extLst>
              <a:ext uri="{FF2B5EF4-FFF2-40B4-BE49-F238E27FC236}">
                <a16:creationId xmlns:a16="http://schemas.microsoft.com/office/drawing/2014/main" id="{5FEE4701-07EB-FB28-D05B-96E8D352D88A}"/>
              </a:ext>
            </a:extLst>
          </p:cNvPr>
          <p:cNvSpPr/>
          <p:nvPr/>
        </p:nvSpPr>
        <p:spPr>
          <a:xfrm>
            <a:off x="5667639" y="6458396"/>
            <a:ext cx="1856694" cy="918737"/>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prstClr val="black"/>
                </a:solidFill>
              </a:rPr>
              <a:t>NCMD submitted evidence to the House of Commons Health and Social Care Committee on palliative care in England.</a:t>
            </a:r>
            <a:endParaRPr lang="en-GB" sz="1100" dirty="0">
              <a:solidFill>
                <a:prstClr val="black"/>
              </a:solidFill>
            </a:endParaRPr>
          </a:p>
        </p:txBody>
      </p:sp>
      <p:sp>
        <p:nvSpPr>
          <p:cNvPr id="16" name="Rounded Rectangle 55">
            <a:extLst>
              <a:ext uri="{FF2B5EF4-FFF2-40B4-BE49-F238E27FC236}">
                <a16:creationId xmlns:a16="http://schemas.microsoft.com/office/drawing/2014/main" id="{ABEB0B85-F828-1F18-A61D-5285EB53B313}"/>
              </a:ext>
            </a:extLst>
          </p:cNvPr>
          <p:cNvSpPr/>
          <p:nvPr/>
        </p:nvSpPr>
        <p:spPr>
          <a:xfrm>
            <a:off x="2820321" y="10916179"/>
            <a:ext cx="1709400" cy="1447761"/>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prstClr val="black"/>
                </a:solidFill>
              </a:rPr>
              <a:t>Hosted ‘Safe Sleeping Update 2025’ webinar. Dr Anna Pease shared the latest insights and best practices for promoting safer infant sleep.</a:t>
            </a:r>
            <a:endParaRPr lang="en-GB" sz="1100" dirty="0">
              <a:solidFill>
                <a:prstClr val="black"/>
              </a:solidFill>
            </a:endParaRPr>
          </a:p>
        </p:txBody>
      </p:sp>
      <p:sp>
        <p:nvSpPr>
          <p:cNvPr id="2" name="Rounded Rectangle 55">
            <a:extLst>
              <a:ext uri="{FF2B5EF4-FFF2-40B4-BE49-F238E27FC236}">
                <a16:creationId xmlns:a16="http://schemas.microsoft.com/office/drawing/2014/main" id="{44B68F63-1EAA-0228-7E1E-F51601152BC8}"/>
              </a:ext>
            </a:extLst>
          </p:cNvPr>
          <p:cNvSpPr/>
          <p:nvPr/>
        </p:nvSpPr>
        <p:spPr>
          <a:xfrm>
            <a:off x="894318" y="10818216"/>
            <a:ext cx="1806327" cy="1554161"/>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100" dirty="0">
                <a:solidFill>
                  <a:schemeClr val="tx1"/>
                </a:solidFill>
              </a:rPr>
              <a:t>Hosted ‘Updates to the epilepsy supplementary form’ webinar and ‘Implementing Working Together Changes for Child Review’ webinar. Both events are a new training resource for CDOPS.</a:t>
            </a:r>
          </a:p>
        </p:txBody>
      </p:sp>
      <p:sp>
        <p:nvSpPr>
          <p:cNvPr id="7" name="Rounded Rectangle 117">
            <a:extLst>
              <a:ext uri="{FF2B5EF4-FFF2-40B4-BE49-F238E27FC236}">
                <a16:creationId xmlns:a16="http://schemas.microsoft.com/office/drawing/2014/main" id="{91C19E4D-3C75-A283-1875-8071378DF07F}"/>
              </a:ext>
            </a:extLst>
          </p:cNvPr>
          <p:cNvSpPr/>
          <p:nvPr/>
        </p:nvSpPr>
        <p:spPr>
          <a:xfrm>
            <a:off x="2750213" y="3705537"/>
            <a:ext cx="1836707" cy="1650332"/>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00" dirty="0">
                <a:solidFill>
                  <a:prstClr val="black"/>
                </a:solidFill>
              </a:rPr>
              <a:t>NCMD approached by Parliamentary Office of Science and Technology (POST) requesting </a:t>
            </a:r>
            <a:r>
              <a:rPr lang="en-GB" sz="1000" dirty="0">
                <a:solidFill>
                  <a:prstClr val="black"/>
                </a:solidFill>
                <a:hlinkClick r:id="rId12"/>
              </a:rPr>
              <a:t>winter mortality data in children</a:t>
            </a:r>
            <a:r>
              <a:rPr lang="en-GB" sz="1000" dirty="0">
                <a:solidFill>
                  <a:prstClr val="black"/>
                </a:solidFill>
              </a:rPr>
              <a:t>. This analysis found that more deaths occurred in winter periods compared with non-winter periods. (Sep 2025)</a:t>
            </a:r>
          </a:p>
        </p:txBody>
      </p:sp>
      <p:sp>
        <p:nvSpPr>
          <p:cNvPr id="25" name="Rounded Rectangle 117">
            <a:extLst>
              <a:ext uri="{FF2B5EF4-FFF2-40B4-BE49-F238E27FC236}">
                <a16:creationId xmlns:a16="http://schemas.microsoft.com/office/drawing/2014/main" id="{5014ABFB-3FB8-8F72-C624-9ED9BFDFFF24}"/>
              </a:ext>
            </a:extLst>
          </p:cNvPr>
          <p:cNvSpPr/>
          <p:nvPr/>
        </p:nvSpPr>
        <p:spPr>
          <a:xfrm>
            <a:off x="2716317" y="5402058"/>
            <a:ext cx="1836707" cy="1982068"/>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00" dirty="0">
                <a:solidFill>
                  <a:prstClr val="black"/>
                </a:solidFill>
              </a:rPr>
              <a:t>The Medicines and Healthcare products Regulatory Agency (MHRA) published a national press release on www.gov.uk using evidence from the NCMD asthma report, after a recommendation was made highlighting the risks associated with inhalers without dose counters. </a:t>
            </a:r>
          </a:p>
        </p:txBody>
      </p:sp>
      <p:sp>
        <p:nvSpPr>
          <p:cNvPr id="32" name="Rounded Rectangle 60">
            <a:extLst>
              <a:ext uri="{FF2B5EF4-FFF2-40B4-BE49-F238E27FC236}">
                <a16:creationId xmlns:a16="http://schemas.microsoft.com/office/drawing/2014/main" id="{12F1DF1B-F2E2-88AE-B16D-31BFEA90D114}"/>
              </a:ext>
            </a:extLst>
          </p:cNvPr>
          <p:cNvSpPr/>
          <p:nvPr/>
        </p:nvSpPr>
        <p:spPr>
          <a:xfrm>
            <a:off x="5642787" y="11751578"/>
            <a:ext cx="3725456" cy="603057"/>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00" dirty="0">
                <a:solidFill>
                  <a:prstClr val="black"/>
                </a:solidFill>
              </a:rPr>
              <a:t>NCMD worked with </a:t>
            </a:r>
            <a:r>
              <a:rPr lang="en-GB" sz="1000" dirty="0" err="1">
                <a:solidFill>
                  <a:prstClr val="black"/>
                </a:solidFill>
              </a:rPr>
              <a:t>UCLPartners</a:t>
            </a:r>
            <a:r>
              <a:rPr lang="en-GB" sz="1000" dirty="0">
                <a:solidFill>
                  <a:prstClr val="black"/>
                </a:solidFill>
              </a:rPr>
              <a:t> on a survey for maternity clinicians in relation to how they would like to receive information and updates. The results of this survey were published as a blog on our website.</a:t>
            </a:r>
          </a:p>
        </p:txBody>
      </p:sp>
      <p:sp>
        <p:nvSpPr>
          <p:cNvPr id="34" name="Rounded Rectangle 50">
            <a:extLst>
              <a:ext uri="{FF2B5EF4-FFF2-40B4-BE49-F238E27FC236}">
                <a16:creationId xmlns:a16="http://schemas.microsoft.com/office/drawing/2014/main" id="{F505371B-4115-5A6E-C70F-4096F5F4DD9D}"/>
              </a:ext>
            </a:extLst>
          </p:cNvPr>
          <p:cNvSpPr/>
          <p:nvPr/>
        </p:nvSpPr>
        <p:spPr>
          <a:xfrm>
            <a:off x="7569075" y="5721000"/>
            <a:ext cx="1865812" cy="1656133"/>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US" sz="1100" dirty="0">
              <a:solidFill>
                <a:prstClr val="black"/>
              </a:solidFill>
            </a:endParaRPr>
          </a:p>
          <a:p>
            <a:endParaRPr lang="en-US" sz="1100" dirty="0">
              <a:solidFill>
                <a:prstClr val="black"/>
              </a:solidFill>
            </a:endParaRPr>
          </a:p>
          <a:p>
            <a:pPr lvl="0">
              <a:lnSpc>
                <a:spcPct val="115000"/>
              </a:lnSpc>
              <a:spcAft>
                <a:spcPts val="800"/>
              </a:spcAft>
            </a:pPr>
            <a:r>
              <a:rPr lang="en-GB" sz="1100" kern="100" dirty="0">
                <a:solidFill>
                  <a:schemeClr val="tx1"/>
                </a:solidFill>
                <a:ea typeface="Aptos" panose="020B0004020202020204" pitchFamily="34" charset="0"/>
                <a:cs typeface="Times New Roman" panose="02020603050405020304" pitchFamily="18" charset="0"/>
              </a:rPr>
              <a:t>NCMD submitted evidence to the Decent Home Standards Consultation providing information on the impact of poor home environment on child mortality.</a:t>
            </a:r>
          </a:p>
          <a:p>
            <a:endParaRPr lang="en-GB" sz="1100" dirty="0">
              <a:solidFill>
                <a:prstClr val="black"/>
              </a:solidFill>
            </a:endParaRPr>
          </a:p>
        </p:txBody>
      </p:sp>
      <p:sp>
        <p:nvSpPr>
          <p:cNvPr id="35" name="Rectangle 9">
            <a:extLst>
              <a:ext uri="{FF2B5EF4-FFF2-40B4-BE49-F238E27FC236}">
                <a16:creationId xmlns:a16="http://schemas.microsoft.com/office/drawing/2014/main" id="{C1F47ABA-29EC-2072-FE54-E590B274EEDC}"/>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1">
            <a:extLst>
              <a:ext uri="{FF2B5EF4-FFF2-40B4-BE49-F238E27FC236}">
                <a16:creationId xmlns:a16="http://schemas.microsoft.com/office/drawing/2014/main" id="{A1913F5A-4177-B77E-96AD-0C137EF8FC70}"/>
              </a:ext>
            </a:extLst>
          </p:cNvPr>
          <p:cNvSpPr>
            <a:spLocks noChangeArrowheads="1"/>
          </p:cNvSpPr>
          <p:nvPr/>
        </p:nvSpPr>
        <p:spPr bwMode="auto">
          <a:xfrm>
            <a:off x="0" y="-130805"/>
            <a:ext cx="25359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Aptos" panose="020B00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Rounded Rectangle 55">
            <a:extLst>
              <a:ext uri="{FF2B5EF4-FFF2-40B4-BE49-F238E27FC236}">
                <a16:creationId xmlns:a16="http://schemas.microsoft.com/office/drawing/2014/main" id="{9F478528-09F4-30DC-67E3-9A4AF4190DD7}"/>
              </a:ext>
            </a:extLst>
          </p:cNvPr>
          <p:cNvSpPr/>
          <p:nvPr/>
        </p:nvSpPr>
        <p:spPr>
          <a:xfrm>
            <a:off x="2820322" y="9980400"/>
            <a:ext cx="1709400" cy="884572"/>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100" dirty="0">
                <a:solidFill>
                  <a:prstClr val="black"/>
                </a:solidFill>
              </a:rPr>
              <a:t>NCMD presented at the Bristol, North Somerset and South Gloucestershire CDOP conference.</a:t>
            </a:r>
          </a:p>
        </p:txBody>
      </p:sp>
      <p:sp>
        <p:nvSpPr>
          <p:cNvPr id="12" name="Rounded Rectangle 60">
            <a:extLst>
              <a:ext uri="{FF2B5EF4-FFF2-40B4-BE49-F238E27FC236}">
                <a16:creationId xmlns:a16="http://schemas.microsoft.com/office/drawing/2014/main" id="{01CB8334-C7D1-AAA7-B7C0-B3FBE39DB750}"/>
              </a:ext>
            </a:extLst>
          </p:cNvPr>
          <p:cNvSpPr/>
          <p:nvPr/>
        </p:nvSpPr>
        <p:spPr>
          <a:xfrm>
            <a:off x="5642787" y="11087753"/>
            <a:ext cx="3725456" cy="603057"/>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00" dirty="0">
                <a:solidFill>
                  <a:prstClr val="black"/>
                </a:solidFill>
              </a:rPr>
              <a:t>Newsletters distributed throughout the year to keep our network of child death review professionals and our charity network up to date on the important work we are doing and how we are supporting their sectors.</a:t>
            </a:r>
          </a:p>
        </p:txBody>
      </p:sp>
    </p:spTree>
    <p:extLst>
      <p:ext uri="{BB962C8B-B14F-4D97-AF65-F5344CB8AC3E}">
        <p14:creationId xmlns:p14="http://schemas.microsoft.com/office/powerpoint/2010/main" val="33816847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968</Words>
  <Application>Microsoft Office PowerPoint</Application>
  <PresentationFormat>A3 Paper (297x420 mm)</PresentationFormat>
  <Paragraphs>49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Arial Unicode MS</vt:lpstr>
      <vt:lpstr>Calibri</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lastModifiedBy>April Keogh</cp:lastModifiedBy>
  <cp:revision>82</cp:revision>
  <dcterms:created xsi:type="dcterms:W3CDTF">2016-08-12T08:36:34Z</dcterms:created>
  <dcterms:modified xsi:type="dcterms:W3CDTF">2025-12-04T10:26:28Z</dcterms:modified>
</cp:coreProperties>
</file>