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9" r:id="rId2"/>
  </p:sldIdLst>
  <p:sldSz cx="9601200" cy="12801600" type="A3"/>
  <p:notesSz cx="6889750" cy="10018713"/>
  <p:defaultTextStyle>
    <a:defPPr>
      <a:defRPr lang="en-US"/>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3024">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6B6AE19-F1D3-FF98-221A-BA27BC2C8803}" name="Diana  Withrow" initials="DW" userId="S::lshdw10@lshtm.ac.uk::6643f749-b1d6-46b0-9747-4df2f1901561" providerId="AD"/>
  <p188:author id="{D19DDD1E-A819-4F2B-AA9A-E40E85469F46}" name="Jibby Medina" initials="JM" userId="S::jmedina@rcseng.ac.uk::1f71e61d-dd4e-4834-8617-eb6cc517c44b" providerId="AD"/>
  <p188:author id="{2762031F-2BE0-7C84-162A-17D2A3996ABD}" name="Liyang Wang" initials="LW" userId="S::LWang@rcseng.ac.uk::f6b725a8-8ef9-4fb8-be8d-09fa7917881e" providerId="AD"/>
  <p188:author id="{74B9804F-0488-9098-B9F3-868885FDB2AD}" name="Christine Delon" initials="CD" userId="S::CDelon@rcseng.ac.uk::790b7b0d-d18a-47e8-bc46-81a05992a02c" providerId="AD"/>
  <p188:author id="{D332266A-A2A7-C6A4-8445-1DD8B2136D4E}" name="Jemma Boyle" initials="JB" userId="S::JBoyle@rcseng.ac.uk::138a4207-79bc-425e-8485-79e8a92ae073" providerId="AD"/>
  <p188:author id="{28DF6577-4AEE-F479-408D-D1376DB0F50F}" name="Sarah Blacker" initials="SB" userId="S::SBlacker@rcseng.ac.uk::75638e57-865d-4e9e-bd45-7af9b6ecfab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ibby Medina" initials="JM" lastIdx="18" clrIdx="0">
    <p:extLst>
      <p:ext uri="{19B8F6BF-5375-455C-9EA6-DF929625EA0E}">
        <p15:presenceInfo xmlns:p15="http://schemas.microsoft.com/office/powerpoint/2012/main" userId="S-1-5-21-508823625-544670423-1912232085-23079" providerId="AD"/>
      </p:ext>
    </p:extLst>
  </p:cmAuthor>
  <p:cmAuthor id="2" name="Katie Miller" initials="KM" lastIdx="20" clrIdx="1">
    <p:extLst>
      <p:ext uri="{19B8F6BF-5375-455C-9EA6-DF929625EA0E}">
        <p15:presenceInfo xmlns:p15="http://schemas.microsoft.com/office/powerpoint/2012/main" userId="S-1-5-21-508823625-544670423-1912232085-39802" providerId="AD"/>
      </p:ext>
    </p:extLst>
  </p:cmAuthor>
  <p:cmAuthor id="3" name="Sarah Walker" initials="SW" lastIdx="12" clrIdx="2">
    <p:extLst>
      <p:ext uri="{19B8F6BF-5375-455C-9EA6-DF929625EA0E}">
        <p15:presenceInfo xmlns:p15="http://schemas.microsoft.com/office/powerpoint/2012/main" userId="Sarah Walker" providerId="None"/>
      </p:ext>
    </p:extLst>
  </p:cmAuthor>
  <p:cmAuthor id="4" name="Melissa Gannon" initials="MG" lastIdx="6" clrIdx="3">
    <p:extLst>
      <p:ext uri="{19B8F6BF-5375-455C-9EA6-DF929625EA0E}">
        <p15:presenceInfo xmlns:p15="http://schemas.microsoft.com/office/powerpoint/2012/main" userId="S-1-5-21-508823625-544670423-1912232085-30385" providerId="AD"/>
      </p:ext>
    </p:extLst>
  </p:cmAuthor>
  <p:cmAuthor id="5" name="Karen Clements" initials="KC" lastIdx="5" clrIdx="4">
    <p:extLst>
      <p:ext uri="{19B8F6BF-5375-455C-9EA6-DF929625EA0E}">
        <p15:presenceInfo xmlns:p15="http://schemas.microsoft.com/office/powerpoint/2012/main" userId="S::Karen.Clements@phe.gov.uk::5d75cb0a-46b0-4e8d-b98c-6e6be43c4d2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18925"/>
    <a:srgbClr val="A9AC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88369" autoAdjust="0"/>
  </p:normalViewPr>
  <p:slideViewPr>
    <p:cSldViewPr>
      <p:cViewPr>
        <p:scale>
          <a:sx n="100" d="100"/>
          <a:sy n="100" d="100"/>
        </p:scale>
        <p:origin x="2460" y="-660"/>
      </p:cViewPr>
      <p:guideLst>
        <p:guide orient="horz" pos="4032"/>
        <p:guide pos="30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5558" cy="500936"/>
          </a:xfrm>
          <a:prstGeom prst="rect">
            <a:avLst/>
          </a:prstGeom>
        </p:spPr>
        <p:txBody>
          <a:bodyPr vert="horz" lIns="92446" tIns="46223" rIns="92446" bIns="46223" rtlCol="0"/>
          <a:lstStyle>
            <a:lvl1pPr algn="l">
              <a:defRPr sz="1200"/>
            </a:lvl1pPr>
          </a:lstStyle>
          <a:p>
            <a:endParaRPr lang="en-GB"/>
          </a:p>
        </p:txBody>
      </p:sp>
      <p:sp>
        <p:nvSpPr>
          <p:cNvPr id="3" name="Date Placeholder 2"/>
          <p:cNvSpPr>
            <a:spLocks noGrp="1"/>
          </p:cNvSpPr>
          <p:nvPr>
            <p:ph type="dt" idx="1"/>
          </p:nvPr>
        </p:nvSpPr>
        <p:spPr>
          <a:xfrm>
            <a:off x="3902598" y="0"/>
            <a:ext cx="2985558" cy="500936"/>
          </a:xfrm>
          <a:prstGeom prst="rect">
            <a:avLst/>
          </a:prstGeom>
        </p:spPr>
        <p:txBody>
          <a:bodyPr vert="horz" lIns="92446" tIns="46223" rIns="92446" bIns="46223" rtlCol="0"/>
          <a:lstStyle>
            <a:lvl1pPr algn="r">
              <a:defRPr sz="1200"/>
            </a:lvl1pPr>
          </a:lstStyle>
          <a:p>
            <a:fld id="{79418595-8AE8-499E-823A-43166D6BBA6F}" type="datetimeFigureOut">
              <a:rPr lang="en-GB" smtClean="0"/>
              <a:t>02/12/2024</a:t>
            </a:fld>
            <a:endParaRPr lang="en-GB"/>
          </a:p>
        </p:txBody>
      </p:sp>
      <p:sp>
        <p:nvSpPr>
          <p:cNvPr id="4" name="Slide Image Placeholder 3"/>
          <p:cNvSpPr>
            <a:spLocks noGrp="1" noRot="1" noChangeAspect="1"/>
          </p:cNvSpPr>
          <p:nvPr>
            <p:ph type="sldImg" idx="2"/>
          </p:nvPr>
        </p:nvSpPr>
        <p:spPr>
          <a:xfrm>
            <a:off x="2035175" y="750888"/>
            <a:ext cx="2819400" cy="3757612"/>
          </a:xfrm>
          <a:prstGeom prst="rect">
            <a:avLst/>
          </a:prstGeom>
          <a:noFill/>
          <a:ln w="12700">
            <a:solidFill>
              <a:prstClr val="black"/>
            </a:solidFill>
          </a:ln>
        </p:spPr>
        <p:txBody>
          <a:bodyPr vert="horz" lIns="92446" tIns="46223" rIns="92446" bIns="46223" rtlCol="0" anchor="ctr"/>
          <a:lstStyle/>
          <a:p>
            <a:endParaRPr lang="en-GB"/>
          </a:p>
        </p:txBody>
      </p:sp>
      <p:sp>
        <p:nvSpPr>
          <p:cNvPr id="5" name="Notes Placeholder 4"/>
          <p:cNvSpPr>
            <a:spLocks noGrp="1"/>
          </p:cNvSpPr>
          <p:nvPr>
            <p:ph type="body" sz="quarter" idx="3"/>
          </p:nvPr>
        </p:nvSpPr>
        <p:spPr>
          <a:xfrm>
            <a:off x="688976" y="4758889"/>
            <a:ext cx="5511800" cy="4508421"/>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516038"/>
            <a:ext cx="2985558" cy="500936"/>
          </a:xfrm>
          <a:prstGeom prst="rect">
            <a:avLst/>
          </a:prstGeom>
        </p:spPr>
        <p:txBody>
          <a:bodyPr vert="horz" lIns="92446" tIns="46223" rIns="92446" bIns="46223" rtlCol="0" anchor="b"/>
          <a:lstStyle>
            <a:lvl1pPr algn="l">
              <a:defRPr sz="1200"/>
            </a:lvl1pPr>
          </a:lstStyle>
          <a:p>
            <a:endParaRPr lang="en-GB"/>
          </a:p>
        </p:txBody>
      </p:sp>
      <p:sp>
        <p:nvSpPr>
          <p:cNvPr id="7" name="Slide Number Placeholder 6"/>
          <p:cNvSpPr>
            <a:spLocks noGrp="1"/>
          </p:cNvSpPr>
          <p:nvPr>
            <p:ph type="sldNum" sz="quarter" idx="5"/>
          </p:nvPr>
        </p:nvSpPr>
        <p:spPr>
          <a:xfrm>
            <a:off x="3902598" y="9516038"/>
            <a:ext cx="2985558" cy="500936"/>
          </a:xfrm>
          <a:prstGeom prst="rect">
            <a:avLst/>
          </a:prstGeom>
        </p:spPr>
        <p:txBody>
          <a:bodyPr vert="horz" lIns="92446" tIns="46223" rIns="92446" bIns="46223" rtlCol="0" anchor="b"/>
          <a:lstStyle>
            <a:lvl1pPr algn="r">
              <a:defRPr sz="1200"/>
            </a:lvl1pPr>
          </a:lstStyle>
          <a:p>
            <a:fld id="{258EC49C-454C-4F13-B053-42B30716436E}" type="slidenum">
              <a:rPr lang="en-GB" smtClean="0"/>
              <a:t>‹#›</a:t>
            </a:fld>
            <a:endParaRPr lang="en-GB"/>
          </a:p>
        </p:txBody>
      </p:sp>
    </p:spTree>
    <p:extLst>
      <p:ext uri="{BB962C8B-B14F-4D97-AF65-F5344CB8AC3E}">
        <p14:creationId xmlns:p14="http://schemas.microsoft.com/office/powerpoint/2010/main" val="1626421387"/>
      </p:ext>
    </p:extLst>
  </p:cSld>
  <p:clrMap bg1="lt1" tx1="dk1" bg2="lt2" tx2="dk2" accent1="accent1" accent2="accent2" accent3="accent3" accent4="accent4" accent5="accent5" accent6="accent6" hlink="hlink" folHlink="folHlink"/>
  <p:notesStyle>
    <a:lvl1pPr marL="0" algn="l" defTabSz="1280160" rtl="0" eaLnBrk="1" latinLnBrk="0" hangingPunct="1">
      <a:defRPr sz="1700" kern="1200">
        <a:solidFill>
          <a:schemeClr val="tx1"/>
        </a:solidFill>
        <a:latin typeface="+mn-lt"/>
        <a:ea typeface="+mn-ea"/>
        <a:cs typeface="+mn-cs"/>
      </a:defRPr>
    </a:lvl1pPr>
    <a:lvl2pPr marL="640080" algn="l" defTabSz="1280160" rtl="0" eaLnBrk="1" latinLnBrk="0" hangingPunct="1">
      <a:defRPr sz="1700" kern="1200">
        <a:solidFill>
          <a:schemeClr val="tx1"/>
        </a:solidFill>
        <a:latin typeface="+mn-lt"/>
        <a:ea typeface="+mn-ea"/>
        <a:cs typeface="+mn-cs"/>
      </a:defRPr>
    </a:lvl2pPr>
    <a:lvl3pPr marL="1280160" algn="l" defTabSz="1280160" rtl="0" eaLnBrk="1" latinLnBrk="0" hangingPunct="1">
      <a:defRPr sz="1700" kern="1200">
        <a:solidFill>
          <a:schemeClr val="tx1"/>
        </a:solidFill>
        <a:latin typeface="+mn-lt"/>
        <a:ea typeface="+mn-ea"/>
        <a:cs typeface="+mn-cs"/>
      </a:defRPr>
    </a:lvl3pPr>
    <a:lvl4pPr marL="1920240" algn="l" defTabSz="1280160" rtl="0" eaLnBrk="1" latinLnBrk="0" hangingPunct="1">
      <a:defRPr sz="1700" kern="1200">
        <a:solidFill>
          <a:schemeClr val="tx1"/>
        </a:solidFill>
        <a:latin typeface="+mn-lt"/>
        <a:ea typeface="+mn-ea"/>
        <a:cs typeface="+mn-cs"/>
      </a:defRPr>
    </a:lvl4pPr>
    <a:lvl5pPr marL="2560320" algn="l" defTabSz="1280160" rtl="0" eaLnBrk="1" latinLnBrk="0" hangingPunct="1">
      <a:defRPr sz="1700" kern="1200">
        <a:solidFill>
          <a:schemeClr val="tx1"/>
        </a:solidFill>
        <a:latin typeface="+mn-lt"/>
        <a:ea typeface="+mn-ea"/>
        <a:cs typeface="+mn-cs"/>
      </a:defRPr>
    </a:lvl5pPr>
    <a:lvl6pPr marL="3200400" algn="l" defTabSz="1280160" rtl="0" eaLnBrk="1" latinLnBrk="0" hangingPunct="1">
      <a:defRPr sz="1700" kern="1200">
        <a:solidFill>
          <a:schemeClr val="tx1"/>
        </a:solidFill>
        <a:latin typeface="+mn-lt"/>
        <a:ea typeface="+mn-ea"/>
        <a:cs typeface="+mn-cs"/>
      </a:defRPr>
    </a:lvl6pPr>
    <a:lvl7pPr marL="3840480" algn="l" defTabSz="1280160" rtl="0" eaLnBrk="1" latinLnBrk="0" hangingPunct="1">
      <a:defRPr sz="1700" kern="1200">
        <a:solidFill>
          <a:schemeClr val="tx1"/>
        </a:solidFill>
        <a:latin typeface="+mn-lt"/>
        <a:ea typeface="+mn-ea"/>
        <a:cs typeface="+mn-cs"/>
      </a:defRPr>
    </a:lvl7pPr>
    <a:lvl8pPr marL="4480560" algn="l" defTabSz="1280160" rtl="0" eaLnBrk="1" latinLnBrk="0" hangingPunct="1">
      <a:defRPr sz="1700" kern="1200">
        <a:solidFill>
          <a:schemeClr val="tx1"/>
        </a:solidFill>
        <a:latin typeface="+mn-lt"/>
        <a:ea typeface="+mn-ea"/>
        <a:cs typeface="+mn-cs"/>
      </a:defRPr>
    </a:lvl8pPr>
    <a:lvl9pPr marL="5120640" algn="l" defTabSz="1280160"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9CFE20F-1569-47FA-802A-1537039D8718}" type="slidenum">
              <a:rPr lang="en-GB">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3692147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3976796"/>
            <a:ext cx="8161020" cy="2744046"/>
          </a:xfrm>
        </p:spPr>
        <p:txBody>
          <a:bodyPr/>
          <a:lstStyle/>
          <a:p>
            <a:r>
              <a:rPr lang="en-US"/>
              <a:t>Click to edit Master title style</a:t>
            </a:r>
            <a:endParaRPr lang="en-GB"/>
          </a:p>
        </p:txBody>
      </p:sp>
      <p:sp>
        <p:nvSpPr>
          <p:cNvPr id="3" name="Subtitle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09491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56512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60870" y="512660"/>
            <a:ext cx="2160270" cy="10922846"/>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80060" y="512660"/>
            <a:ext cx="6320790" cy="1092284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77025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30144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429" y="8226214"/>
            <a:ext cx="8161020" cy="2542540"/>
          </a:xfrm>
        </p:spPr>
        <p:txBody>
          <a:bodyPr anchor="t"/>
          <a:lstStyle>
            <a:lvl1pPr algn="l">
              <a:defRPr sz="5600" b="1" cap="all"/>
            </a:lvl1pPr>
          </a:lstStyle>
          <a:p>
            <a:r>
              <a:rPr lang="en-US"/>
              <a:t>Click to edit Master title style</a:t>
            </a:r>
            <a:endParaRPr lang="en-GB"/>
          </a:p>
        </p:txBody>
      </p:sp>
      <p:sp>
        <p:nvSpPr>
          <p:cNvPr id="3" name="Text Placeholder 2"/>
          <p:cNvSpPr>
            <a:spLocks noGrp="1"/>
          </p:cNvSpPr>
          <p:nvPr>
            <p:ph type="body" idx="1"/>
          </p:nvPr>
        </p:nvSpPr>
        <p:spPr>
          <a:xfrm>
            <a:off x="758429" y="5425866"/>
            <a:ext cx="8161020" cy="280034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25504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80060" y="2987042"/>
            <a:ext cx="4240530" cy="8448464"/>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880610" y="2987042"/>
            <a:ext cx="4240530" cy="8448464"/>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824456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80061" y="2865544"/>
            <a:ext cx="4242197"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a:t>Click to edit Master text styles</a:t>
            </a:r>
          </a:p>
        </p:txBody>
      </p:sp>
      <p:sp>
        <p:nvSpPr>
          <p:cNvPr id="4" name="Content Placeholder 3"/>
          <p:cNvSpPr>
            <a:spLocks noGrp="1"/>
          </p:cNvSpPr>
          <p:nvPr>
            <p:ph sz="half" idx="2"/>
          </p:nvPr>
        </p:nvSpPr>
        <p:spPr>
          <a:xfrm>
            <a:off x="480061" y="4059766"/>
            <a:ext cx="4242197"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877278" y="2865544"/>
            <a:ext cx="4243863"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a:t>Click to edit Master text styles</a:t>
            </a:r>
          </a:p>
        </p:txBody>
      </p:sp>
      <p:sp>
        <p:nvSpPr>
          <p:cNvPr id="6" name="Content Placeholder 5"/>
          <p:cNvSpPr>
            <a:spLocks noGrp="1"/>
          </p:cNvSpPr>
          <p:nvPr>
            <p:ph sz="quarter" idx="4"/>
          </p:nvPr>
        </p:nvSpPr>
        <p:spPr>
          <a:xfrm>
            <a:off x="4877278" y="4059766"/>
            <a:ext cx="4243863"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76419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29845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67414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0061" y="509694"/>
            <a:ext cx="3158729" cy="2169160"/>
          </a:xfrm>
        </p:spPr>
        <p:txBody>
          <a:bodyPr anchor="b"/>
          <a:lstStyle>
            <a:lvl1pPr algn="l">
              <a:defRPr sz="2800" b="1"/>
            </a:lvl1pPr>
          </a:lstStyle>
          <a:p>
            <a:r>
              <a:rPr lang="en-US"/>
              <a:t>Click to edit Master title style</a:t>
            </a:r>
            <a:endParaRPr lang="en-GB"/>
          </a:p>
        </p:txBody>
      </p:sp>
      <p:sp>
        <p:nvSpPr>
          <p:cNvPr id="3" name="Content Placeholder 2"/>
          <p:cNvSpPr>
            <a:spLocks noGrp="1"/>
          </p:cNvSpPr>
          <p:nvPr>
            <p:ph idx="1"/>
          </p:nvPr>
        </p:nvSpPr>
        <p:spPr>
          <a:xfrm>
            <a:off x="3753803" y="509695"/>
            <a:ext cx="5367338" cy="10925811"/>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80061" y="2678855"/>
            <a:ext cx="3158729" cy="8756651"/>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a:t>Click to edit Master text styles</a:t>
            </a:r>
          </a:p>
        </p:txBody>
      </p:sp>
      <p:sp>
        <p:nvSpPr>
          <p:cNvPr id="5" name="Date Placeholder 4"/>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2799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1902" y="8961121"/>
            <a:ext cx="5760720" cy="1057911"/>
          </a:xfrm>
        </p:spPr>
        <p:txBody>
          <a:bodyPr anchor="b"/>
          <a:lstStyle>
            <a:lvl1pPr algn="l">
              <a:defRPr sz="2800" b="1"/>
            </a:lvl1pPr>
          </a:lstStyle>
          <a:p>
            <a:r>
              <a:rPr lang="en-US"/>
              <a:t>Click to edit Master title style</a:t>
            </a:r>
            <a:endParaRPr lang="en-GB"/>
          </a:p>
        </p:txBody>
      </p:sp>
      <p:sp>
        <p:nvSpPr>
          <p:cNvPr id="3" name="Picture Placeholder 2"/>
          <p:cNvSpPr>
            <a:spLocks noGrp="1"/>
          </p:cNvSpPr>
          <p:nvPr>
            <p:ph type="pic" idx="1"/>
          </p:nvPr>
        </p:nvSpPr>
        <p:spPr>
          <a:xfrm>
            <a:off x="1881902" y="1143846"/>
            <a:ext cx="5760720" cy="768096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lang="en-GB"/>
          </a:p>
        </p:txBody>
      </p:sp>
      <p:sp>
        <p:nvSpPr>
          <p:cNvPr id="4" name="Text Placeholder 3"/>
          <p:cNvSpPr>
            <a:spLocks noGrp="1"/>
          </p:cNvSpPr>
          <p:nvPr>
            <p:ph type="body" sz="half" idx="2"/>
          </p:nvPr>
        </p:nvSpPr>
        <p:spPr>
          <a:xfrm>
            <a:off x="1881902" y="10019032"/>
            <a:ext cx="5760720" cy="1502409"/>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a:t>Click to edit Master text styles</a:t>
            </a:r>
          </a:p>
        </p:txBody>
      </p:sp>
      <p:sp>
        <p:nvSpPr>
          <p:cNvPr id="5" name="Date Placeholder 4"/>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33354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0060" y="512658"/>
            <a:ext cx="8641080" cy="2133600"/>
          </a:xfrm>
          <a:prstGeom prst="rect">
            <a:avLst/>
          </a:prstGeom>
        </p:spPr>
        <p:txBody>
          <a:bodyPr vert="horz" lIns="128016" tIns="64008" rIns="128016" bIns="64008"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80060" y="2987042"/>
            <a:ext cx="8641080" cy="8448464"/>
          </a:xfrm>
          <a:prstGeom prst="rect">
            <a:avLst/>
          </a:prstGeom>
        </p:spPr>
        <p:txBody>
          <a:bodyPr vert="horz" lIns="128016" tIns="64008" rIns="128016" bIns="6400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80060" y="11865188"/>
            <a:ext cx="2240280" cy="681566"/>
          </a:xfrm>
          <a:prstGeom prst="rect">
            <a:avLst/>
          </a:prstGeom>
        </p:spPr>
        <p:txBody>
          <a:bodyPr vert="horz" lIns="128016" tIns="64008" rIns="128016" bIns="64008" rtlCol="0" anchor="ctr"/>
          <a:lstStyle>
            <a:lvl1pPr algn="l">
              <a:defRPr sz="1700">
                <a:solidFill>
                  <a:schemeClr val="tx1">
                    <a:tint val="75000"/>
                  </a:schemeClr>
                </a:solidFill>
              </a:defRPr>
            </a:lvl1p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5" name="Footer Placeholder 4"/>
          <p:cNvSpPr>
            <a:spLocks noGrp="1"/>
          </p:cNvSpPr>
          <p:nvPr>
            <p:ph type="ftr" sz="quarter" idx="3"/>
          </p:nvPr>
        </p:nvSpPr>
        <p:spPr>
          <a:xfrm>
            <a:off x="3280410" y="11865188"/>
            <a:ext cx="3040380" cy="681566"/>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880860" y="11865188"/>
            <a:ext cx="2240280" cy="681566"/>
          </a:xfrm>
          <a:prstGeom prst="rect">
            <a:avLst/>
          </a:prstGeom>
        </p:spPr>
        <p:txBody>
          <a:bodyPr vert="horz" lIns="128016" tIns="64008" rIns="128016" bIns="64008" rtlCol="0" anchor="ctr"/>
          <a:lstStyle>
            <a:lvl1pPr algn="r">
              <a:defRPr sz="1700">
                <a:solidFill>
                  <a:schemeClr val="tx1">
                    <a:tint val="75000"/>
                  </a:schemeClr>
                </a:solidFill>
              </a:defRPr>
            </a:lvl1p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878512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1280160" rtl="0" eaLnBrk="1" latinLnBrk="0" hangingPunct="1">
        <a:spcBef>
          <a:spcPct val="0"/>
        </a:spcBef>
        <a:buNone/>
        <a:defRPr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9pPr>
    </p:bodyStyle>
    <p:otherStyle>
      <a:defPPr>
        <a:defRPr lang="en-US"/>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natcan.org.uk/audits/primary-breast/reports/naopri-scoping-document/" TargetMode="External"/><Relationship Id="rId13" Type="http://schemas.openxmlformats.org/officeDocument/2006/relationships/image" Target="../media/image2.png"/><Relationship Id="rId3" Type="http://schemas.openxmlformats.org/officeDocument/2006/relationships/image" Target="../media/image1.jpeg"/><Relationship Id="rId7" Type="http://schemas.openxmlformats.org/officeDocument/2006/relationships/hyperlink" Target="https://www.natcan.org.uk/reports/naopri-state-of-the-nation-report-2024/" TargetMode="External"/><Relationship Id="rId12" Type="http://schemas.openxmlformats.org/officeDocument/2006/relationships/hyperlink" Target="https://www.natcan.org.uk/resources/key-cosd-data-items-2023-2024/"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www.natcan.org.uk/reports/naopri-state-of-the-nation-report-2024-infographic/" TargetMode="External"/><Relationship Id="rId11" Type="http://schemas.openxmlformats.org/officeDocument/2006/relationships/hyperlink" Target="https://www.natcan.org.uk/reports/naome-state-of-the-nation-patient-and-public-report-2024/" TargetMode="External"/><Relationship Id="rId5" Type="http://schemas.openxmlformats.org/officeDocument/2006/relationships/hyperlink" Target="https://www.natcan.org.uk/reports/naopri-quality-improvement-plan-2024/" TargetMode="External"/><Relationship Id="rId10" Type="http://schemas.openxmlformats.org/officeDocument/2006/relationships/hyperlink" Target="https://www.natcan.org.uk/audits/primary-breast/reports-2/" TargetMode="External"/><Relationship Id="rId4" Type="http://schemas.openxmlformats.org/officeDocument/2006/relationships/hyperlink" Target="https://www.nabcop.org.uk/publications/?filter_type%5b%5d=journals" TargetMode="External"/><Relationship Id="rId9" Type="http://schemas.openxmlformats.org/officeDocument/2006/relationships/hyperlink" Target="https://www.natcan.org.uk/news/naopri-newsletter-october-202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232955" y="1463055"/>
            <a:ext cx="597600" cy="5384963"/>
          </a:xfrm>
          <a:prstGeom prst="roundRect">
            <a:avLst/>
          </a:prstGeom>
          <a:solidFill>
            <a:schemeClr val="accent6">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128016" tIns="64008" rIns="128016" bIns="64008" spcCol="0" rtlCol="0" anchor="ctr"/>
          <a:lstStyle/>
          <a:p>
            <a:pPr algn="ctr"/>
            <a:r>
              <a:rPr lang="en-GB" sz="2800" b="1" dirty="0">
                <a:solidFill>
                  <a:schemeClr val="tx1"/>
                </a:solidFill>
              </a:rPr>
              <a:t>NATIONAL</a:t>
            </a:r>
            <a:endParaRPr lang="en-GB" sz="1200" b="1" dirty="0">
              <a:solidFill>
                <a:schemeClr val="tx1"/>
              </a:solidFill>
            </a:endParaRPr>
          </a:p>
          <a:p>
            <a:pPr algn="ctr"/>
            <a:r>
              <a:rPr lang="en-GB" sz="1300" b="1" dirty="0">
                <a:solidFill>
                  <a:schemeClr val="tx1"/>
                </a:solidFill>
              </a:rPr>
              <a:t>Evidence of national improvements in the quality and outcomes of care</a:t>
            </a:r>
          </a:p>
        </p:txBody>
      </p:sp>
      <p:sp>
        <p:nvSpPr>
          <p:cNvPr id="18" name="Rounded Rectangle 17"/>
          <p:cNvSpPr/>
          <p:nvPr/>
        </p:nvSpPr>
        <p:spPr>
          <a:xfrm>
            <a:off x="837822" y="7003192"/>
            <a:ext cx="3729600" cy="5380969"/>
          </a:xfrm>
          <a:prstGeom prst="roundRect">
            <a:avLst>
              <a:gd name="adj" fmla="val 5515"/>
            </a:avLst>
          </a:prstGeom>
          <a:solidFill>
            <a:schemeClr val="accent4">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pPr algn="ctr"/>
            <a:endParaRPr lang="en-GB" sz="4400" dirty="0">
              <a:solidFill>
                <a:prstClr val="white"/>
              </a:solidFill>
            </a:endParaRPr>
          </a:p>
        </p:txBody>
      </p:sp>
      <p:sp>
        <p:nvSpPr>
          <p:cNvPr id="21" name="Rounded Rectangle 20"/>
          <p:cNvSpPr/>
          <p:nvPr/>
        </p:nvSpPr>
        <p:spPr>
          <a:xfrm>
            <a:off x="232955" y="7003192"/>
            <a:ext cx="596660" cy="5380970"/>
          </a:xfrm>
          <a:prstGeom prst="roundRect">
            <a:avLst/>
          </a:prstGeom>
          <a:solidFill>
            <a:schemeClr val="accent4">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128016" tIns="64008" rIns="128016" bIns="64008" spcCol="0" rtlCol="0" anchor="ctr"/>
          <a:lstStyle/>
          <a:p>
            <a:pPr algn="ctr"/>
            <a:r>
              <a:rPr lang="en-GB" sz="2800" b="1" dirty="0">
                <a:solidFill>
                  <a:schemeClr val="tx1"/>
                </a:solidFill>
              </a:rPr>
              <a:t>LOCAL</a:t>
            </a:r>
            <a:r>
              <a:rPr lang="en-GB" sz="1300" b="1" dirty="0">
                <a:solidFill>
                  <a:schemeClr val="tx1"/>
                </a:solidFill>
              </a:rPr>
              <a:t> </a:t>
            </a:r>
          </a:p>
          <a:p>
            <a:pPr algn="ctr"/>
            <a:r>
              <a:rPr lang="en-GB" sz="1300" b="1" dirty="0">
                <a:solidFill>
                  <a:schemeClr val="tx1"/>
                </a:solidFill>
              </a:rPr>
              <a:t>How the project stimulates quality improvement (QI)</a:t>
            </a:r>
          </a:p>
        </p:txBody>
      </p:sp>
      <p:sp>
        <p:nvSpPr>
          <p:cNvPr id="23" name="Rounded Rectangle 22"/>
          <p:cNvSpPr/>
          <p:nvPr/>
        </p:nvSpPr>
        <p:spPr>
          <a:xfrm>
            <a:off x="5618559" y="6972122"/>
            <a:ext cx="3729600" cy="5380969"/>
          </a:xfrm>
          <a:prstGeom prst="roundRect">
            <a:avLst>
              <a:gd name="adj" fmla="val 4421"/>
            </a:avLst>
          </a:prstGeom>
          <a:solidFill>
            <a:schemeClr val="accent3">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pPr algn="ctr"/>
            <a:endParaRPr lang="en-GB" sz="4400" dirty="0">
              <a:solidFill>
                <a:prstClr val="white"/>
              </a:solidFill>
            </a:endParaRPr>
          </a:p>
        </p:txBody>
      </p:sp>
      <p:sp>
        <p:nvSpPr>
          <p:cNvPr id="26" name="Rounded Rectangle 25"/>
          <p:cNvSpPr/>
          <p:nvPr/>
        </p:nvSpPr>
        <p:spPr>
          <a:xfrm>
            <a:off x="4999194" y="6978895"/>
            <a:ext cx="596660" cy="5380970"/>
          </a:xfrm>
          <a:prstGeom prst="roundRect">
            <a:avLst/>
          </a:prstGeom>
          <a:solidFill>
            <a:schemeClr val="accent3">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128016" tIns="64008" rIns="128016" bIns="64008" spcCol="0" rtlCol="0" anchor="ctr"/>
          <a:lstStyle/>
          <a:p>
            <a:pPr algn="ctr"/>
            <a:r>
              <a:rPr lang="en-GB" sz="2800" b="1" dirty="0">
                <a:solidFill>
                  <a:schemeClr val="tx1"/>
                </a:solidFill>
              </a:rPr>
              <a:t>PUBLIC </a:t>
            </a:r>
          </a:p>
          <a:p>
            <a:pPr algn="ctr"/>
            <a:r>
              <a:rPr lang="en-GB" sz="1300" b="1" dirty="0">
                <a:solidFill>
                  <a:schemeClr val="tx1"/>
                </a:solidFill>
              </a:rPr>
              <a:t>How the project is used by the public and the demand for it</a:t>
            </a:r>
          </a:p>
        </p:txBody>
      </p:sp>
      <p:sp>
        <p:nvSpPr>
          <p:cNvPr id="30" name="Rounded Rectangle 29"/>
          <p:cNvSpPr/>
          <p:nvPr/>
        </p:nvSpPr>
        <p:spPr>
          <a:xfrm>
            <a:off x="5604061" y="1463055"/>
            <a:ext cx="3729600" cy="5384962"/>
          </a:xfrm>
          <a:prstGeom prst="roundRect">
            <a:avLst>
              <a:gd name="adj" fmla="val 4677"/>
            </a:avLst>
          </a:prstGeom>
          <a:solidFill>
            <a:schemeClr val="accent5">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pPr algn="ctr"/>
            <a:endParaRPr lang="en-GB" sz="4400">
              <a:solidFill>
                <a:prstClr val="white"/>
              </a:solidFill>
            </a:endParaRPr>
          </a:p>
        </p:txBody>
      </p:sp>
      <p:sp>
        <p:nvSpPr>
          <p:cNvPr id="31" name="Rounded Rectangle 30"/>
          <p:cNvSpPr/>
          <p:nvPr/>
        </p:nvSpPr>
        <p:spPr>
          <a:xfrm>
            <a:off x="4999194" y="1461053"/>
            <a:ext cx="596660" cy="5386965"/>
          </a:xfrm>
          <a:prstGeom prst="roundRect">
            <a:avLst/>
          </a:prstGeom>
          <a:solidFill>
            <a:schemeClr val="accent5">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128016" tIns="64008" rIns="128016" bIns="64008" spcCol="0" rtlCol="0" anchor="ctr"/>
          <a:lstStyle/>
          <a:p>
            <a:pPr algn="ctr"/>
            <a:r>
              <a:rPr lang="en-GB" sz="2800" b="1" dirty="0">
                <a:solidFill>
                  <a:schemeClr val="tx1"/>
                </a:solidFill>
              </a:rPr>
              <a:t>SYSTEM</a:t>
            </a:r>
            <a:r>
              <a:rPr lang="en-GB" sz="1300" b="1" dirty="0">
                <a:solidFill>
                  <a:schemeClr val="tx1"/>
                </a:solidFill>
              </a:rPr>
              <a:t> </a:t>
            </a:r>
          </a:p>
          <a:p>
            <a:pPr algn="ctr"/>
            <a:r>
              <a:rPr lang="en-GB" sz="1300" b="1" dirty="0">
                <a:solidFill>
                  <a:schemeClr val="tx1"/>
                </a:solidFill>
              </a:rPr>
              <a:t>How the project supports policy development &amp; management of the system</a:t>
            </a:r>
          </a:p>
        </p:txBody>
      </p:sp>
      <p:sp>
        <p:nvSpPr>
          <p:cNvPr id="94" name="Rounded Rectangle 93"/>
          <p:cNvSpPr/>
          <p:nvPr/>
        </p:nvSpPr>
        <p:spPr>
          <a:xfrm>
            <a:off x="837822" y="1463054"/>
            <a:ext cx="3730014" cy="5400000"/>
          </a:xfrm>
          <a:prstGeom prst="roundRect">
            <a:avLst>
              <a:gd name="adj" fmla="val 4255"/>
            </a:avLst>
          </a:prstGeom>
          <a:solidFill>
            <a:schemeClr val="accent6">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t"/>
          <a:lstStyle/>
          <a:p>
            <a:endParaRPr lang="en-GB" sz="4400" dirty="0">
              <a:solidFill>
                <a:prstClr val="black"/>
              </a:solidFill>
            </a:endParaRPr>
          </a:p>
        </p:txBody>
      </p:sp>
      <p:sp>
        <p:nvSpPr>
          <p:cNvPr id="11" name="Round Diagonal Corner Rectangle 10"/>
          <p:cNvSpPr/>
          <p:nvPr/>
        </p:nvSpPr>
        <p:spPr>
          <a:xfrm>
            <a:off x="201622" y="100813"/>
            <a:ext cx="4797571" cy="1158616"/>
          </a:xfrm>
          <a:prstGeom prst="round2DiagRect">
            <a:avLst/>
          </a:prstGeom>
          <a:solidFill>
            <a:schemeClr val="accent5">
              <a:lumMod val="5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4400" dirty="0">
                <a:solidFill>
                  <a:schemeClr val="accent2">
                    <a:lumMod val="20000"/>
                    <a:lumOff val="80000"/>
                  </a:schemeClr>
                </a:solidFill>
                <a:latin typeface="Calibri he"/>
                <a:ea typeface="Arial Unicode MS" panose="020B0604020202020204" pitchFamily="34" charset="-128"/>
                <a:cs typeface="Calibri" panose="020F0502020204030204" pitchFamily="34" charset="0"/>
              </a:rPr>
              <a:t>Impact of </a:t>
            </a:r>
            <a:r>
              <a:rPr lang="en-GB" sz="4400" dirty="0" err="1">
                <a:solidFill>
                  <a:schemeClr val="accent2">
                    <a:lumMod val="20000"/>
                    <a:lumOff val="80000"/>
                  </a:schemeClr>
                </a:solidFill>
                <a:latin typeface="Calibri he"/>
                <a:ea typeface="Arial Unicode MS" panose="020B0604020202020204" pitchFamily="34" charset="-128"/>
                <a:cs typeface="Calibri" panose="020F0502020204030204" pitchFamily="34" charset="0"/>
              </a:rPr>
              <a:t>NAoPri</a:t>
            </a:r>
            <a:endParaRPr lang="en-GB" sz="4400" dirty="0">
              <a:solidFill>
                <a:schemeClr val="accent2">
                  <a:lumMod val="20000"/>
                  <a:lumOff val="80000"/>
                </a:schemeClr>
              </a:solidFill>
              <a:latin typeface="Calibri he"/>
              <a:ea typeface="Arial Unicode MS" panose="020B0604020202020204" pitchFamily="34" charset="-128"/>
              <a:cs typeface="Calibri" panose="020F0502020204030204" pitchFamily="34" charset="0"/>
            </a:endParaRPr>
          </a:p>
        </p:txBody>
      </p:sp>
      <p:pic>
        <p:nvPicPr>
          <p:cNvPr id="127" name="Picture 2" descr="I:\HQIP Logos\HQIP Jpeg Logos\HQIP_logo_large.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11300" b="14929"/>
          <a:stretch/>
        </p:blipFill>
        <p:spPr bwMode="auto">
          <a:xfrm>
            <a:off x="7352870" y="273189"/>
            <a:ext cx="2232000" cy="87102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398591" y="12477197"/>
            <a:ext cx="3187621" cy="344710"/>
          </a:xfrm>
          <a:prstGeom prst="rect">
            <a:avLst/>
          </a:prstGeom>
          <a:noFill/>
        </p:spPr>
        <p:txBody>
          <a:bodyPr wrap="square" lIns="128016" tIns="64008" rIns="128016" bIns="64008" rtlCol="0">
            <a:spAutoFit/>
          </a:bodyPr>
          <a:lstStyle/>
          <a:p>
            <a:pPr algn="r"/>
            <a:r>
              <a:rPr lang="en-GB" sz="1400" dirty="0"/>
              <a:t>December 2024</a:t>
            </a:r>
            <a:endParaRPr lang="en-GB" sz="2800" dirty="0"/>
          </a:p>
        </p:txBody>
      </p:sp>
      <p:sp>
        <p:nvSpPr>
          <p:cNvPr id="6" name="TextBox 5"/>
          <p:cNvSpPr txBox="1"/>
          <p:nvPr/>
        </p:nvSpPr>
        <p:spPr>
          <a:xfrm>
            <a:off x="2784376" y="12477197"/>
            <a:ext cx="4572752" cy="276999"/>
          </a:xfrm>
          <a:prstGeom prst="rect">
            <a:avLst/>
          </a:prstGeom>
          <a:noFill/>
        </p:spPr>
        <p:txBody>
          <a:bodyPr wrap="square" rtlCol="0">
            <a:spAutoFit/>
          </a:bodyPr>
          <a:lstStyle/>
          <a:p>
            <a:r>
              <a:rPr lang="en-GB" sz="1200" b="1" i="1" dirty="0"/>
              <a:t>© 2024 Healthcare Quality Improvement Partnership (HQIP)</a:t>
            </a:r>
            <a:endParaRPr lang="en-GB" sz="1200" dirty="0"/>
          </a:p>
        </p:txBody>
      </p:sp>
      <p:sp>
        <p:nvSpPr>
          <p:cNvPr id="74" name="Rounded Rectangle 73"/>
          <p:cNvSpPr/>
          <p:nvPr/>
        </p:nvSpPr>
        <p:spPr>
          <a:xfrm>
            <a:off x="5688005" y="2955653"/>
            <a:ext cx="3536681" cy="1077532"/>
          </a:xfrm>
          <a:prstGeom prst="roundRect">
            <a:avLst/>
          </a:prstGeom>
          <a:solidFill>
            <a:schemeClr val="accent5">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050" dirty="0">
                <a:solidFill>
                  <a:prstClr val="black"/>
                </a:solidFill>
              </a:rPr>
              <a:t>Between March 2021 and September 2024, members of the </a:t>
            </a:r>
            <a:r>
              <a:rPr lang="en-GB" sz="1050" dirty="0" err="1">
                <a:solidFill>
                  <a:prstClr val="black"/>
                </a:solidFill>
              </a:rPr>
              <a:t>NAoPri</a:t>
            </a:r>
            <a:r>
              <a:rPr lang="en-GB" sz="1050" dirty="0">
                <a:solidFill>
                  <a:prstClr val="black"/>
                </a:solidFill>
              </a:rPr>
              <a:t> team published 10 peer-reviewed articles about breast cancer, building on the legacy of the National Audit of Breast Cancer in Older Persons (NABCOP). Available at: </a:t>
            </a:r>
            <a:r>
              <a:rPr lang="en-GB" sz="1050" dirty="0">
                <a:solidFill>
                  <a:prstClr val="black"/>
                </a:solidFill>
                <a:hlinkClick r:id="rId4"/>
              </a:rPr>
              <a:t>https://www.nabcop.org.uk/publications/journals </a:t>
            </a:r>
            <a:r>
              <a:rPr lang="en-GB" sz="1050" dirty="0">
                <a:solidFill>
                  <a:prstClr val="black"/>
                </a:solidFill>
              </a:rPr>
              <a:t> </a:t>
            </a:r>
            <a:endParaRPr lang="en-GB" sz="1050" dirty="0">
              <a:solidFill>
                <a:srgbClr val="FF0000"/>
              </a:solidFill>
            </a:endParaRPr>
          </a:p>
        </p:txBody>
      </p:sp>
      <p:sp>
        <p:nvSpPr>
          <p:cNvPr id="79" name="Rounded Rectangle 78"/>
          <p:cNvSpPr/>
          <p:nvPr/>
        </p:nvSpPr>
        <p:spPr>
          <a:xfrm>
            <a:off x="913228" y="7094918"/>
            <a:ext cx="3560400" cy="1211200"/>
          </a:xfrm>
          <a:prstGeom prst="round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36000" bIns="64008" spcCol="0" rtlCol="0" anchor="ctr"/>
          <a:lstStyle/>
          <a:p>
            <a:r>
              <a:rPr lang="en-CA" sz="1050" dirty="0">
                <a:solidFill>
                  <a:schemeClr val="tx1"/>
                </a:solidFill>
              </a:rPr>
              <a:t>The NAoPri Quality Improvement Plan was published in September 2024, defining 10 key performance indicators mapped to five overarching quality improvement goals based on national guidelines and standards for primary breast cancer. The QI Plan can be accessed here: </a:t>
            </a:r>
            <a:r>
              <a:rPr lang="en-CA" sz="1050" dirty="0">
                <a:solidFill>
                  <a:schemeClr val="tx1"/>
                </a:solidFill>
                <a:hlinkClick r:id="rId5"/>
              </a:rPr>
              <a:t>https://www.natcan.org.uk/reports/naopri-quality-improvement-plan-2024/</a:t>
            </a:r>
            <a:r>
              <a:rPr lang="en-CA" sz="1050" dirty="0">
                <a:solidFill>
                  <a:schemeClr val="tx1"/>
                </a:solidFill>
              </a:rPr>
              <a:t> </a:t>
            </a:r>
            <a:endParaRPr lang="en-GB" sz="1050" dirty="0">
              <a:solidFill>
                <a:schemeClr val="tx1"/>
              </a:solidFill>
            </a:endParaRPr>
          </a:p>
        </p:txBody>
      </p:sp>
      <p:sp>
        <p:nvSpPr>
          <p:cNvPr id="83" name="Rounded Rectangle 82"/>
          <p:cNvSpPr/>
          <p:nvPr/>
        </p:nvSpPr>
        <p:spPr>
          <a:xfrm>
            <a:off x="913227" y="11728432"/>
            <a:ext cx="3560400" cy="540911"/>
          </a:xfrm>
          <a:prstGeom prst="round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9600" tIns="64008" rIns="0" bIns="64008" spcCol="0" rtlCol="0" anchor="ctr"/>
          <a:lstStyle/>
          <a:p>
            <a:r>
              <a:rPr lang="en-GB" sz="1050" dirty="0">
                <a:solidFill>
                  <a:prstClr val="black"/>
                </a:solidFill>
              </a:rPr>
              <a:t>The </a:t>
            </a:r>
            <a:r>
              <a:rPr lang="en-GB" sz="1050" dirty="0" err="1">
                <a:solidFill>
                  <a:prstClr val="black"/>
                </a:solidFill>
              </a:rPr>
              <a:t>NAoPri</a:t>
            </a:r>
            <a:r>
              <a:rPr lang="en-GB" sz="1050" dirty="0">
                <a:solidFill>
                  <a:prstClr val="black"/>
                </a:solidFill>
              </a:rPr>
              <a:t> increased engagement with breast cancer teams via social media. @NAoPRi_news makes weekly posts and has amassed 576 X (Twitter) followers.</a:t>
            </a:r>
            <a:endParaRPr lang="en-GB" sz="1050" dirty="0">
              <a:solidFill>
                <a:schemeClr val="tx1"/>
              </a:solidFill>
            </a:endParaRPr>
          </a:p>
        </p:txBody>
      </p:sp>
      <p:sp>
        <p:nvSpPr>
          <p:cNvPr id="85" name="Rounded Rectangle 84"/>
          <p:cNvSpPr/>
          <p:nvPr/>
        </p:nvSpPr>
        <p:spPr>
          <a:xfrm>
            <a:off x="5703159" y="7062289"/>
            <a:ext cx="3560400" cy="1543621"/>
          </a:xfrm>
          <a:prstGeom prst="roundRect">
            <a:avLst>
              <a:gd name="adj" fmla="val 8873"/>
            </a:avLst>
          </a:prstGeom>
          <a:solidFill>
            <a:schemeClr val="accent3">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CA" sz="1050" dirty="0">
                <a:solidFill>
                  <a:prstClr val="black"/>
                </a:solidFill>
              </a:rPr>
              <a:t>I</a:t>
            </a:r>
            <a:r>
              <a:rPr lang="en-GB" sz="1050" dirty="0">
                <a:solidFill>
                  <a:prstClr val="black"/>
                </a:solidFill>
              </a:rPr>
              <a:t>n Spring 2024, the </a:t>
            </a:r>
            <a:r>
              <a:rPr lang="en-GB" sz="1050" dirty="0" err="1">
                <a:solidFill>
                  <a:prstClr val="black"/>
                </a:solidFill>
              </a:rPr>
              <a:t>NAoPri</a:t>
            </a:r>
            <a:r>
              <a:rPr lang="en-GB" sz="1050" dirty="0">
                <a:solidFill>
                  <a:prstClr val="black"/>
                </a:solidFill>
              </a:rPr>
              <a:t> </a:t>
            </a:r>
            <a:r>
              <a:rPr lang="en-GB" sz="1050" dirty="0">
                <a:solidFill>
                  <a:schemeClr val="tx1"/>
                </a:solidFill>
              </a:rPr>
              <a:t>completed recruitment for their </a:t>
            </a:r>
            <a:r>
              <a:rPr lang="en-GB" sz="1050" dirty="0">
                <a:solidFill>
                  <a:prstClr val="black"/>
                </a:solidFill>
              </a:rPr>
              <a:t>Patient and Public Involvement (PPI) Forum. The Forum acts as a consultative group to the </a:t>
            </a:r>
            <a:r>
              <a:rPr lang="en-GB" sz="1050" dirty="0" err="1">
                <a:solidFill>
                  <a:prstClr val="black"/>
                </a:solidFill>
              </a:rPr>
              <a:t>NAoPri</a:t>
            </a:r>
            <a:r>
              <a:rPr lang="en-GB" sz="1050" dirty="0">
                <a:solidFill>
                  <a:prstClr val="black"/>
                </a:solidFill>
              </a:rPr>
              <a:t> Project Team, ensuring the voice of patients is reflected in the direction and delivery of the audit. The group is comprised of 15 members from across the UK with personal experience of primary breast cancer. Five members </a:t>
            </a:r>
            <a:r>
              <a:rPr lang="en-GB" sz="1050" dirty="0">
                <a:solidFill>
                  <a:schemeClr val="tx1"/>
                </a:solidFill>
              </a:rPr>
              <a:t>are also representatives</a:t>
            </a:r>
            <a:r>
              <a:rPr lang="en-GB" sz="1050" dirty="0">
                <a:solidFill>
                  <a:srgbClr val="FF0000"/>
                </a:solidFill>
              </a:rPr>
              <a:t> </a:t>
            </a:r>
            <a:r>
              <a:rPr lang="en-GB" sz="1050" dirty="0">
                <a:solidFill>
                  <a:prstClr val="black"/>
                </a:solidFill>
              </a:rPr>
              <a:t>of breast cancer charities, strengthening the links between the </a:t>
            </a:r>
            <a:r>
              <a:rPr lang="en-GB" sz="1050" dirty="0" err="1">
                <a:solidFill>
                  <a:prstClr val="black"/>
                </a:solidFill>
              </a:rPr>
              <a:t>NAoPri</a:t>
            </a:r>
            <a:r>
              <a:rPr lang="en-GB" sz="1050" dirty="0">
                <a:solidFill>
                  <a:prstClr val="black"/>
                </a:solidFill>
              </a:rPr>
              <a:t> and our stakeholders.</a:t>
            </a:r>
          </a:p>
        </p:txBody>
      </p:sp>
      <p:sp>
        <p:nvSpPr>
          <p:cNvPr id="87" name="Rounded Rectangle 86"/>
          <p:cNvSpPr/>
          <p:nvPr/>
        </p:nvSpPr>
        <p:spPr>
          <a:xfrm>
            <a:off x="5703159" y="10875657"/>
            <a:ext cx="3560400" cy="1393686"/>
          </a:xfrm>
          <a:prstGeom prst="roundRect">
            <a:avLst/>
          </a:prstGeom>
          <a:solidFill>
            <a:schemeClr val="accent3">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050" dirty="0">
                <a:solidFill>
                  <a:prstClr val="black"/>
                </a:solidFill>
              </a:rPr>
              <a:t>Reports have been engaged with widely as evidenced by</a:t>
            </a:r>
          </a:p>
          <a:p>
            <a:pPr marL="171450" indent="-171450">
              <a:buFont typeface="Arial" panose="020B0604020202020204" pitchFamily="34" charset="0"/>
              <a:buChar char="•"/>
            </a:pPr>
            <a:r>
              <a:rPr lang="en-GB" sz="1050" dirty="0">
                <a:solidFill>
                  <a:schemeClr val="tx1"/>
                </a:solidFill>
              </a:rPr>
              <a:t>365 downloads of the </a:t>
            </a:r>
            <a:r>
              <a:rPr lang="en-GB" sz="1050" dirty="0" err="1">
                <a:solidFill>
                  <a:schemeClr val="tx1"/>
                </a:solidFill>
              </a:rPr>
              <a:t>NAoPri</a:t>
            </a:r>
            <a:r>
              <a:rPr lang="en-GB" sz="1050" dirty="0">
                <a:solidFill>
                  <a:schemeClr val="tx1"/>
                </a:solidFill>
              </a:rPr>
              <a:t> State of the Nation Report 2024 webpage in the 2 months after publication </a:t>
            </a:r>
            <a:r>
              <a:rPr lang="en-GB" sz="1050" dirty="0">
                <a:solidFill>
                  <a:prstClr val="black"/>
                </a:solidFill>
              </a:rPr>
              <a:t>(Sep 18</a:t>
            </a:r>
            <a:r>
              <a:rPr lang="en-GB" sz="1050" baseline="30000" dirty="0">
                <a:solidFill>
                  <a:prstClr val="black"/>
                </a:solidFill>
              </a:rPr>
              <a:t>th</a:t>
            </a:r>
            <a:r>
              <a:rPr lang="en-GB" sz="1050" dirty="0">
                <a:solidFill>
                  <a:prstClr val="black"/>
                </a:solidFill>
              </a:rPr>
              <a:t>  to Nov 15</a:t>
            </a:r>
            <a:r>
              <a:rPr lang="en-GB" sz="1050" baseline="30000" dirty="0">
                <a:solidFill>
                  <a:prstClr val="black"/>
                </a:solidFill>
              </a:rPr>
              <a:t>th</a:t>
            </a:r>
            <a:r>
              <a:rPr lang="en-GB" sz="1050" dirty="0">
                <a:solidFill>
                  <a:prstClr val="black"/>
                </a:solidFill>
              </a:rPr>
              <a:t> 2024).</a:t>
            </a:r>
            <a:endParaRPr lang="en-GB" sz="1050" dirty="0">
              <a:solidFill>
                <a:schemeClr val="tx1"/>
              </a:solidFill>
            </a:endParaRPr>
          </a:p>
          <a:p>
            <a:pPr marL="171450" indent="-171450">
              <a:buFont typeface="Arial" panose="020B0604020202020204" pitchFamily="34" charset="0"/>
              <a:buChar char="•"/>
            </a:pPr>
            <a:r>
              <a:rPr lang="en-GB" sz="1050" dirty="0">
                <a:solidFill>
                  <a:schemeClr val="tx1"/>
                </a:solidFill>
              </a:rPr>
              <a:t>63 engagements with the </a:t>
            </a:r>
            <a:r>
              <a:rPr lang="en-GB" sz="1050" dirty="0" err="1">
                <a:solidFill>
                  <a:schemeClr val="tx1"/>
                </a:solidFill>
              </a:rPr>
              <a:t>NAoPri</a:t>
            </a:r>
            <a:r>
              <a:rPr lang="en-GB" sz="1050" dirty="0">
                <a:solidFill>
                  <a:schemeClr val="tx1"/>
                </a:solidFill>
              </a:rPr>
              <a:t> Quarterly Clinical Performance Indicator Report (Oct 10</a:t>
            </a:r>
            <a:r>
              <a:rPr lang="en-GB" sz="1050" baseline="30000" dirty="0">
                <a:solidFill>
                  <a:schemeClr val="tx1"/>
                </a:solidFill>
              </a:rPr>
              <a:t>th</a:t>
            </a:r>
            <a:r>
              <a:rPr lang="en-GB" sz="1050" dirty="0">
                <a:solidFill>
                  <a:schemeClr val="tx1"/>
                </a:solidFill>
              </a:rPr>
              <a:t> to Nov 10</a:t>
            </a:r>
            <a:r>
              <a:rPr lang="en-GB" sz="1050" baseline="30000" dirty="0">
                <a:solidFill>
                  <a:schemeClr val="tx1"/>
                </a:solidFill>
              </a:rPr>
              <a:t>th</a:t>
            </a:r>
            <a:r>
              <a:rPr lang="en-GB" sz="1050" dirty="0">
                <a:solidFill>
                  <a:schemeClr val="tx1"/>
                </a:solidFill>
              </a:rPr>
              <a:t> 2024).</a:t>
            </a:r>
          </a:p>
          <a:p>
            <a:r>
              <a:rPr lang="en-GB" sz="1050" i="1">
                <a:solidFill>
                  <a:schemeClr val="tx1"/>
                </a:solidFill>
              </a:rPr>
              <a:t>                               Source</a:t>
            </a:r>
            <a:r>
              <a:rPr lang="en-GB" sz="1050" i="1" dirty="0">
                <a:solidFill>
                  <a:schemeClr val="tx1"/>
                </a:solidFill>
              </a:rPr>
              <a:t>:</a:t>
            </a:r>
            <a:r>
              <a:rPr lang="en-GB" sz="1050" i="1" dirty="0">
                <a:solidFill>
                  <a:prstClr val="black"/>
                </a:solidFill>
              </a:rPr>
              <a:t> Google Analytics (unique </a:t>
            </a:r>
            <a:r>
              <a:rPr lang="en-GB" sz="1050" i="1">
                <a:solidFill>
                  <a:prstClr val="black"/>
                </a:solidFill>
              </a:rPr>
              <a:t>events)</a:t>
            </a:r>
            <a:endParaRPr lang="en-GB" sz="1050" i="1" dirty="0">
              <a:solidFill>
                <a:prstClr val="black"/>
              </a:solidFill>
            </a:endParaRPr>
          </a:p>
        </p:txBody>
      </p:sp>
      <p:sp>
        <p:nvSpPr>
          <p:cNvPr id="88" name="Rounded Rectangle 87"/>
          <p:cNvSpPr/>
          <p:nvPr/>
        </p:nvSpPr>
        <p:spPr>
          <a:xfrm>
            <a:off x="5703159" y="10073208"/>
            <a:ext cx="3560400" cy="724629"/>
          </a:xfrm>
          <a:prstGeom prst="roundRect">
            <a:avLst/>
          </a:prstGeom>
          <a:solidFill>
            <a:schemeClr val="accent3">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050" dirty="0">
                <a:solidFill>
                  <a:prstClr val="black"/>
                </a:solidFill>
              </a:rPr>
              <a:t>Infographics that summarise the main report results for a broad audience are </a:t>
            </a:r>
            <a:r>
              <a:rPr lang="en-GB" sz="1050" dirty="0">
                <a:solidFill>
                  <a:schemeClr val="tx1"/>
                </a:solidFill>
              </a:rPr>
              <a:t>available at: </a:t>
            </a:r>
            <a:r>
              <a:rPr lang="en-GB" sz="1050" dirty="0">
                <a:solidFill>
                  <a:schemeClr val="tx1"/>
                </a:solidFill>
                <a:hlinkClick r:id="rId6"/>
              </a:rPr>
              <a:t>https://www.natcan.org.uk/reports/naopri-state-of-the-nation-report-2024-infographic/</a:t>
            </a:r>
            <a:r>
              <a:rPr lang="en-GB" sz="1050" dirty="0">
                <a:solidFill>
                  <a:schemeClr val="tx1"/>
                </a:solidFill>
              </a:rPr>
              <a:t> </a:t>
            </a:r>
            <a:endParaRPr lang="en-GB" sz="1050" dirty="0">
              <a:solidFill>
                <a:prstClr val="black"/>
              </a:solidFill>
            </a:endParaRPr>
          </a:p>
        </p:txBody>
      </p:sp>
      <p:sp>
        <p:nvSpPr>
          <p:cNvPr id="34" name="Rounded Rectangle 33"/>
          <p:cNvSpPr/>
          <p:nvPr/>
        </p:nvSpPr>
        <p:spPr>
          <a:xfrm>
            <a:off x="5701176" y="4115185"/>
            <a:ext cx="3535370" cy="1495481"/>
          </a:xfrm>
          <a:prstGeom prst="roundRect">
            <a:avLst>
              <a:gd name="adj" fmla="val 8824"/>
            </a:avLst>
          </a:prstGeom>
          <a:solidFill>
            <a:schemeClr val="accent5">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050" dirty="0">
                <a:solidFill>
                  <a:prstClr val="black"/>
                </a:solidFill>
              </a:rPr>
              <a:t>The </a:t>
            </a:r>
            <a:r>
              <a:rPr lang="en-GB" sz="1050" dirty="0" err="1">
                <a:solidFill>
                  <a:prstClr val="black"/>
                </a:solidFill>
              </a:rPr>
              <a:t>NAoPri</a:t>
            </a:r>
            <a:r>
              <a:rPr lang="en-GB" sz="1050" dirty="0">
                <a:solidFill>
                  <a:prstClr val="black"/>
                </a:solidFill>
              </a:rPr>
              <a:t> presented the work of the audit at these events:</a:t>
            </a:r>
          </a:p>
          <a:p>
            <a:pPr marL="171450" indent="-171450">
              <a:buFont typeface="Wingdings" panose="05000000000000000000" pitchFamily="2" charset="2"/>
              <a:buChar char="Ø"/>
            </a:pPr>
            <a:r>
              <a:rPr lang="en-GB" sz="1050" dirty="0">
                <a:solidFill>
                  <a:prstClr val="black"/>
                </a:solidFill>
              </a:rPr>
              <a:t>UK Breast Cancer Group (BCG) Annual Meeting.</a:t>
            </a:r>
          </a:p>
          <a:p>
            <a:pPr marL="171450" indent="-171450">
              <a:buFont typeface="Wingdings" panose="05000000000000000000" pitchFamily="2" charset="2"/>
              <a:buChar char="Ø"/>
            </a:pPr>
            <a:r>
              <a:rPr lang="en-GB" sz="1050" dirty="0">
                <a:solidFill>
                  <a:prstClr val="black"/>
                </a:solidFill>
              </a:rPr>
              <a:t>Association of Breast Surgery Conference.</a:t>
            </a:r>
          </a:p>
          <a:p>
            <a:pPr marL="171450" indent="-171450">
              <a:buFont typeface="Wingdings" panose="05000000000000000000" pitchFamily="2" charset="2"/>
              <a:buChar char="Ø"/>
            </a:pPr>
            <a:r>
              <a:rPr lang="en-GB" sz="1050" dirty="0">
                <a:solidFill>
                  <a:prstClr val="black"/>
                </a:solidFill>
              </a:rPr>
              <a:t>National Cancer Audit Collaborating Centre (NATCAN) Key Findings Webinar.</a:t>
            </a:r>
          </a:p>
          <a:p>
            <a:pPr marL="171450" indent="-171450">
              <a:buFont typeface="Wingdings" panose="05000000000000000000" pitchFamily="2" charset="2"/>
              <a:buChar char="Ø"/>
            </a:pPr>
            <a:r>
              <a:rPr lang="en-GB" sz="1050" dirty="0">
                <a:solidFill>
                  <a:prstClr val="black"/>
                </a:solidFill>
              </a:rPr>
              <a:t>Cancer Alliance Workshops.</a:t>
            </a:r>
          </a:p>
          <a:p>
            <a:r>
              <a:rPr lang="en-GB" sz="1050" dirty="0">
                <a:solidFill>
                  <a:prstClr val="black"/>
                </a:solidFill>
              </a:rPr>
              <a:t>Where we disseminated key messages to multidisciplinary audiences.</a:t>
            </a:r>
            <a:endParaRPr lang="en-GB" sz="1050" dirty="0">
              <a:solidFill>
                <a:srgbClr val="FF0000"/>
              </a:solidFill>
            </a:endParaRPr>
          </a:p>
        </p:txBody>
      </p:sp>
      <p:sp>
        <p:nvSpPr>
          <p:cNvPr id="35" name="Rounded Rectangle 34"/>
          <p:cNvSpPr/>
          <p:nvPr/>
        </p:nvSpPr>
        <p:spPr>
          <a:xfrm>
            <a:off x="913227" y="9499970"/>
            <a:ext cx="3560400" cy="1067572"/>
          </a:xfrm>
          <a:prstGeom prst="round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9600" tIns="64008" rIns="0" bIns="64008" spcCol="0" rtlCol="0" anchor="ctr"/>
          <a:lstStyle/>
          <a:p>
            <a:r>
              <a:rPr lang="en-GB" sz="1050" dirty="0">
                <a:solidFill>
                  <a:schemeClr val="tx1"/>
                </a:solidFill>
              </a:rPr>
              <a:t>The NAoPri Local Action Plan 2024 templates </a:t>
            </a:r>
            <a:r>
              <a:rPr lang="it-IT" sz="1050" dirty="0">
                <a:solidFill>
                  <a:schemeClr val="tx1"/>
                </a:solidFill>
              </a:rPr>
              <a:t>help local teams to </a:t>
            </a:r>
            <a:r>
              <a:rPr lang="en-GB" sz="1050" dirty="0">
                <a:solidFill>
                  <a:schemeClr val="tx1"/>
                </a:solidFill>
              </a:rPr>
              <a:t>set clear QI aims based on the audit’s recommendations </a:t>
            </a:r>
            <a:r>
              <a:rPr lang="en-GB" sz="1050" dirty="0">
                <a:solidFill>
                  <a:prstClr val="black"/>
                </a:solidFill>
              </a:rPr>
              <a:t>and develop plans for implementation. This is available at:</a:t>
            </a:r>
          </a:p>
          <a:p>
            <a:r>
              <a:rPr lang="en-GB" sz="1050" dirty="0">
                <a:solidFill>
                  <a:prstClr val="black"/>
                </a:solidFill>
                <a:hlinkClick r:id="rId7"/>
              </a:rPr>
              <a:t>https://www.natcan.org.uk/reports/naopri-state-of-the-nation-report-2024/</a:t>
            </a:r>
            <a:endParaRPr lang="en-GB" sz="1050" dirty="0">
              <a:solidFill>
                <a:prstClr val="black"/>
              </a:solidFill>
            </a:endParaRPr>
          </a:p>
        </p:txBody>
      </p:sp>
      <p:sp>
        <p:nvSpPr>
          <p:cNvPr id="36" name="Rounded Rectangle 35"/>
          <p:cNvSpPr/>
          <p:nvPr/>
        </p:nvSpPr>
        <p:spPr>
          <a:xfrm>
            <a:off x="919476" y="8408162"/>
            <a:ext cx="3547903" cy="1011360"/>
          </a:xfrm>
          <a:prstGeom prst="round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9600" tIns="64008" rIns="0" bIns="64008" spcCol="0" rtlCol="0" anchor="ctr"/>
          <a:lstStyle/>
          <a:p>
            <a:r>
              <a:rPr lang="en-GB" sz="1050" dirty="0">
                <a:solidFill>
                  <a:prstClr val="black"/>
                </a:solidFill>
              </a:rPr>
              <a:t>The NAoPri 2024 State of the Nation Data Viewer provides tabular and graphical summaries for individual NHS organisations to view their local audit results. This is available at: </a:t>
            </a:r>
            <a:r>
              <a:rPr lang="en-GB" sz="1050" dirty="0">
                <a:solidFill>
                  <a:prstClr val="black"/>
                </a:solidFill>
                <a:hlinkClick r:id="rId7"/>
              </a:rPr>
              <a:t>https://www.natcan.org.uk/reports/naopri-state-of-the-nation-report-2024/</a:t>
            </a:r>
            <a:endParaRPr lang="en-GB" sz="1050" dirty="0">
              <a:solidFill>
                <a:prstClr val="black"/>
              </a:solidFill>
            </a:endParaRPr>
          </a:p>
        </p:txBody>
      </p:sp>
      <p:sp>
        <p:nvSpPr>
          <p:cNvPr id="7" name="Rounded Rectangle 6"/>
          <p:cNvSpPr/>
          <p:nvPr/>
        </p:nvSpPr>
        <p:spPr>
          <a:xfrm>
            <a:off x="919476" y="1591681"/>
            <a:ext cx="3547903" cy="1989198"/>
          </a:xfrm>
          <a:prstGeom prst="roundRect">
            <a:avLst>
              <a:gd name="adj" fmla="val 4901"/>
            </a:avLst>
          </a:prstGeom>
          <a:solidFill>
            <a:schemeClr val="accent6">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1050" dirty="0">
                <a:solidFill>
                  <a:schemeClr val="tx1"/>
                </a:solidFill>
              </a:rPr>
              <a:t>The first </a:t>
            </a:r>
            <a:r>
              <a:rPr lang="en-CA" sz="1050" dirty="0" err="1">
                <a:solidFill>
                  <a:schemeClr val="tx1"/>
                </a:solidFill>
              </a:rPr>
              <a:t>NAoPri</a:t>
            </a:r>
            <a:r>
              <a:rPr lang="en-CA" sz="1050" dirty="0">
                <a:solidFill>
                  <a:schemeClr val="tx1"/>
                </a:solidFill>
              </a:rPr>
              <a:t> State of the Nation (</a:t>
            </a:r>
            <a:r>
              <a:rPr lang="en-CA" sz="1050" dirty="0" err="1">
                <a:solidFill>
                  <a:schemeClr val="tx1"/>
                </a:solidFill>
              </a:rPr>
              <a:t>SotN</a:t>
            </a:r>
            <a:r>
              <a:rPr lang="en-CA" sz="1050" dirty="0">
                <a:solidFill>
                  <a:schemeClr val="tx1"/>
                </a:solidFill>
              </a:rPr>
              <a:t>) report and supplementary materials were published in September 2024. </a:t>
            </a:r>
            <a:endParaRPr lang="en-GB" sz="1050" dirty="0">
              <a:solidFill>
                <a:schemeClr val="tx1"/>
              </a:solidFill>
            </a:endParaRPr>
          </a:p>
          <a:p>
            <a:r>
              <a:rPr lang="en-CA" sz="1050" dirty="0">
                <a:solidFill>
                  <a:schemeClr val="tx1"/>
                </a:solidFill>
              </a:rPr>
              <a:t>The </a:t>
            </a:r>
            <a:r>
              <a:rPr lang="en-CA" sz="1050" dirty="0" err="1">
                <a:solidFill>
                  <a:schemeClr val="tx1"/>
                </a:solidFill>
              </a:rPr>
              <a:t>SotN</a:t>
            </a:r>
            <a:r>
              <a:rPr lang="en-CA" sz="1050" dirty="0">
                <a:solidFill>
                  <a:schemeClr val="tx1"/>
                </a:solidFill>
              </a:rPr>
              <a:t> report identified several key areas with substantial practice variation. These include:</a:t>
            </a:r>
          </a:p>
          <a:p>
            <a:pPr marL="171450" indent="-171450">
              <a:buFont typeface="Arial" panose="020B0604020202020204" pitchFamily="34" charset="0"/>
              <a:buChar char="•"/>
            </a:pPr>
            <a:r>
              <a:rPr lang="en-CA" sz="1050" dirty="0">
                <a:solidFill>
                  <a:schemeClr val="tx1"/>
                </a:solidFill>
              </a:rPr>
              <a:t>Use of neo-adjuvant chemotherapy in patients with early invasive breast cancer.</a:t>
            </a:r>
          </a:p>
          <a:p>
            <a:pPr marL="171450" indent="-171450">
              <a:buFont typeface="Arial" panose="020B0604020202020204" pitchFamily="34" charset="0"/>
              <a:buChar char="•"/>
            </a:pPr>
            <a:r>
              <a:rPr lang="en-CA" sz="1050" dirty="0">
                <a:solidFill>
                  <a:schemeClr val="tx1"/>
                </a:solidFill>
              </a:rPr>
              <a:t>Rates of immediate reconstruction following mastectomy.</a:t>
            </a:r>
          </a:p>
          <a:p>
            <a:r>
              <a:rPr lang="en-CA" sz="1050" dirty="0">
                <a:solidFill>
                  <a:schemeClr val="tx1"/>
                </a:solidFill>
              </a:rPr>
              <a:t>The report is available here: </a:t>
            </a:r>
            <a:r>
              <a:rPr lang="en-CA" sz="1050" dirty="0">
                <a:solidFill>
                  <a:schemeClr val="tx1"/>
                </a:solidFill>
                <a:hlinkClick r:id="rId7"/>
              </a:rPr>
              <a:t>https://www.natcan.org.uk/reports/naopri-state-of-the-nation-report-2024/</a:t>
            </a:r>
            <a:r>
              <a:rPr lang="en-CA" sz="1050" dirty="0">
                <a:solidFill>
                  <a:schemeClr val="tx1"/>
                </a:solidFill>
              </a:rPr>
              <a:t>  </a:t>
            </a:r>
            <a:endParaRPr lang="en-GB" sz="1050" dirty="0">
              <a:solidFill>
                <a:schemeClr val="tx1"/>
              </a:solidFill>
            </a:endParaRPr>
          </a:p>
        </p:txBody>
      </p:sp>
      <p:sp>
        <p:nvSpPr>
          <p:cNvPr id="44" name="Rounded Rectangle 43"/>
          <p:cNvSpPr/>
          <p:nvPr/>
        </p:nvSpPr>
        <p:spPr>
          <a:xfrm>
            <a:off x="5676146" y="1513978"/>
            <a:ext cx="3560400" cy="1366748"/>
          </a:xfrm>
          <a:prstGeom prst="roundRect">
            <a:avLst/>
          </a:prstGeom>
          <a:solidFill>
            <a:schemeClr val="accent5">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CA" sz="1050" dirty="0">
                <a:solidFill>
                  <a:schemeClr val="tx1"/>
                </a:solidFill>
              </a:rPr>
              <a:t>The scope of the NAoPri was determined in consultation with stakeholders. The </a:t>
            </a:r>
            <a:r>
              <a:rPr lang="en-CA" sz="1050" dirty="0" err="1">
                <a:solidFill>
                  <a:schemeClr val="tx1"/>
                </a:solidFill>
              </a:rPr>
              <a:t>NAoPri</a:t>
            </a:r>
            <a:r>
              <a:rPr lang="en-CA" sz="1050" dirty="0">
                <a:solidFill>
                  <a:schemeClr val="tx1"/>
                </a:solidFill>
              </a:rPr>
              <a:t> Scoping Document was informed by a survey. Among the respondents were 83 surgeons, 77 oncologists, 70 nurses, and 288 patients or patient advocates. The Scoping Document is available here: </a:t>
            </a:r>
            <a:r>
              <a:rPr lang="en-CA" sz="1050" dirty="0">
                <a:solidFill>
                  <a:srgbClr val="FF0000"/>
                </a:solidFill>
                <a:hlinkClick r:id="rId8"/>
              </a:rPr>
              <a:t>https://www.natcan.org.uk/audits/primary-breast/reports/naopri-scoping-document/</a:t>
            </a:r>
            <a:r>
              <a:rPr lang="en-CA" sz="1050" dirty="0">
                <a:solidFill>
                  <a:srgbClr val="FF0000"/>
                </a:solidFill>
              </a:rPr>
              <a:t> </a:t>
            </a:r>
            <a:endParaRPr lang="en-GB" sz="1050" dirty="0">
              <a:solidFill>
                <a:srgbClr val="FF0000"/>
              </a:solidFill>
            </a:endParaRPr>
          </a:p>
        </p:txBody>
      </p:sp>
      <p:sp>
        <p:nvSpPr>
          <p:cNvPr id="46" name="Rounded Rectangle 45"/>
          <p:cNvSpPr/>
          <p:nvPr/>
        </p:nvSpPr>
        <p:spPr>
          <a:xfrm>
            <a:off x="913227" y="10668372"/>
            <a:ext cx="3560400" cy="930040"/>
          </a:xfrm>
          <a:prstGeom prst="round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9600" tIns="64008" rIns="0" bIns="64008" spcCol="0" rtlCol="0" anchor="ctr"/>
          <a:lstStyle/>
          <a:p>
            <a:r>
              <a:rPr lang="en-GB" sz="1050" dirty="0">
                <a:solidFill>
                  <a:prstClr val="black"/>
                </a:solidFill>
              </a:rPr>
              <a:t>The </a:t>
            </a:r>
            <a:r>
              <a:rPr lang="en-GB" sz="1050" dirty="0" err="1">
                <a:solidFill>
                  <a:prstClr val="black"/>
                </a:solidFill>
              </a:rPr>
              <a:t>NAoPri</a:t>
            </a:r>
            <a:r>
              <a:rPr lang="en-GB" sz="1050" dirty="0">
                <a:solidFill>
                  <a:prstClr val="black"/>
                </a:solidFill>
              </a:rPr>
              <a:t> has produced 7 quarterly newsletters to engage stakeholders and keep them up to date on our progress. The most recent newsletter was circulated to over 900 recipients and is available at: </a:t>
            </a:r>
            <a:r>
              <a:rPr lang="en-GB" sz="1050" dirty="0">
                <a:solidFill>
                  <a:prstClr val="black"/>
                </a:solidFill>
                <a:hlinkClick r:id="rId9"/>
              </a:rPr>
              <a:t>https://www.natcan.org.uk/news/naopri-newsletter-october-2024/</a:t>
            </a:r>
            <a:r>
              <a:rPr lang="en-GB" sz="1050" dirty="0">
                <a:solidFill>
                  <a:prstClr val="black"/>
                </a:solidFill>
              </a:rPr>
              <a:t>  </a:t>
            </a:r>
          </a:p>
        </p:txBody>
      </p:sp>
      <p:sp>
        <p:nvSpPr>
          <p:cNvPr id="47" name="Rounded Rectangle 46"/>
          <p:cNvSpPr/>
          <p:nvPr/>
        </p:nvSpPr>
        <p:spPr>
          <a:xfrm>
            <a:off x="922422" y="3681709"/>
            <a:ext cx="3547903" cy="1316324"/>
          </a:xfrm>
          <a:prstGeom prst="roundRect">
            <a:avLst>
              <a:gd name="adj" fmla="val 7144"/>
            </a:avLst>
          </a:prstGeom>
          <a:solidFill>
            <a:schemeClr val="accent6">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050" dirty="0">
                <a:solidFill>
                  <a:schemeClr val="tx1"/>
                </a:solidFill>
              </a:rPr>
              <a:t>The </a:t>
            </a:r>
            <a:r>
              <a:rPr lang="en-GB" sz="1050" dirty="0" err="1">
                <a:solidFill>
                  <a:schemeClr val="tx1"/>
                </a:solidFill>
              </a:rPr>
              <a:t>NAoPri</a:t>
            </a:r>
            <a:r>
              <a:rPr lang="en-GB" sz="1050" dirty="0">
                <a:solidFill>
                  <a:schemeClr val="tx1"/>
                </a:solidFill>
              </a:rPr>
              <a:t> has commenced publishing quarterly clinical performance indicator reports using the Rapid Cancer Registration Dataset (RCRD) made available by NCRAS. This provides frequent feedback to trusts about their progress on performance indicators and data quality. The quarterly reports are available here: </a:t>
            </a:r>
            <a:r>
              <a:rPr lang="en-GB" sz="1050" dirty="0">
                <a:solidFill>
                  <a:schemeClr val="tx1"/>
                </a:solidFill>
                <a:hlinkClick r:id="rId10"/>
              </a:rPr>
              <a:t>https://www.natcan.org.uk/audits/</a:t>
            </a:r>
          </a:p>
          <a:p>
            <a:r>
              <a:rPr lang="en-GB" sz="1050" dirty="0">
                <a:solidFill>
                  <a:schemeClr val="tx1"/>
                </a:solidFill>
                <a:hlinkClick r:id="rId10"/>
              </a:rPr>
              <a:t>primary-breast/reports-2/</a:t>
            </a:r>
            <a:r>
              <a:rPr lang="en-GB" sz="1050" dirty="0">
                <a:solidFill>
                  <a:schemeClr val="tx1"/>
                </a:solidFill>
              </a:rPr>
              <a:t> </a:t>
            </a:r>
          </a:p>
        </p:txBody>
      </p:sp>
      <p:sp>
        <p:nvSpPr>
          <p:cNvPr id="12" name="Rounded Rectangle 87">
            <a:extLst>
              <a:ext uri="{FF2B5EF4-FFF2-40B4-BE49-F238E27FC236}">
                <a16:creationId xmlns:a16="http://schemas.microsoft.com/office/drawing/2014/main" id="{92FB4D75-DE5E-D2A7-768C-10444B546529}"/>
              </a:ext>
            </a:extLst>
          </p:cNvPr>
          <p:cNvSpPr/>
          <p:nvPr/>
        </p:nvSpPr>
        <p:spPr>
          <a:xfrm>
            <a:off x="5707474" y="8705261"/>
            <a:ext cx="3560400" cy="1275615"/>
          </a:xfrm>
          <a:prstGeom prst="roundRect">
            <a:avLst/>
          </a:prstGeom>
          <a:solidFill>
            <a:schemeClr val="accent3">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050" dirty="0">
                <a:solidFill>
                  <a:prstClr val="black"/>
                </a:solidFill>
              </a:rPr>
              <a:t>Patient and public versions of the Scoping Document and State of the Nation Reports were created</a:t>
            </a:r>
            <a:r>
              <a:rPr lang="en-GB" sz="1050" strike="sngStrike" dirty="0">
                <a:solidFill>
                  <a:prstClr val="black"/>
                </a:solidFill>
              </a:rPr>
              <a:t> </a:t>
            </a:r>
            <a:r>
              <a:rPr lang="en-GB" sz="1050" dirty="0">
                <a:solidFill>
                  <a:prstClr val="black"/>
                </a:solidFill>
              </a:rPr>
              <a:t>in collaboration with the PPI Forum. The State of the Nation Patient and Public Report </a:t>
            </a:r>
            <a:r>
              <a:rPr lang="en-GB" sz="1050" dirty="0">
                <a:solidFill>
                  <a:schemeClr val="tx1"/>
                </a:solidFill>
              </a:rPr>
              <a:t>received Crystal Mark plain English certification. Available at: </a:t>
            </a:r>
            <a:r>
              <a:rPr lang="en-GB" sz="1050" dirty="0">
                <a:solidFill>
                  <a:schemeClr val="tx1"/>
                </a:solidFill>
                <a:hlinkClick r:id="rId11"/>
              </a:rPr>
              <a:t>https://www.natcan.org.uk/reports/naopri-state-of-the-nation-patient-and-public-report-2024/</a:t>
            </a:r>
            <a:r>
              <a:rPr lang="en-GB" sz="1050" dirty="0">
                <a:solidFill>
                  <a:schemeClr val="tx1"/>
                </a:solidFill>
              </a:rPr>
              <a:t> </a:t>
            </a:r>
            <a:endParaRPr lang="en-GB" sz="1050" dirty="0">
              <a:solidFill>
                <a:prstClr val="black"/>
              </a:solidFill>
            </a:endParaRPr>
          </a:p>
        </p:txBody>
      </p:sp>
      <p:grpSp>
        <p:nvGrpSpPr>
          <p:cNvPr id="2" name="Group 1">
            <a:extLst>
              <a:ext uri="{FF2B5EF4-FFF2-40B4-BE49-F238E27FC236}">
                <a16:creationId xmlns:a16="http://schemas.microsoft.com/office/drawing/2014/main" id="{C82C5CE2-3AEC-C95D-1B38-897828618141}"/>
              </a:ext>
            </a:extLst>
          </p:cNvPr>
          <p:cNvGrpSpPr/>
          <p:nvPr/>
        </p:nvGrpSpPr>
        <p:grpSpPr>
          <a:xfrm>
            <a:off x="898293" y="5096991"/>
            <a:ext cx="3585453" cy="1639298"/>
            <a:chOff x="885987" y="5497426"/>
            <a:chExt cx="3585453" cy="1639298"/>
          </a:xfrm>
        </p:grpSpPr>
        <p:grpSp>
          <p:nvGrpSpPr>
            <p:cNvPr id="9" name="Group 8"/>
            <p:cNvGrpSpPr/>
            <p:nvPr/>
          </p:nvGrpSpPr>
          <p:grpSpPr>
            <a:xfrm>
              <a:off x="885987" y="5497426"/>
              <a:ext cx="3585453" cy="1639298"/>
              <a:chOff x="871229" y="3396638"/>
              <a:chExt cx="3654126" cy="1522977"/>
            </a:xfrm>
          </p:grpSpPr>
          <p:sp>
            <p:nvSpPr>
              <p:cNvPr id="40" name="Rounded Rectangle 39"/>
              <p:cNvSpPr/>
              <p:nvPr/>
            </p:nvSpPr>
            <p:spPr>
              <a:xfrm>
                <a:off x="871229" y="3396638"/>
                <a:ext cx="3596400" cy="1522977"/>
              </a:xfrm>
              <a:prstGeom prst="roundRect">
                <a:avLst>
                  <a:gd name="adj" fmla="val 8678"/>
                </a:avLst>
              </a:prstGeom>
              <a:solidFill>
                <a:schemeClr val="accent6">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1" name="TextBox 40"/>
              <p:cNvSpPr txBox="1"/>
              <p:nvPr/>
            </p:nvSpPr>
            <p:spPr>
              <a:xfrm>
                <a:off x="961355" y="3429252"/>
                <a:ext cx="3564000" cy="246863"/>
              </a:xfrm>
              <a:prstGeom prst="rect">
                <a:avLst/>
              </a:prstGeom>
              <a:noFill/>
            </p:spPr>
            <p:txBody>
              <a:bodyPr wrap="square" rtlCol="0">
                <a:spAutoFit/>
              </a:bodyPr>
              <a:lstStyle/>
              <a:p>
                <a:endParaRPr lang="en-GB" sz="1050" dirty="0">
                  <a:highlight>
                    <a:srgbClr val="C0C0C0"/>
                  </a:highlight>
                </a:endParaRPr>
              </a:p>
            </p:txBody>
          </p:sp>
        </p:grpSp>
        <p:sp>
          <p:nvSpPr>
            <p:cNvPr id="17" name="TextBox 16">
              <a:extLst>
                <a:ext uri="{FF2B5EF4-FFF2-40B4-BE49-F238E27FC236}">
                  <a16:creationId xmlns:a16="http://schemas.microsoft.com/office/drawing/2014/main" id="{4C245BC2-AE89-7E53-7278-F644211A6306}"/>
                </a:ext>
              </a:extLst>
            </p:cNvPr>
            <p:cNvSpPr txBox="1"/>
            <p:nvPr/>
          </p:nvSpPr>
          <p:spPr>
            <a:xfrm>
              <a:off x="917662" y="5542690"/>
              <a:ext cx="3504404" cy="1546577"/>
            </a:xfrm>
            <a:prstGeom prst="rect">
              <a:avLst/>
            </a:prstGeom>
            <a:noFill/>
          </p:spPr>
          <p:txBody>
            <a:bodyPr wrap="square">
              <a:spAutoFit/>
            </a:bodyPr>
            <a:lstStyle/>
            <a:p>
              <a:r>
                <a:rPr lang="en-GB" sz="1050" dirty="0"/>
                <a:t>In order to address the issues of data quality,</a:t>
              </a:r>
            </a:p>
            <a:p>
              <a:pPr marL="171450" indent="-171450">
                <a:buFont typeface="Wingdings" panose="05000000000000000000" pitchFamily="2" charset="2"/>
                <a:buChar char="Ø"/>
              </a:pPr>
              <a:r>
                <a:rPr lang="en-GB" sz="1050" dirty="0">
                  <a:solidFill>
                    <a:prstClr val="black"/>
                  </a:solidFill>
                </a:rPr>
                <a:t>The </a:t>
              </a:r>
              <a:r>
                <a:rPr lang="en-GB" sz="1050" dirty="0" err="1"/>
                <a:t>NAoPri</a:t>
              </a:r>
              <a:r>
                <a:rPr lang="en-GB" sz="1050" dirty="0"/>
                <a:t> has been promoting the use of the TDA field in the Cancer Outcomes and Services Dataset (COSD). A working group has been convened to address the complexities of reporting on this metric.</a:t>
              </a:r>
            </a:p>
            <a:p>
              <a:pPr marL="171450" indent="-171450">
                <a:buFont typeface="Wingdings" panose="05000000000000000000" pitchFamily="2" charset="2"/>
                <a:buChar char="Ø"/>
              </a:pPr>
              <a:r>
                <a:rPr lang="en-GB" sz="1050" dirty="0"/>
                <a:t>Key data items within the COSD have been identified and published here: </a:t>
              </a:r>
              <a:r>
                <a:rPr lang="en-GB" sz="1050" dirty="0">
                  <a:hlinkClick r:id="rId12"/>
                </a:rPr>
                <a:t>https://www.natcan.org.uk/resources/key-cosd-data-items-2023-2024/</a:t>
              </a:r>
              <a:endParaRPr lang="en-GB" sz="1050" dirty="0"/>
            </a:p>
          </p:txBody>
        </p:sp>
      </p:grpSp>
      <p:sp>
        <p:nvSpPr>
          <p:cNvPr id="3" name="Rounded Rectangle 73">
            <a:extLst>
              <a:ext uri="{FF2B5EF4-FFF2-40B4-BE49-F238E27FC236}">
                <a16:creationId xmlns:a16="http://schemas.microsoft.com/office/drawing/2014/main" id="{118E7299-B35A-E245-BFD0-DBE454076D20}"/>
              </a:ext>
            </a:extLst>
          </p:cNvPr>
          <p:cNvSpPr/>
          <p:nvPr/>
        </p:nvSpPr>
        <p:spPr>
          <a:xfrm>
            <a:off x="5688932" y="5692667"/>
            <a:ext cx="3536681" cy="1077531"/>
          </a:xfrm>
          <a:prstGeom prst="roundRect">
            <a:avLst/>
          </a:prstGeom>
          <a:solidFill>
            <a:schemeClr val="accent5">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050" dirty="0">
                <a:solidFill>
                  <a:prstClr val="black"/>
                </a:solidFill>
              </a:rPr>
              <a:t>In order to continually address data quality, the </a:t>
            </a:r>
            <a:r>
              <a:rPr lang="en-GB" sz="1050" dirty="0" err="1">
                <a:solidFill>
                  <a:prstClr val="black"/>
                </a:solidFill>
              </a:rPr>
              <a:t>NAoPri</a:t>
            </a:r>
            <a:r>
              <a:rPr lang="en-GB" sz="1050" dirty="0">
                <a:solidFill>
                  <a:prstClr val="black"/>
                </a:solidFill>
              </a:rPr>
              <a:t> has presented at the Cancer Outcomes and Services Dataset (COSD) Roadshows (Jan-Feb 2024) and published COSD key data items, promoting data completeness. </a:t>
            </a:r>
            <a:r>
              <a:rPr lang="en-GB" sz="1050" dirty="0">
                <a:solidFill>
                  <a:schemeClr val="tx1"/>
                </a:solidFill>
              </a:rPr>
              <a:t>Key data items can be found here: </a:t>
            </a:r>
            <a:r>
              <a:rPr lang="en-GB" sz="1050" dirty="0">
                <a:solidFill>
                  <a:schemeClr val="tx1"/>
                </a:solidFill>
                <a:hlinkClick r:id="" action="ppaction://noaction"/>
              </a:rPr>
              <a:t>https://www.natcan.org.uk</a:t>
            </a:r>
          </a:p>
          <a:p>
            <a:r>
              <a:rPr lang="en-GB" sz="1050" dirty="0">
                <a:solidFill>
                  <a:schemeClr val="tx1"/>
                </a:solidFill>
                <a:hlinkClick r:id="" action="ppaction://noaction"/>
              </a:rPr>
              <a:t>/resources/key-cosd-data-items-2023-2024/</a:t>
            </a:r>
            <a:r>
              <a:rPr lang="en-GB" sz="1050" dirty="0">
                <a:solidFill>
                  <a:schemeClr val="tx1"/>
                </a:solidFill>
              </a:rPr>
              <a:t> </a:t>
            </a:r>
          </a:p>
        </p:txBody>
      </p:sp>
      <p:pic>
        <p:nvPicPr>
          <p:cNvPr id="13" name="Picture 12" descr="A black and blue logo&#10;&#10;Description automatically generated">
            <a:extLst>
              <a:ext uri="{FF2B5EF4-FFF2-40B4-BE49-F238E27FC236}">
                <a16:creationId xmlns:a16="http://schemas.microsoft.com/office/drawing/2014/main" id="{9BCB116F-2E3F-9657-33C3-09C682541379}"/>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122796" y="303703"/>
            <a:ext cx="2232000" cy="833583"/>
          </a:xfrm>
          <a:prstGeom prst="rect">
            <a:avLst/>
          </a:prstGeom>
        </p:spPr>
      </p:pic>
    </p:spTree>
    <p:extLst>
      <p:ext uri="{BB962C8B-B14F-4D97-AF65-F5344CB8AC3E}">
        <p14:creationId xmlns:p14="http://schemas.microsoft.com/office/powerpoint/2010/main" val="338168473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2152</TotalTime>
  <Words>965</Words>
  <Application>Microsoft Office PowerPoint</Application>
  <PresentationFormat>A3 Paper (297x420 mm)</PresentationFormat>
  <Paragraphs>45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he</vt:lpstr>
      <vt:lpstr>Wingdings</vt:lpstr>
      <vt:lpstr>1_Office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Campbell</dc:creator>
  <cp:lastModifiedBy>Jibby Medina</cp:lastModifiedBy>
  <cp:revision>210</cp:revision>
  <cp:lastPrinted>2021-08-19T13:28:46Z</cp:lastPrinted>
  <dcterms:created xsi:type="dcterms:W3CDTF">2016-08-12T08:36:34Z</dcterms:created>
  <dcterms:modified xsi:type="dcterms:W3CDTF">2024-12-02T15:39:50Z</dcterms:modified>
</cp:coreProperties>
</file>