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9" r:id="rId5"/>
  </p:sldIdLst>
  <p:sldSz cx="9601200" cy="12801600" type="A3"/>
  <p:notesSz cx="6889750" cy="100187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B6AE19-F1D3-FF98-221A-BA27BC2C8803}" name="Diana  Withrow" initials="DW" userId="S::lshdw10@lshtm.ac.uk::6643f749-b1d6-46b0-9747-4df2f1901561" providerId="AD"/>
  <p188:author id="{D19DDD1E-A819-4F2B-AA9A-E40E85469F46}" name="Jibby Medina" initials="JM" userId="S::jmedina@rcseng.ac.uk::1f71e61d-dd4e-4834-8617-eb6cc517c44b" providerId="AD"/>
  <p188:author id="{2762031F-2BE0-7C84-162A-17D2A3996ABD}" name="Liyang Wang" initials="LW" userId="S::LWang@rcseng.ac.uk::f6b725a8-8ef9-4fb8-be8d-09fa7917881e" providerId="AD"/>
  <p188:author id="{74B9804F-0488-9098-B9F3-868885FDB2AD}" name="Christine Delon" initials="CD" userId="S::CDelon@rcseng.ac.uk::790b7b0d-d18a-47e8-bc46-81a05992a02c" providerId="AD"/>
  <p188:author id="{D332266A-A2A7-C6A4-8445-1DD8B2136D4E}" name="Jemma Boyle" initials="JB" userId="S::JBoyle@rcseng.ac.uk::138a4207-79bc-425e-8485-79e8a92ae073" providerId="AD"/>
  <p188:author id="{28DF6577-4AEE-F479-408D-D1376DB0F50F}" name="Sarah Blacker" initials="SB" userId="S::SBlacker@rcseng.ac.uk::75638e57-865d-4e9e-bd45-7af9b6ecfa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bby Medina" initials="JM" lastIdx="18" clrIdx="0">
    <p:extLst>
      <p:ext uri="{19B8F6BF-5375-455C-9EA6-DF929625EA0E}">
        <p15:presenceInfo xmlns:p15="http://schemas.microsoft.com/office/powerpoint/2012/main" userId="S-1-5-21-508823625-544670423-1912232085-23079" providerId="AD"/>
      </p:ext>
    </p:extLst>
  </p:cmAuthor>
  <p:cmAuthor id="2" name="Katie Miller" initials="KM" lastIdx="20" clrIdx="1">
    <p:extLst>
      <p:ext uri="{19B8F6BF-5375-455C-9EA6-DF929625EA0E}">
        <p15:presenceInfo xmlns:p15="http://schemas.microsoft.com/office/powerpoint/2012/main" userId="S-1-5-21-508823625-544670423-1912232085-39802" providerId="AD"/>
      </p:ext>
    </p:extLst>
  </p:cmAuthor>
  <p:cmAuthor id="3" name="Sarah Walker" initials="SW" lastIdx="12" clrIdx="2">
    <p:extLst>
      <p:ext uri="{19B8F6BF-5375-455C-9EA6-DF929625EA0E}">
        <p15:presenceInfo xmlns:p15="http://schemas.microsoft.com/office/powerpoint/2012/main" userId="Sarah Walker" providerId="None"/>
      </p:ext>
    </p:extLst>
  </p:cmAuthor>
  <p:cmAuthor id="4" name="Melissa Gannon" initials="MG" lastIdx="6" clrIdx="3">
    <p:extLst>
      <p:ext uri="{19B8F6BF-5375-455C-9EA6-DF929625EA0E}">
        <p15:presenceInfo xmlns:p15="http://schemas.microsoft.com/office/powerpoint/2012/main" userId="S-1-5-21-508823625-544670423-1912232085-30385" providerId="AD"/>
      </p:ext>
    </p:extLst>
  </p:cmAuthor>
  <p:cmAuthor id="5" name="Karen Clements" initials="KC" lastIdx="5" clrIdx="4">
    <p:extLst>
      <p:ext uri="{19B8F6BF-5375-455C-9EA6-DF929625EA0E}">
        <p15:presenceInfo xmlns:p15="http://schemas.microsoft.com/office/powerpoint/2012/main" userId="S::Karen.Clements@phe.gov.uk::5d75cb0a-46b0-4e8d-b98c-6e6be43c4d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7366" autoAdjust="0"/>
  </p:normalViewPr>
  <p:slideViewPr>
    <p:cSldViewPr>
      <p:cViewPr>
        <p:scale>
          <a:sx n="80" d="100"/>
          <a:sy n="80" d="100"/>
        </p:scale>
        <p:origin x="216" y="-228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558" cy="500936"/>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902598" y="0"/>
            <a:ext cx="2985558" cy="500936"/>
          </a:xfrm>
          <a:prstGeom prst="rect">
            <a:avLst/>
          </a:prstGeom>
        </p:spPr>
        <p:txBody>
          <a:bodyPr vert="horz" lIns="92446" tIns="46223" rIns="92446" bIns="46223" rtlCol="0"/>
          <a:lstStyle>
            <a:lvl1pPr algn="r">
              <a:defRPr sz="1200"/>
            </a:lvl1pPr>
          </a:lstStyle>
          <a:p>
            <a:fld id="{79418595-8AE8-499E-823A-43166D6BBA6F}" type="datetimeFigureOut">
              <a:rPr lang="en-GB" smtClean="0"/>
              <a:t>02/12/2024</a:t>
            </a:fld>
            <a:endParaRPr lang="en-GB"/>
          </a:p>
        </p:txBody>
      </p:sp>
      <p:sp>
        <p:nvSpPr>
          <p:cNvPr id="4" name="Slide Image Placeholder 3"/>
          <p:cNvSpPr>
            <a:spLocks noGrp="1" noRot="1" noChangeAspect="1"/>
          </p:cNvSpPr>
          <p:nvPr>
            <p:ph type="sldImg" idx="2"/>
          </p:nvPr>
        </p:nvSpPr>
        <p:spPr>
          <a:xfrm>
            <a:off x="2035175" y="750888"/>
            <a:ext cx="2819400" cy="3757612"/>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976" y="4758889"/>
            <a:ext cx="5511800" cy="4508421"/>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6038"/>
            <a:ext cx="2985558" cy="500936"/>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902598" y="9516038"/>
            <a:ext cx="2985558" cy="500936"/>
          </a:xfrm>
          <a:prstGeom prst="rect">
            <a:avLst/>
          </a:prstGeom>
        </p:spPr>
        <p:txBody>
          <a:bodyPr vert="horz" lIns="92446" tIns="46223" rIns="92446" bIns="46223" rtlCol="0" anchor="b"/>
          <a:lstStyle>
            <a:lvl1pPr algn="r">
              <a:defRPr sz="1200"/>
            </a:lvl1pPr>
          </a:lstStyle>
          <a:p>
            <a:fld id="{258EC49C-454C-4F13-B053-42B30716436E}" type="slidenum">
              <a:rPr lang="en-GB" smtClean="0"/>
              <a:t>‹#›</a:t>
            </a:fld>
            <a:endParaRPr lang="en-GB"/>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02/12/2024</a:t>
            </a:fld>
            <a:endParaRPr lang="en-GB">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natcan.org.uk/wp-content/uploads/2024/08/Assessing-supportive-care-in-NAoMe_V1.pdf" TargetMode="External"/><Relationship Id="rId13" Type="http://schemas.openxmlformats.org/officeDocument/2006/relationships/image" Target="../media/image1.jpeg"/><Relationship Id="rId3" Type="http://schemas.openxmlformats.org/officeDocument/2006/relationships/hyperlink" Target="https://www.natcan.org.uk/reports/naome-quality-improvement-plan-2024/" TargetMode="External"/><Relationship Id="rId7" Type="http://schemas.openxmlformats.org/officeDocument/2006/relationships/hyperlink" Target="https://www.natcan.org.uk/reports/naome-scoping-document/" TargetMode="External"/><Relationship Id="rId12" Type="http://schemas.openxmlformats.org/officeDocument/2006/relationships/hyperlink" Target="https://www.natcan.org.uk/audits/metastatic-breast/reports-2/" TargetMode="External"/><Relationship Id="rId2" Type="http://schemas.openxmlformats.org/officeDocument/2006/relationships/notesSlide" Target="../notesSlides/notesSlide1.xml"/><Relationship Id="rId16"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natcan.org.uk/reports/naome-state-of-the-nation-report-2024/" TargetMode="External"/><Relationship Id="rId11" Type="http://schemas.openxmlformats.org/officeDocument/2006/relationships/hyperlink" Target="https://www.natcan.org.uk/news/naome-newsletter-october-2024/" TargetMode="External"/><Relationship Id="rId5" Type="http://schemas.openxmlformats.org/officeDocument/2006/relationships/hyperlink" Target="https://www.natcan.org.uk/reports/naopri-state-of-the-nation-report-2024/" TargetMode="External"/><Relationship Id="rId15" Type="http://schemas.openxmlformats.org/officeDocument/2006/relationships/hyperlink" Target="https://www.natcan.org.uk/resources/key-cosd-data-items-2023-2024/" TargetMode="External"/><Relationship Id="rId10" Type="http://schemas.openxmlformats.org/officeDocument/2006/relationships/hyperlink" Target="https://www.natcan.org.uk/audits/metastatic-breast/reports/naome-scoping-document/" TargetMode="External"/><Relationship Id="rId4" Type="http://schemas.openxmlformats.org/officeDocument/2006/relationships/hyperlink" Target="https://www.natcan.org.uk/reports/naome-state-of-the-nation-patient-and-public-report-2024/" TargetMode="External"/><Relationship Id="rId9" Type="http://schemas.openxmlformats.org/officeDocument/2006/relationships/hyperlink" Target="https://www.natcan.org.uk/resources/guide-to-collecting-cosd-data-for-breast-cancer-recurrence/" TargetMode="External"/><Relationship Id="rId14" Type="http://schemas.openxmlformats.org/officeDocument/2006/relationships/hyperlink" Target="https://www.natcan.org.uk/reports/naopri-state-of-the-nation-report-2024-infograph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32955" y="1463055"/>
            <a:ext cx="597600" cy="5384963"/>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NATIONAL</a:t>
            </a:r>
            <a:endParaRPr lang="en-GB" sz="1200" b="1" dirty="0">
              <a:solidFill>
                <a:schemeClr val="tx1"/>
              </a:solidFill>
            </a:endParaRPr>
          </a:p>
          <a:p>
            <a:pPr algn="ctr"/>
            <a:r>
              <a:rPr lang="en-GB" sz="1300" b="1" dirty="0">
                <a:solidFill>
                  <a:schemeClr val="tx1"/>
                </a:solidFill>
              </a:rPr>
              <a:t>Evidence of national improvements in the quality and outcomes of care</a:t>
            </a:r>
          </a:p>
        </p:txBody>
      </p:sp>
      <p:sp>
        <p:nvSpPr>
          <p:cNvPr id="18" name="Rounded Rectangle 17"/>
          <p:cNvSpPr/>
          <p:nvPr/>
        </p:nvSpPr>
        <p:spPr>
          <a:xfrm>
            <a:off x="837822" y="7003192"/>
            <a:ext cx="3729600" cy="5380969"/>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1" name="Rounded Rectangle 20"/>
          <p:cNvSpPr/>
          <p:nvPr/>
        </p:nvSpPr>
        <p:spPr>
          <a:xfrm>
            <a:off x="232955" y="7003192"/>
            <a:ext cx="596660" cy="5380970"/>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LOCAL</a:t>
            </a:r>
            <a:r>
              <a:rPr lang="en-GB" sz="1300" b="1" dirty="0">
                <a:solidFill>
                  <a:schemeClr val="tx1"/>
                </a:solidFill>
              </a:rPr>
              <a:t> </a:t>
            </a:r>
          </a:p>
          <a:p>
            <a:pPr algn="ctr"/>
            <a:r>
              <a:rPr lang="en-GB" sz="1300" b="1" dirty="0">
                <a:solidFill>
                  <a:schemeClr val="tx1"/>
                </a:solidFill>
              </a:rPr>
              <a:t>How the project stimulates quality improvement (QI)</a:t>
            </a:r>
          </a:p>
        </p:txBody>
      </p:sp>
      <p:sp>
        <p:nvSpPr>
          <p:cNvPr id="23" name="Rounded Rectangle 22"/>
          <p:cNvSpPr/>
          <p:nvPr/>
        </p:nvSpPr>
        <p:spPr>
          <a:xfrm>
            <a:off x="5580613" y="6982556"/>
            <a:ext cx="3729600" cy="5380969"/>
          </a:xfrm>
          <a:prstGeom prst="roundRect">
            <a:avLst>
              <a:gd name="adj" fmla="val 7002"/>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6" name="Rounded Rectangle 25"/>
          <p:cNvSpPr/>
          <p:nvPr/>
        </p:nvSpPr>
        <p:spPr>
          <a:xfrm>
            <a:off x="4999194" y="6978895"/>
            <a:ext cx="596660" cy="5380970"/>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PUBLIC </a:t>
            </a:r>
          </a:p>
          <a:p>
            <a:pPr algn="ctr"/>
            <a:r>
              <a:rPr lang="en-GB" sz="1300" b="1" dirty="0">
                <a:solidFill>
                  <a:schemeClr val="tx1"/>
                </a:solidFill>
              </a:rPr>
              <a:t>How the project is used by the public and the demand for it</a:t>
            </a:r>
          </a:p>
        </p:txBody>
      </p:sp>
      <p:sp>
        <p:nvSpPr>
          <p:cNvPr id="30" name="Rounded Rectangle 29"/>
          <p:cNvSpPr/>
          <p:nvPr/>
        </p:nvSpPr>
        <p:spPr>
          <a:xfrm>
            <a:off x="5604061" y="1463055"/>
            <a:ext cx="3729600" cy="5384962"/>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31" name="Rounded Rectangle 30"/>
          <p:cNvSpPr/>
          <p:nvPr/>
        </p:nvSpPr>
        <p:spPr>
          <a:xfrm>
            <a:off x="4999194" y="1461053"/>
            <a:ext cx="596660" cy="5386965"/>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SYSTEM</a:t>
            </a:r>
            <a:r>
              <a:rPr lang="en-GB" sz="1300" b="1" dirty="0">
                <a:solidFill>
                  <a:schemeClr val="tx1"/>
                </a:solidFill>
              </a:rPr>
              <a:t> </a:t>
            </a:r>
          </a:p>
          <a:p>
            <a:pPr algn="ctr"/>
            <a:r>
              <a:rPr lang="en-GB" sz="1300" b="1" dirty="0">
                <a:solidFill>
                  <a:schemeClr val="tx1"/>
                </a:solidFill>
              </a:rPr>
              <a:t>How the project supports policy development &amp; management of the system</a:t>
            </a:r>
          </a:p>
        </p:txBody>
      </p:sp>
      <p:sp>
        <p:nvSpPr>
          <p:cNvPr id="94" name="Rounded Rectangle 93"/>
          <p:cNvSpPr/>
          <p:nvPr/>
        </p:nvSpPr>
        <p:spPr>
          <a:xfrm>
            <a:off x="843205" y="1466197"/>
            <a:ext cx="3730014" cy="5400000"/>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dirty="0">
              <a:solidFill>
                <a:prstClr val="black"/>
              </a:solidFill>
            </a:endParaRPr>
          </a:p>
        </p:txBody>
      </p:sp>
      <p:sp>
        <p:nvSpPr>
          <p:cNvPr id="11" name="Round Diagonal Corner Rectangle 10"/>
          <p:cNvSpPr/>
          <p:nvPr/>
        </p:nvSpPr>
        <p:spPr>
          <a:xfrm>
            <a:off x="232954" y="117060"/>
            <a:ext cx="4567645" cy="1158616"/>
          </a:xfrm>
          <a:prstGeom prst="round2DiagRect">
            <a:avLst/>
          </a:prstGeom>
          <a:solidFill>
            <a:schemeClr val="accent5">
              <a:lumMod val="5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accent2">
                    <a:lumMod val="20000"/>
                    <a:lumOff val="80000"/>
                  </a:schemeClr>
                </a:solidFill>
                <a:latin typeface="Calibri he"/>
                <a:ea typeface="Arial Unicode MS" panose="020B0604020202020204" pitchFamily="34" charset="-128"/>
                <a:cs typeface="Calibri" panose="020F0502020204030204" pitchFamily="34" charset="0"/>
              </a:rPr>
              <a:t>Impact of </a:t>
            </a:r>
            <a:r>
              <a:rPr lang="en-GB" sz="4400" dirty="0" err="1">
                <a:solidFill>
                  <a:schemeClr val="accent2">
                    <a:lumMod val="20000"/>
                    <a:lumOff val="80000"/>
                  </a:schemeClr>
                </a:solidFill>
                <a:latin typeface="Calibri he"/>
                <a:ea typeface="Arial Unicode MS" panose="020B0604020202020204" pitchFamily="34" charset="-128"/>
                <a:cs typeface="Calibri" panose="020F0502020204030204" pitchFamily="34" charset="0"/>
              </a:rPr>
              <a:t>NAoMe</a:t>
            </a:r>
            <a:endParaRPr lang="en-GB" sz="4400" dirty="0">
              <a:solidFill>
                <a:schemeClr val="accent2">
                  <a:lumMod val="20000"/>
                  <a:lumOff val="80000"/>
                </a:schemeClr>
              </a:solidFill>
              <a:latin typeface="Calibri he"/>
              <a:ea typeface="Arial Unicode MS" panose="020B0604020202020204" pitchFamily="34" charset="-128"/>
              <a:cs typeface="Calibri" panose="020F0502020204030204" pitchFamily="34" charset="0"/>
            </a:endParaRPr>
          </a:p>
        </p:txBody>
      </p:sp>
      <p:sp>
        <p:nvSpPr>
          <p:cNvPr id="5" name="TextBox 4"/>
          <p:cNvSpPr txBox="1"/>
          <p:nvPr/>
        </p:nvSpPr>
        <p:spPr>
          <a:xfrm>
            <a:off x="6398591" y="12477197"/>
            <a:ext cx="3187621" cy="344710"/>
          </a:xfrm>
          <a:prstGeom prst="rect">
            <a:avLst/>
          </a:prstGeom>
          <a:noFill/>
        </p:spPr>
        <p:txBody>
          <a:bodyPr wrap="square" lIns="128016" tIns="64008" rIns="128016" bIns="64008" rtlCol="0">
            <a:spAutoFit/>
          </a:bodyPr>
          <a:lstStyle/>
          <a:p>
            <a:pPr algn="r"/>
            <a:r>
              <a:rPr lang="en-GB" sz="1400" dirty="0"/>
              <a:t>December 2024</a:t>
            </a:r>
            <a:endParaRPr lang="en-GB" sz="2800" dirty="0"/>
          </a:p>
        </p:txBody>
      </p:sp>
      <p:sp>
        <p:nvSpPr>
          <p:cNvPr id="6" name="TextBox 5"/>
          <p:cNvSpPr txBox="1"/>
          <p:nvPr/>
        </p:nvSpPr>
        <p:spPr>
          <a:xfrm>
            <a:off x="2784376" y="12477197"/>
            <a:ext cx="4572752" cy="276999"/>
          </a:xfrm>
          <a:prstGeom prst="rect">
            <a:avLst/>
          </a:prstGeom>
          <a:noFill/>
        </p:spPr>
        <p:txBody>
          <a:bodyPr wrap="square" rtlCol="0">
            <a:spAutoFit/>
          </a:bodyPr>
          <a:lstStyle/>
          <a:p>
            <a:r>
              <a:rPr lang="en-GB" sz="1200" b="1" i="1" dirty="0"/>
              <a:t>© 2024 Healthcare Quality Improvement Partnership (HQIP)</a:t>
            </a:r>
            <a:endParaRPr lang="en-GB" sz="1200" dirty="0"/>
          </a:p>
        </p:txBody>
      </p:sp>
      <p:sp>
        <p:nvSpPr>
          <p:cNvPr id="79" name="Rounded Rectangle 78"/>
          <p:cNvSpPr/>
          <p:nvPr/>
        </p:nvSpPr>
        <p:spPr>
          <a:xfrm>
            <a:off x="898526" y="7092823"/>
            <a:ext cx="3560400" cy="1211200"/>
          </a:xfrm>
          <a:prstGeom prst="roundRect">
            <a:avLst>
              <a:gd name="adj" fmla="val 11005"/>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36000" bIns="64008" spcCol="0" rtlCol="0" anchor="ctr"/>
          <a:lstStyle/>
          <a:p>
            <a:r>
              <a:rPr lang="en-CA" sz="1050" dirty="0">
                <a:solidFill>
                  <a:schemeClr val="tx1"/>
                </a:solidFill>
              </a:rPr>
              <a:t>The NAoMe Quality Improvement Plan was published in September 2024, defining 10 key performance indicators mapped to five overarching quality improvement goals based on national guidelines and standards for secondary breast cancer. The QI Plan can be accessed here: </a:t>
            </a:r>
            <a:r>
              <a:rPr lang="en-CA" sz="900" dirty="0">
                <a:solidFill>
                  <a:schemeClr val="tx1"/>
                </a:solidFill>
                <a:hlinkClick r:id="rId3"/>
              </a:rPr>
              <a:t>https://www.natcan.org.uk/reports/naome-quality-improvement-plan-2024/</a:t>
            </a:r>
            <a:r>
              <a:rPr lang="en-CA" sz="900" dirty="0">
                <a:solidFill>
                  <a:schemeClr val="tx1"/>
                </a:solidFill>
              </a:rPr>
              <a:t> </a:t>
            </a:r>
            <a:endParaRPr lang="en-GB" sz="1050" dirty="0">
              <a:solidFill>
                <a:schemeClr val="tx1"/>
              </a:solidFill>
            </a:endParaRPr>
          </a:p>
        </p:txBody>
      </p:sp>
      <p:sp>
        <p:nvSpPr>
          <p:cNvPr id="83" name="Rounded Rectangle 82"/>
          <p:cNvSpPr/>
          <p:nvPr/>
        </p:nvSpPr>
        <p:spPr>
          <a:xfrm>
            <a:off x="898526" y="11698501"/>
            <a:ext cx="3560400" cy="540911"/>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a:t>
            </a:r>
            <a:r>
              <a:rPr lang="en-GB" sz="1050" dirty="0" err="1">
                <a:solidFill>
                  <a:prstClr val="black"/>
                </a:solidFill>
              </a:rPr>
              <a:t>NAoMe</a:t>
            </a:r>
            <a:r>
              <a:rPr lang="en-GB" sz="1050" dirty="0">
                <a:solidFill>
                  <a:prstClr val="black"/>
                </a:solidFill>
              </a:rPr>
              <a:t> increased engagement with breast cancer teams via social media. @NAoMe_news makes weekly posts and has amassed 576 X (Twitter) followers.</a:t>
            </a:r>
            <a:endParaRPr lang="en-GB" sz="1050" dirty="0">
              <a:solidFill>
                <a:schemeClr val="tx1"/>
              </a:solidFill>
            </a:endParaRPr>
          </a:p>
        </p:txBody>
      </p:sp>
      <p:sp>
        <p:nvSpPr>
          <p:cNvPr id="85" name="Rounded Rectangle 84"/>
          <p:cNvSpPr/>
          <p:nvPr/>
        </p:nvSpPr>
        <p:spPr>
          <a:xfrm>
            <a:off x="5680026" y="7080388"/>
            <a:ext cx="3560400" cy="1066879"/>
          </a:xfrm>
          <a:prstGeom prst="roundRect">
            <a:avLst>
              <a:gd name="adj" fmla="val 9525"/>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CA" sz="1050" dirty="0">
                <a:solidFill>
                  <a:prstClr val="black"/>
                </a:solidFill>
              </a:rPr>
              <a:t>I</a:t>
            </a:r>
            <a:r>
              <a:rPr lang="en-GB" sz="1050" dirty="0">
                <a:solidFill>
                  <a:prstClr val="black"/>
                </a:solidFill>
              </a:rPr>
              <a:t>n Spring 2024, the </a:t>
            </a:r>
            <a:r>
              <a:rPr lang="en-GB" sz="1050" dirty="0" err="1">
                <a:solidFill>
                  <a:prstClr val="black"/>
                </a:solidFill>
              </a:rPr>
              <a:t>NAoMe</a:t>
            </a:r>
            <a:r>
              <a:rPr lang="en-GB" sz="1050" dirty="0">
                <a:solidFill>
                  <a:prstClr val="black"/>
                </a:solidFill>
              </a:rPr>
              <a:t> </a:t>
            </a:r>
            <a:r>
              <a:rPr lang="en-GB" sz="1050" dirty="0">
                <a:solidFill>
                  <a:schemeClr val="tx1"/>
                </a:solidFill>
              </a:rPr>
              <a:t>completed recruitment for the </a:t>
            </a:r>
            <a:r>
              <a:rPr lang="en-GB" sz="1050" dirty="0">
                <a:solidFill>
                  <a:prstClr val="black"/>
                </a:solidFill>
              </a:rPr>
              <a:t>Patient and Public Involvement (PPI) Forum. The Forum acts as a consultative group to the </a:t>
            </a:r>
            <a:r>
              <a:rPr lang="en-GB" sz="1050" dirty="0" err="1">
                <a:solidFill>
                  <a:prstClr val="black"/>
                </a:solidFill>
              </a:rPr>
              <a:t>NAoMe</a:t>
            </a:r>
            <a:r>
              <a:rPr lang="en-GB" sz="1050" dirty="0">
                <a:solidFill>
                  <a:prstClr val="black"/>
                </a:solidFill>
              </a:rPr>
              <a:t> Project Team, ensuring the voice of patients is reflected in the direction and delivery of the audit. The group has 23 members with personal experience of metastatic breast cancer.</a:t>
            </a:r>
          </a:p>
        </p:txBody>
      </p:sp>
      <p:sp>
        <p:nvSpPr>
          <p:cNvPr id="88" name="Rounded Rectangle 87"/>
          <p:cNvSpPr/>
          <p:nvPr/>
        </p:nvSpPr>
        <p:spPr>
          <a:xfrm>
            <a:off x="5672833" y="8227022"/>
            <a:ext cx="3560400" cy="901847"/>
          </a:xfrm>
          <a:prstGeom prst="roundRect">
            <a:avLst>
              <a:gd name="adj" fmla="val 10752"/>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A patient and public version of the State of the Nation report was co-produced with the PPI forum and received Crystal Mark plain English certification. The report is </a:t>
            </a:r>
            <a:r>
              <a:rPr lang="en-GB" sz="1050" dirty="0">
                <a:solidFill>
                  <a:schemeClr val="tx1"/>
                </a:solidFill>
              </a:rPr>
              <a:t>available at: </a:t>
            </a:r>
            <a:r>
              <a:rPr lang="en-GB" sz="900" dirty="0">
                <a:solidFill>
                  <a:schemeClr val="tx1"/>
                </a:solidFill>
                <a:hlinkClick r:id="rId4"/>
              </a:rPr>
              <a:t>https://www.natcan.org.uk/reports/naome-state-of-the-nation-patient-and-public-report-2024/</a:t>
            </a:r>
            <a:r>
              <a:rPr lang="en-GB" sz="900" dirty="0">
                <a:solidFill>
                  <a:schemeClr val="tx1"/>
                </a:solidFill>
              </a:rPr>
              <a:t> </a:t>
            </a:r>
            <a:endParaRPr lang="en-GB" sz="1050" dirty="0">
              <a:solidFill>
                <a:prstClr val="black"/>
              </a:solidFill>
            </a:endParaRPr>
          </a:p>
        </p:txBody>
      </p:sp>
      <p:sp>
        <p:nvSpPr>
          <p:cNvPr id="34" name="Rounded Rectangle 33"/>
          <p:cNvSpPr/>
          <p:nvPr/>
        </p:nvSpPr>
        <p:spPr>
          <a:xfrm>
            <a:off x="5690243" y="4377598"/>
            <a:ext cx="3535370" cy="1217237"/>
          </a:xfrm>
          <a:prstGeom prst="roundRect">
            <a:avLst>
              <a:gd name="adj" fmla="val 10617"/>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The NAoMe presented the work of the audit at these events:</a:t>
            </a:r>
          </a:p>
          <a:p>
            <a:pPr marL="171450" indent="-171450">
              <a:buFont typeface="Wingdings" panose="05000000000000000000" pitchFamily="2" charset="2"/>
              <a:buChar char="Ø"/>
            </a:pPr>
            <a:r>
              <a:rPr lang="en-GB" sz="1050" dirty="0">
                <a:solidFill>
                  <a:prstClr val="black"/>
                </a:solidFill>
              </a:rPr>
              <a:t>Association of Breast Surgery Conference.</a:t>
            </a:r>
          </a:p>
          <a:p>
            <a:pPr marL="171450" indent="-171450">
              <a:buFont typeface="Wingdings" panose="05000000000000000000" pitchFamily="2" charset="2"/>
              <a:buChar char="Ø"/>
            </a:pPr>
            <a:r>
              <a:rPr lang="en-GB" sz="1050" dirty="0">
                <a:solidFill>
                  <a:prstClr val="black"/>
                </a:solidFill>
              </a:rPr>
              <a:t>Parliamentary roundtable on impact of breast cancer recurrence.</a:t>
            </a:r>
          </a:p>
          <a:p>
            <a:pPr marL="171450" indent="-171450">
              <a:buFont typeface="Wingdings" panose="05000000000000000000" pitchFamily="2" charset="2"/>
              <a:buChar char="Ø"/>
            </a:pPr>
            <a:r>
              <a:rPr lang="en-GB" sz="1050" dirty="0">
                <a:solidFill>
                  <a:prstClr val="black"/>
                </a:solidFill>
              </a:rPr>
              <a:t>National Cancer Audit Collaborating Centre Key Findings Webinar.</a:t>
            </a:r>
          </a:p>
        </p:txBody>
      </p:sp>
      <p:sp>
        <p:nvSpPr>
          <p:cNvPr id="35" name="Rounded Rectangle 34"/>
          <p:cNvSpPr/>
          <p:nvPr/>
        </p:nvSpPr>
        <p:spPr>
          <a:xfrm>
            <a:off x="913227" y="9499970"/>
            <a:ext cx="3560400" cy="1067572"/>
          </a:xfrm>
          <a:prstGeom prst="roundRect">
            <a:avLst>
              <a:gd name="adj" fmla="val 9529"/>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schemeClr val="tx1"/>
                </a:solidFill>
              </a:rPr>
              <a:t>The </a:t>
            </a:r>
            <a:r>
              <a:rPr lang="en-GB" sz="1050" dirty="0" err="1">
                <a:solidFill>
                  <a:schemeClr val="tx1"/>
                </a:solidFill>
              </a:rPr>
              <a:t>NAoMe</a:t>
            </a:r>
            <a:r>
              <a:rPr lang="en-GB" sz="1050" dirty="0">
                <a:solidFill>
                  <a:schemeClr val="tx1"/>
                </a:solidFill>
              </a:rPr>
              <a:t> Local Action Plan 2024 templates </a:t>
            </a:r>
            <a:r>
              <a:rPr lang="it-IT" sz="1050" dirty="0">
                <a:solidFill>
                  <a:schemeClr val="tx1"/>
                </a:solidFill>
              </a:rPr>
              <a:t>helps local teams to </a:t>
            </a:r>
            <a:r>
              <a:rPr lang="en-GB" sz="1050" dirty="0">
                <a:solidFill>
                  <a:schemeClr val="tx1"/>
                </a:solidFill>
              </a:rPr>
              <a:t>set clear QI aims based on the audit’s recommendations </a:t>
            </a:r>
            <a:r>
              <a:rPr lang="en-GB" sz="1050" dirty="0">
                <a:solidFill>
                  <a:prstClr val="black"/>
                </a:solidFill>
              </a:rPr>
              <a:t>and develop plans for implementation. This is available at:</a:t>
            </a:r>
          </a:p>
          <a:p>
            <a:r>
              <a:rPr lang="en-GB" sz="900" dirty="0">
                <a:solidFill>
                  <a:prstClr val="black"/>
                </a:solidFill>
                <a:hlinkClick r:id="rId5"/>
              </a:rPr>
              <a:t>https://www.natcan.org.uk/reports/naome-state-of-the-nation-report-2024/</a:t>
            </a:r>
            <a:endParaRPr lang="en-GB" sz="900" dirty="0">
              <a:solidFill>
                <a:prstClr val="black"/>
              </a:solidFill>
            </a:endParaRPr>
          </a:p>
        </p:txBody>
      </p:sp>
      <p:sp>
        <p:nvSpPr>
          <p:cNvPr id="36" name="Rounded Rectangle 35"/>
          <p:cNvSpPr/>
          <p:nvPr/>
        </p:nvSpPr>
        <p:spPr>
          <a:xfrm>
            <a:off x="898526" y="8400586"/>
            <a:ext cx="3547903" cy="1011360"/>
          </a:xfrm>
          <a:prstGeom prst="roundRect">
            <a:avLst>
              <a:gd name="adj" fmla="val 11393"/>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NAoMe 2024 State of the Nation Data Viewer, published on the website, provides tabular and graphical summaries for individual NHS organisations to view their local audit results. This is available at: </a:t>
            </a:r>
            <a:r>
              <a:rPr lang="en-GB" sz="900" dirty="0">
                <a:solidFill>
                  <a:prstClr val="black"/>
                </a:solidFill>
                <a:hlinkClick r:id="rId6"/>
              </a:rPr>
              <a:t>https://www.natcan.org.uk/reports/naome-state-of-the-nation-report-2024/</a:t>
            </a:r>
            <a:endParaRPr lang="en-GB" sz="1050" dirty="0">
              <a:solidFill>
                <a:prstClr val="black"/>
              </a:solidFill>
            </a:endParaRPr>
          </a:p>
        </p:txBody>
      </p:sp>
      <p:sp>
        <p:nvSpPr>
          <p:cNvPr id="37" name="Rounded Rectangle 36"/>
          <p:cNvSpPr/>
          <p:nvPr/>
        </p:nvSpPr>
        <p:spPr>
          <a:xfrm>
            <a:off x="5680026" y="9189574"/>
            <a:ext cx="3560400" cy="756267"/>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A patient summary, also co-produced with the PPI forum, was developed for the </a:t>
            </a:r>
            <a:r>
              <a:rPr lang="en-GB" sz="1050" dirty="0" err="1">
                <a:solidFill>
                  <a:prstClr val="black"/>
                </a:solidFill>
              </a:rPr>
              <a:t>NAoMe</a:t>
            </a:r>
            <a:r>
              <a:rPr lang="en-GB" sz="1050" dirty="0">
                <a:solidFill>
                  <a:prstClr val="black"/>
                </a:solidFill>
              </a:rPr>
              <a:t> Scoping document and is available here: </a:t>
            </a:r>
            <a:r>
              <a:rPr lang="en-GB" sz="900" dirty="0">
                <a:solidFill>
                  <a:prstClr val="black"/>
                </a:solidFill>
                <a:hlinkClick r:id="rId7"/>
              </a:rPr>
              <a:t>https://www.natcan.org.uk/reports/naome-scoping-document/</a:t>
            </a:r>
            <a:r>
              <a:rPr lang="en-GB" sz="900" dirty="0">
                <a:solidFill>
                  <a:prstClr val="black"/>
                </a:solidFill>
              </a:rPr>
              <a:t> </a:t>
            </a:r>
            <a:endParaRPr lang="en-GB" sz="1050" dirty="0">
              <a:solidFill>
                <a:prstClr val="black"/>
              </a:solidFill>
              <a:highlight>
                <a:srgbClr val="FFFF00"/>
              </a:highlight>
            </a:endParaRPr>
          </a:p>
        </p:txBody>
      </p:sp>
      <p:sp>
        <p:nvSpPr>
          <p:cNvPr id="38" name="Rounded Rectangle 37"/>
          <p:cNvSpPr/>
          <p:nvPr/>
        </p:nvSpPr>
        <p:spPr>
          <a:xfrm>
            <a:off x="915943" y="3584757"/>
            <a:ext cx="3568479" cy="1109353"/>
          </a:xfrm>
          <a:prstGeom prst="roundRect">
            <a:avLst>
              <a:gd name="adj" fmla="val 7328"/>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A working group was set up to evaluate the feasibility of assessing symptomatic, supportive, social &amp; psychological care in metastatic breast cancer within the audit. The findings from this are published in a Feasibility document available here: </a:t>
            </a:r>
            <a:r>
              <a:rPr lang="en-GB" sz="900" dirty="0">
                <a:solidFill>
                  <a:prstClr val="black"/>
                </a:solidFill>
                <a:hlinkClick r:id="rId8"/>
              </a:rPr>
              <a:t>https://www.natcan.org.uk/wp-content/uploads/2024/08/Assessing-supportive-care-in-NAoMe_V1.pdf</a:t>
            </a:r>
            <a:r>
              <a:rPr lang="en-GB" sz="900" dirty="0">
                <a:solidFill>
                  <a:prstClr val="black"/>
                </a:solidFill>
              </a:rPr>
              <a:t> </a:t>
            </a:r>
          </a:p>
        </p:txBody>
      </p:sp>
      <p:grpSp>
        <p:nvGrpSpPr>
          <p:cNvPr id="3" name="Group 2"/>
          <p:cNvGrpSpPr/>
          <p:nvPr/>
        </p:nvGrpSpPr>
        <p:grpSpPr>
          <a:xfrm>
            <a:off x="901983" y="1122295"/>
            <a:ext cx="3596400" cy="1088414"/>
            <a:chOff x="913567" y="1539975"/>
            <a:chExt cx="3596400" cy="1182942"/>
          </a:xfrm>
        </p:grpSpPr>
        <p:sp>
          <p:nvSpPr>
            <p:cNvPr id="7" name="Rounded Rectangle 6"/>
            <p:cNvSpPr/>
            <p:nvPr/>
          </p:nvSpPr>
          <p:spPr>
            <a:xfrm>
              <a:off x="913567" y="1983903"/>
              <a:ext cx="3596400" cy="739014"/>
            </a:xfrm>
            <a:prstGeom prst="roundRect">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1050" dirty="0">
                  <a:solidFill>
                    <a:schemeClr val="tx1"/>
                  </a:solidFill>
                </a:rPr>
                <a:t>The NAoMe published its first annual State of the Nation report in September 2024. It is available here: </a:t>
              </a:r>
              <a:r>
                <a:rPr lang="en-CA" sz="900" dirty="0">
                  <a:solidFill>
                    <a:schemeClr val="tx1"/>
                  </a:solidFill>
                  <a:hlinkClick r:id="rId6"/>
                </a:rPr>
                <a:t>h</a:t>
              </a:r>
              <a:r>
                <a:rPr lang="en-CA" sz="900" dirty="0">
                  <a:solidFill>
                    <a:schemeClr val="tx1"/>
                  </a:solidFill>
                  <a:hlinkClick r:id="rId6"/>
                </a:rPr>
                <a:t>ttps://www.natcan.org.uk/reports/naome-state-of-the-nation-report-2024/</a:t>
              </a:r>
              <a:r>
                <a:rPr lang="en-CA" sz="900" dirty="0">
                  <a:solidFill>
                    <a:schemeClr val="tx1"/>
                  </a:solidFill>
                </a:rPr>
                <a:t> </a:t>
              </a:r>
              <a:endParaRPr lang="en-GB" sz="900" dirty="0">
                <a:solidFill>
                  <a:schemeClr val="tx1"/>
                </a:solidFill>
              </a:endParaRPr>
            </a:p>
          </p:txBody>
        </p:sp>
        <p:sp>
          <p:nvSpPr>
            <p:cNvPr id="8" name="TextBox 7"/>
            <p:cNvSpPr txBox="1"/>
            <p:nvPr/>
          </p:nvSpPr>
          <p:spPr>
            <a:xfrm>
              <a:off x="991796" y="1539975"/>
              <a:ext cx="3456000" cy="264956"/>
            </a:xfrm>
            <a:prstGeom prst="rect">
              <a:avLst/>
            </a:prstGeom>
            <a:noFill/>
          </p:spPr>
          <p:txBody>
            <a:bodyPr wrap="square" rtlCol="0">
              <a:spAutoFit/>
            </a:bodyPr>
            <a:lstStyle/>
            <a:p>
              <a:endParaRPr lang="en-GB" sz="1050" dirty="0">
                <a:solidFill>
                  <a:prstClr val="black"/>
                </a:solidFill>
                <a:highlight>
                  <a:srgbClr val="C0C0C0"/>
                </a:highlight>
              </a:endParaRPr>
            </a:p>
          </p:txBody>
        </p:sp>
      </p:grpSp>
      <p:grpSp>
        <p:nvGrpSpPr>
          <p:cNvPr id="9" name="Group 8"/>
          <p:cNvGrpSpPr/>
          <p:nvPr/>
        </p:nvGrpSpPr>
        <p:grpSpPr>
          <a:xfrm>
            <a:off x="912887" y="4724118"/>
            <a:ext cx="3560401" cy="2033670"/>
            <a:chOff x="898992" y="3406075"/>
            <a:chExt cx="3596400" cy="1165374"/>
          </a:xfrm>
        </p:grpSpPr>
        <p:sp>
          <p:nvSpPr>
            <p:cNvPr id="40" name="Rounded Rectangle 39"/>
            <p:cNvSpPr/>
            <p:nvPr/>
          </p:nvSpPr>
          <p:spPr>
            <a:xfrm>
              <a:off x="898992" y="3419449"/>
              <a:ext cx="3596400" cy="1152000"/>
            </a:xfrm>
            <a:prstGeom prst="roundRect">
              <a:avLst>
                <a:gd name="adj" fmla="val 4149"/>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p:cNvSpPr txBox="1"/>
            <p:nvPr/>
          </p:nvSpPr>
          <p:spPr>
            <a:xfrm>
              <a:off x="933823" y="3406075"/>
              <a:ext cx="3497725" cy="1164030"/>
            </a:xfrm>
            <a:prstGeom prst="rect">
              <a:avLst/>
            </a:prstGeom>
            <a:noFill/>
          </p:spPr>
          <p:txBody>
            <a:bodyPr wrap="square" rtlCol="0">
              <a:spAutoFit/>
            </a:bodyPr>
            <a:lstStyle/>
            <a:p>
              <a:r>
                <a:rPr lang="en-GB" sz="1050" dirty="0"/>
                <a:t>The first State of the Nation Report highlights the need for improved data quality for patients with metastatic breast cancer. In particular, accurate capture of breast cancer recurrence is imperative. From 2019 to 2021, 42% of those recorded to have died from MBC did not have a record of recurrent MBC. To facilitate improved data collection, the audit has produced a guide for clinicians recording Cancer Outcomes and Services Dataset (COSD) data for breast cancer recurrence in conjunction with the National Disease Registration Service (NDRS). The guide can be found here: </a:t>
              </a:r>
              <a:r>
                <a:rPr lang="en-GB" sz="900" dirty="0">
                  <a:hlinkClick r:id="rId9"/>
                </a:rPr>
                <a:t>https://www.natcan.org.uk/resources/guide-to-collecting-cosd-data-for-breast-cancer-recurrence/</a:t>
              </a:r>
              <a:r>
                <a:rPr lang="en-GB" sz="900" dirty="0"/>
                <a:t> </a:t>
              </a:r>
            </a:p>
          </p:txBody>
        </p:sp>
      </p:grpSp>
      <p:sp>
        <p:nvSpPr>
          <p:cNvPr id="44" name="Rounded Rectangle 43"/>
          <p:cNvSpPr/>
          <p:nvPr/>
        </p:nvSpPr>
        <p:spPr>
          <a:xfrm>
            <a:off x="5700794" y="1541090"/>
            <a:ext cx="3560400" cy="1217237"/>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CA" sz="1050" dirty="0">
                <a:solidFill>
                  <a:schemeClr val="tx1"/>
                </a:solidFill>
              </a:rPr>
              <a:t>The scope of the NAoMe was determined in consultation with stakeholders. The </a:t>
            </a:r>
            <a:r>
              <a:rPr lang="en-CA" sz="1050" dirty="0" err="1">
                <a:solidFill>
                  <a:schemeClr val="tx1"/>
                </a:solidFill>
              </a:rPr>
              <a:t>NAoMe</a:t>
            </a:r>
            <a:r>
              <a:rPr lang="en-CA" sz="1050" dirty="0">
                <a:solidFill>
                  <a:schemeClr val="tx1"/>
                </a:solidFill>
              </a:rPr>
              <a:t> Scoping Document was informed by a survey. Among the respondents were 77 surgeons, 79 oncologists, 77 nurses, and 265 patients or patient advocates. The Scoping Document is available here: </a:t>
            </a:r>
            <a:r>
              <a:rPr lang="en-CA" sz="900" dirty="0">
                <a:solidFill>
                  <a:schemeClr val="tx1"/>
                </a:solidFill>
                <a:hlinkClick r:id="rId10"/>
              </a:rPr>
              <a:t>https://www.natcan.org.uk/audits/metastatic-breast/reports/naome-scoping-document/</a:t>
            </a:r>
            <a:r>
              <a:rPr lang="en-CA" sz="900" dirty="0">
                <a:solidFill>
                  <a:schemeClr val="tx1"/>
                </a:solidFill>
              </a:rPr>
              <a:t>   </a:t>
            </a:r>
            <a:endParaRPr lang="en-GB" sz="1050" dirty="0">
              <a:solidFill>
                <a:srgbClr val="FF0000"/>
              </a:solidFill>
            </a:endParaRPr>
          </a:p>
        </p:txBody>
      </p:sp>
      <p:sp>
        <p:nvSpPr>
          <p:cNvPr id="46" name="Rounded Rectangle 45"/>
          <p:cNvSpPr/>
          <p:nvPr/>
        </p:nvSpPr>
        <p:spPr>
          <a:xfrm>
            <a:off x="913227" y="10668372"/>
            <a:ext cx="3560400" cy="930040"/>
          </a:xfrm>
          <a:prstGeom prst="roundRect">
            <a:avLst>
              <a:gd name="adj" fmla="val 11751"/>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a:t>
            </a:r>
            <a:r>
              <a:rPr lang="en-GB" sz="1050" dirty="0" err="1">
                <a:solidFill>
                  <a:prstClr val="black"/>
                </a:solidFill>
              </a:rPr>
              <a:t>NAoMe</a:t>
            </a:r>
            <a:r>
              <a:rPr lang="en-GB" sz="1050" dirty="0">
                <a:solidFill>
                  <a:prstClr val="black"/>
                </a:solidFill>
              </a:rPr>
              <a:t> has produced 7 quarterly newsletters to engage stakeholders and keep them up to date on our progress. The most recent newsletter was circulated to over 900 recipients and is available at: </a:t>
            </a:r>
            <a:r>
              <a:rPr lang="en-GB" sz="900" dirty="0">
                <a:solidFill>
                  <a:prstClr val="black"/>
                </a:solidFill>
                <a:hlinkClick r:id="rId11"/>
              </a:rPr>
              <a:t>https://www.natcan.org.uk/news/naome-newsletter-october-2024/</a:t>
            </a:r>
            <a:r>
              <a:rPr lang="en-GB" sz="900" dirty="0">
                <a:solidFill>
                  <a:prstClr val="black"/>
                </a:solidFill>
              </a:rPr>
              <a:t>  </a:t>
            </a:r>
            <a:endParaRPr lang="en-GB" sz="1050" dirty="0">
              <a:solidFill>
                <a:prstClr val="black"/>
              </a:solidFill>
            </a:endParaRPr>
          </a:p>
        </p:txBody>
      </p:sp>
      <p:sp>
        <p:nvSpPr>
          <p:cNvPr id="47" name="Rounded Rectangle 46"/>
          <p:cNvSpPr/>
          <p:nvPr/>
        </p:nvSpPr>
        <p:spPr>
          <a:xfrm>
            <a:off x="910740" y="2277228"/>
            <a:ext cx="3568479" cy="1226646"/>
          </a:xfrm>
          <a:prstGeom prst="roundRect">
            <a:avLst>
              <a:gd name="adj" fmla="val 6851"/>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schemeClr val="tx1"/>
                </a:solidFill>
              </a:rPr>
              <a:t>The NAoMe has commenced publishing quarterly clinical performance indicator reports using the Rapid Cancer Registration Dataset (RCRD) made available by NCRAS. This provides frequent feedback to trusts about their progress on performance indicators and data quality. The quarterly reports are available here: </a:t>
            </a:r>
            <a:r>
              <a:rPr lang="en-GB" sz="900" dirty="0">
                <a:solidFill>
                  <a:schemeClr val="tx1"/>
                </a:solidFill>
                <a:hlinkClick r:id="rId12"/>
              </a:rPr>
              <a:t>https://www.natcan.org.uk/audits/metastatic-breast/reports-2/</a:t>
            </a:r>
            <a:r>
              <a:rPr lang="en-GB" sz="900" dirty="0">
                <a:solidFill>
                  <a:schemeClr val="tx1"/>
                </a:solidFill>
              </a:rPr>
              <a:t> </a:t>
            </a:r>
          </a:p>
        </p:txBody>
      </p:sp>
      <p:pic>
        <p:nvPicPr>
          <p:cNvPr id="13" name="Picture 12" descr="A logo with blue and black text&#10;&#10;Description automatically generated">
            <a:extLst>
              <a:ext uri="{FF2B5EF4-FFF2-40B4-BE49-F238E27FC236}">
                <a16:creationId xmlns:a16="http://schemas.microsoft.com/office/drawing/2014/main" id="{7184AA6E-2D37-CED2-5E07-BF18819D092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03869" y="326026"/>
            <a:ext cx="2232000" cy="786248"/>
          </a:xfrm>
          <a:prstGeom prst="rect">
            <a:avLst/>
          </a:prstGeom>
        </p:spPr>
      </p:pic>
      <p:sp>
        <p:nvSpPr>
          <p:cNvPr id="10" name="Rounded Rectangle 86">
            <a:extLst>
              <a:ext uri="{FF2B5EF4-FFF2-40B4-BE49-F238E27FC236}">
                <a16:creationId xmlns:a16="http://schemas.microsoft.com/office/drawing/2014/main" id="{C8D52049-2B64-6DC7-7F97-AF7ECE9670FD}"/>
              </a:ext>
            </a:extLst>
          </p:cNvPr>
          <p:cNvSpPr/>
          <p:nvPr/>
        </p:nvSpPr>
        <p:spPr>
          <a:xfrm>
            <a:off x="5674688" y="10860080"/>
            <a:ext cx="3560400" cy="1408987"/>
          </a:xfrm>
          <a:prstGeom prst="roundRect">
            <a:avLst>
              <a:gd name="adj" fmla="val 7372"/>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err="1">
                <a:solidFill>
                  <a:prstClr val="black"/>
                </a:solidFill>
              </a:rPr>
              <a:t>SotN</a:t>
            </a:r>
            <a:r>
              <a:rPr lang="en-GB" sz="1050" dirty="0">
                <a:solidFill>
                  <a:prstClr val="black"/>
                </a:solidFill>
              </a:rPr>
              <a:t> and Quarterly Performance Reports have been engaged with widely:</a:t>
            </a:r>
          </a:p>
          <a:p>
            <a:pPr marL="171450" indent="-171450">
              <a:buFont typeface="Arial" panose="020B0604020202020204" pitchFamily="34" charset="0"/>
              <a:buChar char="•"/>
            </a:pPr>
            <a:r>
              <a:rPr lang="en-GB" sz="1050" dirty="0">
                <a:solidFill>
                  <a:schemeClr val="tx1"/>
                </a:solidFill>
              </a:rPr>
              <a:t>349 engagements with the </a:t>
            </a:r>
            <a:r>
              <a:rPr lang="en-GB" sz="1050" dirty="0" err="1">
                <a:solidFill>
                  <a:schemeClr val="tx1"/>
                </a:solidFill>
              </a:rPr>
              <a:t>NAoMe</a:t>
            </a:r>
            <a:r>
              <a:rPr lang="en-GB" sz="1050" dirty="0">
                <a:solidFill>
                  <a:schemeClr val="tx1"/>
                </a:solidFill>
              </a:rPr>
              <a:t> State of the Nation Report 2024 webpage in the 2 months after publication (Sep 18</a:t>
            </a:r>
            <a:r>
              <a:rPr lang="en-GB" sz="1050" baseline="30000" dirty="0">
                <a:solidFill>
                  <a:schemeClr val="tx1"/>
                </a:solidFill>
              </a:rPr>
              <a:t>th</a:t>
            </a:r>
            <a:r>
              <a:rPr lang="en-GB" sz="1050" dirty="0">
                <a:solidFill>
                  <a:schemeClr val="tx1"/>
                </a:solidFill>
              </a:rPr>
              <a:t> to Nov 15</a:t>
            </a:r>
            <a:r>
              <a:rPr lang="en-GB" sz="1050" baseline="30000" dirty="0">
                <a:solidFill>
                  <a:schemeClr val="tx1"/>
                </a:solidFill>
              </a:rPr>
              <a:t>th</a:t>
            </a:r>
            <a:r>
              <a:rPr lang="en-GB" sz="1050" dirty="0">
                <a:solidFill>
                  <a:schemeClr val="tx1"/>
                </a:solidFill>
              </a:rPr>
              <a:t> 2024).</a:t>
            </a:r>
          </a:p>
          <a:p>
            <a:pPr marL="171450" indent="-171450">
              <a:buFont typeface="Arial" panose="020B0604020202020204" pitchFamily="34" charset="0"/>
              <a:buChar char="•"/>
            </a:pPr>
            <a:r>
              <a:rPr lang="en-GB" sz="1050" dirty="0">
                <a:solidFill>
                  <a:schemeClr val="tx1"/>
                </a:solidFill>
              </a:rPr>
              <a:t>53 engagements with of the </a:t>
            </a:r>
            <a:r>
              <a:rPr lang="en-GB" sz="1050" dirty="0" err="1">
                <a:solidFill>
                  <a:schemeClr val="tx1"/>
                </a:solidFill>
              </a:rPr>
              <a:t>NAoMe</a:t>
            </a:r>
            <a:r>
              <a:rPr lang="en-GB" sz="1050" dirty="0">
                <a:solidFill>
                  <a:schemeClr val="tx1"/>
                </a:solidFill>
              </a:rPr>
              <a:t> Quarterly Clinical Performance Indicator Report (Oct 10</a:t>
            </a:r>
            <a:r>
              <a:rPr lang="en-GB" sz="1050" baseline="30000" dirty="0">
                <a:solidFill>
                  <a:schemeClr val="tx1"/>
                </a:solidFill>
              </a:rPr>
              <a:t>th</a:t>
            </a:r>
            <a:r>
              <a:rPr lang="en-GB" sz="1050" dirty="0">
                <a:solidFill>
                  <a:schemeClr val="tx1"/>
                </a:solidFill>
              </a:rPr>
              <a:t> to Nov 10</a:t>
            </a:r>
            <a:r>
              <a:rPr lang="en-GB" sz="1050" baseline="30000" dirty="0">
                <a:solidFill>
                  <a:schemeClr val="tx1"/>
                </a:solidFill>
              </a:rPr>
              <a:t>th</a:t>
            </a:r>
            <a:r>
              <a:rPr lang="en-GB" sz="1050" dirty="0">
                <a:solidFill>
                  <a:schemeClr val="tx1"/>
                </a:solidFill>
              </a:rPr>
              <a:t> 2024).</a:t>
            </a:r>
          </a:p>
          <a:p>
            <a:pPr algn="r"/>
            <a:r>
              <a:rPr lang="en-GB" sz="800" i="1">
                <a:solidFill>
                  <a:schemeClr val="tx1"/>
                </a:solidFill>
              </a:rPr>
              <a:t>          Source</a:t>
            </a:r>
            <a:r>
              <a:rPr lang="en-GB" sz="800" i="1" dirty="0">
                <a:solidFill>
                  <a:schemeClr val="tx1"/>
                </a:solidFill>
              </a:rPr>
              <a:t>:</a:t>
            </a:r>
            <a:r>
              <a:rPr lang="en-GB" sz="800" i="1" dirty="0">
                <a:solidFill>
                  <a:prstClr val="black"/>
                </a:solidFill>
              </a:rPr>
              <a:t> Google Analytics (unique events</a:t>
            </a:r>
            <a:r>
              <a:rPr lang="en-GB" sz="800" i="1" dirty="0">
                <a:solidFill>
                  <a:schemeClr val="tx1"/>
                </a:solidFill>
              </a:rPr>
              <a:t>)</a:t>
            </a:r>
            <a:endParaRPr lang="en-GB" sz="800" i="1" dirty="0">
              <a:solidFill>
                <a:prstClr val="black"/>
              </a:solidFill>
            </a:endParaRPr>
          </a:p>
        </p:txBody>
      </p:sp>
      <p:sp>
        <p:nvSpPr>
          <p:cNvPr id="12" name="Rounded Rectangle 87">
            <a:extLst>
              <a:ext uri="{FF2B5EF4-FFF2-40B4-BE49-F238E27FC236}">
                <a16:creationId xmlns:a16="http://schemas.microsoft.com/office/drawing/2014/main" id="{1F6EE2D8-75AC-9F13-E678-D51EAE5710C5}"/>
              </a:ext>
            </a:extLst>
          </p:cNvPr>
          <p:cNvSpPr/>
          <p:nvPr/>
        </p:nvSpPr>
        <p:spPr>
          <a:xfrm>
            <a:off x="5672833" y="10018104"/>
            <a:ext cx="3560400" cy="756267"/>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Infographics that summarise the </a:t>
            </a:r>
            <a:r>
              <a:rPr lang="en-GB" sz="1050" dirty="0" err="1">
                <a:solidFill>
                  <a:prstClr val="black"/>
                </a:solidFill>
              </a:rPr>
              <a:t>SotN</a:t>
            </a:r>
            <a:r>
              <a:rPr lang="en-GB" sz="1050" dirty="0">
                <a:solidFill>
                  <a:prstClr val="black"/>
                </a:solidFill>
              </a:rPr>
              <a:t> report results for a broad audience are </a:t>
            </a:r>
            <a:r>
              <a:rPr lang="en-GB" sz="1050" dirty="0">
                <a:solidFill>
                  <a:schemeClr val="tx1"/>
                </a:solidFill>
              </a:rPr>
              <a:t>available at: </a:t>
            </a:r>
            <a:r>
              <a:rPr lang="en-GB" sz="900" dirty="0">
                <a:solidFill>
                  <a:schemeClr val="tx1"/>
                </a:solidFill>
                <a:hlinkClick r:id="rId14"/>
              </a:rPr>
              <a:t>https://www.natcan.org.uk/reports/naome-state-of-the-nation-report-2024-infographic/</a:t>
            </a:r>
            <a:r>
              <a:rPr lang="en-GB" sz="900" dirty="0">
                <a:solidFill>
                  <a:schemeClr val="tx1"/>
                </a:solidFill>
              </a:rPr>
              <a:t> </a:t>
            </a:r>
            <a:endParaRPr lang="en-GB" sz="1050" dirty="0">
              <a:solidFill>
                <a:prstClr val="black"/>
              </a:solidFill>
            </a:endParaRPr>
          </a:p>
        </p:txBody>
      </p:sp>
      <p:sp>
        <p:nvSpPr>
          <p:cNvPr id="16" name="Rounded Rectangle 73">
            <a:extLst>
              <a:ext uri="{FF2B5EF4-FFF2-40B4-BE49-F238E27FC236}">
                <a16:creationId xmlns:a16="http://schemas.microsoft.com/office/drawing/2014/main" id="{322EAD98-0618-FCBF-AAC0-F5F2FC54F2CF}"/>
              </a:ext>
            </a:extLst>
          </p:cNvPr>
          <p:cNvSpPr/>
          <p:nvPr/>
        </p:nvSpPr>
        <p:spPr>
          <a:xfrm>
            <a:off x="5688932" y="5692667"/>
            <a:ext cx="3536681" cy="1077531"/>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In order to continually address data quality, the </a:t>
            </a:r>
            <a:r>
              <a:rPr lang="en-GB" sz="1050" dirty="0" err="1">
                <a:solidFill>
                  <a:prstClr val="black"/>
                </a:solidFill>
              </a:rPr>
              <a:t>NAoMe</a:t>
            </a:r>
            <a:r>
              <a:rPr lang="en-GB" sz="1050" dirty="0">
                <a:solidFill>
                  <a:prstClr val="black"/>
                </a:solidFill>
              </a:rPr>
              <a:t> has presented at the Cancer Outcomes and Services Dataset (COSD) Roadshows (Jan-Feb 2024) and published COSD key data items, promoting data completeness. </a:t>
            </a:r>
            <a:r>
              <a:rPr lang="en-GB" sz="1050" dirty="0">
                <a:solidFill>
                  <a:schemeClr val="tx1"/>
                </a:solidFill>
              </a:rPr>
              <a:t>Key data items can be found here: </a:t>
            </a:r>
            <a:r>
              <a:rPr lang="en-GB" sz="900" dirty="0">
                <a:solidFill>
                  <a:schemeClr val="tx1"/>
                </a:solidFill>
                <a:hlinkClick r:id="rId15"/>
              </a:rPr>
              <a:t>https://www.natcan.org.uk</a:t>
            </a:r>
          </a:p>
          <a:p>
            <a:r>
              <a:rPr lang="en-GB" sz="900" dirty="0">
                <a:solidFill>
                  <a:schemeClr val="tx1"/>
                </a:solidFill>
                <a:hlinkClick r:id="rId15"/>
              </a:rPr>
              <a:t>/resources/key-cosd-data-items-2023-2024/</a:t>
            </a:r>
            <a:r>
              <a:rPr lang="en-GB" sz="900" dirty="0">
                <a:solidFill>
                  <a:schemeClr val="tx1"/>
                </a:solidFill>
              </a:rPr>
              <a:t> </a:t>
            </a:r>
          </a:p>
        </p:txBody>
      </p:sp>
      <p:sp>
        <p:nvSpPr>
          <p:cNvPr id="2" name="Rounded Rectangle 43">
            <a:extLst>
              <a:ext uri="{FF2B5EF4-FFF2-40B4-BE49-F238E27FC236}">
                <a16:creationId xmlns:a16="http://schemas.microsoft.com/office/drawing/2014/main" id="{EBE9BFB1-1589-2E9E-7DD9-06E14B57AADA}"/>
              </a:ext>
            </a:extLst>
          </p:cNvPr>
          <p:cNvSpPr/>
          <p:nvPr/>
        </p:nvSpPr>
        <p:spPr>
          <a:xfrm>
            <a:off x="5688661" y="2836728"/>
            <a:ext cx="3560400" cy="1438729"/>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CA" sz="1050" dirty="0">
                <a:solidFill>
                  <a:schemeClr val="tx1"/>
                </a:solidFill>
              </a:rPr>
              <a:t>The </a:t>
            </a:r>
            <a:r>
              <a:rPr lang="en-CA" sz="1050" dirty="0" err="1">
                <a:solidFill>
                  <a:schemeClr val="tx1"/>
                </a:solidFill>
              </a:rPr>
              <a:t>NAoMe</a:t>
            </a:r>
            <a:r>
              <a:rPr lang="en-CA" sz="1050" dirty="0">
                <a:solidFill>
                  <a:schemeClr val="tx1"/>
                </a:solidFill>
              </a:rPr>
              <a:t> Audit Advisory Committee includes representatives from the Association of Breast Surgery (ABS), NHS Digital, UK Breast Cancer Group (UK BCG), regional trusts and universities, and patients and staff representatives from charity and advocacy groups (Breast Cancer Now, </a:t>
            </a:r>
            <a:r>
              <a:rPr lang="en-CA" sz="1050" dirty="0" err="1">
                <a:solidFill>
                  <a:schemeClr val="tx1"/>
                </a:solidFill>
              </a:rPr>
              <a:t>Força</a:t>
            </a:r>
            <a:r>
              <a:rPr lang="en-CA" sz="1050" dirty="0">
                <a:solidFill>
                  <a:schemeClr val="tx1"/>
                </a:solidFill>
              </a:rPr>
              <a:t>, Macmillan Cancer Support, Maggie’s, METUPUK and use MY data). This ensures that priorities are aligned with those of diverse stakeholders.</a:t>
            </a:r>
            <a:endParaRPr lang="en-GB" sz="1050" dirty="0">
              <a:solidFill>
                <a:srgbClr val="FF0000"/>
              </a:solidFill>
            </a:endParaRPr>
          </a:p>
        </p:txBody>
      </p:sp>
      <p:pic>
        <p:nvPicPr>
          <p:cNvPr id="15" name="Picture 2" descr="I:\HQIP Logos\HQIP Jpeg Logos\HQIP_logo_large.jpg">
            <a:extLst>
              <a:ext uri="{FF2B5EF4-FFF2-40B4-BE49-F238E27FC236}">
                <a16:creationId xmlns:a16="http://schemas.microsoft.com/office/drawing/2014/main" id="{150EA51C-56FA-6ADD-D870-9B7BF0272091}"/>
              </a:ext>
            </a:extLst>
          </p:cNvPr>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t="11300" b="14929"/>
          <a:stretch/>
        </p:blipFill>
        <p:spPr bwMode="auto">
          <a:xfrm>
            <a:off x="7359220" y="280119"/>
            <a:ext cx="2232000" cy="871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6847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FAFA8294FA0D4DA4E28CFB23E717C1" ma:contentTypeVersion="10" ma:contentTypeDescription="Create a new document." ma:contentTypeScope="" ma:versionID="9b0738f7b02dc12aa8a7c3abf8152607">
  <xsd:schema xmlns:xsd="http://www.w3.org/2001/XMLSchema" xmlns:xs="http://www.w3.org/2001/XMLSchema" xmlns:p="http://schemas.microsoft.com/office/2006/metadata/properties" xmlns:ns3="3611fe9f-ab6e-4c09-9fd3-d379c603c5dd" targetNamespace="http://schemas.microsoft.com/office/2006/metadata/properties" ma:root="true" ma:fieldsID="ef6bf1b1ffb2d1ed5a311163cdd8225c" ns3:_="">
    <xsd:import namespace="3611fe9f-ab6e-4c09-9fd3-d379c603c5dd"/>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1fe9f-ab6e-4c09-9fd3-d379c603c5dd"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611fe9f-ab6e-4c09-9fd3-d379c603c5dd" xsi:nil="true"/>
  </documentManagement>
</p:properties>
</file>

<file path=customXml/itemProps1.xml><?xml version="1.0" encoding="utf-8"?>
<ds:datastoreItem xmlns:ds="http://schemas.openxmlformats.org/officeDocument/2006/customXml" ds:itemID="{6353AB59-39CE-4A64-B391-3C0AD723B8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1fe9f-ab6e-4c09-9fd3-d379c603c5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6960DB-C04F-4D22-869F-5D28573D5A73}">
  <ds:schemaRefs>
    <ds:schemaRef ds:uri="http://schemas.microsoft.com/sharepoint/v3/contenttype/forms"/>
  </ds:schemaRefs>
</ds:datastoreItem>
</file>

<file path=customXml/itemProps3.xml><?xml version="1.0" encoding="utf-8"?>
<ds:datastoreItem xmlns:ds="http://schemas.openxmlformats.org/officeDocument/2006/customXml" ds:itemID="{7E390724-D1B8-4E01-A684-A7DDE4092BC9}">
  <ds:schemaRefs>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www.w3.org/XML/1998/namespace"/>
    <ds:schemaRef ds:uri="http://purl.org/dc/elements/1.1/"/>
    <ds:schemaRef ds:uri="http://schemas.microsoft.com/office/infopath/2007/PartnerControls"/>
    <ds:schemaRef ds:uri="3611fe9f-ab6e-4c09-9fd3-d379c603c5dd"/>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2326</TotalTime>
  <Words>1043</Words>
  <Application>Microsoft Office PowerPoint</Application>
  <PresentationFormat>A3 Paper (297x420 mm)</PresentationFormat>
  <Paragraphs>38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he</vt:lpstr>
      <vt:lpstr>Wingdings</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lastModifiedBy>Jibby Medina</cp:lastModifiedBy>
  <cp:revision>210</cp:revision>
  <cp:lastPrinted>2021-08-19T13:28:46Z</cp:lastPrinted>
  <dcterms:created xsi:type="dcterms:W3CDTF">2016-08-12T08:36:34Z</dcterms:created>
  <dcterms:modified xsi:type="dcterms:W3CDTF">2024-12-02T15:34:47Z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0x010100DAFAFA8294FA0D4DA4E28CFB23E717C1</vt:lpwstr>
  </property>
</Properties>
</file>