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9" r:id="rId2"/>
  </p:sldIdLst>
  <p:sldSz cx="9601200" cy="12801600" type="A3"/>
  <p:notesSz cx="6889750" cy="10018713"/>
  <p:defaultTextStyle>
    <a:defPPr>
      <a:defRPr lang="en-US"/>
    </a:defPPr>
    <a:lvl1pPr marL="0" algn="l" defTabSz="1280160" rtl="0" eaLnBrk="1" latinLnBrk="0" hangingPunct="1">
      <a:defRPr sz="2500" kern="1200">
        <a:solidFill>
          <a:schemeClr val="tx1"/>
        </a:solidFill>
        <a:latin typeface="+mn-lt"/>
        <a:ea typeface="+mn-ea"/>
        <a:cs typeface="+mn-cs"/>
      </a:defRPr>
    </a:lvl1pPr>
    <a:lvl2pPr marL="640080" algn="l" defTabSz="1280160" rtl="0" eaLnBrk="1" latinLnBrk="0" hangingPunct="1">
      <a:defRPr sz="2500" kern="1200">
        <a:solidFill>
          <a:schemeClr val="tx1"/>
        </a:solidFill>
        <a:latin typeface="+mn-lt"/>
        <a:ea typeface="+mn-ea"/>
        <a:cs typeface="+mn-cs"/>
      </a:defRPr>
    </a:lvl2pPr>
    <a:lvl3pPr marL="1280160" algn="l" defTabSz="1280160" rtl="0" eaLnBrk="1" latinLnBrk="0" hangingPunct="1">
      <a:defRPr sz="2500" kern="1200">
        <a:solidFill>
          <a:schemeClr val="tx1"/>
        </a:solidFill>
        <a:latin typeface="+mn-lt"/>
        <a:ea typeface="+mn-ea"/>
        <a:cs typeface="+mn-cs"/>
      </a:defRPr>
    </a:lvl3pPr>
    <a:lvl4pPr marL="1920240" algn="l" defTabSz="1280160" rtl="0" eaLnBrk="1" latinLnBrk="0" hangingPunct="1">
      <a:defRPr sz="2500" kern="1200">
        <a:solidFill>
          <a:schemeClr val="tx1"/>
        </a:solidFill>
        <a:latin typeface="+mn-lt"/>
        <a:ea typeface="+mn-ea"/>
        <a:cs typeface="+mn-cs"/>
      </a:defRPr>
    </a:lvl4pPr>
    <a:lvl5pPr marL="2560320" algn="l" defTabSz="1280160" rtl="0" eaLnBrk="1" latinLnBrk="0" hangingPunct="1">
      <a:defRPr sz="2500" kern="1200">
        <a:solidFill>
          <a:schemeClr val="tx1"/>
        </a:solidFill>
        <a:latin typeface="+mn-lt"/>
        <a:ea typeface="+mn-ea"/>
        <a:cs typeface="+mn-cs"/>
      </a:defRPr>
    </a:lvl5pPr>
    <a:lvl6pPr marL="3200400" algn="l" defTabSz="1280160" rtl="0" eaLnBrk="1" latinLnBrk="0" hangingPunct="1">
      <a:defRPr sz="2500" kern="1200">
        <a:solidFill>
          <a:schemeClr val="tx1"/>
        </a:solidFill>
        <a:latin typeface="+mn-lt"/>
        <a:ea typeface="+mn-ea"/>
        <a:cs typeface="+mn-cs"/>
      </a:defRPr>
    </a:lvl6pPr>
    <a:lvl7pPr marL="3840480" algn="l" defTabSz="1280160" rtl="0" eaLnBrk="1" latinLnBrk="0" hangingPunct="1">
      <a:defRPr sz="2500" kern="1200">
        <a:solidFill>
          <a:schemeClr val="tx1"/>
        </a:solidFill>
        <a:latin typeface="+mn-lt"/>
        <a:ea typeface="+mn-ea"/>
        <a:cs typeface="+mn-cs"/>
      </a:defRPr>
    </a:lvl7pPr>
    <a:lvl8pPr marL="4480560" algn="l" defTabSz="1280160" rtl="0" eaLnBrk="1" latinLnBrk="0" hangingPunct="1">
      <a:defRPr sz="2500" kern="1200">
        <a:solidFill>
          <a:schemeClr val="tx1"/>
        </a:solidFill>
        <a:latin typeface="+mn-lt"/>
        <a:ea typeface="+mn-ea"/>
        <a:cs typeface="+mn-cs"/>
      </a:defRPr>
    </a:lvl8pPr>
    <a:lvl9pPr marL="5120640" algn="l" defTabSz="1280160" rtl="0" eaLnBrk="1" latinLnBrk="0" hangingPunct="1">
      <a:defRPr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p15:clr>
            <a:srgbClr val="A4A3A4"/>
          </p15:clr>
        </p15:guide>
        <p15:guide id="2" pos="3024">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6B6AE19-F1D3-FF98-221A-BA27BC2C8803}" name="Diana  Withrow" initials="DW" userId="S::lshdw10@lshtm.ac.uk::6643f749-b1d6-46b0-9747-4df2f1901561" providerId="AD"/>
  <p188:author id="{D19DDD1E-A819-4F2B-AA9A-E40E85469F46}" name="Jibby Medina" initials="JM" userId="S::jmedina@rcseng.ac.uk::1f71e61d-dd4e-4834-8617-eb6cc517c44b" providerId="AD"/>
  <p188:author id="{2762031F-2BE0-7C84-162A-17D2A3996ABD}" name="Liyang Wang" initials="LW" userId="S::LWang@rcseng.ac.uk::f6b725a8-8ef9-4fb8-be8d-09fa7917881e" providerId="AD"/>
  <p188:author id="{74B9804F-0488-9098-B9F3-868885FDB2AD}" name="Christine Delon" initials="CD" userId="S::CDelon@rcseng.ac.uk::790b7b0d-d18a-47e8-bc46-81a05992a02c" providerId="AD"/>
  <p188:author id="{D332266A-A2A7-C6A4-8445-1DD8B2136D4E}" name="Jemma Boyle" initials="JB" userId="S::JBoyle@rcseng.ac.uk::138a4207-79bc-425e-8485-79e8a92ae073" providerId="AD"/>
  <p188:author id="{28DF6577-4AEE-F479-408D-D1376DB0F50F}" name="Sarah Blacker" initials="SB" userId="S::SBlacker@rcseng.ac.uk::75638e57-865d-4e9e-bd45-7af9b6ecfab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Jibby Medina" initials="JM" lastIdx="18" clrIdx="0">
    <p:extLst>
      <p:ext uri="{19B8F6BF-5375-455C-9EA6-DF929625EA0E}">
        <p15:presenceInfo xmlns:p15="http://schemas.microsoft.com/office/powerpoint/2012/main" userId="S-1-5-21-508823625-544670423-1912232085-23079" providerId="AD"/>
      </p:ext>
    </p:extLst>
  </p:cmAuthor>
  <p:cmAuthor id="2" name="Katie Miller" initials="KM" lastIdx="20" clrIdx="1">
    <p:extLst>
      <p:ext uri="{19B8F6BF-5375-455C-9EA6-DF929625EA0E}">
        <p15:presenceInfo xmlns:p15="http://schemas.microsoft.com/office/powerpoint/2012/main" userId="S-1-5-21-508823625-544670423-1912232085-39802" providerId="AD"/>
      </p:ext>
    </p:extLst>
  </p:cmAuthor>
  <p:cmAuthor id="3" name="Sarah Walker" initials="SW" lastIdx="12" clrIdx="2">
    <p:extLst>
      <p:ext uri="{19B8F6BF-5375-455C-9EA6-DF929625EA0E}">
        <p15:presenceInfo xmlns:p15="http://schemas.microsoft.com/office/powerpoint/2012/main" userId="Sarah Walker" providerId="None"/>
      </p:ext>
    </p:extLst>
  </p:cmAuthor>
  <p:cmAuthor id="4" name="Melissa Gannon" initials="MG" lastIdx="6" clrIdx="3">
    <p:extLst>
      <p:ext uri="{19B8F6BF-5375-455C-9EA6-DF929625EA0E}">
        <p15:presenceInfo xmlns:p15="http://schemas.microsoft.com/office/powerpoint/2012/main" userId="S-1-5-21-508823625-544670423-1912232085-30385" providerId="AD"/>
      </p:ext>
    </p:extLst>
  </p:cmAuthor>
  <p:cmAuthor id="5" name="Karen Clements" initials="KC" lastIdx="5" clrIdx="4">
    <p:extLst>
      <p:ext uri="{19B8F6BF-5375-455C-9EA6-DF929625EA0E}">
        <p15:presenceInfo xmlns:p15="http://schemas.microsoft.com/office/powerpoint/2012/main" userId="S::Karen.Clements@phe.gov.uk::5d75cb0a-46b0-4e8d-b98c-6e6be43c4d2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92A5"/>
    <a:srgbClr val="AFCA0B"/>
    <a:srgbClr val="B18925"/>
    <a:srgbClr val="A9AC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88369" autoAdjust="0"/>
  </p:normalViewPr>
  <p:slideViewPr>
    <p:cSldViewPr>
      <p:cViewPr>
        <p:scale>
          <a:sx n="100" d="100"/>
          <a:sy n="100" d="100"/>
        </p:scale>
        <p:origin x="1500" y="-138"/>
      </p:cViewPr>
      <p:guideLst>
        <p:guide orient="horz" pos="4032"/>
        <p:guide pos="302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8/10/relationships/authors" Target="authors.xml"/><Relationship Id="rId4" Type="http://schemas.openxmlformats.org/officeDocument/2006/relationships/commentAuthors" Target="commentAuthors.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na Parry" userId="6954a94e-3a59-4f83-a540-f97a01d85bf0" providerId="ADAL" clId="{F7898B1C-4534-4F55-88F1-D8684C9A9C3D}"/>
    <pc:docChg chg="modSld">
      <pc:chgData name="Marina Parry" userId="6954a94e-3a59-4f83-a540-f97a01d85bf0" providerId="ADAL" clId="{F7898B1C-4534-4F55-88F1-D8684C9A9C3D}" dt="2025-06-17T17:47:46.377" v="2" actId="13926"/>
      <pc:docMkLst>
        <pc:docMk/>
      </pc:docMkLst>
      <pc:sldChg chg="modSp mod">
        <pc:chgData name="Marina Parry" userId="6954a94e-3a59-4f83-a540-f97a01d85bf0" providerId="ADAL" clId="{F7898B1C-4534-4F55-88F1-D8684C9A9C3D}" dt="2025-06-17T17:47:46.377" v="2" actId="13926"/>
        <pc:sldMkLst>
          <pc:docMk/>
          <pc:sldMk cId="3381684738" sldId="259"/>
        </pc:sldMkLst>
        <pc:spChg chg="mod">
          <ac:chgData name="Marina Parry" userId="6954a94e-3a59-4f83-a540-f97a01d85bf0" providerId="ADAL" clId="{F7898B1C-4534-4F55-88F1-D8684C9A9C3D}" dt="2025-06-17T17:47:46.377" v="2" actId="13926"/>
          <ac:spMkLst>
            <pc:docMk/>
            <pc:sldMk cId="3381684738" sldId="259"/>
            <ac:spMk id="7" creationId="{00000000-0000-0000-0000-000000000000}"/>
          </ac:spMkLst>
        </pc:spChg>
        <pc:spChg chg="mod">
          <ac:chgData name="Marina Parry" userId="6954a94e-3a59-4f83-a540-f97a01d85bf0" providerId="ADAL" clId="{F7898B1C-4534-4F55-88F1-D8684C9A9C3D}" dt="2025-06-17T17:47:41.572" v="1" actId="13926"/>
          <ac:spMkLst>
            <pc:docMk/>
            <pc:sldMk cId="3381684738" sldId="259"/>
            <ac:spMk id="47"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5558" cy="500936"/>
          </a:xfrm>
          <a:prstGeom prst="rect">
            <a:avLst/>
          </a:prstGeom>
        </p:spPr>
        <p:txBody>
          <a:bodyPr vert="horz" lIns="92446" tIns="46223" rIns="92446" bIns="46223" rtlCol="0"/>
          <a:lstStyle>
            <a:lvl1pPr algn="l">
              <a:defRPr sz="1200"/>
            </a:lvl1pPr>
          </a:lstStyle>
          <a:p>
            <a:endParaRPr lang="en-GB"/>
          </a:p>
        </p:txBody>
      </p:sp>
      <p:sp>
        <p:nvSpPr>
          <p:cNvPr id="3" name="Date Placeholder 2"/>
          <p:cNvSpPr>
            <a:spLocks noGrp="1"/>
          </p:cNvSpPr>
          <p:nvPr>
            <p:ph type="dt" idx="1"/>
          </p:nvPr>
        </p:nvSpPr>
        <p:spPr>
          <a:xfrm>
            <a:off x="3902598" y="0"/>
            <a:ext cx="2985558" cy="500936"/>
          </a:xfrm>
          <a:prstGeom prst="rect">
            <a:avLst/>
          </a:prstGeom>
        </p:spPr>
        <p:txBody>
          <a:bodyPr vert="horz" lIns="92446" tIns="46223" rIns="92446" bIns="46223" rtlCol="0"/>
          <a:lstStyle>
            <a:lvl1pPr algn="r">
              <a:defRPr sz="1200"/>
            </a:lvl1pPr>
          </a:lstStyle>
          <a:p>
            <a:fld id="{79418595-8AE8-499E-823A-43166D6BBA6F}" type="datetimeFigureOut">
              <a:rPr lang="en-GB" smtClean="0"/>
              <a:t>20/06/2025</a:t>
            </a:fld>
            <a:endParaRPr lang="en-GB"/>
          </a:p>
        </p:txBody>
      </p:sp>
      <p:sp>
        <p:nvSpPr>
          <p:cNvPr id="4" name="Slide Image Placeholder 3"/>
          <p:cNvSpPr>
            <a:spLocks noGrp="1" noRot="1" noChangeAspect="1"/>
          </p:cNvSpPr>
          <p:nvPr>
            <p:ph type="sldImg" idx="2"/>
          </p:nvPr>
        </p:nvSpPr>
        <p:spPr>
          <a:xfrm>
            <a:off x="2035175" y="750888"/>
            <a:ext cx="2819400" cy="3757612"/>
          </a:xfrm>
          <a:prstGeom prst="rect">
            <a:avLst/>
          </a:prstGeom>
          <a:noFill/>
          <a:ln w="12700">
            <a:solidFill>
              <a:prstClr val="black"/>
            </a:solidFill>
          </a:ln>
        </p:spPr>
        <p:txBody>
          <a:bodyPr vert="horz" lIns="92446" tIns="46223" rIns="92446" bIns="46223" rtlCol="0" anchor="ctr"/>
          <a:lstStyle/>
          <a:p>
            <a:endParaRPr lang="en-GB"/>
          </a:p>
        </p:txBody>
      </p:sp>
      <p:sp>
        <p:nvSpPr>
          <p:cNvPr id="5" name="Notes Placeholder 4"/>
          <p:cNvSpPr>
            <a:spLocks noGrp="1"/>
          </p:cNvSpPr>
          <p:nvPr>
            <p:ph type="body" sz="quarter" idx="3"/>
          </p:nvPr>
        </p:nvSpPr>
        <p:spPr>
          <a:xfrm>
            <a:off x="688976" y="4758889"/>
            <a:ext cx="5511800" cy="4508421"/>
          </a:xfrm>
          <a:prstGeom prst="rect">
            <a:avLst/>
          </a:prstGeom>
        </p:spPr>
        <p:txBody>
          <a:bodyPr vert="horz" lIns="92446" tIns="46223" rIns="92446" bIns="4622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516038"/>
            <a:ext cx="2985558" cy="500936"/>
          </a:xfrm>
          <a:prstGeom prst="rect">
            <a:avLst/>
          </a:prstGeom>
        </p:spPr>
        <p:txBody>
          <a:bodyPr vert="horz" lIns="92446" tIns="46223" rIns="92446" bIns="46223" rtlCol="0" anchor="b"/>
          <a:lstStyle>
            <a:lvl1pPr algn="l">
              <a:defRPr sz="1200"/>
            </a:lvl1pPr>
          </a:lstStyle>
          <a:p>
            <a:endParaRPr lang="en-GB"/>
          </a:p>
        </p:txBody>
      </p:sp>
      <p:sp>
        <p:nvSpPr>
          <p:cNvPr id="7" name="Slide Number Placeholder 6"/>
          <p:cNvSpPr>
            <a:spLocks noGrp="1"/>
          </p:cNvSpPr>
          <p:nvPr>
            <p:ph type="sldNum" sz="quarter" idx="5"/>
          </p:nvPr>
        </p:nvSpPr>
        <p:spPr>
          <a:xfrm>
            <a:off x="3902598" y="9516038"/>
            <a:ext cx="2985558" cy="500936"/>
          </a:xfrm>
          <a:prstGeom prst="rect">
            <a:avLst/>
          </a:prstGeom>
        </p:spPr>
        <p:txBody>
          <a:bodyPr vert="horz" lIns="92446" tIns="46223" rIns="92446" bIns="46223" rtlCol="0" anchor="b"/>
          <a:lstStyle>
            <a:lvl1pPr algn="r">
              <a:defRPr sz="1200"/>
            </a:lvl1pPr>
          </a:lstStyle>
          <a:p>
            <a:fld id="{258EC49C-454C-4F13-B053-42B30716436E}" type="slidenum">
              <a:rPr lang="en-GB" smtClean="0"/>
              <a:t>‹#›</a:t>
            </a:fld>
            <a:endParaRPr lang="en-GB"/>
          </a:p>
        </p:txBody>
      </p:sp>
    </p:spTree>
    <p:extLst>
      <p:ext uri="{BB962C8B-B14F-4D97-AF65-F5344CB8AC3E}">
        <p14:creationId xmlns:p14="http://schemas.microsoft.com/office/powerpoint/2010/main" val="1626421387"/>
      </p:ext>
    </p:extLst>
  </p:cSld>
  <p:clrMap bg1="lt1" tx1="dk1" bg2="lt2" tx2="dk2" accent1="accent1" accent2="accent2" accent3="accent3" accent4="accent4" accent5="accent5" accent6="accent6" hlink="hlink" folHlink="folHlink"/>
  <p:notesStyle>
    <a:lvl1pPr marL="0" algn="l" defTabSz="1280160" rtl="0" eaLnBrk="1" latinLnBrk="0" hangingPunct="1">
      <a:defRPr sz="1700" kern="1200">
        <a:solidFill>
          <a:schemeClr val="tx1"/>
        </a:solidFill>
        <a:latin typeface="+mn-lt"/>
        <a:ea typeface="+mn-ea"/>
        <a:cs typeface="+mn-cs"/>
      </a:defRPr>
    </a:lvl1pPr>
    <a:lvl2pPr marL="640080" algn="l" defTabSz="1280160" rtl="0" eaLnBrk="1" latinLnBrk="0" hangingPunct="1">
      <a:defRPr sz="1700" kern="1200">
        <a:solidFill>
          <a:schemeClr val="tx1"/>
        </a:solidFill>
        <a:latin typeface="+mn-lt"/>
        <a:ea typeface="+mn-ea"/>
        <a:cs typeface="+mn-cs"/>
      </a:defRPr>
    </a:lvl2pPr>
    <a:lvl3pPr marL="1280160" algn="l" defTabSz="1280160" rtl="0" eaLnBrk="1" latinLnBrk="0" hangingPunct="1">
      <a:defRPr sz="1700" kern="1200">
        <a:solidFill>
          <a:schemeClr val="tx1"/>
        </a:solidFill>
        <a:latin typeface="+mn-lt"/>
        <a:ea typeface="+mn-ea"/>
        <a:cs typeface="+mn-cs"/>
      </a:defRPr>
    </a:lvl3pPr>
    <a:lvl4pPr marL="1920240" algn="l" defTabSz="1280160" rtl="0" eaLnBrk="1" latinLnBrk="0" hangingPunct="1">
      <a:defRPr sz="1700" kern="1200">
        <a:solidFill>
          <a:schemeClr val="tx1"/>
        </a:solidFill>
        <a:latin typeface="+mn-lt"/>
        <a:ea typeface="+mn-ea"/>
        <a:cs typeface="+mn-cs"/>
      </a:defRPr>
    </a:lvl4pPr>
    <a:lvl5pPr marL="2560320" algn="l" defTabSz="1280160" rtl="0" eaLnBrk="1" latinLnBrk="0" hangingPunct="1">
      <a:defRPr sz="1700" kern="1200">
        <a:solidFill>
          <a:schemeClr val="tx1"/>
        </a:solidFill>
        <a:latin typeface="+mn-lt"/>
        <a:ea typeface="+mn-ea"/>
        <a:cs typeface="+mn-cs"/>
      </a:defRPr>
    </a:lvl5pPr>
    <a:lvl6pPr marL="3200400" algn="l" defTabSz="1280160" rtl="0" eaLnBrk="1" latinLnBrk="0" hangingPunct="1">
      <a:defRPr sz="1700" kern="1200">
        <a:solidFill>
          <a:schemeClr val="tx1"/>
        </a:solidFill>
        <a:latin typeface="+mn-lt"/>
        <a:ea typeface="+mn-ea"/>
        <a:cs typeface="+mn-cs"/>
      </a:defRPr>
    </a:lvl6pPr>
    <a:lvl7pPr marL="3840480" algn="l" defTabSz="1280160" rtl="0" eaLnBrk="1" latinLnBrk="0" hangingPunct="1">
      <a:defRPr sz="1700" kern="1200">
        <a:solidFill>
          <a:schemeClr val="tx1"/>
        </a:solidFill>
        <a:latin typeface="+mn-lt"/>
        <a:ea typeface="+mn-ea"/>
        <a:cs typeface="+mn-cs"/>
      </a:defRPr>
    </a:lvl7pPr>
    <a:lvl8pPr marL="4480560" algn="l" defTabSz="1280160" rtl="0" eaLnBrk="1" latinLnBrk="0" hangingPunct="1">
      <a:defRPr sz="1700" kern="1200">
        <a:solidFill>
          <a:schemeClr val="tx1"/>
        </a:solidFill>
        <a:latin typeface="+mn-lt"/>
        <a:ea typeface="+mn-ea"/>
        <a:cs typeface="+mn-cs"/>
      </a:defRPr>
    </a:lvl8pPr>
    <a:lvl9pPr marL="5120640" algn="l" defTabSz="1280160" rtl="0" eaLnBrk="1" latinLnBrk="0" hangingPunct="1">
      <a:defRPr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39CFE20F-1569-47FA-802A-1537039D8718}" type="slidenum">
              <a:rPr lang="en-GB">
                <a:solidFill>
                  <a:prstClr val="black"/>
                </a:solidFill>
              </a:rPr>
              <a:pPr/>
              <a:t>1</a:t>
            </a:fld>
            <a:endParaRPr lang="en-GB">
              <a:solidFill>
                <a:prstClr val="black"/>
              </a:solidFill>
            </a:endParaRPr>
          </a:p>
        </p:txBody>
      </p:sp>
    </p:spTree>
    <p:extLst>
      <p:ext uri="{BB962C8B-B14F-4D97-AF65-F5344CB8AC3E}">
        <p14:creationId xmlns:p14="http://schemas.microsoft.com/office/powerpoint/2010/main" val="3692147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3976796"/>
            <a:ext cx="8161020" cy="2744046"/>
          </a:xfrm>
        </p:spPr>
        <p:txBody>
          <a:bodyPr/>
          <a:lstStyle/>
          <a:p>
            <a:r>
              <a:rPr lang="en-US"/>
              <a:t>Click to edit Master title style</a:t>
            </a:r>
            <a:endParaRPr lang="en-GB"/>
          </a:p>
        </p:txBody>
      </p:sp>
      <p:sp>
        <p:nvSpPr>
          <p:cNvPr id="3" name="Subtitle 2"/>
          <p:cNvSpPr>
            <a:spLocks noGrp="1"/>
          </p:cNvSpPr>
          <p:nvPr>
            <p:ph type="subTitle" idx="1"/>
          </p:nvPr>
        </p:nvSpPr>
        <p:spPr>
          <a:xfrm>
            <a:off x="1440180" y="7254240"/>
            <a:ext cx="6720840" cy="327152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5B9577D-D8C0-424C-91E7-6D8BD23FB427}" type="datetimeFigureOut">
              <a:rPr lang="en-GB" smtClean="0">
                <a:solidFill>
                  <a:prstClr val="black">
                    <a:tint val="75000"/>
                  </a:prstClr>
                </a:solidFill>
              </a:rPr>
              <a:pPr/>
              <a:t>20/06/2025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209491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5B9577D-D8C0-424C-91E7-6D8BD23FB427}" type="datetimeFigureOut">
              <a:rPr lang="en-GB" smtClean="0">
                <a:solidFill>
                  <a:prstClr val="black">
                    <a:tint val="75000"/>
                  </a:prstClr>
                </a:solidFill>
              </a:rPr>
              <a:pPr/>
              <a:t>20/06/2025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256512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60870" y="512660"/>
            <a:ext cx="2160270" cy="10922846"/>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80060" y="512660"/>
            <a:ext cx="6320790" cy="1092284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5B9577D-D8C0-424C-91E7-6D8BD23FB427}" type="datetimeFigureOut">
              <a:rPr lang="en-GB" smtClean="0">
                <a:solidFill>
                  <a:prstClr val="black">
                    <a:tint val="75000"/>
                  </a:prstClr>
                </a:solidFill>
              </a:rPr>
              <a:pPr/>
              <a:t>20/06/2025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777025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5B9577D-D8C0-424C-91E7-6D8BD23FB427}" type="datetimeFigureOut">
              <a:rPr lang="en-GB" smtClean="0">
                <a:solidFill>
                  <a:prstClr val="black">
                    <a:tint val="75000"/>
                  </a:prstClr>
                </a:solidFill>
              </a:rPr>
              <a:pPr/>
              <a:t>20/06/2025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930144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58429" y="8226214"/>
            <a:ext cx="8161020" cy="2542540"/>
          </a:xfrm>
        </p:spPr>
        <p:txBody>
          <a:bodyPr anchor="t"/>
          <a:lstStyle>
            <a:lvl1pPr algn="l">
              <a:defRPr sz="5600" b="1" cap="all"/>
            </a:lvl1pPr>
          </a:lstStyle>
          <a:p>
            <a:r>
              <a:rPr lang="en-US"/>
              <a:t>Click to edit Master title style</a:t>
            </a:r>
            <a:endParaRPr lang="en-GB"/>
          </a:p>
        </p:txBody>
      </p:sp>
      <p:sp>
        <p:nvSpPr>
          <p:cNvPr id="3" name="Text Placeholder 2"/>
          <p:cNvSpPr>
            <a:spLocks noGrp="1"/>
          </p:cNvSpPr>
          <p:nvPr>
            <p:ph type="body" idx="1"/>
          </p:nvPr>
        </p:nvSpPr>
        <p:spPr>
          <a:xfrm>
            <a:off x="758429" y="5425866"/>
            <a:ext cx="8161020" cy="2800349"/>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B9577D-D8C0-424C-91E7-6D8BD23FB427}" type="datetimeFigureOut">
              <a:rPr lang="en-GB" smtClean="0">
                <a:solidFill>
                  <a:prstClr val="black">
                    <a:tint val="75000"/>
                  </a:prstClr>
                </a:solidFill>
              </a:rPr>
              <a:pPr/>
              <a:t>20/06/2025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525504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80060" y="2987042"/>
            <a:ext cx="4240530" cy="8448464"/>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880610" y="2987042"/>
            <a:ext cx="4240530" cy="8448464"/>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5B9577D-D8C0-424C-91E7-6D8BD23FB427}" type="datetimeFigureOut">
              <a:rPr lang="en-GB" smtClean="0">
                <a:solidFill>
                  <a:prstClr val="black">
                    <a:tint val="75000"/>
                  </a:prstClr>
                </a:solidFill>
              </a:rPr>
              <a:pPr/>
              <a:t>20/06/2025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824456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80061" y="2865544"/>
            <a:ext cx="4242197"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en-US"/>
              <a:t>Click to edit Master text styles</a:t>
            </a:r>
          </a:p>
        </p:txBody>
      </p:sp>
      <p:sp>
        <p:nvSpPr>
          <p:cNvPr id="4" name="Content Placeholder 3"/>
          <p:cNvSpPr>
            <a:spLocks noGrp="1"/>
          </p:cNvSpPr>
          <p:nvPr>
            <p:ph sz="half" idx="2"/>
          </p:nvPr>
        </p:nvSpPr>
        <p:spPr>
          <a:xfrm>
            <a:off x="480061" y="4059766"/>
            <a:ext cx="4242197"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877278" y="2865544"/>
            <a:ext cx="4243863"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en-US"/>
              <a:t>Click to edit Master text styles</a:t>
            </a:r>
          </a:p>
        </p:txBody>
      </p:sp>
      <p:sp>
        <p:nvSpPr>
          <p:cNvPr id="6" name="Content Placeholder 5"/>
          <p:cNvSpPr>
            <a:spLocks noGrp="1"/>
          </p:cNvSpPr>
          <p:nvPr>
            <p:ph sz="quarter" idx="4"/>
          </p:nvPr>
        </p:nvSpPr>
        <p:spPr>
          <a:xfrm>
            <a:off x="4877278" y="4059766"/>
            <a:ext cx="4243863"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5B9577D-D8C0-424C-91E7-6D8BD23FB427}" type="datetimeFigureOut">
              <a:rPr lang="en-GB" smtClean="0">
                <a:solidFill>
                  <a:prstClr val="black">
                    <a:tint val="75000"/>
                  </a:prstClr>
                </a:solidFill>
              </a:rPr>
              <a:pPr/>
              <a:t>20/06/2025</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76419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5B9577D-D8C0-424C-91E7-6D8BD23FB427}" type="datetimeFigureOut">
              <a:rPr lang="en-GB" smtClean="0">
                <a:solidFill>
                  <a:prstClr val="black">
                    <a:tint val="75000"/>
                  </a:prstClr>
                </a:solidFill>
              </a:rPr>
              <a:pPr/>
              <a:t>20/06/2025</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529845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B9577D-D8C0-424C-91E7-6D8BD23FB427}" type="datetimeFigureOut">
              <a:rPr lang="en-GB" smtClean="0">
                <a:solidFill>
                  <a:prstClr val="black">
                    <a:tint val="75000"/>
                  </a:prstClr>
                </a:solidFill>
              </a:rPr>
              <a:pPr/>
              <a:t>20/06/2025</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967414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0061" y="509694"/>
            <a:ext cx="3158729" cy="2169160"/>
          </a:xfrm>
        </p:spPr>
        <p:txBody>
          <a:bodyPr anchor="b"/>
          <a:lstStyle>
            <a:lvl1pPr algn="l">
              <a:defRPr sz="2800" b="1"/>
            </a:lvl1pPr>
          </a:lstStyle>
          <a:p>
            <a:r>
              <a:rPr lang="en-US"/>
              <a:t>Click to edit Master title style</a:t>
            </a:r>
            <a:endParaRPr lang="en-GB"/>
          </a:p>
        </p:txBody>
      </p:sp>
      <p:sp>
        <p:nvSpPr>
          <p:cNvPr id="3" name="Content Placeholder 2"/>
          <p:cNvSpPr>
            <a:spLocks noGrp="1"/>
          </p:cNvSpPr>
          <p:nvPr>
            <p:ph idx="1"/>
          </p:nvPr>
        </p:nvSpPr>
        <p:spPr>
          <a:xfrm>
            <a:off x="3753803" y="509695"/>
            <a:ext cx="5367338" cy="10925811"/>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80061" y="2678855"/>
            <a:ext cx="3158729" cy="8756651"/>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en-US"/>
              <a:t>Click to edit Master text styles</a:t>
            </a:r>
          </a:p>
        </p:txBody>
      </p:sp>
      <p:sp>
        <p:nvSpPr>
          <p:cNvPr id="5" name="Date Placeholder 4"/>
          <p:cNvSpPr>
            <a:spLocks noGrp="1"/>
          </p:cNvSpPr>
          <p:nvPr>
            <p:ph type="dt" sz="half" idx="10"/>
          </p:nvPr>
        </p:nvSpPr>
        <p:spPr/>
        <p:txBody>
          <a:bodyPr/>
          <a:lstStyle/>
          <a:p>
            <a:fld id="{45B9577D-D8C0-424C-91E7-6D8BD23FB427}" type="datetimeFigureOut">
              <a:rPr lang="en-GB" smtClean="0">
                <a:solidFill>
                  <a:prstClr val="black">
                    <a:tint val="75000"/>
                  </a:prstClr>
                </a:solidFill>
              </a:rPr>
              <a:pPr/>
              <a:t>20/06/2025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62799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1902" y="8961121"/>
            <a:ext cx="5760720" cy="1057911"/>
          </a:xfrm>
        </p:spPr>
        <p:txBody>
          <a:bodyPr anchor="b"/>
          <a:lstStyle>
            <a:lvl1pPr algn="l">
              <a:defRPr sz="2800" b="1"/>
            </a:lvl1pPr>
          </a:lstStyle>
          <a:p>
            <a:r>
              <a:rPr lang="en-US"/>
              <a:t>Click to edit Master title style</a:t>
            </a:r>
            <a:endParaRPr lang="en-GB"/>
          </a:p>
        </p:txBody>
      </p:sp>
      <p:sp>
        <p:nvSpPr>
          <p:cNvPr id="3" name="Picture Placeholder 2"/>
          <p:cNvSpPr>
            <a:spLocks noGrp="1"/>
          </p:cNvSpPr>
          <p:nvPr>
            <p:ph type="pic" idx="1"/>
          </p:nvPr>
        </p:nvSpPr>
        <p:spPr>
          <a:xfrm>
            <a:off x="1881902" y="1143846"/>
            <a:ext cx="5760720" cy="768096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lang="en-GB"/>
          </a:p>
        </p:txBody>
      </p:sp>
      <p:sp>
        <p:nvSpPr>
          <p:cNvPr id="4" name="Text Placeholder 3"/>
          <p:cNvSpPr>
            <a:spLocks noGrp="1"/>
          </p:cNvSpPr>
          <p:nvPr>
            <p:ph type="body" sz="half" idx="2"/>
          </p:nvPr>
        </p:nvSpPr>
        <p:spPr>
          <a:xfrm>
            <a:off x="1881902" y="10019032"/>
            <a:ext cx="5760720" cy="1502409"/>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en-US"/>
              <a:t>Click to edit Master text styles</a:t>
            </a:r>
          </a:p>
        </p:txBody>
      </p:sp>
      <p:sp>
        <p:nvSpPr>
          <p:cNvPr id="5" name="Date Placeholder 4"/>
          <p:cNvSpPr>
            <a:spLocks noGrp="1"/>
          </p:cNvSpPr>
          <p:nvPr>
            <p:ph type="dt" sz="half" idx="10"/>
          </p:nvPr>
        </p:nvSpPr>
        <p:spPr/>
        <p:txBody>
          <a:bodyPr/>
          <a:lstStyle/>
          <a:p>
            <a:fld id="{45B9577D-D8C0-424C-91E7-6D8BD23FB427}" type="datetimeFigureOut">
              <a:rPr lang="en-GB" smtClean="0">
                <a:solidFill>
                  <a:prstClr val="black">
                    <a:tint val="75000"/>
                  </a:prstClr>
                </a:solidFill>
              </a:rPr>
              <a:pPr/>
              <a:t>20/06/2025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933354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80060" y="512658"/>
            <a:ext cx="8641080" cy="2133600"/>
          </a:xfrm>
          <a:prstGeom prst="rect">
            <a:avLst/>
          </a:prstGeom>
        </p:spPr>
        <p:txBody>
          <a:bodyPr vert="horz" lIns="128016" tIns="64008" rIns="128016" bIns="64008"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80060" y="2987042"/>
            <a:ext cx="8641080" cy="8448464"/>
          </a:xfrm>
          <a:prstGeom prst="rect">
            <a:avLst/>
          </a:prstGeom>
        </p:spPr>
        <p:txBody>
          <a:bodyPr vert="horz" lIns="128016" tIns="64008" rIns="128016" bIns="6400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80060" y="11865188"/>
            <a:ext cx="2240280" cy="681566"/>
          </a:xfrm>
          <a:prstGeom prst="rect">
            <a:avLst/>
          </a:prstGeom>
        </p:spPr>
        <p:txBody>
          <a:bodyPr vert="horz" lIns="128016" tIns="64008" rIns="128016" bIns="64008" rtlCol="0" anchor="ctr"/>
          <a:lstStyle>
            <a:lvl1pPr algn="l">
              <a:defRPr sz="1700">
                <a:solidFill>
                  <a:schemeClr val="tx1">
                    <a:tint val="75000"/>
                  </a:schemeClr>
                </a:solidFill>
              </a:defRPr>
            </a:lvl1pPr>
          </a:lstStyle>
          <a:p>
            <a:fld id="{45B9577D-D8C0-424C-91E7-6D8BD23FB427}" type="datetimeFigureOut">
              <a:rPr lang="en-GB" smtClean="0">
                <a:solidFill>
                  <a:prstClr val="black">
                    <a:tint val="75000"/>
                  </a:prstClr>
                </a:solidFill>
              </a:rPr>
              <a:pPr/>
              <a:t>20/06/2025</a:t>
            </a:fld>
            <a:endParaRPr lang="en-GB">
              <a:solidFill>
                <a:prstClr val="black">
                  <a:tint val="75000"/>
                </a:prstClr>
              </a:solidFill>
            </a:endParaRPr>
          </a:p>
        </p:txBody>
      </p:sp>
      <p:sp>
        <p:nvSpPr>
          <p:cNvPr id="5" name="Footer Placeholder 4"/>
          <p:cNvSpPr>
            <a:spLocks noGrp="1"/>
          </p:cNvSpPr>
          <p:nvPr>
            <p:ph type="ftr" sz="quarter" idx="3"/>
          </p:nvPr>
        </p:nvSpPr>
        <p:spPr>
          <a:xfrm>
            <a:off x="3280410" y="11865188"/>
            <a:ext cx="3040380" cy="681566"/>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880860" y="11865188"/>
            <a:ext cx="2240280" cy="681566"/>
          </a:xfrm>
          <a:prstGeom prst="rect">
            <a:avLst/>
          </a:prstGeom>
        </p:spPr>
        <p:txBody>
          <a:bodyPr vert="horz" lIns="128016" tIns="64008" rIns="128016" bIns="64008" rtlCol="0" anchor="ctr"/>
          <a:lstStyle>
            <a:lvl1pPr algn="r">
              <a:defRPr sz="1700">
                <a:solidFill>
                  <a:schemeClr val="tx1">
                    <a:tint val="75000"/>
                  </a:schemeClr>
                </a:solidFill>
              </a:defRPr>
            </a:lvl1pPr>
          </a:lstStyle>
          <a:p>
            <a:fld id="{FFDE2BEC-D178-40D2-8897-58097FD26402}"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8878512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1280160" rtl="0" eaLnBrk="1" latinLnBrk="0" hangingPunct="1">
        <a:spcBef>
          <a:spcPct val="0"/>
        </a:spcBef>
        <a:buNone/>
        <a:defRPr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9pPr>
    </p:bodyStyle>
    <p:otherStyle>
      <a:defPPr>
        <a:defRPr lang="en-US"/>
      </a:defPPr>
      <a:lvl1pPr marL="0" algn="l" defTabSz="1280160" rtl="0" eaLnBrk="1" latinLnBrk="0" hangingPunct="1">
        <a:defRPr sz="2500" kern="1200">
          <a:solidFill>
            <a:schemeClr val="tx1"/>
          </a:solidFill>
          <a:latin typeface="+mn-lt"/>
          <a:ea typeface="+mn-ea"/>
          <a:cs typeface="+mn-cs"/>
        </a:defRPr>
      </a:lvl1pPr>
      <a:lvl2pPr marL="640080" algn="l" defTabSz="1280160" rtl="0" eaLnBrk="1" latinLnBrk="0" hangingPunct="1">
        <a:defRPr sz="2500" kern="1200">
          <a:solidFill>
            <a:schemeClr val="tx1"/>
          </a:solidFill>
          <a:latin typeface="+mn-lt"/>
          <a:ea typeface="+mn-ea"/>
          <a:cs typeface="+mn-cs"/>
        </a:defRPr>
      </a:lvl2pPr>
      <a:lvl3pPr marL="1280160" algn="l" defTabSz="1280160" rtl="0" eaLnBrk="1" latinLnBrk="0" hangingPunct="1">
        <a:defRPr sz="2500" kern="1200">
          <a:solidFill>
            <a:schemeClr val="tx1"/>
          </a:solidFill>
          <a:latin typeface="+mn-lt"/>
          <a:ea typeface="+mn-ea"/>
          <a:cs typeface="+mn-cs"/>
        </a:defRPr>
      </a:lvl3pPr>
      <a:lvl4pPr marL="1920240" algn="l" defTabSz="1280160" rtl="0" eaLnBrk="1" latinLnBrk="0" hangingPunct="1">
        <a:defRPr sz="2500" kern="1200">
          <a:solidFill>
            <a:schemeClr val="tx1"/>
          </a:solidFill>
          <a:latin typeface="+mn-lt"/>
          <a:ea typeface="+mn-ea"/>
          <a:cs typeface="+mn-cs"/>
        </a:defRPr>
      </a:lvl4pPr>
      <a:lvl5pPr marL="2560320" algn="l" defTabSz="1280160" rtl="0" eaLnBrk="1" latinLnBrk="0" hangingPunct="1">
        <a:defRPr sz="2500" kern="1200">
          <a:solidFill>
            <a:schemeClr val="tx1"/>
          </a:solidFill>
          <a:latin typeface="+mn-lt"/>
          <a:ea typeface="+mn-ea"/>
          <a:cs typeface="+mn-cs"/>
        </a:defRPr>
      </a:lvl5pPr>
      <a:lvl6pPr marL="3200400" algn="l" defTabSz="1280160" rtl="0" eaLnBrk="1" latinLnBrk="0" hangingPunct="1">
        <a:defRPr sz="2500" kern="1200">
          <a:solidFill>
            <a:schemeClr val="tx1"/>
          </a:solidFill>
          <a:latin typeface="+mn-lt"/>
          <a:ea typeface="+mn-ea"/>
          <a:cs typeface="+mn-cs"/>
        </a:defRPr>
      </a:lvl6pPr>
      <a:lvl7pPr marL="3840480" algn="l" defTabSz="1280160" rtl="0" eaLnBrk="1" latinLnBrk="0" hangingPunct="1">
        <a:defRPr sz="2500" kern="1200">
          <a:solidFill>
            <a:schemeClr val="tx1"/>
          </a:solidFill>
          <a:latin typeface="+mn-lt"/>
          <a:ea typeface="+mn-ea"/>
          <a:cs typeface="+mn-cs"/>
        </a:defRPr>
      </a:lvl7pPr>
      <a:lvl8pPr marL="4480560" algn="l" defTabSz="1280160" rtl="0" eaLnBrk="1" latinLnBrk="0" hangingPunct="1">
        <a:defRPr sz="2500" kern="1200">
          <a:solidFill>
            <a:schemeClr val="tx1"/>
          </a:solidFill>
          <a:latin typeface="+mn-lt"/>
          <a:ea typeface="+mn-ea"/>
          <a:cs typeface="+mn-cs"/>
        </a:defRPr>
      </a:lvl8pPr>
      <a:lvl9pPr marL="5120640" algn="l" defTabSz="1280160" rtl="0" eaLnBrk="1" latinLnBrk="0" hangingPunct="1">
        <a:defRPr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bsky.app/profile/npca-natcan.bsky.social" TargetMode="External"/><Relationship Id="rId13" Type="http://schemas.openxmlformats.org/officeDocument/2006/relationships/hyperlink" Target="https://rcs-ceu.shinyapps.io/NPCA/" TargetMode="External"/><Relationship Id="rId18" Type="http://schemas.openxmlformats.org/officeDocument/2006/relationships/hyperlink" Target="https://news.sky.com/story/black-men-in-danger-of-dying-from-prostate-cancer-due-to-health-inequities-13285573" TargetMode="External"/><Relationship Id="rId3" Type="http://schemas.openxmlformats.org/officeDocument/2006/relationships/image" Target="../media/image1.jpeg"/><Relationship Id="rId7" Type="http://schemas.openxmlformats.org/officeDocument/2006/relationships/hyperlink" Target="https://x.com/NPCA_uk" TargetMode="External"/><Relationship Id="rId12" Type="http://schemas.openxmlformats.org/officeDocument/2006/relationships/hyperlink" Target="https://www.npca.org.uk/reports/npca-state-of-the-nation-report-2024/" TargetMode="External"/><Relationship Id="rId17" Type="http://schemas.openxmlformats.org/officeDocument/2006/relationships/hyperlink" Target="https://www.theguardian.com/society/2025/jan/09/black-men-in-england-more-likely-to-be-diagnosed-with-late-stage-prostate-cancer-analysis-shows?CMP=Share_iOSApp_Other" TargetMode="External"/><Relationship Id="rId2" Type="http://schemas.openxmlformats.org/officeDocument/2006/relationships/notesSlide" Target="../notesSlides/notesSlide1.xml"/><Relationship Id="rId16" Type="http://schemas.openxmlformats.org/officeDocument/2006/relationships/hyperlink" Target="https://www.npca.org.uk/reports/npca-patient-summary-2024/" TargetMode="External"/><Relationship Id="rId20"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hyperlink" Target="https://www.npca.org.uk/reports/npca-quality-improvement-plan-2024/" TargetMode="External"/><Relationship Id="rId11" Type="http://schemas.openxmlformats.org/officeDocument/2006/relationships/hyperlink" Target="https://www.npca.org.uk/wp-content/uploads/2025/01/NPCA-State-of-the-Nation-Outlier-Communications-2024.pdf" TargetMode="External"/><Relationship Id="rId5" Type="http://schemas.openxmlformats.org/officeDocument/2006/relationships/hyperlink" Target="https://bmjoncology.bmj.com/content/bmjonc/4/1/e000643.full.pdf" TargetMode="External"/><Relationship Id="rId15" Type="http://schemas.openxmlformats.org/officeDocument/2006/relationships/hyperlink" Target="https://www.npca.org.uk/news/" TargetMode="External"/><Relationship Id="rId10" Type="http://schemas.openxmlformats.org/officeDocument/2006/relationships/hyperlink" Target="https://prostatecanceruk.org/about-us/news-and-views/2025/01/black-men-more-likely-to-be-diagnosed-at-later-stage" TargetMode="External"/><Relationship Id="rId19" Type="http://schemas.openxmlformats.org/officeDocument/2006/relationships/hyperlink" Target="https://www.bmj.com/content/388/bmj.r50" TargetMode="External"/><Relationship Id="rId4" Type="http://schemas.openxmlformats.org/officeDocument/2006/relationships/hyperlink" Target="https://www.ejcancer.com/action/showPdf?pii=S0959-8049%2825%2900116-9" TargetMode="External"/><Relationship Id="rId9" Type="http://schemas.openxmlformats.org/officeDocument/2006/relationships/hyperlink" Target="https://www.linkedin.com/showcase/national-prostate-cancer-audit-npca/" TargetMode="External"/><Relationship Id="rId14" Type="http://schemas.openxmlformats.org/officeDocument/2006/relationships/hyperlink" Target="https://www.npca.org.uk/wp-content/uploads/2025/01/NPCA-State-of-the-Nation-Report-2024_v2.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ounded Rectangle 13"/>
          <p:cNvSpPr/>
          <p:nvPr/>
        </p:nvSpPr>
        <p:spPr>
          <a:xfrm>
            <a:off x="232955" y="1463055"/>
            <a:ext cx="597600" cy="5384963"/>
          </a:xfrm>
          <a:prstGeom prst="roundRect">
            <a:avLst/>
          </a:prstGeom>
          <a:solidFill>
            <a:schemeClr val="accent6">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128016" tIns="64008" rIns="128016" bIns="64008" spcCol="0" rtlCol="0" anchor="ctr"/>
          <a:lstStyle/>
          <a:p>
            <a:pPr algn="ctr"/>
            <a:r>
              <a:rPr lang="en-GB" sz="2800" b="1" dirty="0">
                <a:solidFill>
                  <a:schemeClr val="tx1"/>
                </a:solidFill>
              </a:rPr>
              <a:t>NATIONAL</a:t>
            </a:r>
            <a:endParaRPr lang="en-GB" sz="1200" b="1" dirty="0">
              <a:solidFill>
                <a:schemeClr val="tx1"/>
              </a:solidFill>
            </a:endParaRPr>
          </a:p>
          <a:p>
            <a:pPr algn="ctr"/>
            <a:r>
              <a:rPr lang="en-GB" sz="1300" b="1" dirty="0">
                <a:solidFill>
                  <a:schemeClr val="tx1"/>
                </a:solidFill>
              </a:rPr>
              <a:t>Evidence of national improvements in the quality and outcomes of care</a:t>
            </a:r>
          </a:p>
        </p:txBody>
      </p:sp>
      <p:sp>
        <p:nvSpPr>
          <p:cNvPr id="18" name="Rounded Rectangle 17"/>
          <p:cNvSpPr/>
          <p:nvPr/>
        </p:nvSpPr>
        <p:spPr>
          <a:xfrm>
            <a:off x="929966" y="7042969"/>
            <a:ext cx="3633703" cy="5310122"/>
          </a:xfrm>
          <a:prstGeom prst="roundRect">
            <a:avLst>
              <a:gd name="adj" fmla="val 5515"/>
            </a:avLst>
          </a:prstGeom>
          <a:solidFill>
            <a:schemeClr val="accent4">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pPr algn="ctr"/>
            <a:endParaRPr lang="en-GB" sz="4400" dirty="0">
              <a:solidFill>
                <a:prstClr val="white"/>
              </a:solidFill>
            </a:endParaRPr>
          </a:p>
        </p:txBody>
      </p:sp>
      <p:sp>
        <p:nvSpPr>
          <p:cNvPr id="21" name="Rounded Rectangle 20"/>
          <p:cNvSpPr/>
          <p:nvPr/>
        </p:nvSpPr>
        <p:spPr>
          <a:xfrm>
            <a:off x="232955" y="7003192"/>
            <a:ext cx="596660" cy="5349899"/>
          </a:xfrm>
          <a:prstGeom prst="roundRect">
            <a:avLst/>
          </a:prstGeom>
          <a:solidFill>
            <a:schemeClr val="accent4">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128016" tIns="64008" rIns="128016" bIns="64008" spcCol="0" rtlCol="0" anchor="ctr"/>
          <a:lstStyle/>
          <a:p>
            <a:pPr algn="ctr"/>
            <a:r>
              <a:rPr lang="en-GB" sz="2800" b="1" dirty="0">
                <a:solidFill>
                  <a:schemeClr val="tx1"/>
                </a:solidFill>
              </a:rPr>
              <a:t>LOCAL</a:t>
            </a:r>
            <a:r>
              <a:rPr lang="en-GB" sz="1300" b="1" dirty="0">
                <a:solidFill>
                  <a:schemeClr val="tx1"/>
                </a:solidFill>
              </a:rPr>
              <a:t> </a:t>
            </a:r>
          </a:p>
          <a:p>
            <a:pPr algn="ctr"/>
            <a:r>
              <a:rPr lang="en-GB" sz="1300" b="1" dirty="0">
                <a:solidFill>
                  <a:schemeClr val="tx1"/>
                </a:solidFill>
              </a:rPr>
              <a:t>How the project stimulates quality improvement (QI)</a:t>
            </a:r>
          </a:p>
        </p:txBody>
      </p:sp>
      <p:sp>
        <p:nvSpPr>
          <p:cNvPr id="23" name="Rounded Rectangle 22"/>
          <p:cNvSpPr/>
          <p:nvPr/>
        </p:nvSpPr>
        <p:spPr>
          <a:xfrm>
            <a:off x="5703159" y="6972122"/>
            <a:ext cx="3645000" cy="5380969"/>
          </a:xfrm>
          <a:prstGeom prst="roundRect">
            <a:avLst>
              <a:gd name="adj" fmla="val 4421"/>
            </a:avLst>
          </a:prstGeom>
          <a:solidFill>
            <a:schemeClr val="accent3">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pPr algn="ctr"/>
            <a:endParaRPr lang="en-GB" sz="4400" dirty="0">
              <a:solidFill>
                <a:prstClr val="white"/>
              </a:solidFill>
            </a:endParaRPr>
          </a:p>
        </p:txBody>
      </p:sp>
      <p:sp>
        <p:nvSpPr>
          <p:cNvPr id="26" name="Rounded Rectangle 25"/>
          <p:cNvSpPr/>
          <p:nvPr/>
        </p:nvSpPr>
        <p:spPr>
          <a:xfrm>
            <a:off x="4999194" y="6978895"/>
            <a:ext cx="596660" cy="5380970"/>
          </a:xfrm>
          <a:prstGeom prst="roundRect">
            <a:avLst/>
          </a:prstGeom>
          <a:solidFill>
            <a:schemeClr val="accent3">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128016" tIns="64008" rIns="128016" bIns="64008" spcCol="0" rtlCol="0" anchor="ctr"/>
          <a:lstStyle/>
          <a:p>
            <a:pPr algn="ctr"/>
            <a:r>
              <a:rPr lang="en-GB" sz="2800" b="1" dirty="0">
                <a:solidFill>
                  <a:schemeClr val="tx1"/>
                </a:solidFill>
              </a:rPr>
              <a:t>PUBLIC </a:t>
            </a:r>
          </a:p>
          <a:p>
            <a:pPr algn="ctr"/>
            <a:r>
              <a:rPr lang="en-GB" sz="1300" b="1" dirty="0">
                <a:solidFill>
                  <a:schemeClr val="tx1"/>
                </a:solidFill>
              </a:rPr>
              <a:t>How the project is used by the public and the demand for it</a:t>
            </a:r>
          </a:p>
        </p:txBody>
      </p:sp>
      <p:sp>
        <p:nvSpPr>
          <p:cNvPr id="30" name="Rounded Rectangle 29"/>
          <p:cNvSpPr/>
          <p:nvPr/>
        </p:nvSpPr>
        <p:spPr>
          <a:xfrm>
            <a:off x="5676145" y="1463055"/>
            <a:ext cx="3657515" cy="5384962"/>
          </a:xfrm>
          <a:prstGeom prst="roundRect">
            <a:avLst>
              <a:gd name="adj" fmla="val 4677"/>
            </a:avLst>
          </a:prstGeom>
          <a:solidFill>
            <a:schemeClr val="accent5">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pPr algn="ctr"/>
            <a:endParaRPr lang="en-GB" sz="4400">
              <a:solidFill>
                <a:prstClr val="white"/>
              </a:solidFill>
            </a:endParaRPr>
          </a:p>
        </p:txBody>
      </p:sp>
      <p:sp>
        <p:nvSpPr>
          <p:cNvPr id="31" name="Rounded Rectangle 30"/>
          <p:cNvSpPr/>
          <p:nvPr/>
        </p:nvSpPr>
        <p:spPr>
          <a:xfrm>
            <a:off x="4999194" y="1461053"/>
            <a:ext cx="596660" cy="5386965"/>
          </a:xfrm>
          <a:prstGeom prst="roundRect">
            <a:avLst/>
          </a:prstGeom>
          <a:solidFill>
            <a:schemeClr val="accent5">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vert="vert270" lIns="128016" tIns="64008" rIns="128016" bIns="64008" spcCol="0" rtlCol="0" anchor="ctr"/>
          <a:lstStyle/>
          <a:p>
            <a:pPr algn="ctr"/>
            <a:r>
              <a:rPr lang="en-GB" sz="2800" b="1" dirty="0">
                <a:solidFill>
                  <a:schemeClr val="tx1"/>
                </a:solidFill>
              </a:rPr>
              <a:t>SYSTEM</a:t>
            </a:r>
            <a:r>
              <a:rPr lang="en-GB" sz="1300" b="1" dirty="0">
                <a:solidFill>
                  <a:schemeClr val="tx1"/>
                </a:solidFill>
              </a:rPr>
              <a:t> </a:t>
            </a:r>
          </a:p>
          <a:p>
            <a:pPr algn="ctr"/>
            <a:r>
              <a:rPr lang="en-GB" sz="1300" b="1" dirty="0">
                <a:solidFill>
                  <a:schemeClr val="tx1"/>
                </a:solidFill>
              </a:rPr>
              <a:t>How the project supports policy development &amp; management of the system</a:t>
            </a:r>
          </a:p>
        </p:txBody>
      </p:sp>
      <p:sp>
        <p:nvSpPr>
          <p:cNvPr id="94" name="Rounded Rectangle 93"/>
          <p:cNvSpPr/>
          <p:nvPr/>
        </p:nvSpPr>
        <p:spPr>
          <a:xfrm>
            <a:off x="935842" y="1463054"/>
            <a:ext cx="3631993" cy="5400000"/>
          </a:xfrm>
          <a:prstGeom prst="roundRect">
            <a:avLst>
              <a:gd name="adj" fmla="val 4255"/>
            </a:avLst>
          </a:prstGeom>
          <a:solidFill>
            <a:schemeClr val="accent6">
              <a:lumMod val="40000"/>
              <a:lumOff val="6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t"/>
          <a:lstStyle/>
          <a:p>
            <a:endParaRPr lang="en-GB" sz="4400" dirty="0">
              <a:solidFill>
                <a:prstClr val="black"/>
              </a:solidFill>
            </a:endParaRPr>
          </a:p>
        </p:txBody>
      </p:sp>
      <p:sp>
        <p:nvSpPr>
          <p:cNvPr id="11" name="Round Diagonal Corner Rectangle 10"/>
          <p:cNvSpPr/>
          <p:nvPr/>
        </p:nvSpPr>
        <p:spPr>
          <a:xfrm>
            <a:off x="201622" y="100813"/>
            <a:ext cx="4797571" cy="1158616"/>
          </a:xfrm>
          <a:prstGeom prst="round2DiagRect">
            <a:avLst/>
          </a:prstGeom>
          <a:solidFill>
            <a:srgbClr val="6A92A5"/>
          </a:solidFill>
          <a:ln>
            <a:solidFill>
              <a:srgbClr val="6A92A5"/>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4400" dirty="0">
                <a:solidFill>
                  <a:schemeClr val="bg1"/>
                </a:solidFill>
                <a:latin typeface="Calibri he"/>
                <a:ea typeface="Arial Unicode MS" panose="020B0604020202020204" pitchFamily="34" charset="-128"/>
                <a:cs typeface="Calibri" panose="020F0502020204030204" pitchFamily="34" charset="0"/>
              </a:rPr>
              <a:t>Impact of NPCA</a:t>
            </a:r>
          </a:p>
        </p:txBody>
      </p:sp>
      <p:pic>
        <p:nvPicPr>
          <p:cNvPr id="127" name="Picture 2" descr="I:\HQIP Logos\HQIP Jpeg Logos\HQIP_logo_large.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11300" b="14929"/>
          <a:stretch/>
        </p:blipFill>
        <p:spPr bwMode="auto">
          <a:xfrm>
            <a:off x="7357128" y="319102"/>
            <a:ext cx="2077759" cy="81083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6398591" y="12477197"/>
            <a:ext cx="3187621" cy="344710"/>
          </a:xfrm>
          <a:prstGeom prst="rect">
            <a:avLst/>
          </a:prstGeom>
          <a:noFill/>
        </p:spPr>
        <p:txBody>
          <a:bodyPr wrap="square" lIns="128016" tIns="64008" rIns="128016" bIns="64008" rtlCol="0">
            <a:spAutoFit/>
          </a:bodyPr>
          <a:lstStyle/>
          <a:p>
            <a:pPr algn="r"/>
            <a:r>
              <a:rPr lang="en-GB" sz="1400" dirty="0"/>
              <a:t>June 2025</a:t>
            </a:r>
            <a:endParaRPr lang="en-GB" sz="2800" dirty="0"/>
          </a:p>
        </p:txBody>
      </p:sp>
      <p:sp>
        <p:nvSpPr>
          <p:cNvPr id="6" name="TextBox 5"/>
          <p:cNvSpPr txBox="1"/>
          <p:nvPr/>
        </p:nvSpPr>
        <p:spPr>
          <a:xfrm>
            <a:off x="2784376" y="12477197"/>
            <a:ext cx="4572752" cy="276999"/>
          </a:xfrm>
          <a:prstGeom prst="rect">
            <a:avLst/>
          </a:prstGeom>
          <a:noFill/>
        </p:spPr>
        <p:txBody>
          <a:bodyPr wrap="square" rtlCol="0">
            <a:spAutoFit/>
          </a:bodyPr>
          <a:lstStyle/>
          <a:p>
            <a:r>
              <a:rPr lang="en-GB" sz="1200" b="1" i="1" dirty="0"/>
              <a:t>© 2025 Healthcare Quality Improvement Partnership (HQIP)</a:t>
            </a:r>
            <a:endParaRPr lang="en-GB" sz="1200" dirty="0"/>
          </a:p>
        </p:txBody>
      </p:sp>
      <p:sp>
        <p:nvSpPr>
          <p:cNvPr id="74" name="Rounded Rectangle 73"/>
          <p:cNvSpPr/>
          <p:nvPr/>
        </p:nvSpPr>
        <p:spPr>
          <a:xfrm>
            <a:off x="5797779" y="2408451"/>
            <a:ext cx="3415974" cy="3244874"/>
          </a:xfrm>
          <a:prstGeom prst="roundRect">
            <a:avLst/>
          </a:prstGeom>
          <a:solidFill>
            <a:schemeClr val="accent5">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pPr>
              <a:lnSpc>
                <a:spcPct val="107000"/>
              </a:lnSpc>
            </a:pPr>
            <a:r>
              <a:rPr lang="en-US" sz="1050" dirty="0">
                <a:solidFill>
                  <a:prstClr val="black"/>
                </a:solidFill>
              </a:rPr>
              <a:t>Key peer reviewed publications since June 2024 include:</a:t>
            </a:r>
          </a:p>
          <a:p>
            <a:pPr>
              <a:lnSpc>
                <a:spcPct val="107000"/>
              </a:lnSpc>
            </a:pPr>
            <a:endParaRPr lang="en-US" sz="1050" dirty="0">
              <a:solidFill>
                <a:prstClr val="black"/>
              </a:solidFill>
            </a:endParaRPr>
          </a:p>
          <a:p>
            <a:pPr>
              <a:lnSpc>
                <a:spcPct val="107000"/>
              </a:lnSpc>
            </a:pPr>
            <a:r>
              <a:rPr lang="en-GB" sz="1050" dirty="0">
                <a:solidFill>
                  <a:prstClr val="black"/>
                </a:solidFill>
                <a:hlinkClick r:id="rId4"/>
              </a:rPr>
              <a:t>Are Evidence-Based Guidelines Translating into Clinical Practice? A National Population-Based Study of the Use of Treatment Intensification in Metastatic Hormone-Sensitive Prostate Cancer (</a:t>
            </a:r>
            <a:r>
              <a:rPr lang="en-GB" sz="1050" dirty="0" err="1">
                <a:solidFill>
                  <a:prstClr val="black"/>
                </a:solidFill>
                <a:hlinkClick r:id="rId4"/>
              </a:rPr>
              <a:t>mHSPC</a:t>
            </a:r>
            <a:r>
              <a:rPr lang="en-GB" sz="1050" dirty="0">
                <a:solidFill>
                  <a:prstClr val="black"/>
                </a:solidFill>
                <a:hlinkClick r:id="rId4"/>
              </a:rPr>
              <a:t>) in England</a:t>
            </a:r>
            <a:r>
              <a:rPr lang="en-GB" sz="1050" dirty="0">
                <a:solidFill>
                  <a:prstClr val="black"/>
                </a:solidFill>
              </a:rPr>
              <a:t>. March 2025</a:t>
            </a:r>
          </a:p>
          <a:p>
            <a:pPr>
              <a:lnSpc>
                <a:spcPct val="107000"/>
              </a:lnSpc>
            </a:pPr>
            <a:endParaRPr lang="en-GB" sz="1050" dirty="0">
              <a:solidFill>
                <a:prstClr val="black"/>
              </a:solidFill>
            </a:endParaRPr>
          </a:p>
          <a:p>
            <a:pPr>
              <a:lnSpc>
                <a:spcPct val="107000"/>
              </a:lnSpc>
            </a:pPr>
            <a:r>
              <a:rPr lang="en-GB" sz="1050" dirty="0">
                <a:solidFill>
                  <a:prstClr val="black"/>
                </a:solidFill>
                <a:hlinkClick r:id="rId5"/>
              </a:rPr>
              <a:t>Geographic, socioeconomic and demographic inequalities in the incidence of metastatic prostate cancer at time of diagnosis in England: a population-based evaluation</a:t>
            </a:r>
            <a:r>
              <a:rPr lang="en-GB" sz="1050" dirty="0">
                <a:solidFill>
                  <a:prstClr val="black"/>
                </a:solidFill>
              </a:rPr>
              <a:t>. April 2025</a:t>
            </a:r>
            <a:endParaRPr lang="en-US" sz="1050" dirty="0">
              <a:solidFill>
                <a:prstClr val="black"/>
              </a:solidFill>
            </a:endParaRPr>
          </a:p>
          <a:p>
            <a:pPr>
              <a:lnSpc>
                <a:spcPct val="107000"/>
              </a:lnSpc>
            </a:pPr>
            <a:endParaRPr lang="en-US" sz="1050" dirty="0">
              <a:solidFill>
                <a:prstClr val="black"/>
              </a:solidFill>
            </a:endParaRPr>
          </a:p>
          <a:p>
            <a:pPr>
              <a:lnSpc>
                <a:spcPct val="107000"/>
              </a:lnSpc>
            </a:pPr>
            <a:r>
              <a:rPr lang="en-US" sz="1050" dirty="0">
                <a:solidFill>
                  <a:prstClr val="black"/>
                </a:solidFill>
              </a:rPr>
              <a:t>This research has translated into a new performance indicator included in the next NPCA State of the Nation report and which will be a key focus of the NPCA Quality Improvement Initiative.</a:t>
            </a:r>
          </a:p>
        </p:txBody>
      </p:sp>
      <p:sp>
        <p:nvSpPr>
          <p:cNvPr id="79" name="Rounded Rectangle 78"/>
          <p:cNvSpPr/>
          <p:nvPr/>
        </p:nvSpPr>
        <p:spPr>
          <a:xfrm>
            <a:off x="1056184" y="7119927"/>
            <a:ext cx="3421514" cy="865049"/>
          </a:xfrm>
          <a:prstGeom prst="roundRect">
            <a:avLst/>
          </a:prstGeom>
          <a:solidFill>
            <a:schemeClr val="accent4">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36000" bIns="64008" spcCol="0" rtlCol="0" anchor="ctr"/>
          <a:lstStyle/>
          <a:p>
            <a:r>
              <a:rPr lang="en-CA" sz="1050" dirty="0">
                <a:solidFill>
                  <a:schemeClr val="tx1"/>
                </a:solidFill>
              </a:rPr>
              <a:t>In September 2024, the NPCA published their </a:t>
            </a:r>
            <a:r>
              <a:rPr lang="en-CA" sz="1050" dirty="0">
                <a:solidFill>
                  <a:schemeClr val="tx1"/>
                </a:solidFill>
                <a:hlinkClick r:id="rId6"/>
              </a:rPr>
              <a:t>Quality Improvement Plan</a:t>
            </a:r>
            <a:r>
              <a:rPr lang="en-CA" sz="1050" dirty="0">
                <a:solidFill>
                  <a:schemeClr val="tx1"/>
                </a:solidFill>
              </a:rPr>
              <a:t>. This </a:t>
            </a:r>
            <a:r>
              <a:rPr lang="en-GB" sz="1050" dirty="0">
                <a:solidFill>
                  <a:schemeClr val="tx1"/>
                </a:solidFill>
              </a:rPr>
              <a:t>set out the renewed scope, care pathway, and updated quality improvement goals of the audit. Aligned to these goals were the performance indicators which the NPCA reports on.</a:t>
            </a:r>
            <a:endParaRPr lang="en-CA" sz="1050" dirty="0">
              <a:solidFill>
                <a:schemeClr val="tx1"/>
              </a:solidFill>
            </a:endParaRPr>
          </a:p>
        </p:txBody>
      </p:sp>
      <p:sp>
        <p:nvSpPr>
          <p:cNvPr id="85" name="Rounded Rectangle 84"/>
          <p:cNvSpPr/>
          <p:nvPr/>
        </p:nvSpPr>
        <p:spPr>
          <a:xfrm>
            <a:off x="5797779" y="7062289"/>
            <a:ext cx="3427834" cy="1543621"/>
          </a:xfrm>
          <a:prstGeom prst="roundRect">
            <a:avLst>
              <a:gd name="adj" fmla="val 8873"/>
            </a:avLst>
          </a:prstGeom>
          <a:solidFill>
            <a:schemeClr val="accent3">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050" dirty="0">
                <a:solidFill>
                  <a:prstClr val="black"/>
                </a:solidFill>
              </a:rPr>
              <a:t>The NPCA Patient and Public Involvement (PPI) Forum last met in October 2024, to review the findings from the State of the Nation with members of the NPCA’s Project Team.</a:t>
            </a:r>
          </a:p>
          <a:p>
            <a:endParaRPr lang="en-GB" sz="1050" dirty="0">
              <a:solidFill>
                <a:prstClr val="black"/>
              </a:solidFill>
            </a:endParaRPr>
          </a:p>
          <a:p>
            <a:r>
              <a:rPr lang="en-GB" sz="1050" dirty="0">
                <a:solidFill>
                  <a:prstClr val="black"/>
                </a:solidFill>
              </a:rPr>
              <a:t>The team also provided updates on quarterly reporting, research being carried out and quality improvement plans.</a:t>
            </a:r>
          </a:p>
        </p:txBody>
      </p:sp>
      <p:sp>
        <p:nvSpPr>
          <p:cNvPr id="87" name="Rounded Rectangle 86"/>
          <p:cNvSpPr/>
          <p:nvPr/>
        </p:nvSpPr>
        <p:spPr>
          <a:xfrm>
            <a:off x="5797777" y="10875657"/>
            <a:ext cx="3465781" cy="1393686"/>
          </a:xfrm>
          <a:prstGeom prst="roundRect">
            <a:avLst/>
          </a:prstGeom>
          <a:solidFill>
            <a:schemeClr val="accent3">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050" dirty="0">
                <a:solidFill>
                  <a:prstClr val="black"/>
                </a:solidFill>
              </a:rPr>
              <a:t>Findings from the NPCA are shared on our </a:t>
            </a:r>
            <a:r>
              <a:rPr lang="en-GB" sz="1050" dirty="0">
                <a:solidFill>
                  <a:prstClr val="black"/>
                </a:solidFill>
                <a:hlinkClick r:id="rId7"/>
              </a:rPr>
              <a:t>Twitter/X</a:t>
            </a:r>
            <a:r>
              <a:rPr lang="en-GB" sz="1050" dirty="0">
                <a:solidFill>
                  <a:prstClr val="black"/>
                </a:solidFill>
              </a:rPr>
              <a:t> page and we have expanded our social media presence in 2025 to include </a:t>
            </a:r>
            <a:r>
              <a:rPr lang="en-GB" sz="1050" dirty="0">
                <a:solidFill>
                  <a:prstClr val="black"/>
                </a:solidFill>
                <a:hlinkClick r:id="rId8"/>
              </a:rPr>
              <a:t>Bluesky</a:t>
            </a:r>
            <a:r>
              <a:rPr lang="en-GB" sz="1050" dirty="0">
                <a:solidFill>
                  <a:prstClr val="black"/>
                </a:solidFill>
              </a:rPr>
              <a:t> and </a:t>
            </a:r>
            <a:r>
              <a:rPr lang="en-GB" sz="1050" dirty="0">
                <a:solidFill>
                  <a:prstClr val="black"/>
                </a:solidFill>
                <a:hlinkClick r:id="rId9"/>
              </a:rPr>
              <a:t>LinkedIn</a:t>
            </a:r>
            <a:r>
              <a:rPr lang="en-GB" sz="1050" dirty="0">
                <a:solidFill>
                  <a:prstClr val="black"/>
                </a:solidFill>
              </a:rPr>
              <a:t>. </a:t>
            </a:r>
          </a:p>
          <a:p>
            <a:endParaRPr lang="en-GB" sz="1050" dirty="0">
              <a:solidFill>
                <a:prstClr val="black"/>
              </a:solidFill>
            </a:endParaRPr>
          </a:p>
          <a:p>
            <a:r>
              <a:rPr lang="en-GB" sz="1050" dirty="0">
                <a:solidFill>
                  <a:prstClr val="black"/>
                </a:solidFill>
              </a:rPr>
              <a:t>Our charity stakeholders, Prostate Cancer UK, also share the audit’s work on social media and with their supporters and have used the State of the Nation report findings in one of their </a:t>
            </a:r>
            <a:r>
              <a:rPr lang="en-GB" sz="1050" dirty="0">
                <a:solidFill>
                  <a:prstClr val="black"/>
                </a:solidFill>
                <a:hlinkClick r:id="rId10"/>
              </a:rPr>
              <a:t>media campaigns</a:t>
            </a:r>
            <a:r>
              <a:rPr lang="en-GB" sz="1050" dirty="0">
                <a:solidFill>
                  <a:prstClr val="black"/>
                </a:solidFill>
              </a:rPr>
              <a:t>.</a:t>
            </a:r>
          </a:p>
        </p:txBody>
      </p:sp>
      <p:sp>
        <p:nvSpPr>
          <p:cNvPr id="35" name="Rounded Rectangle 34"/>
          <p:cNvSpPr/>
          <p:nvPr/>
        </p:nvSpPr>
        <p:spPr>
          <a:xfrm>
            <a:off x="1045866" y="8917966"/>
            <a:ext cx="3421514" cy="2518614"/>
          </a:xfrm>
          <a:prstGeom prst="roundRect">
            <a:avLst/>
          </a:prstGeom>
          <a:solidFill>
            <a:schemeClr val="accent4">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9600" tIns="64008" rIns="0" bIns="64008" spcCol="0" rtlCol="0" anchor="ctr"/>
          <a:lstStyle/>
          <a:p>
            <a:r>
              <a:rPr lang="en-GB" sz="1050" dirty="0">
                <a:solidFill>
                  <a:schemeClr val="tx1"/>
                </a:solidFill>
              </a:rPr>
              <a:t>The NPCA ran a formal outlier process for the 2</a:t>
            </a:r>
            <a:r>
              <a:rPr lang="en-GB" sz="1050" baseline="30000" dirty="0">
                <a:solidFill>
                  <a:schemeClr val="tx1"/>
                </a:solidFill>
              </a:rPr>
              <a:t>nd</a:t>
            </a:r>
            <a:r>
              <a:rPr lang="en-GB" sz="1050" dirty="0">
                <a:solidFill>
                  <a:schemeClr val="tx1"/>
                </a:solidFill>
              </a:rPr>
              <a:t> time (post Covid-19 pandemic), for two performance indicators:</a:t>
            </a:r>
          </a:p>
          <a:p>
            <a:pPr marL="171450" indent="-171450">
              <a:buFont typeface="Arial" panose="020B0604020202020204" pitchFamily="34" charset="0"/>
              <a:buChar char="•"/>
            </a:pPr>
            <a:r>
              <a:rPr lang="en-GB" sz="1050" dirty="0">
                <a:solidFill>
                  <a:schemeClr val="tx1"/>
                </a:solidFill>
              </a:rPr>
              <a:t>Proportion of patients experiencing at least one genitourinary (GU) complication requiring a procedural/surgical intervention within 2 years of radical prostatectomy (presented at the level of the surgical centre)</a:t>
            </a:r>
          </a:p>
          <a:p>
            <a:pPr marL="171450" indent="-171450">
              <a:buFont typeface="Arial" panose="020B0604020202020204" pitchFamily="34" charset="0"/>
              <a:buChar char="•"/>
            </a:pPr>
            <a:r>
              <a:rPr lang="en-GB" sz="1050" dirty="0">
                <a:solidFill>
                  <a:schemeClr val="tx1"/>
                </a:solidFill>
              </a:rPr>
              <a:t>Proportion of patients receiving a procedure of the large bowel and a diagnosis indicating radiation toxicity (gastrointestinal [GI] complication) up to 2 years following radical prostate radiotherapy (presented at the level of the radiotherapy centre)</a:t>
            </a:r>
          </a:p>
          <a:p>
            <a:r>
              <a:rPr lang="en-GB" sz="1050" dirty="0">
                <a:solidFill>
                  <a:schemeClr val="tx1"/>
                </a:solidFill>
              </a:rPr>
              <a:t>Three centres were found to be formal outliers and the </a:t>
            </a:r>
            <a:r>
              <a:rPr lang="en-GB" sz="1050" dirty="0">
                <a:solidFill>
                  <a:schemeClr val="tx1"/>
                </a:solidFill>
                <a:hlinkClick r:id="rId11"/>
              </a:rPr>
              <a:t>outlier communications </a:t>
            </a:r>
            <a:r>
              <a:rPr lang="en-GB" sz="1050" dirty="0">
                <a:solidFill>
                  <a:schemeClr val="tx1"/>
                </a:solidFill>
              </a:rPr>
              <a:t>are available.</a:t>
            </a:r>
          </a:p>
        </p:txBody>
      </p:sp>
      <p:sp>
        <p:nvSpPr>
          <p:cNvPr id="36" name="Rounded Rectangle 35"/>
          <p:cNvSpPr/>
          <p:nvPr/>
        </p:nvSpPr>
        <p:spPr>
          <a:xfrm>
            <a:off x="1045865" y="8068945"/>
            <a:ext cx="3421514" cy="765052"/>
          </a:xfrm>
          <a:prstGeom prst="roundRect">
            <a:avLst/>
          </a:prstGeom>
          <a:solidFill>
            <a:schemeClr val="accent4">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9600" tIns="64008" rIns="0" bIns="64008" spcCol="0" rtlCol="0" anchor="ctr"/>
          <a:lstStyle/>
          <a:p>
            <a:r>
              <a:rPr lang="en-GB" sz="1050" dirty="0">
                <a:solidFill>
                  <a:prstClr val="black"/>
                </a:solidFill>
                <a:hlinkClick r:id="rId12"/>
              </a:rPr>
              <a:t>Resources</a:t>
            </a:r>
            <a:r>
              <a:rPr lang="en-GB" sz="1050" dirty="0">
                <a:solidFill>
                  <a:prstClr val="black"/>
                </a:solidFill>
              </a:rPr>
              <a:t> are published on the NPCA website to support local Quality Improvement (action plan templates, provider-level reports) and the </a:t>
            </a:r>
            <a:r>
              <a:rPr lang="en-GB" sz="1050" dirty="0">
                <a:solidFill>
                  <a:prstClr val="black"/>
                </a:solidFill>
                <a:hlinkClick r:id="rId13"/>
              </a:rPr>
              <a:t>NPCA Data Dashboard</a:t>
            </a:r>
            <a:r>
              <a:rPr lang="en-GB" sz="1050" dirty="0">
                <a:solidFill>
                  <a:prstClr val="black"/>
                </a:solidFill>
              </a:rPr>
              <a:t>, updated quarterly, was launched in April 2025.</a:t>
            </a:r>
          </a:p>
        </p:txBody>
      </p:sp>
      <p:sp>
        <p:nvSpPr>
          <p:cNvPr id="7" name="Rounded Rectangle 6"/>
          <p:cNvSpPr/>
          <p:nvPr/>
        </p:nvSpPr>
        <p:spPr>
          <a:xfrm>
            <a:off x="992427" y="1504256"/>
            <a:ext cx="3528392" cy="2676525"/>
          </a:xfrm>
          <a:prstGeom prst="roundRect">
            <a:avLst>
              <a:gd name="adj" fmla="val 4901"/>
            </a:avLst>
          </a:prstGeom>
          <a:solidFill>
            <a:schemeClr val="accent6">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050" dirty="0">
                <a:solidFill>
                  <a:schemeClr val="tx1"/>
                </a:solidFill>
              </a:rPr>
              <a:t>The </a:t>
            </a:r>
            <a:r>
              <a:rPr lang="en-GB" sz="1050" dirty="0">
                <a:solidFill>
                  <a:schemeClr val="tx1"/>
                </a:solidFill>
                <a:hlinkClick r:id="rId14"/>
              </a:rPr>
              <a:t>NPCA’s second State of the Nation Report </a:t>
            </a:r>
            <a:r>
              <a:rPr lang="en-GB" sz="1050" dirty="0">
                <a:solidFill>
                  <a:schemeClr val="tx1"/>
                </a:solidFill>
              </a:rPr>
              <a:t>was published on 9</a:t>
            </a:r>
            <a:r>
              <a:rPr lang="en-GB" sz="1050" baseline="30000" dirty="0">
                <a:solidFill>
                  <a:schemeClr val="tx1"/>
                </a:solidFill>
              </a:rPr>
              <a:t>th</a:t>
            </a:r>
            <a:r>
              <a:rPr lang="en-GB" sz="1050" dirty="0">
                <a:solidFill>
                  <a:schemeClr val="tx1"/>
                </a:solidFill>
              </a:rPr>
              <a:t> January 2025.</a:t>
            </a:r>
          </a:p>
          <a:p>
            <a:endParaRPr lang="en-CA" sz="500" dirty="0">
              <a:solidFill>
                <a:schemeClr val="tx1"/>
              </a:solidFill>
            </a:endParaRPr>
          </a:p>
          <a:p>
            <a:r>
              <a:rPr lang="en-CA" sz="1050" dirty="0">
                <a:solidFill>
                  <a:schemeClr val="tx1"/>
                </a:solidFill>
              </a:rPr>
              <a:t>The number of men diagnosed with prostate cancer in England in 2023, using the Rapid Cancer Registration Dataset, was 55,241. This was the highest number of diagnoses reported by the NPCA, a 9% increase since 2022 and a 25% increase since 2019, with an accompanying 20% increase in radical treatments. In Wales, there was a 26% increase in men diagnosed with prostate cancer from 2021 to 2022 (26% in England).</a:t>
            </a:r>
          </a:p>
          <a:p>
            <a:endParaRPr lang="en-CA" sz="500" dirty="0">
              <a:solidFill>
                <a:schemeClr val="tx1"/>
              </a:solidFill>
            </a:endParaRPr>
          </a:p>
          <a:p>
            <a:r>
              <a:rPr lang="en-CA" sz="1050" dirty="0">
                <a:solidFill>
                  <a:schemeClr val="tx1"/>
                </a:solidFill>
              </a:rPr>
              <a:t>The proportions of the six performance indicators reported (metastatic diagnoses [18%], radical treatments in low [10%] and high-risk patients [69%], complications following radical treatment [6-17%]) remained stable compared to the previous year in England and Wales.</a:t>
            </a:r>
          </a:p>
        </p:txBody>
      </p:sp>
      <p:sp>
        <p:nvSpPr>
          <p:cNvPr id="44" name="Rounded Rectangle 43"/>
          <p:cNvSpPr/>
          <p:nvPr/>
        </p:nvSpPr>
        <p:spPr>
          <a:xfrm>
            <a:off x="5808712" y="1621622"/>
            <a:ext cx="3427834" cy="602714"/>
          </a:xfrm>
          <a:prstGeom prst="roundRect">
            <a:avLst/>
          </a:prstGeom>
          <a:solidFill>
            <a:schemeClr val="accent5">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050" dirty="0">
                <a:solidFill>
                  <a:prstClr val="black"/>
                </a:solidFill>
              </a:rPr>
              <a:t>NPCA results are published in peer reviewed publications and presented at national conferences (annually at BUG and BAUS </a:t>
            </a:r>
            <a:r>
              <a:rPr lang="en-GB" sz="1050">
                <a:solidFill>
                  <a:prstClr val="black"/>
                </a:solidFill>
              </a:rPr>
              <a:t>Oncology).</a:t>
            </a:r>
            <a:endParaRPr lang="en-GB" sz="1050" i="1" dirty="0">
              <a:solidFill>
                <a:schemeClr val="tx1"/>
              </a:solidFill>
            </a:endParaRPr>
          </a:p>
        </p:txBody>
      </p:sp>
      <p:sp>
        <p:nvSpPr>
          <p:cNvPr id="46" name="Rounded Rectangle 45"/>
          <p:cNvSpPr/>
          <p:nvPr/>
        </p:nvSpPr>
        <p:spPr>
          <a:xfrm>
            <a:off x="1030814" y="11504291"/>
            <a:ext cx="3432005" cy="765052"/>
          </a:xfrm>
          <a:prstGeom prst="roundRect">
            <a:avLst/>
          </a:prstGeom>
          <a:solidFill>
            <a:schemeClr val="accent4">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9600" tIns="64008" rIns="0" bIns="64008" spcCol="0" rtlCol="0" anchor="ctr"/>
          <a:lstStyle/>
          <a:p>
            <a:r>
              <a:rPr lang="en-GB" sz="1050" dirty="0">
                <a:solidFill>
                  <a:prstClr val="black"/>
                </a:solidFill>
              </a:rPr>
              <a:t>The NPCA publishes quarterly Newsletters, disseminated to provider Clinical Leads and NPCA contacts, providing regular updates on the current and future work of the audit. </a:t>
            </a:r>
            <a:r>
              <a:rPr lang="en-GB" sz="1050" dirty="0">
                <a:solidFill>
                  <a:prstClr val="black"/>
                </a:solidFill>
                <a:hlinkClick r:id="rId15"/>
              </a:rPr>
              <a:t>https://www.npca.org.uk/news/</a:t>
            </a:r>
            <a:r>
              <a:rPr lang="en-GB" sz="1050" dirty="0">
                <a:solidFill>
                  <a:prstClr val="black"/>
                </a:solidFill>
              </a:rPr>
              <a:t> </a:t>
            </a:r>
          </a:p>
        </p:txBody>
      </p:sp>
      <p:sp>
        <p:nvSpPr>
          <p:cNvPr id="47" name="Rounded Rectangle 46"/>
          <p:cNvSpPr/>
          <p:nvPr/>
        </p:nvSpPr>
        <p:spPr>
          <a:xfrm>
            <a:off x="984176" y="4257739"/>
            <a:ext cx="3528392" cy="2512459"/>
          </a:xfrm>
          <a:prstGeom prst="roundRect">
            <a:avLst>
              <a:gd name="adj" fmla="val 7144"/>
            </a:avLst>
          </a:prstGeom>
          <a:solidFill>
            <a:schemeClr val="accent6">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050" dirty="0">
                <a:solidFill>
                  <a:schemeClr val="tx1"/>
                </a:solidFill>
              </a:rPr>
              <a:t>The report highlighted diagnoses and treatment variation (age, ethnicity and Index of Multiple Deprivation) in England (2021-2023). Findings include:</a:t>
            </a:r>
          </a:p>
          <a:p>
            <a:endParaRPr lang="en-GB" sz="500" dirty="0">
              <a:solidFill>
                <a:schemeClr val="tx1"/>
              </a:solidFill>
            </a:endParaRPr>
          </a:p>
          <a:p>
            <a:pPr marL="171450" indent="-171450">
              <a:buFont typeface="Arial" panose="020B0604020202020204" pitchFamily="34" charset="0"/>
              <a:buChar char="•"/>
            </a:pPr>
            <a:r>
              <a:rPr lang="en-GB" sz="1050" dirty="0">
                <a:solidFill>
                  <a:schemeClr val="tx1"/>
                </a:solidFill>
              </a:rPr>
              <a:t>90% of prostate cancer diagnoses in England were in white men</a:t>
            </a:r>
          </a:p>
          <a:p>
            <a:pPr marL="171450" indent="-171450">
              <a:buFont typeface="Arial" panose="020B0604020202020204" pitchFamily="34" charset="0"/>
              <a:buChar char="•"/>
            </a:pPr>
            <a:r>
              <a:rPr lang="en-GB" sz="1050" dirty="0">
                <a:solidFill>
                  <a:schemeClr val="tx1"/>
                </a:solidFill>
              </a:rPr>
              <a:t>Black populations had more cases per 1000 men than other ethnicities (17/1000s for 70-74 yrs)</a:t>
            </a:r>
          </a:p>
          <a:p>
            <a:pPr marL="171450" indent="-171450">
              <a:buFont typeface="Arial" panose="020B0604020202020204" pitchFamily="34" charset="0"/>
              <a:buChar char="•"/>
            </a:pPr>
            <a:r>
              <a:rPr lang="en-GB" sz="1050" dirty="0">
                <a:solidFill>
                  <a:schemeClr val="tx1"/>
                </a:solidFill>
              </a:rPr>
              <a:t>White men aged &gt;85 years were more often diagnosed with stage 4 cancer than 65-84 years (1.5/1000 vs 1.1/1000 respectively)</a:t>
            </a:r>
          </a:p>
          <a:p>
            <a:pPr marL="171450" indent="-171450">
              <a:buFont typeface="Arial" panose="020B0604020202020204" pitchFamily="34" charset="0"/>
              <a:buChar char="•"/>
            </a:pPr>
            <a:r>
              <a:rPr lang="en-GB" sz="1050" dirty="0">
                <a:solidFill>
                  <a:schemeClr val="tx1"/>
                </a:solidFill>
              </a:rPr>
              <a:t>Black men aged 60-69 years were less likely to receive radical treatment than white men (68% vs 82% respectively), and men living in more deprived areas had lower treatment rates than those in less deprived areas (75 vs 83% respectively).</a:t>
            </a:r>
          </a:p>
        </p:txBody>
      </p:sp>
      <p:sp>
        <p:nvSpPr>
          <p:cNvPr id="12" name="Rounded Rectangle 87">
            <a:extLst>
              <a:ext uri="{FF2B5EF4-FFF2-40B4-BE49-F238E27FC236}">
                <a16:creationId xmlns:a16="http://schemas.microsoft.com/office/drawing/2014/main" id="{92FB4D75-DE5E-D2A7-768C-10444B546529}"/>
              </a:ext>
            </a:extLst>
          </p:cNvPr>
          <p:cNvSpPr/>
          <p:nvPr/>
        </p:nvSpPr>
        <p:spPr>
          <a:xfrm>
            <a:off x="5797778" y="8705261"/>
            <a:ext cx="3438767" cy="2046290"/>
          </a:xfrm>
          <a:prstGeom prst="roundRect">
            <a:avLst/>
          </a:prstGeom>
          <a:solidFill>
            <a:schemeClr val="accent3">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050" dirty="0">
                <a:solidFill>
                  <a:prstClr val="black"/>
                </a:solidFill>
              </a:rPr>
              <a:t>The PPI Forum members provided feedback regarding their preferred format for the State of the Nation Patient Summary.</a:t>
            </a:r>
          </a:p>
          <a:p>
            <a:endParaRPr lang="en-GB" sz="1050" dirty="0">
              <a:solidFill>
                <a:prstClr val="black"/>
              </a:solidFill>
            </a:endParaRPr>
          </a:p>
          <a:p>
            <a:r>
              <a:rPr lang="en-GB" sz="1050" dirty="0">
                <a:solidFill>
                  <a:prstClr val="black"/>
                </a:solidFill>
              </a:rPr>
              <a:t>An infographic-based Report was favoured and published simultaneously in January 2025 </a:t>
            </a:r>
            <a:r>
              <a:rPr lang="en-GB" sz="1050" dirty="0">
                <a:solidFill>
                  <a:prstClr val="black"/>
                </a:solidFill>
                <a:hlinkClick r:id="rId16"/>
              </a:rPr>
              <a:t>https://www.npca.org.uk/reports/npca-patient-summary-2024/</a:t>
            </a:r>
            <a:r>
              <a:rPr lang="en-GB" sz="1050" dirty="0">
                <a:solidFill>
                  <a:prstClr val="black"/>
                </a:solidFill>
              </a:rPr>
              <a:t> </a:t>
            </a:r>
          </a:p>
          <a:p>
            <a:endParaRPr lang="en-GB" sz="1050" dirty="0">
              <a:solidFill>
                <a:prstClr val="black"/>
              </a:solidFill>
            </a:endParaRPr>
          </a:p>
          <a:p>
            <a:r>
              <a:rPr lang="en-GB" sz="1050" dirty="0">
                <a:solidFill>
                  <a:prstClr val="black"/>
                </a:solidFill>
              </a:rPr>
              <a:t>The group will meet again in June 2025 to review the next State of the Nation Report findings, due for publication October 2025.</a:t>
            </a:r>
          </a:p>
        </p:txBody>
      </p:sp>
      <p:sp>
        <p:nvSpPr>
          <p:cNvPr id="3" name="Rounded Rectangle 73">
            <a:extLst>
              <a:ext uri="{FF2B5EF4-FFF2-40B4-BE49-F238E27FC236}">
                <a16:creationId xmlns:a16="http://schemas.microsoft.com/office/drawing/2014/main" id="{118E7299-B35A-E245-BFD0-DBE454076D20}"/>
              </a:ext>
            </a:extLst>
          </p:cNvPr>
          <p:cNvSpPr/>
          <p:nvPr/>
        </p:nvSpPr>
        <p:spPr>
          <a:xfrm>
            <a:off x="5797779" y="5837440"/>
            <a:ext cx="3427834" cy="932758"/>
          </a:xfrm>
          <a:prstGeom prst="roundRect">
            <a:avLst/>
          </a:prstGeom>
          <a:solidFill>
            <a:schemeClr val="accent5">
              <a:lumMod val="20000"/>
              <a:lumOff val="8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spcCol="0" rtlCol="0" anchor="ctr"/>
          <a:lstStyle/>
          <a:p>
            <a:r>
              <a:rPr lang="en-GB" sz="1050" dirty="0">
                <a:solidFill>
                  <a:prstClr val="black"/>
                </a:solidFill>
              </a:rPr>
              <a:t>Results from the NPCA State of the Nation Report (January 2025) were included in a </a:t>
            </a:r>
            <a:r>
              <a:rPr lang="en-GB" sz="1050" dirty="0">
                <a:solidFill>
                  <a:prstClr val="black"/>
                </a:solidFill>
                <a:hlinkClick r:id="rId10"/>
              </a:rPr>
              <a:t>Prostate Cancer UK Campaign </a:t>
            </a:r>
            <a:r>
              <a:rPr lang="en-GB" sz="1050" dirty="0">
                <a:solidFill>
                  <a:prstClr val="black"/>
                </a:solidFill>
              </a:rPr>
              <a:t>and reported in </a:t>
            </a:r>
            <a:r>
              <a:rPr lang="en-GB" sz="1050" dirty="0">
                <a:solidFill>
                  <a:prstClr val="black"/>
                </a:solidFill>
                <a:hlinkClick r:id="rId17"/>
              </a:rPr>
              <a:t>The Guardian</a:t>
            </a:r>
            <a:r>
              <a:rPr lang="en-GB" sz="1050" dirty="0">
                <a:solidFill>
                  <a:prstClr val="black"/>
                </a:solidFill>
              </a:rPr>
              <a:t>, </a:t>
            </a:r>
            <a:r>
              <a:rPr lang="en-GB" sz="1050" dirty="0">
                <a:solidFill>
                  <a:prstClr val="black"/>
                </a:solidFill>
                <a:hlinkClick r:id="rId18"/>
              </a:rPr>
              <a:t>Sky</a:t>
            </a:r>
            <a:r>
              <a:rPr lang="en-GB" sz="1050" dirty="0">
                <a:solidFill>
                  <a:prstClr val="black"/>
                </a:solidFill>
              </a:rPr>
              <a:t> and in the </a:t>
            </a:r>
            <a:r>
              <a:rPr lang="en-GB" sz="1050" dirty="0">
                <a:solidFill>
                  <a:prstClr val="black"/>
                </a:solidFill>
                <a:hlinkClick r:id="rId19"/>
              </a:rPr>
              <a:t>BMJ</a:t>
            </a:r>
            <a:r>
              <a:rPr lang="en-GB" sz="1050" dirty="0">
                <a:solidFill>
                  <a:prstClr val="black"/>
                </a:solidFill>
              </a:rPr>
              <a:t>.</a:t>
            </a:r>
            <a:endParaRPr lang="en-GB" sz="1050" dirty="0">
              <a:solidFill>
                <a:schemeClr val="tx1"/>
              </a:solidFill>
            </a:endParaRPr>
          </a:p>
        </p:txBody>
      </p:sp>
      <p:pic>
        <p:nvPicPr>
          <p:cNvPr id="15" name="Picture 14" descr="A logo with text and blue diamond&#10;&#10;AI-generated content may be incorrect.">
            <a:extLst>
              <a:ext uri="{FF2B5EF4-FFF2-40B4-BE49-F238E27FC236}">
                <a16:creationId xmlns:a16="http://schemas.microsoft.com/office/drawing/2014/main" id="{450D8DC1-2F02-E80B-9B76-3218DB115856}"/>
              </a:ext>
            </a:extLst>
          </p:cNvPr>
          <p:cNvPicPr>
            <a:picLocks noChangeAspect="1"/>
          </p:cNvPicPr>
          <p:nvPr/>
        </p:nvPicPr>
        <p:blipFill>
          <a:blip r:embed="rId20" cstate="print">
            <a:extLst>
              <a:ext uri="{28A0092B-C50C-407E-A947-70E740481C1C}">
                <a14:useLocalDpi xmlns:a14="http://schemas.microsoft.com/office/drawing/2010/main" val="0"/>
              </a:ext>
            </a:extLst>
          </a:blip>
          <a:srcRect r="13354"/>
          <a:stretch/>
        </p:blipFill>
        <p:spPr>
          <a:xfrm>
            <a:off x="5120755" y="223702"/>
            <a:ext cx="2236373" cy="906194"/>
          </a:xfrm>
          <a:prstGeom prst="rect">
            <a:avLst/>
          </a:prstGeom>
        </p:spPr>
      </p:pic>
    </p:spTree>
    <p:extLst>
      <p:ext uri="{BB962C8B-B14F-4D97-AF65-F5344CB8AC3E}">
        <p14:creationId xmlns:p14="http://schemas.microsoft.com/office/powerpoint/2010/main" val="338168473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3069</TotalTime>
  <Words>902</Words>
  <Application>Microsoft Office PowerPoint</Application>
  <PresentationFormat>A3 Paper (297x420 mm)</PresentationFormat>
  <Paragraphs>50</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he</vt:lpstr>
      <vt:lpstr>1_Office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Campbell</dc:creator>
  <cp:lastModifiedBy>Caroline Rogers</cp:lastModifiedBy>
  <cp:revision>227</cp:revision>
  <cp:lastPrinted>2021-08-19T13:28:46Z</cp:lastPrinted>
  <dcterms:created xsi:type="dcterms:W3CDTF">2016-08-12T08:36:34Z</dcterms:created>
  <dcterms:modified xsi:type="dcterms:W3CDTF">2025-06-20T16:18:25Z</dcterms:modified>
</cp:coreProperties>
</file>