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2420"/>
    <a:srgbClr val="FF6D00"/>
    <a:srgbClr val="075A60"/>
    <a:srgbClr val="3C3C3C"/>
    <a:srgbClr val="043236"/>
    <a:srgbClr val="19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974" autoAdjust="0"/>
    <p:restoredTop sz="94660"/>
  </p:normalViewPr>
  <p:slideViewPr>
    <p:cSldViewPr snapToGrid="0">
      <p:cViewPr>
        <p:scale>
          <a:sx n="75" d="100"/>
          <a:sy n="75" d="100"/>
        </p:scale>
        <p:origin x="1428" y="-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6DB0-9E73-4834-87A5-503706AA03E5}" type="datetimeFigureOut">
              <a:rPr lang="en-GB" smtClean="0"/>
              <a:t>29/05/2025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3C8AE-375B-4954-A46F-367D56414E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889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6DB0-9E73-4834-87A5-503706AA03E5}" type="datetimeFigureOut">
              <a:rPr lang="en-GB" smtClean="0"/>
              <a:t>29/05/2025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3C8AE-375B-4954-A46F-367D56414E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473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6DB0-9E73-4834-87A5-503706AA03E5}" type="datetimeFigureOut">
              <a:rPr lang="en-GB" smtClean="0"/>
              <a:t>29/05/2025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3C8AE-375B-4954-A46F-367D56414E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499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6DB0-9E73-4834-87A5-503706AA03E5}" type="datetimeFigureOut">
              <a:rPr lang="en-GB" smtClean="0"/>
              <a:t>29/05/2025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3C8AE-375B-4954-A46F-367D56414E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58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6DB0-9E73-4834-87A5-503706AA03E5}" type="datetimeFigureOut">
              <a:rPr lang="en-GB" smtClean="0"/>
              <a:t>29/05/2025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3C8AE-375B-4954-A46F-367D56414E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746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6DB0-9E73-4834-87A5-503706AA03E5}" type="datetimeFigureOut">
              <a:rPr lang="en-GB" smtClean="0"/>
              <a:t>29/05/2025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3C8AE-375B-4954-A46F-367D56414E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134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6DB0-9E73-4834-87A5-503706AA03E5}" type="datetimeFigureOut">
              <a:rPr lang="en-GB" smtClean="0"/>
              <a:t>29/05/2025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3C8AE-375B-4954-A46F-367D56414E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999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6DB0-9E73-4834-87A5-503706AA03E5}" type="datetimeFigureOut">
              <a:rPr lang="en-GB" smtClean="0"/>
              <a:t>29/05/2025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3C8AE-375B-4954-A46F-367D56414E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726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6DB0-9E73-4834-87A5-503706AA03E5}" type="datetimeFigureOut">
              <a:rPr lang="en-GB" smtClean="0"/>
              <a:t>29/05/2025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3C8AE-375B-4954-A46F-367D56414E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913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6DB0-9E73-4834-87A5-503706AA03E5}" type="datetimeFigureOut">
              <a:rPr lang="en-GB" smtClean="0"/>
              <a:t>29/05/2025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3C8AE-375B-4954-A46F-367D56414E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496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6DB0-9E73-4834-87A5-503706AA03E5}" type="datetimeFigureOut">
              <a:rPr lang="en-GB" smtClean="0"/>
              <a:t>29/05/2025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3C8AE-375B-4954-A46F-367D56414E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155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F6DB0-9E73-4834-87A5-503706AA03E5}" type="datetimeFigureOut">
              <a:rPr lang="en-GB" smtClean="0"/>
              <a:t>29/05/2025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3C8AE-375B-4954-A46F-367D56414E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010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5-Point Star 58"/>
          <p:cNvSpPr/>
          <p:nvPr/>
        </p:nvSpPr>
        <p:spPr>
          <a:xfrm>
            <a:off x="6224879" y="5515028"/>
            <a:ext cx="360822" cy="350429"/>
          </a:xfrm>
          <a:prstGeom prst="star5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5-Point Star 38"/>
          <p:cNvSpPr/>
          <p:nvPr/>
        </p:nvSpPr>
        <p:spPr>
          <a:xfrm>
            <a:off x="4641615" y="4970434"/>
            <a:ext cx="360822" cy="350429"/>
          </a:xfrm>
          <a:prstGeom prst="star5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logo with a black and white design&#10;&#10;Description automatically generated">
            <a:extLst>
              <a:ext uri="{FF2B5EF4-FFF2-40B4-BE49-F238E27FC236}">
                <a16:creationId xmlns:a16="http://schemas.microsoft.com/office/drawing/2014/main" id="{01275AE0-AD7A-DE10-95E0-BA8212F74DF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" y="285394"/>
            <a:ext cx="1719430" cy="6888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967621"/>
            <a:ext cx="28203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191919"/>
                </a:solidFill>
              </a:rPr>
              <a:t>Impact Poster 2025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71051" y="78910"/>
            <a:ext cx="37649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043236"/>
                </a:solidFill>
              </a:rPr>
              <a:t>National Lung Cancer Audit webinars with British Thoracic Oncology Group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0" y="37114"/>
            <a:ext cx="6858000" cy="14951"/>
          </a:xfrm>
          <a:prstGeom prst="line">
            <a:avLst/>
          </a:prstGeom>
          <a:ln w="38100">
            <a:solidFill>
              <a:srgbClr val="075A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12139649"/>
            <a:ext cx="6858000" cy="148"/>
          </a:xfrm>
          <a:prstGeom prst="line">
            <a:avLst/>
          </a:prstGeom>
          <a:ln w="38100">
            <a:solidFill>
              <a:srgbClr val="075A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0" y="1233829"/>
            <a:ext cx="6858000" cy="30384"/>
          </a:xfrm>
          <a:prstGeom prst="line">
            <a:avLst/>
          </a:prstGeom>
          <a:ln w="38100">
            <a:solidFill>
              <a:srgbClr val="075A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0" y="6200583"/>
            <a:ext cx="47340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Ella Barber</a:t>
            </a:r>
            <a:r>
              <a:rPr lang="en-GB" sz="1400" dirty="0"/>
              <a:t>– NLCA Data Scientist presenting at the Webinar. Showing the functionalities &amp; uses of the new interactive dashboards to support local QI.</a:t>
            </a:r>
          </a:p>
        </p:txBody>
      </p:sp>
      <p:pic>
        <p:nvPicPr>
          <p:cNvPr id="3" name="Picture 2" descr="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3" y="3236253"/>
            <a:ext cx="4213267" cy="28900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9920" t="20161" r="2091" b="13862"/>
          <a:stretch/>
        </p:blipFill>
        <p:spPr>
          <a:xfrm>
            <a:off x="141889" y="4285782"/>
            <a:ext cx="2878401" cy="15757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" y="1309117"/>
            <a:ext cx="682065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/>
              <a:t>In May 2024 and May 2025, NLCA and BTOG held joint webinars to: </a:t>
            </a:r>
          </a:p>
          <a:p>
            <a:pPr marL="342900" indent="-342900">
              <a:buAutoNum type="arabicPeriod"/>
            </a:pPr>
            <a:r>
              <a:rPr lang="en-GB" sz="1400" dirty="0"/>
              <a:t>Promote the findings from the latest State of the Nation reports</a:t>
            </a:r>
          </a:p>
          <a:p>
            <a:pPr marL="342900" indent="-342900">
              <a:buAutoNum type="arabicPeriod"/>
            </a:pPr>
            <a:r>
              <a:rPr lang="en-GB" sz="1400" dirty="0"/>
              <a:t>Introduce new features of our dashboards for trust and cancer alliance level results</a:t>
            </a:r>
          </a:p>
          <a:p>
            <a:pPr marL="342900" indent="-342900">
              <a:buAutoNum type="arabicPeriod"/>
            </a:pPr>
            <a:r>
              <a:rPr lang="en-GB" sz="1400" dirty="0"/>
              <a:t>Discuss future directions of the audit</a:t>
            </a:r>
          </a:p>
          <a:p>
            <a:pPr marL="342900" indent="-342900">
              <a:buAutoNum type="arabicPeriod"/>
            </a:pPr>
            <a:r>
              <a:rPr lang="en-GB" sz="1400" dirty="0"/>
              <a:t>Answer questions live from the audience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562514"/>
            <a:ext cx="6820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75A60"/>
                </a:solidFill>
              </a:rPr>
              <a:t>May 2024: BTOG NLCA Webinar: State of the Nation – what’s working and what isn’t?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643" y="8798266"/>
            <a:ext cx="6778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75A60"/>
                </a:solidFill>
              </a:rPr>
              <a:t>May 2025: BTOG NLCA Webinar: State of the Nation – progress, old challenges and a data-driven road ahead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25999" y="6190032"/>
            <a:ext cx="1198880" cy="644718"/>
          </a:xfrm>
          <a:prstGeom prst="rect">
            <a:avLst/>
          </a:prstGeom>
          <a:ln w="19050">
            <a:solidFill>
              <a:srgbClr val="FF6D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65 live attendees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038020" y="2059387"/>
            <a:ext cx="2214880" cy="369332"/>
          </a:xfrm>
          <a:prstGeom prst="rect">
            <a:avLst/>
          </a:prstGeom>
          <a:noFill/>
          <a:ln w="38100">
            <a:solidFill>
              <a:srgbClr val="075A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CPD points awarded!</a:t>
            </a:r>
          </a:p>
        </p:txBody>
      </p:sp>
      <p:pic>
        <p:nvPicPr>
          <p:cNvPr id="31" name="Picture 30" descr="Quotation Symbol PNG Transparent Images | PNG All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99" y="6797826"/>
            <a:ext cx="1424674" cy="1424674"/>
          </a:xfrm>
          <a:prstGeom prst="rect">
            <a:avLst/>
          </a:prstGeom>
        </p:spPr>
      </p:pic>
      <p:pic>
        <p:nvPicPr>
          <p:cNvPr id="46" name="Picture 45" descr="Quotation Symbol PNG Transparent Images | PNG All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980584" y="7688189"/>
            <a:ext cx="1336014" cy="1336014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894349" y="7401734"/>
            <a:ext cx="51753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Aptos Narrow"/>
              </a:rPr>
              <a:t>Amazing data and great to see the improvements and skill development… clear that all centres do not report to the same standard. Great/really important webinar - well done</a:t>
            </a:r>
            <a:r>
              <a:rPr lang="en-GB" dirty="0"/>
              <a:t>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505441" y="8463895"/>
            <a:ext cx="191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/>
              <a:t>- Anonymous feedback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41889" y="10267080"/>
            <a:ext cx="1198880" cy="926145"/>
          </a:xfrm>
          <a:prstGeom prst="rect">
            <a:avLst/>
          </a:prstGeom>
          <a:ln w="19050">
            <a:solidFill>
              <a:srgbClr val="FF6D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54 live</a:t>
            </a:r>
          </a:p>
          <a:p>
            <a:pPr algn="ctr"/>
            <a:r>
              <a:rPr lang="en-GB" dirty="0"/>
              <a:t>attendees</a:t>
            </a:r>
          </a:p>
        </p:txBody>
      </p:sp>
      <p:sp>
        <p:nvSpPr>
          <p:cNvPr id="53" name="5-Point Star 52"/>
          <p:cNvSpPr/>
          <p:nvPr/>
        </p:nvSpPr>
        <p:spPr>
          <a:xfrm>
            <a:off x="5468179" y="5342229"/>
            <a:ext cx="360822" cy="350429"/>
          </a:xfrm>
          <a:prstGeom prst="star5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5-Point Star 53"/>
          <p:cNvSpPr/>
          <p:nvPr/>
        </p:nvSpPr>
        <p:spPr>
          <a:xfrm>
            <a:off x="6089631" y="5151735"/>
            <a:ext cx="360822" cy="350429"/>
          </a:xfrm>
          <a:prstGeom prst="star5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5-Point Star 55"/>
          <p:cNvSpPr/>
          <p:nvPr/>
        </p:nvSpPr>
        <p:spPr>
          <a:xfrm>
            <a:off x="4890116" y="5662429"/>
            <a:ext cx="360822" cy="350429"/>
          </a:xfrm>
          <a:prstGeom prst="star5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5-Point Star 56"/>
          <p:cNvSpPr/>
          <p:nvPr/>
        </p:nvSpPr>
        <p:spPr>
          <a:xfrm>
            <a:off x="5728809" y="5747150"/>
            <a:ext cx="360822" cy="350429"/>
          </a:xfrm>
          <a:prstGeom prst="star5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5-Point Star 57"/>
          <p:cNvSpPr/>
          <p:nvPr/>
        </p:nvSpPr>
        <p:spPr>
          <a:xfrm>
            <a:off x="5688892" y="4879132"/>
            <a:ext cx="360822" cy="350429"/>
          </a:xfrm>
          <a:prstGeom prst="star5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4641615" y="4936465"/>
            <a:ext cx="1859280" cy="1239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75A60"/>
                </a:solidFill>
              </a:rPr>
              <a:t>97% of attendees rated the State of the Nation talk as excellent</a:t>
            </a:r>
          </a:p>
        </p:txBody>
      </p:sp>
      <p:pic>
        <p:nvPicPr>
          <p:cNvPr id="43" name="Picture 4" descr="BTOG | British Thoracic Oncology Group | BTOG's Vision is to contribute to  achieving survival rates equal to the best in the world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957" y="102310"/>
            <a:ext cx="1060135" cy="106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8"/>
          <a:srcRect l="32590" t="55662" r="23489" b="18941"/>
          <a:stretch/>
        </p:blipFill>
        <p:spPr>
          <a:xfrm>
            <a:off x="4510742" y="3292573"/>
            <a:ext cx="2205358" cy="717311"/>
          </a:xfrm>
          <a:prstGeom prst="rect">
            <a:avLst/>
          </a:prstGeom>
          <a:ln w="57150">
            <a:solidFill>
              <a:srgbClr val="E42420"/>
            </a:solidFill>
          </a:ln>
        </p:spPr>
      </p:pic>
      <p:sp>
        <p:nvSpPr>
          <p:cNvPr id="45" name="TextBox 44"/>
          <p:cNvSpPr txBox="1"/>
          <p:nvPr/>
        </p:nvSpPr>
        <p:spPr>
          <a:xfrm>
            <a:off x="4393837" y="4048227"/>
            <a:ext cx="24038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>
                <a:solidFill>
                  <a:srgbClr val="FF6D00"/>
                </a:solidFill>
              </a:rPr>
              <a:t>Now available as a podcast on </a:t>
            </a:r>
            <a:r>
              <a:rPr lang="en-GB" sz="1500" b="1" dirty="0" err="1">
                <a:solidFill>
                  <a:srgbClr val="FF6D00"/>
                </a:solidFill>
              </a:rPr>
              <a:t>Podbeans</a:t>
            </a:r>
            <a:r>
              <a:rPr lang="en-GB" sz="1500" b="1" dirty="0">
                <a:solidFill>
                  <a:srgbClr val="FF6D00"/>
                </a:solidFill>
              </a:rPr>
              <a:t> – </a:t>
            </a:r>
            <a:r>
              <a:rPr lang="en-GB" sz="2000" b="1" dirty="0">
                <a:solidFill>
                  <a:srgbClr val="FF6D00"/>
                </a:solidFill>
              </a:rPr>
              <a:t>489</a:t>
            </a:r>
            <a:r>
              <a:rPr lang="en-GB" sz="1600" b="1" dirty="0">
                <a:solidFill>
                  <a:srgbClr val="FF6D00"/>
                </a:solidFill>
              </a:rPr>
              <a:t> </a:t>
            </a:r>
            <a:r>
              <a:rPr lang="en-GB" sz="1500" b="1" dirty="0">
                <a:solidFill>
                  <a:srgbClr val="FF6D00"/>
                </a:solidFill>
              </a:rPr>
              <a:t>downloads so far!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3" t="31544" r="12534" b="10999"/>
          <a:stretch/>
        </p:blipFill>
        <p:spPr>
          <a:xfrm>
            <a:off x="1510219" y="9495091"/>
            <a:ext cx="5310439" cy="221650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510218" y="11616429"/>
            <a:ext cx="5310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NLCA Project Team</a:t>
            </a:r>
            <a:r>
              <a:rPr lang="en-GB" sz="1400" dirty="0"/>
              <a:t> presenting at the webinar and answering questions live as they are submitted by the audience.</a:t>
            </a:r>
          </a:p>
        </p:txBody>
      </p:sp>
    </p:spTree>
    <p:extLst>
      <p:ext uri="{BB962C8B-B14F-4D97-AF65-F5344CB8AC3E}">
        <p14:creationId xmlns:p14="http://schemas.microsoft.com/office/powerpoint/2010/main" val="102899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2393CF68CA544999728D816BB16EA8" ma:contentTypeVersion="12" ma:contentTypeDescription="Create a new document." ma:contentTypeScope="" ma:versionID="50e3c6f7d68647a9630149c6a4c0908f">
  <xsd:schema xmlns:xsd="http://www.w3.org/2001/XMLSchema" xmlns:xs="http://www.w3.org/2001/XMLSchema" xmlns:p="http://schemas.microsoft.com/office/2006/metadata/properties" xmlns:ns3="1ac19544-49d5-45e4-9b98-2226fff1e962" targetNamespace="http://schemas.microsoft.com/office/2006/metadata/properties" ma:root="true" ma:fieldsID="4768b2847a57d563995af5f800df128c" ns3:_="">
    <xsd:import namespace="1ac19544-49d5-45e4-9b98-2226fff1e96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3:MediaServiceObjectDetectorVersion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SystemTags" minOccurs="0"/>
                <xsd:element ref="ns3:MediaServiceSearchPropertie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c19544-49d5-45e4-9b98-2226fff1e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ac19544-49d5-45e4-9b98-2226fff1e962" xsi:nil="true"/>
  </documentManagement>
</p:properties>
</file>

<file path=customXml/itemProps1.xml><?xml version="1.0" encoding="utf-8"?>
<ds:datastoreItem xmlns:ds="http://schemas.openxmlformats.org/officeDocument/2006/customXml" ds:itemID="{CE66EAD6-AE22-4A6D-ABFF-737A657B82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6A2800-29BB-4EEB-8CB6-9FE6A23D2B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c19544-49d5-45e4-9b98-2226fff1e9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05B4F71-0800-4739-968A-9D05E4576A9C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1ac19544-49d5-45e4-9b98-2226fff1e962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21066</TotalTime>
  <Words>219</Words>
  <Application>Microsoft Office PowerPoint</Application>
  <PresentationFormat>Widescreen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 Narrow</vt:lpstr>
      <vt:lpstr>Arial</vt:lpstr>
      <vt:lpstr>Calibri</vt:lpstr>
      <vt:lpstr>Calibri Light</vt:lpstr>
      <vt:lpstr>Office Theme</vt:lpstr>
      <vt:lpstr>PowerPoint Presentation</vt:lpstr>
    </vt:vector>
  </TitlesOfParts>
  <Company>Royal College of Surgeons of England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Dixon</dc:creator>
  <cp:lastModifiedBy>Faine Chan</cp:lastModifiedBy>
  <cp:revision>52</cp:revision>
  <dcterms:created xsi:type="dcterms:W3CDTF">2024-05-10T11:36:18Z</dcterms:created>
  <dcterms:modified xsi:type="dcterms:W3CDTF">2025-05-29T13:30:26Z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0x010100A92393CF68CA544999728D816BB16EA8</vt:lpwstr>
  </property>
</Properties>
</file>