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9" r:id="rId5"/>
  </p:sldIdLst>
  <p:sldSz cx="9601200" cy="12801600" type="A3"/>
  <p:notesSz cx="6858000" cy="9144000"/>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D7D71B-6EE2-C002-8963-9EC3913C55E1}" name="Rachel Davies" initials="RD" userId="S::Rachel.Davies@rcpsych.ac.uk::787d6db1-6c8f-4e06-95d9-d8ecee65aeb2" providerId="AD"/>
  <p188:author id="{9000A435-198F-4CB7-6792-230703986F10}" name="Philippa Nunn" initials="PN" userId="S::Philippa.Nunn@rcpsych.ac.uk::10eb2bdf-0d85-4712-9853-7bd9785955ce" providerId="AD"/>
  <p188:author id="{4298C57C-0CF8-2D49-5D62-E4C5309A77EC}" name="Rachael Sample" initials="RS" userId="S::Rachael.Sample@hqip.org.uk::0c3798e5-4eda-4243-900b-905ab116d0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CA6C35-F26C-49F1-8CFE-59C2918ABBC4}" v="8" dt="2025-06-23T08:52:08.992"/>
    <p1510:client id="{D1EDB7F2-A3DF-4A1D-8E72-161E0FFB7306}" v="36" dt="2025-06-23T09:09:59.9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032"/>
        <p:guide pos="3024"/>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pa Nunn" userId="10eb2bdf-0d85-4712-9853-7bd9785955ce" providerId="ADAL" clId="{D1EDB7F2-A3DF-4A1D-8E72-161E0FFB7306}"/>
    <pc:docChg chg="custSel modSld">
      <pc:chgData name="Philippa Nunn" userId="10eb2bdf-0d85-4712-9853-7bd9785955ce" providerId="ADAL" clId="{D1EDB7F2-A3DF-4A1D-8E72-161E0FFB7306}" dt="2025-06-23T09:09:10.692" v="25" actId="3626"/>
      <pc:docMkLst>
        <pc:docMk/>
      </pc:docMkLst>
      <pc:sldChg chg="modSp mod modCm">
        <pc:chgData name="Philippa Nunn" userId="10eb2bdf-0d85-4712-9853-7bd9785955ce" providerId="ADAL" clId="{D1EDB7F2-A3DF-4A1D-8E72-161E0FFB7306}" dt="2025-06-23T09:09:10.692" v="25" actId="3626"/>
        <pc:sldMkLst>
          <pc:docMk/>
          <pc:sldMk cId="3381684738" sldId="259"/>
        </pc:sldMkLst>
        <pc:spChg chg="mod">
          <ac:chgData name="Philippa Nunn" userId="10eb2bdf-0d85-4712-9853-7bd9785955ce" providerId="ADAL" clId="{D1EDB7F2-A3DF-4A1D-8E72-161E0FFB7306}" dt="2025-06-23T09:09:10.692" v="25" actId="3626"/>
          <ac:spMkLst>
            <pc:docMk/>
            <pc:sldMk cId="3381684738" sldId="259"/>
            <ac:spMk id="8" creationId="{6F2E87A3-61F9-D7DF-E01F-5CB3CE25EEB0}"/>
          </ac:spMkLst>
        </pc:spChg>
        <pc:spChg chg="mod">
          <ac:chgData name="Philippa Nunn" userId="10eb2bdf-0d85-4712-9853-7bd9785955ce" providerId="ADAL" clId="{D1EDB7F2-A3DF-4A1D-8E72-161E0FFB7306}" dt="2025-06-23T08:56:00.084" v="7" actId="20577"/>
          <ac:spMkLst>
            <pc:docMk/>
            <pc:sldMk cId="3381684738" sldId="259"/>
            <ac:spMk id="15" creationId="{63354D22-244F-2CCD-6DE1-A531C8480D7D}"/>
          </ac:spMkLst>
        </pc:spChg>
        <pc:spChg chg="mod">
          <ac:chgData name="Philippa Nunn" userId="10eb2bdf-0d85-4712-9853-7bd9785955ce" providerId="ADAL" clId="{D1EDB7F2-A3DF-4A1D-8E72-161E0FFB7306}" dt="2025-06-23T08:56:42.687" v="24" actId="20577"/>
          <ac:spMkLst>
            <pc:docMk/>
            <pc:sldMk cId="3381684738" sldId="259"/>
            <ac:spMk id="99" creationId="{00000000-0000-0000-0000-000000000000}"/>
          </ac:spMkLst>
        </pc:spChg>
        <pc:extLst>
          <p:ext xmlns:p="http://schemas.openxmlformats.org/presentationml/2006/main" uri="{D6D511B9-2390-475A-947B-AFAB55BFBCF1}">
            <pc226:cmChg xmlns:pc226="http://schemas.microsoft.com/office/powerpoint/2022/06/main/command" chg="mod">
              <pc226:chgData name="Philippa Nunn" userId="10eb2bdf-0d85-4712-9853-7bd9785955ce" providerId="ADAL" clId="{D1EDB7F2-A3DF-4A1D-8E72-161E0FFB7306}" dt="2025-06-23T08:56:00.084" v="7" actId="20577"/>
              <pc2:cmMkLst xmlns:pc2="http://schemas.microsoft.com/office/powerpoint/2019/9/main/command">
                <pc:docMk/>
                <pc:sldMk cId="3381684738" sldId="259"/>
                <pc2:cmMk id="{41A4D430-0B41-491C-8ADF-08F6DDAF86DD}"/>
              </pc2:cmMkLst>
            </pc226:cmChg>
            <pc226:cmChg xmlns:pc226="http://schemas.microsoft.com/office/powerpoint/2022/06/main/command" chg="mod">
              <pc226:chgData name="Philippa Nunn" userId="10eb2bdf-0d85-4712-9853-7bd9785955ce" providerId="ADAL" clId="{D1EDB7F2-A3DF-4A1D-8E72-161E0FFB7306}" dt="2025-06-23T08:56:42.687" v="24" actId="20577"/>
              <pc2:cmMkLst xmlns:pc2="http://schemas.microsoft.com/office/powerpoint/2019/9/main/command">
                <pc:docMk/>
                <pc:sldMk cId="3381684738" sldId="259"/>
                <pc2:cmMk id="{F354E137-A713-4CA9-8076-0FC42F067108}"/>
              </pc2:cmMkLst>
            </pc226:cmChg>
            <pc226:cmChg xmlns:pc226="http://schemas.microsoft.com/office/powerpoint/2022/06/main/command" chg="mod">
              <pc226:chgData name="Philippa Nunn" userId="10eb2bdf-0d85-4712-9853-7bd9785955ce" providerId="ADAL" clId="{D1EDB7F2-A3DF-4A1D-8E72-161E0FFB7306}" dt="2025-06-23T08:56:00.084" v="7" actId="20577"/>
              <pc2:cmMkLst xmlns:pc2="http://schemas.microsoft.com/office/powerpoint/2019/9/main/command">
                <pc:docMk/>
                <pc:sldMk cId="3381684738" sldId="259"/>
                <pc2:cmMk id="{35CDFFAB-9F74-4993-ADB8-540F93092919}"/>
              </pc2:cmMkLst>
            </pc226:cmChg>
          </p:ext>
        </pc:extLst>
      </pc:sldChg>
    </pc:docChg>
  </pc:docChgLst>
  <pc:docChgLst>
    <pc:chgData name="Rachel Davies" userId="787d6db1-6c8f-4e06-95d9-d8ecee65aeb2" providerId="ADAL" clId="{ADCA6C35-F26C-49F1-8CFE-59C2918ABBC4}"/>
    <pc:docChg chg="modSld">
      <pc:chgData name="Rachel Davies" userId="787d6db1-6c8f-4e06-95d9-d8ecee65aeb2" providerId="ADAL" clId="{ADCA6C35-F26C-49F1-8CFE-59C2918ABBC4}" dt="2025-06-23T08:43:10.804" v="2" actId="20577"/>
      <pc:docMkLst>
        <pc:docMk/>
      </pc:docMkLst>
      <pc:sldChg chg="modSp mod">
        <pc:chgData name="Rachel Davies" userId="787d6db1-6c8f-4e06-95d9-d8ecee65aeb2" providerId="ADAL" clId="{ADCA6C35-F26C-49F1-8CFE-59C2918ABBC4}" dt="2025-06-23T08:43:10.804" v="2" actId="20577"/>
        <pc:sldMkLst>
          <pc:docMk/>
          <pc:sldMk cId="3381684738" sldId="259"/>
        </pc:sldMkLst>
        <pc:spChg chg="mod">
          <ac:chgData name="Rachel Davies" userId="787d6db1-6c8f-4e06-95d9-d8ecee65aeb2" providerId="ADAL" clId="{ADCA6C35-F26C-49F1-8CFE-59C2918ABBC4}" dt="2025-06-23T08:43:10.804" v="2" actId="20577"/>
          <ac:spMkLst>
            <pc:docMk/>
            <pc:sldMk cId="3381684738" sldId="259"/>
            <ac:spMk id="15" creationId="{63354D22-244F-2CCD-6DE1-A531C8480D7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18595-8AE8-499E-823A-43166D6BBA6F}" type="datetimeFigureOut">
              <a:rPr lang="en-GB" smtClean="0"/>
              <a:t>23/06/2025</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23/06/2025</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rcpsych.ac.uk/improving-care/ccqi/national-clinical-audits/national-audit-of-eating-disorders-(naed)/about-naed" TargetMode="External"/><Relationship Id="rId3" Type="http://schemas.openxmlformats.org/officeDocument/2006/relationships/hyperlink" Target="https://www.rcpsych.ac.uk/members/your-faculties/eating-disorders-psychiatry" TargetMode="External"/><Relationship Id="rId7" Type="http://schemas.openxmlformats.org/officeDocument/2006/relationships/hyperlink" Target="https://www.rcpsych.ac.uk/docs/default-source/improving-care/ccqi/national-clinical-audits/national-audit-of-eating-disorders-(naed)/naed-audit-resources/naed-organisational-survey-i-guidance-word-document.pdf?sfvrsn=13a856ed_11" TargetMode="External"/><Relationship Id="rId12" Type="http://schemas.openxmlformats.org/officeDocument/2006/relationships/hyperlink" Target="https://www.rcpsych.ac.uk/docs/default-source/improving-care/ccqi/national-clinical-audits/national-audit-of-eating-disorders-(naed)/naed-audit-resources/naed-organisational-survey-2-guidance-document.pdf?sfvrsn=ea356013_1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rcpsych.ac.uk/improving-care/ccqi/national-clinical-audits/national-audit-of-eating-disorders-(naed)/quality-improvement" TargetMode="External"/><Relationship Id="rId11" Type="http://schemas.openxmlformats.org/officeDocument/2006/relationships/hyperlink" Target="https://www.beateatingdisorders.org.uk/" TargetMode="External"/><Relationship Id="rId5" Type="http://schemas.openxmlformats.org/officeDocument/2006/relationships/hyperlink" Target="https://breds.squarespace.com/new-page-1" TargetMode="External"/><Relationship Id="rId10" Type="http://schemas.openxmlformats.org/officeDocument/2006/relationships/image" Target="../media/image2.jpeg"/><Relationship Id="rId4" Type="http://schemas.openxmlformats.org/officeDocument/2006/relationships/hyperlink" Target="https://www.rcpsych.ac.uk/improving-care/ccqi/quality-networks-accreditation/eating-disorders-qed"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 Diagonal Corner Rectangle 10"/>
          <p:cNvSpPr/>
          <p:nvPr/>
        </p:nvSpPr>
        <p:spPr>
          <a:xfrm>
            <a:off x="184074" y="45695"/>
            <a:ext cx="5510759" cy="951379"/>
          </a:xfrm>
          <a:prstGeom prst="round2DiagRect">
            <a:avLst/>
          </a:prstGeom>
          <a:solidFill>
            <a:schemeClr val="tx2">
              <a:lumMod val="50000"/>
            </a:schemeClr>
          </a:solidFill>
          <a:ln>
            <a:solidFill>
              <a:srgbClr val="B18925"/>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a:solidFill>
                  <a:schemeClr val="bg1"/>
                </a:solidFill>
                <a:ea typeface="Arial Unicode MS" panose="020B0604020202020204" pitchFamily="34" charset="-128"/>
                <a:cs typeface="Vrinda" panose="020B0502040204020203" pitchFamily="34" charset="0"/>
              </a:rPr>
              <a:t>Impact of NAED</a:t>
            </a:r>
          </a:p>
        </p:txBody>
      </p:sp>
      <p:sp>
        <p:nvSpPr>
          <p:cNvPr id="14" name="Rounded Rectangle 13"/>
          <p:cNvSpPr/>
          <p:nvPr/>
        </p:nvSpPr>
        <p:spPr>
          <a:xfrm>
            <a:off x="215041" y="2596389"/>
            <a:ext cx="604867" cy="5019583"/>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800" b="1">
                <a:solidFill>
                  <a:schemeClr val="tx1"/>
                </a:solidFill>
              </a:rPr>
              <a:t>NATIONAL</a:t>
            </a:r>
          </a:p>
          <a:p>
            <a:pPr algn="ctr"/>
            <a:r>
              <a:rPr lang="en-GB" sz="1100" b="1">
                <a:solidFill>
                  <a:schemeClr val="tx1"/>
                </a:solidFill>
              </a:rPr>
              <a:t>How the project provides evidence of quality and outcomes of care nationally</a:t>
            </a:r>
          </a:p>
        </p:txBody>
      </p:sp>
      <p:sp>
        <p:nvSpPr>
          <p:cNvPr id="18" name="Rounded Rectangle 17"/>
          <p:cNvSpPr/>
          <p:nvPr/>
        </p:nvSpPr>
        <p:spPr>
          <a:xfrm>
            <a:off x="840851" y="7697805"/>
            <a:ext cx="3761156" cy="4848917"/>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21" name="Rounded Rectangle 20"/>
          <p:cNvSpPr/>
          <p:nvPr/>
        </p:nvSpPr>
        <p:spPr>
          <a:xfrm>
            <a:off x="201622" y="7697804"/>
            <a:ext cx="596660" cy="4848918"/>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a:solidFill>
                  <a:schemeClr val="tx1"/>
                </a:solidFill>
              </a:rPr>
              <a:t>LOCAL</a:t>
            </a:r>
            <a:r>
              <a:rPr lang="en-GB" sz="1300" b="1">
                <a:solidFill>
                  <a:schemeClr val="tx1"/>
                </a:solidFill>
              </a:rPr>
              <a:t> </a:t>
            </a:r>
          </a:p>
          <a:p>
            <a:pPr algn="ctr"/>
            <a:r>
              <a:rPr lang="en-GB" sz="1300" b="1">
                <a:solidFill>
                  <a:schemeClr val="tx1"/>
                </a:solidFill>
              </a:rPr>
              <a:t>How the project stimulates quality improvement</a:t>
            </a:r>
          </a:p>
        </p:txBody>
      </p:sp>
      <p:sp>
        <p:nvSpPr>
          <p:cNvPr id="23" name="Rounded Rectangle 22"/>
          <p:cNvSpPr/>
          <p:nvPr/>
        </p:nvSpPr>
        <p:spPr>
          <a:xfrm>
            <a:off x="5555333" y="7532405"/>
            <a:ext cx="3830826" cy="4926009"/>
          </a:xfrm>
          <a:prstGeom prst="roundRect">
            <a:avLst>
              <a:gd name="adj" fmla="val 7002"/>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26" name="Rounded Rectangle 25"/>
          <p:cNvSpPr/>
          <p:nvPr/>
        </p:nvSpPr>
        <p:spPr>
          <a:xfrm>
            <a:off x="4999194" y="7556631"/>
            <a:ext cx="596660" cy="4848918"/>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a:solidFill>
                  <a:schemeClr val="tx1"/>
                </a:solidFill>
              </a:rPr>
              <a:t>PUBLIC </a:t>
            </a:r>
          </a:p>
          <a:p>
            <a:pPr algn="ctr"/>
            <a:r>
              <a:rPr lang="en-GB" sz="1300" b="1">
                <a:solidFill>
                  <a:schemeClr val="tx1"/>
                </a:solidFill>
              </a:rPr>
              <a:t>How the project is used by the public and the demand for it</a:t>
            </a:r>
          </a:p>
        </p:txBody>
      </p:sp>
      <p:sp>
        <p:nvSpPr>
          <p:cNvPr id="30" name="Rounded Rectangle 29"/>
          <p:cNvSpPr/>
          <p:nvPr/>
        </p:nvSpPr>
        <p:spPr>
          <a:xfrm>
            <a:off x="5604061" y="2586179"/>
            <a:ext cx="3830826" cy="4852515"/>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2584375"/>
            <a:ext cx="596660" cy="4854320"/>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800" b="1">
                <a:solidFill>
                  <a:schemeClr val="tx1"/>
                </a:solidFill>
              </a:rPr>
              <a:t>SYSTEM</a:t>
            </a:r>
            <a:r>
              <a:rPr lang="en-GB" sz="1300" b="1">
                <a:solidFill>
                  <a:schemeClr val="tx1"/>
                </a:solidFill>
              </a:rPr>
              <a:t> </a:t>
            </a:r>
          </a:p>
          <a:p>
            <a:r>
              <a:rPr lang="en-GB" sz="1300" b="1">
                <a:solidFill>
                  <a:schemeClr val="tx1"/>
                </a:solidFill>
              </a:rPr>
              <a:t>How the project supports policy development &amp; system management</a:t>
            </a:r>
          </a:p>
        </p:txBody>
      </p:sp>
      <p:sp>
        <p:nvSpPr>
          <p:cNvPr id="51" name="Rounded Rectangle 50"/>
          <p:cNvSpPr/>
          <p:nvPr/>
        </p:nvSpPr>
        <p:spPr>
          <a:xfrm>
            <a:off x="5664300" y="2627024"/>
            <a:ext cx="1724740" cy="2401692"/>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There has been effective collaboration between NAED and its key stakeholders, including NHSE,  the </a:t>
            </a:r>
            <a:r>
              <a:rPr lang="en-US" sz="1100">
                <a:solidFill>
                  <a:prstClr val="black"/>
                </a:solidFill>
                <a:hlinkClick r:id="rId3"/>
              </a:rPr>
              <a:t>Eating Disorder faculty</a:t>
            </a:r>
            <a:r>
              <a:rPr lang="en-US" sz="1100">
                <a:solidFill>
                  <a:prstClr val="black"/>
                </a:solidFill>
              </a:rPr>
              <a:t>, </a:t>
            </a:r>
            <a:r>
              <a:rPr lang="en-US" sz="1100">
                <a:solidFill>
                  <a:prstClr val="black"/>
                </a:solidFill>
                <a:hlinkClick r:id="rId4"/>
              </a:rPr>
              <a:t>QED</a:t>
            </a:r>
            <a:r>
              <a:rPr lang="en-US" sz="1100">
                <a:solidFill>
                  <a:prstClr val="black"/>
                </a:solidFill>
              </a:rPr>
              <a:t> and </a:t>
            </a:r>
            <a:r>
              <a:rPr lang="en-US" sz="1100">
                <a:solidFill>
                  <a:prstClr val="black"/>
                </a:solidFill>
                <a:hlinkClick r:id="rId5"/>
              </a:rPr>
              <a:t>British Eating Disorders Society (</a:t>
            </a:r>
            <a:r>
              <a:rPr lang="en-US" sz="1100" err="1">
                <a:solidFill>
                  <a:prstClr val="black"/>
                </a:solidFill>
                <a:hlinkClick r:id="rId5"/>
              </a:rPr>
              <a:t>BrEDS</a:t>
            </a:r>
            <a:r>
              <a:rPr lang="en-US" sz="1100">
                <a:solidFill>
                  <a:prstClr val="black"/>
                </a:solidFill>
              </a:rPr>
              <a:t>) , encouraging audit registration and  alignment across the system.  </a:t>
            </a:r>
            <a:endParaRPr lang="en-GB" sz="1100">
              <a:solidFill>
                <a:prstClr val="black"/>
              </a:solidFill>
            </a:endParaRPr>
          </a:p>
        </p:txBody>
      </p:sp>
      <p:sp>
        <p:nvSpPr>
          <p:cNvPr id="78" name="Rounded Rectangle 77"/>
          <p:cNvSpPr/>
          <p:nvPr/>
        </p:nvSpPr>
        <p:spPr>
          <a:xfrm>
            <a:off x="874807" y="7767017"/>
            <a:ext cx="1713790" cy="1807044"/>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In July 2025, the</a:t>
            </a:r>
            <a:r>
              <a:rPr lang="en-US" sz="1100">
                <a:solidFill>
                  <a:prstClr val="black"/>
                </a:solidFill>
                <a:hlinkClick r:id="rId6"/>
              </a:rPr>
              <a:t> NAED Quality improvement (QI) network </a:t>
            </a:r>
            <a:r>
              <a:rPr lang="en-US" sz="1100">
                <a:solidFill>
                  <a:prstClr val="black"/>
                </a:solidFill>
              </a:rPr>
              <a:t>will be launched. It will support teams to conduct local QI work linked to the audit metrics and healthcare improvement goals.</a:t>
            </a:r>
            <a:endParaRPr lang="en-GB" sz="1100">
              <a:solidFill>
                <a:prstClr val="black"/>
              </a:solidFill>
            </a:endParaRPr>
          </a:p>
        </p:txBody>
      </p:sp>
      <p:sp>
        <p:nvSpPr>
          <p:cNvPr id="99" name="Rounded Rectangle 98"/>
          <p:cNvSpPr/>
          <p:nvPr/>
        </p:nvSpPr>
        <p:spPr>
          <a:xfrm>
            <a:off x="5637510" y="7603321"/>
            <a:ext cx="1783528" cy="2854414"/>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Excellent engagement of key stakeholders in </a:t>
            </a:r>
            <a:r>
              <a:rPr lang="en-US" sz="1100" err="1">
                <a:solidFill>
                  <a:prstClr val="black"/>
                </a:solidFill>
              </a:rPr>
              <a:t>finalising</a:t>
            </a:r>
            <a:r>
              <a:rPr lang="en-US" sz="1100">
                <a:solidFill>
                  <a:prstClr val="black"/>
                </a:solidFill>
              </a:rPr>
              <a:t> impactful healthcare improvement goals and audit metrics.</a:t>
            </a:r>
          </a:p>
          <a:p>
            <a:r>
              <a:rPr lang="en-US" sz="1100">
                <a:solidFill>
                  <a:prstClr val="black"/>
                </a:solidFill>
              </a:rPr>
              <a:t>Effective collaboration between stakeholders has allowed for confidence in the metrics and goals to address real challenges for ED services, which will be of benefit for service users and their families/carers.</a:t>
            </a:r>
          </a:p>
        </p:txBody>
      </p:sp>
      <p:sp>
        <p:nvSpPr>
          <p:cNvPr id="94" name="Rounded Rectangle 93"/>
          <p:cNvSpPr/>
          <p:nvPr/>
        </p:nvSpPr>
        <p:spPr>
          <a:xfrm>
            <a:off x="856422" y="2576361"/>
            <a:ext cx="3730014" cy="5075478"/>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a:solidFill>
                <a:prstClr val="black"/>
              </a:solidFill>
            </a:endParaRPr>
          </a:p>
        </p:txBody>
      </p:sp>
      <p:sp>
        <p:nvSpPr>
          <p:cNvPr id="115" name="Rounded Rectangle 114"/>
          <p:cNvSpPr/>
          <p:nvPr/>
        </p:nvSpPr>
        <p:spPr>
          <a:xfrm>
            <a:off x="980907" y="6992061"/>
            <a:ext cx="3290303" cy="611260"/>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a:solidFill>
                  <a:prstClr val="black"/>
                </a:solidFill>
              </a:rPr>
              <a:t>98% of community services. 94% of inpatient services, 93% of CYP services and 99% of adult services have registered.</a:t>
            </a:r>
          </a:p>
        </p:txBody>
      </p:sp>
      <p:sp>
        <p:nvSpPr>
          <p:cNvPr id="116" name="Rounded Rectangle 115"/>
          <p:cNvSpPr/>
          <p:nvPr/>
        </p:nvSpPr>
        <p:spPr>
          <a:xfrm>
            <a:off x="804800" y="2660960"/>
            <a:ext cx="1764859" cy="2709360"/>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High level of awareness of the audit and its aims has been raised in ED services in England. A total of 96% (278/289) of services that are eligible have registered to take part in 2024/25. An organisational mapping survey will be published in November 2025 which aims to highlight the extent of ED service provision across England.</a:t>
            </a:r>
            <a:endParaRPr lang="en-GB" sz="1100">
              <a:solidFill>
                <a:prstClr val="black"/>
              </a:solidFill>
            </a:endParaRPr>
          </a:p>
        </p:txBody>
      </p:sp>
      <p:sp>
        <p:nvSpPr>
          <p:cNvPr id="118" name="Rounded Rectangle 117"/>
          <p:cNvSpPr/>
          <p:nvPr/>
        </p:nvSpPr>
        <p:spPr>
          <a:xfrm>
            <a:off x="2606520" y="2646674"/>
            <a:ext cx="1811818" cy="1253789"/>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Organisational Survey 1 focused on the structure and commissioning of eating disorder services. 95% of registered teams returned </a:t>
            </a:r>
            <a:r>
              <a:rPr lang="en-US" sz="1100">
                <a:solidFill>
                  <a:prstClr val="black"/>
                </a:solidFill>
                <a:hlinkClick r:id="rId7"/>
              </a:rPr>
              <a:t>organisational survey 1</a:t>
            </a:r>
            <a:r>
              <a:rPr lang="en-US" sz="1100">
                <a:solidFill>
                  <a:prstClr val="black"/>
                </a:solidFill>
              </a:rPr>
              <a:t>.</a:t>
            </a:r>
            <a:endParaRPr lang="en-GB" sz="1100">
              <a:solidFill>
                <a:prstClr val="black"/>
              </a:solidFill>
            </a:endParaRPr>
          </a:p>
        </p:txBody>
      </p:sp>
      <p:sp>
        <p:nvSpPr>
          <p:cNvPr id="5" name="TextBox 4"/>
          <p:cNvSpPr txBox="1"/>
          <p:nvPr/>
        </p:nvSpPr>
        <p:spPr>
          <a:xfrm>
            <a:off x="2652423" y="12511280"/>
            <a:ext cx="6933790" cy="344710"/>
          </a:xfrm>
          <a:prstGeom prst="rect">
            <a:avLst/>
          </a:prstGeom>
          <a:noFill/>
        </p:spPr>
        <p:txBody>
          <a:bodyPr wrap="square" lIns="128016" tIns="64008" rIns="128016" bIns="64008" rtlCol="0">
            <a:spAutoFit/>
          </a:bodyPr>
          <a:lstStyle/>
          <a:p>
            <a:pPr algn="r"/>
            <a:r>
              <a:rPr lang="en-GB" sz="1400"/>
              <a:t>Impact examples from {August2024} to {June2025}. Impact report produced {June2025}. </a:t>
            </a:r>
            <a:endParaRPr lang="en-GB" sz="2800"/>
          </a:p>
        </p:txBody>
      </p:sp>
      <p:sp>
        <p:nvSpPr>
          <p:cNvPr id="41" name="Rounded Rectangle 40"/>
          <p:cNvSpPr/>
          <p:nvPr/>
        </p:nvSpPr>
        <p:spPr>
          <a:xfrm>
            <a:off x="2598494" y="5365250"/>
            <a:ext cx="1764528" cy="1544978"/>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Over 90% of services across each of the 7 regions have registered to take part. There has been ~10% drop in completion of the surveys across the East, North West, South East and London.</a:t>
            </a:r>
            <a:endParaRPr lang="en-GB" sz="1100">
              <a:solidFill>
                <a:prstClr val="black"/>
              </a:solidFill>
            </a:endParaRPr>
          </a:p>
        </p:txBody>
      </p:sp>
      <p:sp>
        <p:nvSpPr>
          <p:cNvPr id="42" name="Rounded Rectangle 41"/>
          <p:cNvSpPr/>
          <p:nvPr/>
        </p:nvSpPr>
        <p:spPr>
          <a:xfrm>
            <a:off x="2665122" y="9567083"/>
            <a:ext cx="1713790" cy="1590906"/>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Contact made with ED teams who have QI support available in their Trust to understand how the NAED QI network can work synergistically with existing structures.</a:t>
            </a:r>
            <a:endParaRPr lang="en-GB" sz="1100">
              <a:solidFill>
                <a:prstClr val="black"/>
              </a:solidFill>
            </a:endParaRPr>
          </a:p>
        </p:txBody>
      </p:sp>
      <p:sp>
        <p:nvSpPr>
          <p:cNvPr id="49" name="Rounded Rectangle 48"/>
          <p:cNvSpPr/>
          <p:nvPr/>
        </p:nvSpPr>
        <p:spPr>
          <a:xfrm>
            <a:off x="2665122" y="7767017"/>
            <a:ext cx="1713790" cy="1694335"/>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Teams have been encouraged to make contact with their data teams to in order to obtain the team level code that they submit to the Mental Health Services Data Set (MHSDS).</a:t>
            </a:r>
            <a:endParaRPr lang="en-GB" sz="1100">
              <a:solidFill>
                <a:prstClr val="black"/>
              </a:solidFill>
            </a:endParaRPr>
          </a:p>
        </p:txBody>
      </p:sp>
      <p:sp>
        <p:nvSpPr>
          <p:cNvPr id="59" name="Rounded Rectangle 58"/>
          <p:cNvSpPr/>
          <p:nvPr/>
        </p:nvSpPr>
        <p:spPr>
          <a:xfrm>
            <a:off x="7462694" y="7546977"/>
            <a:ext cx="1915413" cy="2942362"/>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NAED have made changes based on the feedback of the </a:t>
            </a:r>
            <a:r>
              <a:rPr lang="en-US" sz="1100">
                <a:solidFill>
                  <a:prstClr val="black"/>
                </a:solidFill>
                <a:hlinkClick r:id="rId8"/>
              </a:rPr>
              <a:t>Service User and Carers Advisory Group (SUCAG</a:t>
            </a:r>
            <a:r>
              <a:rPr lang="en-US" sz="1100">
                <a:solidFill>
                  <a:prstClr val="black"/>
                </a:solidFill>
              </a:rPr>
              <a:t>), including wording, design and content changes to the metrics and associated documentation. Self-rated wellbeing scores of NAED’s 10 experts by experience increased by the end of the SUCAG meetings when compared to scores given at the beginning of the meetings.</a:t>
            </a:r>
            <a:endParaRPr lang="en-GB" sz="1100">
              <a:solidFill>
                <a:prstClr val="black"/>
              </a:solidFill>
            </a:endParaRPr>
          </a:p>
        </p:txBody>
      </p:sp>
      <p:sp>
        <p:nvSpPr>
          <p:cNvPr id="62" name="Rounded Rectangle 61"/>
          <p:cNvSpPr/>
          <p:nvPr/>
        </p:nvSpPr>
        <p:spPr>
          <a:xfrm>
            <a:off x="5664300" y="5082792"/>
            <a:ext cx="1713790" cy="1040782"/>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The service mapping exercise is highlighting previously unknown/unevidenced areas of service provision.  </a:t>
            </a:r>
            <a:endParaRPr lang="en-GB" sz="1100">
              <a:solidFill>
                <a:prstClr val="black"/>
              </a:solidFill>
            </a:endParaRPr>
          </a:p>
        </p:txBody>
      </p:sp>
      <p:sp>
        <p:nvSpPr>
          <p:cNvPr id="64" name="Rounded Rectangle 63"/>
          <p:cNvSpPr/>
          <p:nvPr/>
        </p:nvSpPr>
        <p:spPr>
          <a:xfrm>
            <a:off x="7512105" y="2716882"/>
            <a:ext cx="1713790" cy="1282784"/>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The audit, by way of using routine data, is encouraging accurate and timely submissions to the MHSDS, leading to a more coherent dataset. </a:t>
            </a:r>
            <a:endParaRPr lang="en-GB" sz="1100">
              <a:solidFill>
                <a:prstClr val="black"/>
              </a:solidFill>
            </a:endParaRPr>
          </a:p>
        </p:txBody>
      </p:sp>
      <p:sp>
        <p:nvSpPr>
          <p:cNvPr id="4" name="TextBox 3"/>
          <p:cNvSpPr txBox="1"/>
          <p:nvPr/>
        </p:nvSpPr>
        <p:spPr>
          <a:xfrm>
            <a:off x="201622" y="1085635"/>
            <a:ext cx="9233265" cy="138499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sz="1200" b="1"/>
              <a:t>This Audit commenced in August 2024 and the first year has resulted in substantial impact with increasing awareness within each stakeholder group. The impacts within this report so far are steps towards more substantial changes and impacts as the audit matures</a:t>
            </a:r>
          </a:p>
          <a:p>
            <a:r>
              <a:rPr lang="en-GB" sz="1200" b="1"/>
              <a:t>IMPROVEMENT GOALS</a:t>
            </a:r>
          </a:p>
          <a:p>
            <a:r>
              <a:rPr lang="en-GB" sz="1200"/>
              <a:t>1.</a:t>
            </a:r>
            <a:r>
              <a:rPr lang="en-US" sz="1200"/>
              <a:t> Reduce barriers to early intervention </a:t>
            </a:r>
            <a:endParaRPr lang="en-GB" sz="1200"/>
          </a:p>
          <a:p>
            <a:r>
              <a:rPr lang="en-GB" sz="1200"/>
              <a:t>2. </a:t>
            </a:r>
            <a:r>
              <a:rPr lang="en-US" sz="1200"/>
              <a:t>Improve offer and uptake of NICE concordant treatment </a:t>
            </a:r>
          </a:p>
          <a:p>
            <a:r>
              <a:rPr lang="en-GB" sz="1200"/>
              <a:t>3.</a:t>
            </a:r>
            <a:r>
              <a:rPr lang="en-US" sz="1200"/>
              <a:t> Improve recording of patient outcomes</a:t>
            </a:r>
          </a:p>
          <a:p>
            <a:r>
              <a:rPr lang="en-US" sz="1200"/>
              <a:t>4. Reduce health inequalities </a:t>
            </a:r>
            <a:endParaRPr lang="en-GB" sz="1200"/>
          </a:p>
        </p:txBody>
      </p:sp>
      <p:pic>
        <p:nvPicPr>
          <p:cNvPr id="6" name="Picture 5" descr="A black and white logo&#10;&#10;AI-generated content may be incorrect.">
            <a:extLst>
              <a:ext uri="{FF2B5EF4-FFF2-40B4-BE49-F238E27FC236}">
                <a16:creationId xmlns:a16="http://schemas.microsoft.com/office/drawing/2014/main" id="{1D7DAFF3-C0A8-A87D-B2F7-3FA786ACC6DC}"/>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673180" y="-3798"/>
            <a:ext cx="2079748" cy="1087187"/>
          </a:xfrm>
          <a:prstGeom prst="rect">
            <a:avLst/>
          </a:prstGeom>
          <a:noFill/>
          <a:ln>
            <a:noFill/>
          </a:ln>
        </p:spPr>
      </p:pic>
      <p:pic>
        <p:nvPicPr>
          <p:cNvPr id="1026" name="Picture 2" descr="Healthcare Quality Improvement Partnership (HQIP) | UKHDRA">
            <a:extLst>
              <a:ext uri="{FF2B5EF4-FFF2-40B4-BE49-F238E27FC236}">
                <a16:creationId xmlns:a16="http://schemas.microsoft.com/office/drawing/2014/main" id="{869D5719-B52C-D32A-E341-BC2BF3D33C0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52928" y="27520"/>
            <a:ext cx="1833285" cy="1008307"/>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61">
            <a:extLst>
              <a:ext uri="{FF2B5EF4-FFF2-40B4-BE49-F238E27FC236}">
                <a16:creationId xmlns:a16="http://schemas.microsoft.com/office/drawing/2014/main" id="{121B500F-6090-2C83-37E1-022D5B2A6C8F}"/>
              </a:ext>
            </a:extLst>
          </p:cNvPr>
          <p:cNvSpPr/>
          <p:nvPr/>
        </p:nvSpPr>
        <p:spPr>
          <a:xfrm>
            <a:off x="7512105" y="4060609"/>
            <a:ext cx="1713790" cy="2089629"/>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Early-stage work has begun to develop a public facing data dashboard where benchmarked data will be displayed. This will promote transparency regarding performance across the system.</a:t>
            </a:r>
            <a:endParaRPr lang="en-GB" sz="1100">
              <a:solidFill>
                <a:prstClr val="black"/>
              </a:solidFill>
            </a:endParaRPr>
          </a:p>
        </p:txBody>
      </p:sp>
      <p:sp>
        <p:nvSpPr>
          <p:cNvPr id="7" name="Rounded Rectangle 48">
            <a:extLst>
              <a:ext uri="{FF2B5EF4-FFF2-40B4-BE49-F238E27FC236}">
                <a16:creationId xmlns:a16="http://schemas.microsoft.com/office/drawing/2014/main" id="{EB38E520-8957-913C-3F75-01A416261EF7}"/>
              </a:ext>
            </a:extLst>
          </p:cNvPr>
          <p:cNvSpPr/>
          <p:nvPr/>
        </p:nvSpPr>
        <p:spPr>
          <a:xfrm>
            <a:off x="2665122" y="11239283"/>
            <a:ext cx="1713790" cy="116242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Work has begun to develop a data dashboard that will contain resources and data to support local QI work. </a:t>
            </a:r>
            <a:endParaRPr lang="en-GB" sz="1100">
              <a:solidFill>
                <a:prstClr val="black"/>
              </a:solidFill>
            </a:endParaRPr>
          </a:p>
        </p:txBody>
      </p:sp>
      <p:sp>
        <p:nvSpPr>
          <p:cNvPr id="9" name="Rounded Rectangle 116">
            <a:extLst>
              <a:ext uri="{FF2B5EF4-FFF2-40B4-BE49-F238E27FC236}">
                <a16:creationId xmlns:a16="http://schemas.microsoft.com/office/drawing/2014/main" id="{EE474333-3BFD-2661-7A5A-2C7E52BDE971}"/>
              </a:ext>
            </a:extLst>
          </p:cNvPr>
          <p:cNvSpPr/>
          <p:nvPr/>
        </p:nvSpPr>
        <p:spPr>
          <a:xfrm>
            <a:off x="882215" y="5440112"/>
            <a:ext cx="1649271" cy="1506220"/>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The audit metrics </a:t>
            </a:r>
          </a:p>
          <a:p>
            <a:r>
              <a:rPr lang="en-US" sz="1100">
                <a:solidFill>
                  <a:prstClr val="black"/>
                </a:solidFill>
              </a:rPr>
              <a:t>provide a robust foundation for national benchmarking and support the </a:t>
            </a:r>
            <a:r>
              <a:rPr lang="en-US" sz="1100" err="1">
                <a:solidFill>
                  <a:prstClr val="black"/>
                </a:solidFill>
              </a:rPr>
              <a:t>standardisation</a:t>
            </a:r>
            <a:r>
              <a:rPr lang="en-US" sz="1100">
                <a:solidFill>
                  <a:prstClr val="black"/>
                </a:solidFill>
              </a:rPr>
              <a:t> of care across eating disorder services.</a:t>
            </a:r>
            <a:endParaRPr lang="en-GB" sz="1100">
              <a:solidFill>
                <a:prstClr val="black"/>
              </a:solidFill>
            </a:endParaRPr>
          </a:p>
        </p:txBody>
      </p:sp>
      <p:sp>
        <p:nvSpPr>
          <p:cNvPr id="10" name="Rounded Rectangle 98">
            <a:extLst>
              <a:ext uri="{FF2B5EF4-FFF2-40B4-BE49-F238E27FC236}">
                <a16:creationId xmlns:a16="http://schemas.microsoft.com/office/drawing/2014/main" id="{57C8A871-566A-3EF1-EE23-32A56B589CCE}"/>
              </a:ext>
            </a:extLst>
          </p:cNvPr>
          <p:cNvSpPr/>
          <p:nvPr/>
        </p:nvSpPr>
        <p:spPr>
          <a:xfrm>
            <a:off x="7484712" y="10557929"/>
            <a:ext cx="1812770" cy="1847620"/>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Audit data will be made publicly accessible through the service mapping report and an interactive data dashboard, fostering openness and enabling informed engagement from service users, carers, and the wider public.</a:t>
            </a:r>
          </a:p>
        </p:txBody>
      </p:sp>
      <p:sp>
        <p:nvSpPr>
          <p:cNvPr id="8" name="Rounded Rectangle 98">
            <a:extLst>
              <a:ext uri="{FF2B5EF4-FFF2-40B4-BE49-F238E27FC236}">
                <a16:creationId xmlns:a16="http://schemas.microsoft.com/office/drawing/2014/main" id="{6F2E87A3-61F9-D7DF-E01F-5CB3CE25EEB0}"/>
              </a:ext>
            </a:extLst>
          </p:cNvPr>
          <p:cNvSpPr/>
          <p:nvPr/>
        </p:nvSpPr>
        <p:spPr>
          <a:xfrm>
            <a:off x="5694833" y="10457735"/>
            <a:ext cx="1713790" cy="1878028"/>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NAED has worked in close partnership with </a:t>
            </a:r>
            <a:r>
              <a:rPr lang="en-US" sz="1100">
                <a:solidFill>
                  <a:prstClr val="black"/>
                </a:solidFill>
                <a:hlinkClick r:id="rId11"/>
              </a:rPr>
              <a:t>Beat</a:t>
            </a:r>
            <a:r>
              <a:rPr lang="en-US" sz="1100">
                <a:solidFill>
                  <a:prstClr val="black"/>
                </a:solidFill>
              </a:rPr>
              <a:t>, the UK’s leading eating disorder charity, to ensure that the audit reflects the lived experiences of individuals and families, and supports meaningful improvements in care.</a:t>
            </a:r>
          </a:p>
        </p:txBody>
      </p:sp>
      <p:sp>
        <p:nvSpPr>
          <p:cNvPr id="12" name="Rounded Rectangle 77">
            <a:extLst>
              <a:ext uri="{FF2B5EF4-FFF2-40B4-BE49-F238E27FC236}">
                <a16:creationId xmlns:a16="http://schemas.microsoft.com/office/drawing/2014/main" id="{956FD981-869A-F6F5-C089-FA095801FAA5}"/>
              </a:ext>
            </a:extLst>
          </p:cNvPr>
          <p:cNvSpPr/>
          <p:nvPr/>
        </p:nvSpPr>
        <p:spPr>
          <a:xfrm>
            <a:off x="889362" y="9643273"/>
            <a:ext cx="1713790" cy="288579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The NAED QI Network will provide structured support for local teams through workshops, clinics, and tailored resources. It will lay the groundwork for quality improvement ahead of audit data release and fostering a culture of shared learning and continuous improvement across eating disorder services.</a:t>
            </a:r>
            <a:endParaRPr lang="en-GB" sz="1100">
              <a:solidFill>
                <a:prstClr val="black"/>
              </a:solidFill>
            </a:endParaRPr>
          </a:p>
        </p:txBody>
      </p:sp>
      <p:sp>
        <p:nvSpPr>
          <p:cNvPr id="15" name="Rounded Rectangle 117">
            <a:extLst>
              <a:ext uri="{FF2B5EF4-FFF2-40B4-BE49-F238E27FC236}">
                <a16:creationId xmlns:a16="http://schemas.microsoft.com/office/drawing/2014/main" id="{63354D22-244F-2CCD-6DE1-A531C8480D7D}"/>
              </a:ext>
            </a:extLst>
          </p:cNvPr>
          <p:cNvSpPr/>
          <p:nvPr/>
        </p:nvSpPr>
        <p:spPr>
          <a:xfrm>
            <a:off x="2578430" y="3981757"/>
            <a:ext cx="1867998" cy="1338251"/>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US" sz="1100">
                <a:solidFill>
                  <a:prstClr val="black"/>
                </a:solidFill>
              </a:rPr>
              <a:t>Organisational Survey 2 builds on this by gathering detailed information about team-level operations, such as staffing and caseloads.90% returned </a:t>
            </a:r>
            <a:r>
              <a:rPr lang="en-US" sz="1100">
                <a:solidFill>
                  <a:prstClr val="black"/>
                </a:solidFill>
                <a:hlinkClick r:id="rId12"/>
              </a:rPr>
              <a:t>organisational survey 2</a:t>
            </a:r>
            <a:r>
              <a:rPr lang="en-US" sz="1100">
                <a:solidFill>
                  <a:prstClr val="black"/>
                </a:solidFill>
              </a:rPr>
              <a:t>. </a:t>
            </a:r>
            <a:endParaRPr lang="en-GB" sz="1100">
              <a:solidFill>
                <a:prstClr val="black"/>
              </a:solidFill>
            </a:endParaRPr>
          </a:p>
        </p:txBody>
      </p:sp>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6A349BBA159D4FAEE253266B1E6268" ma:contentTypeVersion="15" ma:contentTypeDescription="Create a new document." ma:contentTypeScope="" ma:versionID="642c5b50f0d588b4aa0d73b7abf25188">
  <xsd:schema xmlns:xsd="http://www.w3.org/2001/XMLSchema" xmlns:xs="http://www.w3.org/2001/XMLSchema" xmlns:p="http://schemas.microsoft.com/office/2006/metadata/properties" xmlns:ns2="01c2a576-d1c6-43f7-8390-8d0c3d646388" xmlns:ns3="0b79f1d6-81a2-422f-8abf-dd19810f06d5" targetNamespace="http://schemas.microsoft.com/office/2006/metadata/properties" ma:root="true" ma:fieldsID="69e8edc6b71158baf0fa729b1b906f83" ns2:_="" ns3:_="">
    <xsd:import namespace="01c2a576-d1c6-43f7-8390-8d0c3d646388"/>
    <xsd:import namespace="0b79f1d6-81a2-422f-8abf-dd19810f06d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c2a576-d1c6-43f7-8390-8d0c3d6463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12f0454-6082-49d7-b32e-35d6b85bbae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79f1d6-81a2-422f-8abf-dd19810f06d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b3500e5-a3dd-4cc9-8c0b-6be9864a322f}" ma:internalName="TaxCatchAll" ma:showField="CatchAllData" ma:web="0b79f1d6-81a2-422f-8abf-dd19810f06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c2a576-d1c6-43f7-8390-8d0c3d646388">
      <Terms xmlns="http://schemas.microsoft.com/office/infopath/2007/PartnerControls"/>
    </lcf76f155ced4ddcb4097134ff3c332f>
    <TaxCatchAll xmlns="0b79f1d6-81a2-422f-8abf-dd19810f06d5" xsi:nil="true"/>
  </documentManagement>
</p:properties>
</file>

<file path=customXml/itemProps1.xml><?xml version="1.0" encoding="utf-8"?>
<ds:datastoreItem xmlns:ds="http://schemas.openxmlformats.org/officeDocument/2006/customXml" ds:itemID="{975F52E0-257F-49F3-AF6B-42EDA4ABF711}">
  <ds:schemaRefs>
    <ds:schemaRef ds:uri="01c2a576-d1c6-43f7-8390-8d0c3d646388"/>
    <ds:schemaRef ds:uri="0b79f1d6-81a2-422f-8abf-dd19810f06d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2DB7289-A888-4288-BC3B-22E68F75A413}">
  <ds:schemaRefs>
    <ds:schemaRef ds:uri="http://schemas.microsoft.com/sharepoint/v3/contenttype/forms"/>
  </ds:schemaRefs>
</ds:datastoreItem>
</file>

<file path=customXml/itemProps3.xml><?xml version="1.0" encoding="utf-8"?>
<ds:datastoreItem xmlns:ds="http://schemas.openxmlformats.org/officeDocument/2006/customXml" ds:itemID="{9A8CD654-F66F-4DC0-BAE8-0FE909101875}">
  <ds:schemaRefs>
    <ds:schemaRef ds:uri="01c2a576-d1c6-43f7-8390-8d0c3d646388"/>
    <ds:schemaRef ds:uri="0b79f1d6-81a2-422f-8abf-dd19810f06d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A3 Paper (297x420 mm)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revision>1</cp:revision>
  <dcterms:created xsi:type="dcterms:W3CDTF">2016-08-12T08:36:34Z</dcterms:created>
  <dcterms:modified xsi:type="dcterms:W3CDTF">2025-06-23T09:10:32Z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0x010100386A349BBA159D4FAEE253266B1E6268</vt:lpwstr>
  </property>
  <property fmtid="{D5CDD505-2E9C-101B-9397-08002B2CF9AE}" pid="3" name="MediaServiceImageTags">
    <vt:lpwstr/>
  </property>
</Properties>
</file>