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7556500" cy="10693400"/>
  <p:notesSz cx="6858000" cy="9144000"/>
  <p:embeddedFontLst>
    <p:embeddedFont>
      <p:font typeface="Calibri (MS)" panose="020B0604020202020204" charset="0"/>
      <p:regular r:id="rId3"/>
    </p:embeddedFont>
    <p:embeddedFont>
      <p:font typeface="Calibri (MS) Bold" panose="020B0604020202020204" charset="0"/>
      <p:regular r:id="rId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0" d="100"/>
          <a:sy n="50" d="100"/>
        </p:scale>
        <p:origin x="2635"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font" Target="fonts/font1.fntdata"/><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font" Target="fonts/font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nihr.ac.uk/news/nihr-launches-ps50m-challenge-funding-tackle-inequalities-maternity-care" TargetMode="External"/><Relationship Id="rId13"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hyperlink" Target="https://labour.org.uk/change/build-an-nhs-fit-for-the-future/" TargetMode="External"/><Relationship Id="rId12" Type="http://schemas.openxmlformats.org/officeDocument/2006/relationships/hyperlink" Target="https://www.england.nhs.uk/publication/three-year-delivery-plan-for-maternity-and-neonatal-services/"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hyperlink" Target="https://www.longtermplan.nhs.uk/publication/nhs-mental-health-implementation-plan-2019-20-2023-24/" TargetMode="External"/><Relationship Id="rId5" Type="http://schemas.openxmlformats.org/officeDocument/2006/relationships/image" Target="../media/image4.png"/><Relationship Id="rId10" Type="http://schemas.openxmlformats.org/officeDocument/2006/relationships/hyperlink" Target="https://www.gov.uk/government/publications/suicide-prevention-strategy-for-england-2023-to-2028" TargetMode="External"/><Relationship Id="rId4" Type="http://schemas.openxmlformats.org/officeDocument/2006/relationships/image" Target="../media/image3.png"/><Relationship Id="rId9" Type="http://schemas.openxmlformats.org/officeDocument/2006/relationships/hyperlink" Target="https://www.gov.uk/government/publications/independent-investigation-of-the-nhs-in-england" TargetMode="External"/><Relationship Id="rId14" Type="http://schemas.openxmlformats.org/officeDocument/2006/relationships/hyperlink" Target="https://theconversation.com/maternal-death-rates-in-the-uk-have-increased-to-levels-not-seen-for-almost-20-years-experts-explain-why-22135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7560000" cy="1130939"/>
            <a:chOff x="0" y="0"/>
            <a:chExt cx="2709333" cy="405303"/>
          </a:xfrm>
        </p:grpSpPr>
        <p:sp>
          <p:nvSpPr>
            <p:cNvPr id="3" name="Freeform 3"/>
            <p:cNvSpPr/>
            <p:nvPr/>
          </p:nvSpPr>
          <p:spPr>
            <a:xfrm>
              <a:off x="0" y="0"/>
              <a:ext cx="2709333" cy="405303"/>
            </a:xfrm>
            <a:custGeom>
              <a:avLst/>
              <a:gdLst/>
              <a:ahLst/>
              <a:cxnLst/>
              <a:rect l="l" t="t" r="r" b="b"/>
              <a:pathLst>
                <a:path w="2709333" h="405303">
                  <a:moveTo>
                    <a:pt x="0" y="0"/>
                  </a:moveTo>
                  <a:lnTo>
                    <a:pt x="2709333" y="0"/>
                  </a:lnTo>
                  <a:lnTo>
                    <a:pt x="2709333" y="405303"/>
                  </a:lnTo>
                  <a:lnTo>
                    <a:pt x="0" y="405303"/>
                  </a:lnTo>
                  <a:close/>
                </a:path>
              </a:pathLst>
            </a:custGeom>
            <a:solidFill>
              <a:srgbClr val="693A76"/>
            </a:solidFill>
          </p:spPr>
          <p:txBody>
            <a:bodyPr/>
            <a:lstStyle/>
            <a:p>
              <a:endParaRPr lang="en-GB"/>
            </a:p>
          </p:txBody>
        </p:sp>
        <p:sp>
          <p:nvSpPr>
            <p:cNvPr id="4" name="TextBox 4"/>
            <p:cNvSpPr txBox="1"/>
            <p:nvPr/>
          </p:nvSpPr>
          <p:spPr>
            <a:xfrm>
              <a:off x="0" y="-28575"/>
              <a:ext cx="2709333" cy="433878"/>
            </a:xfrm>
            <a:prstGeom prst="rect">
              <a:avLst/>
            </a:prstGeom>
          </p:spPr>
          <p:txBody>
            <a:bodyPr lIns="50800" tIns="50800" rIns="50800" bIns="50800" rtlCol="0" anchor="ctr"/>
            <a:lstStyle/>
            <a:p>
              <a:pPr algn="ctr">
                <a:lnSpc>
                  <a:spcPts val="1679"/>
                </a:lnSpc>
              </a:pPr>
              <a:endParaRPr/>
            </a:p>
          </p:txBody>
        </p:sp>
      </p:grpSp>
      <p:grpSp>
        <p:nvGrpSpPr>
          <p:cNvPr id="5" name="Group 5"/>
          <p:cNvGrpSpPr/>
          <p:nvPr/>
        </p:nvGrpSpPr>
        <p:grpSpPr>
          <a:xfrm>
            <a:off x="0" y="1169039"/>
            <a:ext cx="7560000" cy="1844683"/>
            <a:chOff x="0" y="0"/>
            <a:chExt cx="2709333" cy="661093"/>
          </a:xfrm>
        </p:grpSpPr>
        <p:sp>
          <p:nvSpPr>
            <p:cNvPr id="6" name="Freeform 6"/>
            <p:cNvSpPr/>
            <p:nvPr/>
          </p:nvSpPr>
          <p:spPr>
            <a:xfrm>
              <a:off x="0" y="0"/>
              <a:ext cx="2709333" cy="661093"/>
            </a:xfrm>
            <a:custGeom>
              <a:avLst/>
              <a:gdLst/>
              <a:ahLst/>
              <a:cxnLst/>
              <a:rect l="l" t="t" r="r" b="b"/>
              <a:pathLst>
                <a:path w="2709333" h="661093">
                  <a:moveTo>
                    <a:pt x="0" y="0"/>
                  </a:moveTo>
                  <a:lnTo>
                    <a:pt x="2709333" y="0"/>
                  </a:lnTo>
                  <a:lnTo>
                    <a:pt x="2709333" y="661093"/>
                  </a:lnTo>
                  <a:lnTo>
                    <a:pt x="0" y="661093"/>
                  </a:lnTo>
                  <a:close/>
                </a:path>
              </a:pathLst>
            </a:custGeom>
            <a:solidFill>
              <a:srgbClr val="F0EBF1"/>
            </a:solidFill>
            <a:ln w="19050" cap="sq">
              <a:solidFill>
                <a:srgbClr val="68547C"/>
              </a:solidFill>
              <a:prstDash val="solid"/>
              <a:miter/>
            </a:ln>
          </p:spPr>
          <p:txBody>
            <a:bodyPr/>
            <a:lstStyle/>
            <a:p>
              <a:endParaRPr lang="en-GB"/>
            </a:p>
          </p:txBody>
        </p:sp>
        <p:sp>
          <p:nvSpPr>
            <p:cNvPr id="7" name="TextBox 7"/>
            <p:cNvSpPr txBox="1"/>
            <p:nvPr/>
          </p:nvSpPr>
          <p:spPr>
            <a:xfrm>
              <a:off x="0" y="-28575"/>
              <a:ext cx="2709333" cy="689668"/>
            </a:xfrm>
            <a:prstGeom prst="rect">
              <a:avLst/>
            </a:prstGeom>
          </p:spPr>
          <p:txBody>
            <a:bodyPr lIns="50800" tIns="50800" rIns="50800" bIns="50800" rtlCol="0" anchor="ctr"/>
            <a:lstStyle/>
            <a:p>
              <a:pPr algn="ctr">
                <a:lnSpc>
                  <a:spcPts val="1679"/>
                </a:lnSpc>
              </a:pPr>
              <a:endParaRPr/>
            </a:p>
          </p:txBody>
        </p:sp>
      </p:grpSp>
      <p:grpSp>
        <p:nvGrpSpPr>
          <p:cNvPr id="8" name="Group 8"/>
          <p:cNvGrpSpPr/>
          <p:nvPr/>
        </p:nvGrpSpPr>
        <p:grpSpPr>
          <a:xfrm>
            <a:off x="3585954" y="107956"/>
            <a:ext cx="3837413" cy="908683"/>
            <a:chOff x="0" y="0"/>
            <a:chExt cx="1375242" cy="325652"/>
          </a:xfrm>
        </p:grpSpPr>
        <p:sp>
          <p:nvSpPr>
            <p:cNvPr id="9" name="Freeform 9"/>
            <p:cNvSpPr/>
            <p:nvPr/>
          </p:nvSpPr>
          <p:spPr>
            <a:xfrm>
              <a:off x="0" y="0"/>
              <a:ext cx="1375242" cy="325652"/>
            </a:xfrm>
            <a:custGeom>
              <a:avLst/>
              <a:gdLst/>
              <a:ahLst/>
              <a:cxnLst/>
              <a:rect l="l" t="t" r="r" b="b"/>
              <a:pathLst>
                <a:path w="1375242" h="325652">
                  <a:moveTo>
                    <a:pt x="0" y="0"/>
                  </a:moveTo>
                  <a:lnTo>
                    <a:pt x="1375242" y="0"/>
                  </a:lnTo>
                  <a:lnTo>
                    <a:pt x="1375242" y="325652"/>
                  </a:lnTo>
                  <a:lnTo>
                    <a:pt x="0" y="325652"/>
                  </a:lnTo>
                  <a:close/>
                </a:path>
              </a:pathLst>
            </a:custGeom>
            <a:solidFill>
              <a:srgbClr val="FFFFFF"/>
            </a:solidFill>
          </p:spPr>
          <p:txBody>
            <a:bodyPr/>
            <a:lstStyle/>
            <a:p>
              <a:endParaRPr lang="en-GB"/>
            </a:p>
          </p:txBody>
        </p:sp>
        <p:sp>
          <p:nvSpPr>
            <p:cNvPr id="10" name="TextBox 10"/>
            <p:cNvSpPr txBox="1"/>
            <p:nvPr/>
          </p:nvSpPr>
          <p:spPr>
            <a:xfrm>
              <a:off x="0" y="-28575"/>
              <a:ext cx="1375242" cy="354227"/>
            </a:xfrm>
            <a:prstGeom prst="rect">
              <a:avLst/>
            </a:prstGeom>
          </p:spPr>
          <p:txBody>
            <a:bodyPr lIns="50800" tIns="50800" rIns="50800" bIns="50800" rtlCol="0" anchor="ctr"/>
            <a:lstStyle/>
            <a:p>
              <a:pPr algn="ctr">
                <a:lnSpc>
                  <a:spcPts val="1679"/>
                </a:lnSpc>
              </a:pPr>
              <a:endParaRPr/>
            </a:p>
          </p:txBody>
        </p:sp>
      </p:grpSp>
      <p:sp>
        <p:nvSpPr>
          <p:cNvPr id="11" name="Freeform 11"/>
          <p:cNvSpPr/>
          <p:nvPr/>
        </p:nvSpPr>
        <p:spPr>
          <a:xfrm>
            <a:off x="3672646" y="278624"/>
            <a:ext cx="2110181" cy="683171"/>
          </a:xfrm>
          <a:custGeom>
            <a:avLst/>
            <a:gdLst/>
            <a:ahLst/>
            <a:cxnLst/>
            <a:rect l="l" t="t" r="r" b="b"/>
            <a:pathLst>
              <a:path w="2110181" h="683171">
                <a:moveTo>
                  <a:pt x="0" y="0"/>
                </a:moveTo>
                <a:lnTo>
                  <a:pt x="2110181" y="0"/>
                </a:lnTo>
                <a:lnTo>
                  <a:pt x="2110181" y="683172"/>
                </a:lnTo>
                <a:lnTo>
                  <a:pt x="0" y="683172"/>
                </a:lnTo>
                <a:lnTo>
                  <a:pt x="0" y="0"/>
                </a:lnTo>
                <a:close/>
              </a:path>
            </a:pathLst>
          </a:custGeom>
          <a:blipFill>
            <a:blip r:embed="rId2"/>
            <a:stretch>
              <a:fillRect/>
            </a:stretch>
          </a:blipFill>
        </p:spPr>
        <p:txBody>
          <a:bodyPr/>
          <a:lstStyle/>
          <a:p>
            <a:endParaRPr lang="en-GB"/>
          </a:p>
        </p:txBody>
      </p:sp>
      <p:sp>
        <p:nvSpPr>
          <p:cNvPr id="12" name="Freeform 12"/>
          <p:cNvSpPr/>
          <p:nvPr/>
        </p:nvSpPr>
        <p:spPr>
          <a:xfrm>
            <a:off x="5857199" y="147580"/>
            <a:ext cx="1480391" cy="814215"/>
          </a:xfrm>
          <a:custGeom>
            <a:avLst/>
            <a:gdLst/>
            <a:ahLst/>
            <a:cxnLst/>
            <a:rect l="l" t="t" r="r" b="b"/>
            <a:pathLst>
              <a:path w="1480391" h="814215">
                <a:moveTo>
                  <a:pt x="0" y="0"/>
                </a:moveTo>
                <a:lnTo>
                  <a:pt x="1480392" y="0"/>
                </a:lnTo>
                <a:lnTo>
                  <a:pt x="1480392" y="814216"/>
                </a:lnTo>
                <a:lnTo>
                  <a:pt x="0" y="814216"/>
                </a:lnTo>
                <a:lnTo>
                  <a:pt x="0" y="0"/>
                </a:lnTo>
                <a:close/>
              </a:path>
            </a:pathLst>
          </a:custGeom>
          <a:blipFill>
            <a:blip r:embed="rId3"/>
            <a:stretch>
              <a:fillRect/>
            </a:stretch>
          </a:blipFill>
        </p:spPr>
        <p:txBody>
          <a:bodyPr/>
          <a:lstStyle/>
          <a:p>
            <a:endParaRPr lang="en-GB"/>
          </a:p>
        </p:txBody>
      </p:sp>
      <p:grpSp>
        <p:nvGrpSpPr>
          <p:cNvPr id="13" name="Group 13"/>
          <p:cNvGrpSpPr/>
          <p:nvPr/>
        </p:nvGrpSpPr>
        <p:grpSpPr>
          <a:xfrm>
            <a:off x="120656" y="1528372"/>
            <a:ext cx="4691291" cy="1428200"/>
            <a:chOff x="0" y="0"/>
            <a:chExt cx="508966" cy="154151"/>
          </a:xfrm>
        </p:grpSpPr>
        <p:sp>
          <p:nvSpPr>
            <p:cNvPr id="14" name="Freeform 14"/>
            <p:cNvSpPr/>
            <p:nvPr/>
          </p:nvSpPr>
          <p:spPr>
            <a:xfrm>
              <a:off x="0" y="0"/>
              <a:ext cx="508966" cy="154151"/>
            </a:xfrm>
            <a:prstGeom prst="roundRect">
              <a:avLst/>
            </a:prstGeom>
            <a:solidFill>
              <a:srgbClr val="FFFFFF"/>
            </a:solidFill>
            <a:ln w="19050" cap="rnd">
              <a:solidFill>
                <a:srgbClr val="68547C"/>
              </a:solidFill>
              <a:prstDash val="solid"/>
              <a:round/>
            </a:ln>
          </p:spPr>
          <p:txBody>
            <a:bodyPr/>
            <a:lstStyle/>
            <a:p>
              <a:endParaRPr lang="en-GB"/>
            </a:p>
          </p:txBody>
        </p:sp>
        <p:sp>
          <p:nvSpPr>
            <p:cNvPr id="15" name="TextBox 15"/>
            <p:cNvSpPr txBox="1"/>
            <p:nvPr/>
          </p:nvSpPr>
          <p:spPr>
            <a:xfrm>
              <a:off x="0" y="-28575"/>
              <a:ext cx="508966" cy="182726"/>
            </a:xfrm>
            <a:prstGeom prst="roundRect">
              <a:avLst/>
            </a:prstGeom>
          </p:spPr>
          <p:txBody>
            <a:bodyPr lIns="50800" tIns="50800" rIns="50800" bIns="50800" rtlCol="0" anchor="ctr"/>
            <a:lstStyle/>
            <a:p>
              <a:pPr algn="ctr">
                <a:lnSpc>
                  <a:spcPts val="1679"/>
                </a:lnSpc>
              </a:pPr>
              <a:endParaRPr/>
            </a:p>
          </p:txBody>
        </p:sp>
      </p:grpSp>
      <p:sp>
        <p:nvSpPr>
          <p:cNvPr id="16" name="Freeform 16"/>
          <p:cNvSpPr/>
          <p:nvPr/>
        </p:nvSpPr>
        <p:spPr>
          <a:xfrm>
            <a:off x="290254" y="1887985"/>
            <a:ext cx="577400" cy="811412"/>
          </a:xfrm>
          <a:custGeom>
            <a:avLst/>
            <a:gdLst/>
            <a:ahLst/>
            <a:cxnLst/>
            <a:rect l="l" t="t" r="r" b="b"/>
            <a:pathLst>
              <a:path w="577400" h="811412">
                <a:moveTo>
                  <a:pt x="0" y="0"/>
                </a:moveTo>
                <a:lnTo>
                  <a:pt x="577400" y="0"/>
                </a:lnTo>
                <a:lnTo>
                  <a:pt x="577400" y="811412"/>
                </a:lnTo>
                <a:lnTo>
                  <a:pt x="0" y="811412"/>
                </a:lnTo>
                <a:lnTo>
                  <a:pt x="0" y="0"/>
                </a:lnTo>
                <a:close/>
              </a:path>
            </a:pathLst>
          </a:custGeom>
          <a:blipFill>
            <a:blip r:embed="rId4"/>
            <a:stretch>
              <a:fillRect/>
            </a:stretch>
          </a:blipFill>
          <a:ln w="38100" cap="sq">
            <a:solidFill>
              <a:srgbClr val="8A3169"/>
            </a:solidFill>
            <a:prstDash val="solid"/>
            <a:miter/>
          </a:ln>
        </p:spPr>
        <p:txBody>
          <a:bodyPr/>
          <a:lstStyle/>
          <a:p>
            <a:endParaRPr lang="en-GB"/>
          </a:p>
        </p:txBody>
      </p:sp>
      <p:sp>
        <p:nvSpPr>
          <p:cNvPr id="17" name="Freeform 17"/>
          <p:cNvSpPr/>
          <p:nvPr/>
        </p:nvSpPr>
        <p:spPr>
          <a:xfrm>
            <a:off x="619890" y="1997428"/>
            <a:ext cx="587162" cy="825794"/>
          </a:xfrm>
          <a:custGeom>
            <a:avLst/>
            <a:gdLst/>
            <a:ahLst/>
            <a:cxnLst/>
            <a:rect l="l" t="t" r="r" b="b"/>
            <a:pathLst>
              <a:path w="587162" h="825794">
                <a:moveTo>
                  <a:pt x="0" y="0"/>
                </a:moveTo>
                <a:lnTo>
                  <a:pt x="587162" y="0"/>
                </a:lnTo>
                <a:lnTo>
                  <a:pt x="587162" y="825794"/>
                </a:lnTo>
                <a:lnTo>
                  <a:pt x="0" y="825794"/>
                </a:lnTo>
                <a:lnTo>
                  <a:pt x="0" y="0"/>
                </a:lnTo>
                <a:close/>
              </a:path>
            </a:pathLst>
          </a:custGeom>
          <a:blipFill>
            <a:blip r:embed="rId5"/>
            <a:stretch>
              <a:fillRect/>
            </a:stretch>
          </a:blipFill>
        </p:spPr>
        <p:txBody>
          <a:bodyPr/>
          <a:lstStyle/>
          <a:p>
            <a:endParaRPr lang="en-GB"/>
          </a:p>
        </p:txBody>
      </p:sp>
      <p:grpSp>
        <p:nvGrpSpPr>
          <p:cNvPr id="18" name="Group 18"/>
          <p:cNvGrpSpPr/>
          <p:nvPr/>
        </p:nvGrpSpPr>
        <p:grpSpPr>
          <a:xfrm>
            <a:off x="4864079" y="1528372"/>
            <a:ext cx="2624148" cy="1428200"/>
            <a:chOff x="0" y="0"/>
            <a:chExt cx="278531" cy="154151"/>
          </a:xfrm>
        </p:grpSpPr>
        <p:sp>
          <p:nvSpPr>
            <p:cNvPr id="19" name="Freeform 19"/>
            <p:cNvSpPr/>
            <p:nvPr/>
          </p:nvSpPr>
          <p:spPr>
            <a:xfrm>
              <a:off x="0" y="0"/>
              <a:ext cx="278531" cy="154151"/>
            </a:xfrm>
            <a:prstGeom prst="roundRect">
              <a:avLst/>
            </a:prstGeom>
            <a:solidFill>
              <a:srgbClr val="FFFFFF"/>
            </a:solidFill>
            <a:ln w="19050" cap="rnd">
              <a:solidFill>
                <a:srgbClr val="68547C"/>
              </a:solidFill>
              <a:prstDash val="solid"/>
              <a:round/>
            </a:ln>
          </p:spPr>
          <p:txBody>
            <a:bodyPr/>
            <a:lstStyle/>
            <a:p>
              <a:endParaRPr lang="en-GB"/>
            </a:p>
          </p:txBody>
        </p:sp>
        <p:sp>
          <p:nvSpPr>
            <p:cNvPr id="20" name="TextBox 20"/>
            <p:cNvSpPr txBox="1"/>
            <p:nvPr/>
          </p:nvSpPr>
          <p:spPr>
            <a:xfrm>
              <a:off x="0" y="-28575"/>
              <a:ext cx="278531" cy="182726"/>
            </a:xfrm>
            <a:prstGeom prst="roundRect">
              <a:avLst/>
            </a:prstGeom>
          </p:spPr>
          <p:txBody>
            <a:bodyPr lIns="50800" tIns="50800" rIns="50800" bIns="50800" rtlCol="0" anchor="ctr"/>
            <a:lstStyle/>
            <a:p>
              <a:pPr algn="ctr">
                <a:lnSpc>
                  <a:spcPts val="1679"/>
                </a:lnSpc>
              </a:pPr>
              <a:endParaRPr/>
            </a:p>
          </p:txBody>
        </p:sp>
      </p:grpSp>
      <p:grpSp>
        <p:nvGrpSpPr>
          <p:cNvPr id="21" name="Group 21"/>
          <p:cNvGrpSpPr/>
          <p:nvPr/>
        </p:nvGrpSpPr>
        <p:grpSpPr>
          <a:xfrm>
            <a:off x="0" y="3051822"/>
            <a:ext cx="7560000" cy="3123302"/>
            <a:chOff x="0" y="0"/>
            <a:chExt cx="2709333" cy="1119321"/>
          </a:xfrm>
        </p:grpSpPr>
        <p:sp>
          <p:nvSpPr>
            <p:cNvPr id="22" name="Freeform 22"/>
            <p:cNvSpPr/>
            <p:nvPr/>
          </p:nvSpPr>
          <p:spPr>
            <a:xfrm>
              <a:off x="0" y="0"/>
              <a:ext cx="2709333" cy="1119321"/>
            </a:xfrm>
            <a:custGeom>
              <a:avLst/>
              <a:gdLst/>
              <a:ahLst/>
              <a:cxnLst/>
              <a:rect l="l" t="t" r="r" b="b"/>
              <a:pathLst>
                <a:path w="2709333" h="1119321">
                  <a:moveTo>
                    <a:pt x="0" y="0"/>
                  </a:moveTo>
                  <a:lnTo>
                    <a:pt x="2709333" y="0"/>
                  </a:lnTo>
                  <a:lnTo>
                    <a:pt x="2709333" y="1119321"/>
                  </a:lnTo>
                  <a:lnTo>
                    <a:pt x="0" y="1119321"/>
                  </a:lnTo>
                  <a:close/>
                </a:path>
              </a:pathLst>
            </a:custGeom>
            <a:solidFill>
              <a:srgbClr val="000000">
                <a:alpha val="0"/>
              </a:srgbClr>
            </a:solidFill>
            <a:ln w="19050" cap="sq">
              <a:solidFill>
                <a:srgbClr val="2596BE"/>
              </a:solidFill>
              <a:prstDash val="solid"/>
              <a:miter/>
            </a:ln>
          </p:spPr>
          <p:txBody>
            <a:bodyPr/>
            <a:lstStyle/>
            <a:p>
              <a:endParaRPr lang="en-GB"/>
            </a:p>
          </p:txBody>
        </p:sp>
        <p:sp>
          <p:nvSpPr>
            <p:cNvPr id="23" name="TextBox 23"/>
            <p:cNvSpPr txBox="1"/>
            <p:nvPr/>
          </p:nvSpPr>
          <p:spPr>
            <a:xfrm>
              <a:off x="0" y="-28575"/>
              <a:ext cx="2709333" cy="1147896"/>
            </a:xfrm>
            <a:prstGeom prst="rect">
              <a:avLst/>
            </a:prstGeom>
          </p:spPr>
          <p:txBody>
            <a:bodyPr lIns="50800" tIns="50800" rIns="50800" bIns="50800" rtlCol="0" anchor="ctr"/>
            <a:lstStyle/>
            <a:p>
              <a:pPr algn="ctr">
                <a:lnSpc>
                  <a:spcPts val="1679"/>
                </a:lnSpc>
              </a:pPr>
              <a:endParaRPr/>
            </a:p>
          </p:txBody>
        </p:sp>
      </p:grpSp>
      <p:grpSp>
        <p:nvGrpSpPr>
          <p:cNvPr id="24" name="Group 24"/>
          <p:cNvGrpSpPr/>
          <p:nvPr/>
        </p:nvGrpSpPr>
        <p:grpSpPr>
          <a:xfrm>
            <a:off x="120656" y="3440442"/>
            <a:ext cx="7367570" cy="1700633"/>
            <a:chOff x="0" y="0"/>
            <a:chExt cx="795208" cy="183555"/>
          </a:xfrm>
        </p:grpSpPr>
        <p:sp>
          <p:nvSpPr>
            <p:cNvPr id="25" name="Freeform 25"/>
            <p:cNvSpPr/>
            <p:nvPr/>
          </p:nvSpPr>
          <p:spPr>
            <a:xfrm>
              <a:off x="0" y="0"/>
              <a:ext cx="795208" cy="183555"/>
            </a:xfrm>
            <a:prstGeom prst="roundRect">
              <a:avLst/>
            </a:prstGeom>
            <a:solidFill>
              <a:srgbClr val="DBEBF0"/>
            </a:solidFill>
            <a:ln w="19050" cap="rnd">
              <a:solidFill>
                <a:srgbClr val="2596BE"/>
              </a:solidFill>
              <a:prstDash val="solid"/>
              <a:round/>
            </a:ln>
          </p:spPr>
          <p:txBody>
            <a:bodyPr/>
            <a:lstStyle/>
            <a:p>
              <a:endParaRPr lang="en-GB"/>
            </a:p>
          </p:txBody>
        </p:sp>
        <p:sp>
          <p:nvSpPr>
            <p:cNvPr id="26" name="TextBox 26"/>
            <p:cNvSpPr txBox="1"/>
            <p:nvPr/>
          </p:nvSpPr>
          <p:spPr>
            <a:xfrm>
              <a:off x="0" y="-28575"/>
              <a:ext cx="795208" cy="212130"/>
            </a:xfrm>
            <a:prstGeom prst="roundRect">
              <a:avLst/>
            </a:prstGeom>
          </p:spPr>
          <p:txBody>
            <a:bodyPr lIns="50800" tIns="50800" rIns="50800" bIns="50800" rtlCol="0" anchor="ctr"/>
            <a:lstStyle/>
            <a:p>
              <a:pPr algn="ctr">
                <a:lnSpc>
                  <a:spcPts val="1679"/>
                </a:lnSpc>
              </a:pPr>
              <a:endParaRPr/>
            </a:p>
          </p:txBody>
        </p:sp>
      </p:grpSp>
      <p:grpSp>
        <p:nvGrpSpPr>
          <p:cNvPr id="27" name="Group 27"/>
          <p:cNvGrpSpPr/>
          <p:nvPr/>
        </p:nvGrpSpPr>
        <p:grpSpPr>
          <a:xfrm>
            <a:off x="247596" y="3752608"/>
            <a:ext cx="6233147" cy="1474192"/>
            <a:chOff x="0" y="0"/>
            <a:chExt cx="672766" cy="159115"/>
          </a:xfrm>
        </p:grpSpPr>
        <p:sp>
          <p:nvSpPr>
            <p:cNvPr id="28" name="Freeform 28"/>
            <p:cNvSpPr/>
            <p:nvPr/>
          </p:nvSpPr>
          <p:spPr>
            <a:xfrm>
              <a:off x="0" y="0"/>
              <a:ext cx="672766" cy="159115"/>
            </a:xfrm>
            <a:prstGeom prst="roundRect">
              <a:avLst/>
            </a:prstGeom>
            <a:solidFill>
              <a:srgbClr val="FFFFFF"/>
            </a:solidFill>
            <a:ln w="19050" cap="rnd">
              <a:solidFill>
                <a:srgbClr val="2596BE"/>
              </a:solidFill>
              <a:prstDash val="solid"/>
              <a:round/>
            </a:ln>
          </p:spPr>
          <p:txBody>
            <a:bodyPr/>
            <a:lstStyle/>
            <a:p>
              <a:endParaRPr lang="en-GB"/>
            </a:p>
          </p:txBody>
        </p:sp>
        <p:sp>
          <p:nvSpPr>
            <p:cNvPr id="29" name="TextBox 29"/>
            <p:cNvSpPr txBox="1"/>
            <p:nvPr/>
          </p:nvSpPr>
          <p:spPr>
            <a:xfrm>
              <a:off x="0" y="-28575"/>
              <a:ext cx="672766" cy="187690"/>
            </a:xfrm>
            <a:prstGeom prst="roundRect">
              <a:avLst/>
            </a:prstGeom>
          </p:spPr>
          <p:txBody>
            <a:bodyPr lIns="50800" tIns="50800" rIns="50800" bIns="50800" rtlCol="0" anchor="ctr"/>
            <a:lstStyle/>
            <a:p>
              <a:pPr algn="ctr">
                <a:lnSpc>
                  <a:spcPts val="1679"/>
                </a:lnSpc>
              </a:pPr>
              <a:endParaRPr/>
            </a:p>
          </p:txBody>
        </p:sp>
      </p:grpSp>
      <p:grpSp>
        <p:nvGrpSpPr>
          <p:cNvPr id="30" name="Group 30"/>
          <p:cNvGrpSpPr/>
          <p:nvPr/>
        </p:nvGrpSpPr>
        <p:grpSpPr>
          <a:xfrm>
            <a:off x="4276988" y="3535692"/>
            <a:ext cx="3146378" cy="1331819"/>
            <a:chOff x="0" y="0"/>
            <a:chExt cx="339600" cy="143748"/>
          </a:xfrm>
        </p:grpSpPr>
        <p:sp>
          <p:nvSpPr>
            <p:cNvPr id="31" name="Freeform 31"/>
            <p:cNvSpPr/>
            <p:nvPr/>
          </p:nvSpPr>
          <p:spPr>
            <a:xfrm>
              <a:off x="0" y="0"/>
              <a:ext cx="339600" cy="143748"/>
            </a:xfrm>
            <a:prstGeom prst="roundRect">
              <a:avLst/>
            </a:prstGeom>
            <a:solidFill>
              <a:srgbClr val="FFFFFF"/>
            </a:solidFill>
            <a:ln w="19050" cap="rnd">
              <a:solidFill>
                <a:srgbClr val="2596BE"/>
              </a:solidFill>
              <a:prstDash val="solid"/>
              <a:round/>
            </a:ln>
          </p:spPr>
          <p:txBody>
            <a:bodyPr/>
            <a:lstStyle/>
            <a:p>
              <a:endParaRPr lang="en-GB"/>
            </a:p>
          </p:txBody>
        </p:sp>
        <p:sp>
          <p:nvSpPr>
            <p:cNvPr id="32" name="TextBox 32"/>
            <p:cNvSpPr txBox="1"/>
            <p:nvPr/>
          </p:nvSpPr>
          <p:spPr>
            <a:xfrm>
              <a:off x="0" y="-28575"/>
              <a:ext cx="339600" cy="172323"/>
            </a:xfrm>
            <a:prstGeom prst="roundRect">
              <a:avLst/>
            </a:prstGeom>
          </p:spPr>
          <p:txBody>
            <a:bodyPr lIns="50800" tIns="50800" rIns="50800" bIns="50800" rtlCol="0" anchor="ctr"/>
            <a:lstStyle/>
            <a:p>
              <a:pPr algn="ctr">
                <a:lnSpc>
                  <a:spcPts val="1679"/>
                </a:lnSpc>
              </a:pPr>
              <a:endParaRPr/>
            </a:p>
          </p:txBody>
        </p:sp>
      </p:grpSp>
      <p:sp>
        <p:nvSpPr>
          <p:cNvPr id="33" name="Freeform 33"/>
          <p:cNvSpPr/>
          <p:nvPr/>
        </p:nvSpPr>
        <p:spPr>
          <a:xfrm>
            <a:off x="369557" y="4066404"/>
            <a:ext cx="801592" cy="618169"/>
          </a:xfrm>
          <a:custGeom>
            <a:avLst/>
            <a:gdLst/>
            <a:ahLst/>
            <a:cxnLst/>
            <a:rect l="l" t="t" r="r" b="b"/>
            <a:pathLst>
              <a:path w="801592" h="618169">
                <a:moveTo>
                  <a:pt x="0" y="0"/>
                </a:moveTo>
                <a:lnTo>
                  <a:pt x="801592" y="0"/>
                </a:lnTo>
                <a:lnTo>
                  <a:pt x="801592" y="618169"/>
                </a:lnTo>
                <a:lnTo>
                  <a:pt x="0" y="618169"/>
                </a:lnTo>
                <a:lnTo>
                  <a:pt x="0" y="0"/>
                </a:lnTo>
                <a:close/>
              </a:path>
            </a:pathLst>
          </a:custGeom>
          <a:blipFill>
            <a:blip r:embed="rId6"/>
            <a:stretch>
              <a:fillRect l="-113384" t="-196496" r="-14228" b="-120678"/>
            </a:stretch>
          </a:blipFill>
        </p:spPr>
        <p:txBody>
          <a:bodyPr/>
          <a:lstStyle/>
          <a:p>
            <a:endParaRPr lang="en-GB"/>
          </a:p>
        </p:txBody>
      </p:sp>
      <p:sp>
        <p:nvSpPr>
          <p:cNvPr id="34" name="Freeform 34"/>
          <p:cNvSpPr/>
          <p:nvPr/>
        </p:nvSpPr>
        <p:spPr>
          <a:xfrm>
            <a:off x="730250" y="4630379"/>
            <a:ext cx="722287" cy="560982"/>
          </a:xfrm>
          <a:custGeom>
            <a:avLst/>
            <a:gdLst/>
            <a:ahLst/>
            <a:cxnLst/>
            <a:rect l="l" t="t" r="r" b="b"/>
            <a:pathLst>
              <a:path w="722287" h="560982">
                <a:moveTo>
                  <a:pt x="0" y="0"/>
                </a:moveTo>
                <a:lnTo>
                  <a:pt x="722286" y="0"/>
                </a:lnTo>
                <a:lnTo>
                  <a:pt x="722286" y="560982"/>
                </a:lnTo>
                <a:lnTo>
                  <a:pt x="0" y="560982"/>
                </a:lnTo>
                <a:lnTo>
                  <a:pt x="0" y="0"/>
                </a:lnTo>
                <a:close/>
              </a:path>
            </a:pathLst>
          </a:custGeom>
          <a:blipFill>
            <a:blip r:embed="rId6"/>
            <a:stretch>
              <a:fillRect l="-114192" t="-299117" r="-15043" b="-18057"/>
            </a:stretch>
          </a:blipFill>
        </p:spPr>
        <p:txBody>
          <a:bodyPr/>
          <a:lstStyle/>
          <a:p>
            <a:endParaRPr lang="en-GB"/>
          </a:p>
        </p:txBody>
      </p:sp>
      <p:grpSp>
        <p:nvGrpSpPr>
          <p:cNvPr id="35" name="Group 35"/>
          <p:cNvGrpSpPr/>
          <p:nvPr/>
        </p:nvGrpSpPr>
        <p:grpSpPr>
          <a:xfrm>
            <a:off x="120656" y="5286407"/>
            <a:ext cx="7302711" cy="727300"/>
            <a:chOff x="0" y="0"/>
            <a:chExt cx="788207" cy="78690"/>
          </a:xfrm>
        </p:grpSpPr>
        <p:sp>
          <p:nvSpPr>
            <p:cNvPr id="36" name="Freeform 36"/>
            <p:cNvSpPr/>
            <p:nvPr/>
          </p:nvSpPr>
          <p:spPr>
            <a:xfrm>
              <a:off x="0" y="0"/>
              <a:ext cx="788207" cy="78690"/>
            </a:xfrm>
            <a:prstGeom prst="roundRect">
              <a:avLst/>
            </a:prstGeom>
            <a:solidFill>
              <a:srgbClr val="DBEBF0"/>
            </a:solidFill>
            <a:ln w="19050" cap="rnd">
              <a:solidFill>
                <a:srgbClr val="2596BE"/>
              </a:solidFill>
              <a:prstDash val="solid"/>
              <a:round/>
            </a:ln>
          </p:spPr>
          <p:txBody>
            <a:bodyPr/>
            <a:lstStyle/>
            <a:p>
              <a:endParaRPr lang="en-GB"/>
            </a:p>
          </p:txBody>
        </p:sp>
        <p:sp>
          <p:nvSpPr>
            <p:cNvPr id="37" name="TextBox 37"/>
            <p:cNvSpPr txBox="1"/>
            <p:nvPr/>
          </p:nvSpPr>
          <p:spPr>
            <a:xfrm>
              <a:off x="0" y="-28575"/>
              <a:ext cx="788207" cy="107265"/>
            </a:xfrm>
            <a:prstGeom prst="roundRect">
              <a:avLst/>
            </a:prstGeom>
          </p:spPr>
          <p:txBody>
            <a:bodyPr lIns="50800" tIns="50800" rIns="50800" bIns="50800" rtlCol="0" anchor="ctr"/>
            <a:lstStyle/>
            <a:p>
              <a:pPr algn="ctr">
                <a:lnSpc>
                  <a:spcPts val="1679"/>
                </a:lnSpc>
              </a:pPr>
              <a:endParaRPr/>
            </a:p>
          </p:txBody>
        </p:sp>
      </p:grpSp>
      <p:sp>
        <p:nvSpPr>
          <p:cNvPr id="38" name="TextBox 38"/>
          <p:cNvSpPr txBox="1"/>
          <p:nvPr/>
        </p:nvSpPr>
        <p:spPr>
          <a:xfrm>
            <a:off x="363074" y="5322754"/>
            <a:ext cx="1148986" cy="293116"/>
          </a:xfrm>
          <a:prstGeom prst="rect">
            <a:avLst/>
          </a:prstGeom>
        </p:spPr>
        <p:txBody>
          <a:bodyPr lIns="0" tIns="0" rIns="0" bIns="0" rtlCol="0" anchor="t">
            <a:spAutoFit/>
          </a:bodyPr>
          <a:lstStyle/>
          <a:p>
            <a:pPr algn="l">
              <a:lnSpc>
                <a:spcPts val="2057"/>
              </a:lnSpc>
            </a:pPr>
            <a:r>
              <a:rPr lang="en-US" sz="1700" b="1">
                <a:solidFill>
                  <a:srgbClr val="2596BE"/>
                </a:solidFill>
                <a:latin typeface="Calibri (MS) Bold"/>
                <a:ea typeface="Calibri (MS) Bold"/>
                <a:cs typeface="Calibri (MS) Bold"/>
                <a:sym typeface="Calibri (MS) Bold"/>
              </a:rPr>
              <a:t>Data sharing</a:t>
            </a:r>
          </a:p>
        </p:txBody>
      </p:sp>
      <p:grpSp>
        <p:nvGrpSpPr>
          <p:cNvPr id="39" name="Group 39"/>
          <p:cNvGrpSpPr/>
          <p:nvPr/>
        </p:nvGrpSpPr>
        <p:grpSpPr>
          <a:xfrm>
            <a:off x="470005" y="5694006"/>
            <a:ext cx="6850099" cy="387079"/>
            <a:chOff x="0" y="0"/>
            <a:chExt cx="739355" cy="46181"/>
          </a:xfrm>
        </p:grpSpPr>
        <p:sp>
          <p:nvSpPr>
            <p:cNvPr id="40" name="Freeform 40"/>
            <p:cNvSpPr/>
            <p:nvPr/>
          </p:nvSpPr>
          <p:spPr>
            <a:xfrm>
              <a:off x="0" y="0"/>
              <a:ext cx="739355" cy="46181"/>
            </a:xfrm>
            <a:prstGeom prst="roundRect">
              <a:avLst/>
            </a:prstGeom>
            <a:solidFill>
              <a:srgbClr val="FFFFFF"/>
            </a:solidFill>
            <a:ln w="19050" cap="rnd">
              <a:solidFill>
                <a:srgbClr val="2596BE"/>
              </a:solidFill>
              <a:prstDash val="solid"/>
              <a:round/>
            </a:ln>
          </p:spPr>
          <p:txBody>
            <a:bodyPr/>
            <a:lstStyle/>
            <a:p>
              <a:endParaRPr lang="en-GB"/>
            </a:p>
          </p:txBody>
        </p:sp>
        <p:sp>
          <p:nvSpPr>
            <p:cNvPr id="41" name="TextBox 41"/>
            <p:cNvSpPr txBox="1"/>
            <p:nvPr/>
          </p:nvSpPr>
          <p:spPr>
            <a:xfrm>
              <a:off x="0" y="-28575"/>
              <a:ext cx="739355" cy="74756"/>
            </a:xfrm>
            <a:prstGeom prst="roundRect">
              <a:avLst/>
            </a:prstGeom>
          </p:spPr>
          <p:txBody>
            <a:bodyPr lIns="50800" tIns="50800" rIns="50800" bIns="50800" rtlCol="0" anchor="ctr"/>
            <a:lstStyle/>
            <a:p>
              <a:pPr algn="ctr">
                <a:lnSpc>
                  <a:spcPts val="1679"/>
                </a:lnSpc>
              </a:pPr>
              <a:endParaRPr/>
            </a:p>
          </p:txBody>
        </p:sp>
      </p:grpSp>
      <p:grpSp>
        <p:nvGrpSpPr>
          <p:cNvPr id="42" name="Group 42"/>
          <p:cNvGrpSpPr/>
          <p:nvPr/>
        </p:nvGrpSpPr>
        <p:grpSpPr>
          <a:xfrm>
            <a:off x="1631782" y="5362899"/>
            <a:ext cx="5856443" cy="261743"/>
            <a:chOff x="0" y="0"/>
            <a:chExt cx="632107" cy="31632"/>
          </a:xfrm>
        </p:grpSpPr>
        <p:sp>
          <p:nvSpPr>
            <p:cNvPr id="43" name="Freeform 43"/>
            <p:cNvSpPr/>
            <p:nvPr/>
          </p:nvSpPr>
          <p:spPr>
            <a:xfrm>
              <a:off x="0" y="0"/>
              <a:ext cx="632107" cy="31632"/>
            </a:xfrm>
            <a:prstGeom prst="roundRect">
              <a:avLst/>
            </a:prstGeom>
            <a:solidFill>
              <a:srgbClr val="FFFFFF"/>
            </a:solidFill>
            <a:ln w="19050" cap="rnd">
              <a:solidFill>
                <a:srgbClr val="2596BE"/>
              </a:solidFill>
              <a:prstDash val="solid"/>
              <a:round/>
            </a:ln>
          </p:spPr>
          <p:txBody>
            <a:bodyPr/>
            <a:lstStyle/>
            <a:p>
              <a:endParaRPr lang="en-GB"/>
            </a:p>
          </p:txBody>
        </p:sp>
        <p:sp>
          <p:nvSpPr>
            <p:cNvPr id="44" name="TextBox 44"/>
            <p:cNvSpPr txBox="1"/>
            <p:nvPr/>
          </p:nvSpPr>
          <p:spPr>
            <a:xfrm>
              <a:off x="0" y="-28575"/>
              <a:ext cx="632107" cy="60207"/>
            </a:xfrm>
            <a:prstGeom prst="roundRect">
              <a:avLst/>
            </a:prstGeom>
          </p:spPr>
          <p:txBody>
            <a:bodyPr lIns="50800" tIns="50800" rIns="50800" bIns="50800" rtlCol="0" anchor="ctr"/>
            <a:lstStyle/>
            <a:p>
              <a:pPr algn="ctr">
                <a:lnSpc>
                  <a:spcPts val="1679"/>
                </a:lnSpc>
              </a:pPr>
              <a:endParaRPr/>
            </a:p>
          </p:txBody>
        </p:sp>
      </p:grpSp>
      <p:sp>
        <p:nvSpPr>
          <p:cNvPr id="45" name="TextBox 45"/>
          <p:cNvSpPr txBox="1"/>
          <p:nvPr/>
        </p:nvSpPr>
        <p:spPr>
          <a:xfrm>
            <a:off x="307456" y="1546430"/>
            <a:ext cx="1603279" cy="293116"/>
          </a:xfrm>
          <a:prstGeom prst="rect">
            <a:avLst/>
          </a:prstGeom>
        </p:spPr>
        <p:txBody>
          <a:bodyPr lIns="0" tIns="0" rIns="0" bIns="0" rtlCol="0" anchor="t">
            <a:spAutoFit/>
          </a:bodyPr>
          <a:lstStyle/>
          <a:p>
            <a:pPr algn="l">
              <a:lnSpc>
                <a:spcPts val="2057"/>
              </a:lnSpc>
            </a:pPr>
            <a:r>
              <a:rPr lang="en-US" sz="1700" b="1" dirty="0">
                <a:solidFill>
                  <a:srgbClr val="68547C"/>
                </a:solidFill>
                <a:latin typeface="Calibri (MS) Bold"/>
                <a:ea typeface="Calibri (MS) Bold"/>
                <a:cs typeface="Calibri (MS) Bold"/>
                <a:sym typeface="Calibri (MS) Bold"/>
              </a:rPr>
              <a:t>Reporting</a:t>
            </a:r>
          </a:p>
        </p:txBody>
      </p:sp>
      <p:sp>
        <p:nvSpPr>
          <p:cNvPr id="46" name="TextBox 46"/>
          <p:cNvSpPr txBox="1"/>
          <p:nvPr/>
        </p:nvSpPr>
        <p:spPr>
          <a:xfrm>
            <a:off x="301522" y="59378"/>
            <a:ext cx="2718745" cy="996313"/>
          </a:xfrm>
          <a:prstGeom prst="rect">
            <a:avLst/>
          </a:prstGeom>
        </p:spPr>
        <p:txBody>
          <a:bodyPr lIns="0" tIns="0" rIns="0" bIns="0" rtlCol="0" anchor="t">
            <a:spAutoFit/>
          </a:bodyPr>
          <a:lstStyle/>
          <a:p>
            <a:pPr marL="0" lvl="0" indent="0" algn="l">
              <a:lnSpc>
                <a:spcPts val="3599"/>
              </a:lnSpc>
              <a:spcBef>
                <a:spcPct val="0"/>
              </a:spcBef>
            </a:pPr>
            <a:r>
              <a:rPr lang="en-US" sz="3599" b="1" u="none" spc="-107">
                <a:solidFill>
                  <a:srgbClr val="FFFFFF"/>
                </a:solidFill>
                <a:latin typeface="Calibri (MS) Bold"/>
                <a:ea typeface="Calibri (MS) Bold"/>
                <a:cs typeface="Calibri (MS) Bold"/>
                <a:sym typeface="Calibri (MS) Bold"/>
              </a:rPr>
              <a:t>Impact of </a:t>
            </a:r>
          </a:p>
          <a:p>
            <a:pPr marL="0" lvl="0" indent="0" algn="l">
              <a:lnSpc>
                <a:spcPts val="3599"/>
              </a:lnSpc>
              <a:spcBef>
                <a:spcPct val="0"/>
              </a:spcBef>
            </a:pPr>
            <a:r>
              <a:rPr lang="en-US" sz="3599" b="1" u="none" spc="-107">
                <a:solidFill>
                  <a:srgbClr val="FFFFFF"/>
                </a:solidFill>
                <a:latin typeface="Calibri (MS) Bold"/>
                <a:ea typeface="Calibri (MS) Bold"/>
                <a:cs typeface="Calibri (MS) Bold"/>
                <a:sym typeface="Calibri (MS) Bold"/>
              </a:rPr>
              <a:t>MNI CORP</a:t>
            </a:r>
          </a:p>
        </p:txBody>
      </p:sp>
      <p:sp>
        <p:nvSpPr>
          <p:cNvPr id="47" name="TextBox 47"/>
          <p:cNvSpPr txBox="1"/>
          <p:nvPr/>
        </p:nvSpPr>
        <p:spPr>
          <a:xfrm>
            <a:off x="144465" y="1177852"/>
            <a:ext cx="6152388" cy="321437"/>
          </a:xfrm>
          <a:prstGeom prst="rect">
            <a:avLst/>
          </a:prstGeom>
        </p:spPr>
        <p:txBody>
          <a:bodyPr lIns="0" tIns="0" rIns="0" bIns="0" rtlCol="0" anchor="t">
            <a:spAutoFit/>
          </a:bodyPr>
          <a:lstStyle/>
          <a:p>
            <a:pPr algn="l">
              <a:lnSpc>
                <a:spcPts val="2298"/>
              </a:lnSpc>
            </a:pPr>
            <a:r>
              <a:rPr lang="en-US" sz="1899" b="1" dirty="0">
                <a:solidFill>
                  <a:srgbClr val="1C1915"/>
                </a:solidFill>
                <a:latin typeface="Calibri (MS) Bold"/>
                <a:ea typeface="Calibri (MS) Bold"/>
                <a:cs typeface="Calibri (MS) Bold"/>
                <a:sym typeface="Calibri (MS) Bold"/>
              </a:rPr>
              <a:t>National</a:t>
            </a:r>
          </a:p>
        </p:txBody>
      </p:sp>
      <p:sp>
        <p:nvSpPr>
          <p:cNvPr id="48" name="TextBox 48"/>
          <p:cNvSpPr txBox="1"/>
          <p:nvPr/>
        </p:nvSpPr>
        <p:spPr>
          <a:xfrm>
            <a:off x="1179492" y="1215952"/>
            <a:ext cx="5598173" cy="236220"/>
          </a:xfrm>
          <a:prstGeom prst="rect">
            <a:avLst/>
          </a:prstGeom>
        </p:spPr>
        <p:txBody>
          <a:bodyPr lIns="0" tIns="0" rIns="0" bIns="0" rtlCol="0" anchor="t">
            <a:spAutoFit/>
          </a:bodyPr>
          <a:lstStyle/>
          <a:p>
            <a:pPr marL="0" lvl="0" indent="0" algn="l">
              <a:lnSpc>
                <a:spcPts val="1679"/>
              </a:lnSpc>
              <a:spcBef>
                <a:spcPct val="0"/>
              </a:spcBef>
            </a:pPr>
            <a:r>
              <a:rPr lang="en-US" sz="1199">
                <a:solidFill>
                  <a:srgbClr val="1C1915"/>
                </a:solidFill>
                <a:latin typeface="Calibri (MS)"/>
                <a:ea typeface="Calibri (MS)"/>
                <a:cs typeface="Calibri (MS)"/>
                <a:sym typeface="Calibri (MS)"/>
              </a:rPr>
              <a:t>How the project provides evidence of quality and outcomes of care nationally</a:t>
            </a:r>
          </a:p>
        </p:txBody>
      </p:sp>
      <p:sp>
        <p:nvSpPr>
          <p:cNvPr id="49" name="TextBox 49"/>
          <p:cNvSpPr txBox="1"/>
          <p:nvPr/>
        </p:nvSpPr>
        <p:spPr>
          <a:xfrm>
            <a:off x="1838360" y="1892300"/>
            <a:ext cx="2567209" cy="304800"/>
          </a:xfrm>
          <a:prstGeom prst="rect">
            <a:avLst/>
          </a:prstGeom>
        </p:spPr>
        <p:txBody>
          <a:bodyPr lIns="0" tIns="0" rIns="0" bIns="0" rtlCol="0" anchor="t">
            <a:spAutoFit/>
          </a:bodyPr>
          <a:lstStyle/>
          <a:p>
            <a:pPr algn="l">
              <a:lnSpc>
                <a:spcPts val="1199"/>
              </a:lnSpc>
            </a:pPr>
            <a:r>
              <a:rPr lang="en-US" sz="999">
                <a:solidFill>
                  <a:srgbClr val="68547C"/>
                </a:solidFill>
                <a:latin typeface="Calibri (MS)"/>
                <a:ea typeface="Calibri (MS)"/>
                <a:cs typeface="Calibri (MS)"/>
                <a:sym typeface="Calibri (MS)"/>
              </a:rPr>
              <a:t>Reports plus associated State of the Nation reports, lay summaries and infographics</a:t>
            </a:r>
          </a:p>
        </p:txBody>
      </p:sp>
      <p:sp>
        <p:nvSpPr>
          <p:cNvPr id="50" name="TextBox 50"/>
          <p:cNvSpPr txBox="1"/>
          <p:nvPr/>
        </p:nvSpPr>
        <p:spPr>
          <a:xfrm>
            <a:off x="1349199" y="1598744"/>
            <a:ext cx="3038651" cy="184150"/>
          </a:xfrm>
          <a:prstGeom prst="rect">
            <a:avLst/>
          </a:prstGeom>
        </p:spPr>
        <p:txBody>
          <a:bodyPr lIns="0" tIns="0" rIns="0" bIns="0" rtlCol="0" anchor="t">
            <a:spAutoFit/>
          </a:bodyPr>
          <a:lstStyle/>
          <a:p>
            <a:pPr algn="l">
              <a:lnSpc>
                <a:spcPts val="1399"/>
              </a:lnSpc>
              <a:spcBef>
                <a:spcPct val="0"/>
              </a:spcBef>
            </a:pPr>
            <a:r>
              <a:rPr lang="en-US" sz="999" dirty="0">
                <a:solidFill>
                  <a:srgbClr val="68547C"/>
                </a:solidFill>
                <a:latin typeface="Calibri (MS)"/>
                <a:ea typeface="Calibri (MS)"/>
                <a:cs typeface="Calibri (MS)"/>
                <a:sym typeface="Calibri (MS)"/>
              </a:rPr>
              <a:t>Since 2022, MBRRACE-UK has generated:</a:t>
            </a:r>
          </a:p>
        </p:txBody>
      </p:sp>
      <p:sp>
        <p:nvSpPr>
          <p:cNvPr id="51" name="TextBox 51"/>
          <p:cNvSpPr txBox="1"/>
          <p:nvPr/>
        </p:nvSpPr>
        <p:spPr>
          <a:xfrm>
            <a:off x="1875696" y="2283460"/>
            <a:ext cx="2893154" cy="590550"/>
          </a:xfrm>
          <a:prstGeom prst="rect">
            <a:avLst/>
          </a:prstGeom>
        </p:spPr>
        <p:txBody>
          <a:bodyPr lIns="0" tIns="0" rIns="0" bIns="0" rtlCol="0" anchor="t">
            <a:spAutoFit/>
          </a:bodyPr>
          <a:lstStyle/>
          <a:p>
            <a:pPr algn="l">
              <a:lnSpc>
                <a:spcPts val="1199"/>
              </a:lnSpc>
            </a:pPr>
            <a:r>
              <a:rPr lang="en-US" sz="999" dirty="0">
                <a:solidFill>
                  <a:srgbClr val="68547C"/>
                </a:solidFill>
                <a:latin typeface="Calibri (MS)"/>
                <a:ea typeface="Calibri (MS)"/>
                <a:cs typeface="Calibri (MS)"/>
                <a:sym typeface="Calibri (MS)"/>
              </a:rPr>
              <a:t>Recommendations that have expanded in scope to include new areas of focus outside of maternity care and that have resulted in system changes and local quality improvement as detailed in this impact report</a:t>
            </a:r>
          </a:p>
        </p:txBody>
      </p:sp>
      <p:sp>
        <p:nvSpPr>
          <p:cNvPr id="52" name="TextBox 52"/>
          <p:cNvSpPr txBox="1"/>
          <p:nvPr/>
        </p:nvSpPr>
        <p:spPr>
          <a:xfrm>
            <a:off x="4972923" y="1576488"/>
            <a:ext cx="2269970" cy="269304"/>
          </a:xfrm>
          <a:prstGeom prst="rect">
            <a:avLst/>
          </a:prstGeom>
        </p:spPr>
        <p:txBody>
          <a:bodyPr wrap="square" lIns="0" tIns="0" rIns="0" bIns="0" rtlCol="0" anchor="t">
            <a:spAutoFit/>
          </a:bodyPr>
          <a:lstStyle/>
          <a:p>
            <a:pPr algn="l">
              <a:lnSpc>
                <a:spcPts val="2057"/>
              </a:lnSpc>
            </a:pPr>
            <a:r>
              <a:rPr lang="en-US" sz="1700" b="1" dirty="0">
                <a:solidFill>
                  <a:srgbClr val="68547C"/>
                </a:solidFill>
                <a:latin typeface="Calibri (MS) Bold"/>
                <a:ea typeface="Calibri (MS) Bold"/>
                <a:cs typeface="Calibri (MS) Bold"/>
                <a:sym typeface="Calibri (MS) Bold"/>
              </a:rPr>
              <a:t>Earlier data release</a:t>
            </a:r>
          </a:p>
        </p:txBody>
      </p:sp>
      <p:sp>
        <p:nvSpPr>
          <p:cNvPr id="53" name="TextBox 53"/>
          <p:cNvSpPr txBox="1"/>
          <p:nvPr/>
        </p:nvSpPr>
        <p:spPr>
          <a:xfrm>
            <a:off x="4972923" y="1830835"/>
            <a:ext cx="2310527" cy="461665"/>
          </a:xfrm>
          <a:prstGeom prst="rect">
            <a:avLst/>
          </a:prstGeom>
        </p:spPr>
        <p:txBody>
          <a:bodyPr wrap="square" lIns="0" tIns="0" rIns="0" bIns="0" rtlCol="0" anchor="t">
            <a:spAutoFit/>
          </a:bodyPr>
          <a:lstStyle/>
          <a:p>
            <a:pPr marL="0" lvl="0" indent="0" algn="l">
              <a:lnSpc>
                <a:spcPts val="1199"/>
              </a:lnSpc>
            </a:pPr>
            <a:r>
              <a:rPr lang="en-US" sz="999" dirty="0">
                <a:solidFill>
                  <a:srgbClr val="68547C"/>
                </a:solidFill>
                <a:latin typeface="Calibri (MS)"/>
                <a:ea typeface="Calibri (MS)"/>
                <a:cs typeface="Calibri (MS)"/>
                <a:sym typeface="Calibri (MS)"/>
              </a:rPr>
              <a:t>Key figures on perinatal and maternal mortality are being released earlier than in previous years:</a:t>
            </a:r>
          </a:p>
        </p:txBody>
      </p:sp>
      <p:sp>
        <p:nvSpPr>
          <p:cNvPr id="54" name="TextBox 54"/>
          <p:cNvSpPr txBox="1"/>
          <p:nvPr/>
        </p:nvSpPr>
        <p:spPr>
          <a:xfrm>
            <a:off x="5073650" y="2308872"/>
            <a:ext cx="2263941" cy="615553"/>
          </a:xfrm>
          <a:prstGeom prst="rect">
            <a:avLst/>
          </a:prstGeom>
        </p:spPr>
        <p:txBody>
          <a:bodyPr wrap="square" lIns="0" tIns="0" rIns="0" bIns="0" rtlCol="0" anchor="t">
            <a:spAutoFit/>
          </a:bodyPr>
          <a:lstStyle/>
          <a:p>
            <a:pPr marL="215899" lvl="1" indent="-107950" algn="l">
              <a:lnSpc>
                <a:spcPts val="1199"/>
              </a:lnSpc>
              <a:buFont typeface="Arial"/>
              <a:buChar char="•"/>
            </a:pPr>
            <a:r>
              <a:rPr lang="en-US" sz="999" dirty="0">
                <a:solidFill>
                  <a:srgbClr val="68547C"/>
                </a:solidFill>
                <a:latin typeface="Calibri (MS)"/>
                <a:ea typeface="Calibri (MS)"/>
                <a:cs typeface="Calibri (MS)"/>
                <a:sym typeface="Calibri (MS)"/>
              </a:rPr>
              <a:t>Data brief on maternal mortality </a:t>
            </a:r>
          </a:p>
          <a:p>
            <a:pPr marL="215899" lvl="1" indent="-107950" algn="l">
              <a:lnSpc>
                <a:spcPts val="1199"/>
              </a:lnSpc>
              <a:buFont typeface="Arial"/>
              <a:buChar char="•"/>
            </a:pPr>
            <a:r>
              <a:rPr lang="en-US" sz="999" dirty="0">
                <a:solidFill>
                  <a:srgbClr val="68547C"/>
                </a:solidFill>
                <a:latin typeface="Calibri (MS)"/>
                <a:ea typeface="Calibri (MS)"/>
                <a:cs typeface="Calibri (MS)"/>
                <a:sym typeface="Calibri (MS)"/>
              </a:rPr>
              <a:t>Trust and health board level reports of perinatal mortality </a:t>
            </a:r>
          </a:p>
          <a:p>
            <a:pPr marL="215899" lvl="1" indent="-107950" algn="l">
              <a:lnSpc>
                <a:spcPts val="1199"/>
              </a:lnSpc>
              <a:buFont typeface="Arial"/>
              <a:buChar char="•"/>
            </a:pPr>
            <a:r>
              <a:rPr lang="en-US" sz="999" dirty="0">
                <a:solidFill>
                  <a:srgbClr val="68547C"/>
                </a:solidFill>
                <a:latin typeface="Calibri (MS)"/>
                <a:ea typeface="Calibri (MS)"/>
                <a:cs typeface="Calibri (MS)"/>
                <a:sym typeface="Calibri (MS)"/>
              </a:rPr>
              <a:t>Real-time data monitoring (RTDM) tool</a:t>
            </a:r>
          </a:p>
        </p:txBody>
      </p:sp>
      <p:sp>
        <p:nvSpPr>
          <p:cNvPr id="55" name="TextBox 55"/>
          <p:cNvSpPr txBox="1"/>
          <p:nvPr/>
        </p:nvSpPr>
        <p:spPr>
          <a:xfrm>
            <a:off x="1298642" y="2174875"/>
            <a:ext cx="577054" cy="680085"/>
          </a:xfrm>
          <a:prstGeom prst="rect">
            <a:avLst/>
          </a:prstGeom>
        </p:spPr>
        <p:txBody>
          <a:bodyPr lIns="0" tIns="0" rIns="0" bIns="0" rtlCol="0" anchor="t">
            <a:spAutoFit/>
          </a:bodyPr>
          <a:lstStyle/>
          <a:p>
            <a:pPr marL="0" lvl="0" indent="0" algn="ctr">
              <a:lnSpc>
                <a:spcPts val="5040"/>
              </a:lnSpc>
              <a:spcBef>
                <a:spcPct val="0"/>
              </a:spcBef>
            </a:pPr>
            <a:r>
              <a:rPr lang="en-US" sz="3600" b="1" spc="-107" dirty="0">
                <a:solidFill>
                  <a:srgbClr val="68547C"/>
                </a:solidFill>
                <a:latin typeface="Calibri (MS) Bold"/>
                <a:ea typeface="Calibri (MS) Bold"/>
                <a:cs typeface="Calibri (MS) Bold"/>
                <a:sym typeface="Calibri (MS) Bold"/>
              </a:rPr>
              <a:t>51</a:t>
            </a:r>
          </a:p>
        </p:txBody>
      </p:sp>
      <p:sp>
        <p:nvSpPr>
          <p:cNvPr id="56" name="TextBox 56"/>
          <p:cNvSpPr txBox="1"/>
          <p:nvPr/>
        </p:nvSpPr>
        <p:spPr>
          <a:xfrm>
            <a:off x="1281098" y="1689100"/>
            <a:ext cx="542467" cy="680085"/>
          </a:xfrm>
          <a:prstGeom prst="rect">
            <a:avLst/>
          </a:prstGeom>
        </p:spPr>
        <p:txBody>
          <a:bodyPr lIns="0" tIns="0" rIns="0" bIns="0" rtlCol="0" anchor="t">
            <a:spAutoFit/>
          </a:bodyPr>
          <a:lstStyle/>
          <a:p>
            <a:pPr marL="0" lvl="0" indent="0" algn="ctr">
              <a:lnSpc>
                <a:spcPts val="5040"/>
              </a:lnSpc>
              <a:spcBef>
                <a:spcPct val="0"/>
              </a:spcBef>
            </a:pPr>
            <a:r>
              <a:rPr lang="en-US" sz="3600" b="1" spc="-107" dirty="0">
                <a:solidFill>
                  <a:srgbClr val="68547C"/>
                </a:solidFill>
                <a:latin typeface="Calibri (MS) Bold"/>
                <a:ea typeface="Calibri (MS) Bold"/>
                <a:cs typeface="Calibri (MS) Bold"/>
                <a:sym typeface="Calibri (MS) Bold"/>
              </a:rPr>
              <a:t>9</a:t>
            </a:r>
          </a:p>
        </p:txBody>
      </p:sp>
      <p:sp>
        <p:nvSpPr>
          <p:cNvPr id="57" name="TextBox 57"/>
          <p:cNvSpPr txBox="1"/>
          <p:nvPr/>
        </p:nvSpPr>
        <p:spPr>
          <a:xfrm>
            <a:off x="120650" y="3080905"/>
            <a:ext cx="6152388" cy="321437"/>
          </a:xfrm>
          <a:prstGeom prst="rect">
            <a:avLst/>
          </a:prstGeom>
        </p:spPr>
        <p:txBody>
          <a:bodyPr lIns="0" tIns="0" rIns="0" bIns="0" rtlCol="0" anchor="t">
            <a:spAutoFit/>
          </a:bodyPr>
          <a:lstStyle/>
          <a:p>
            <a:pPr algn="l">
              <a:lnSpc>
                <a:spcPts val="2298"/>
              </a:lnSpc>
            </a:pPr>
            <a:r>
              <a:rPr lang="en-US" sz="1899" b="1" dirty="0">
                <a:solidFill>
                  <a:srgbClr val="1C1915"/>
                </a:solidFill>
                <a:latin typeface="Calibri (MS) Bold"/>
                <a:ea typeface="Calibri (MS) Bold"/>
                <a:cs typeface="Calibri (MS) Bold"/>
                <a:sym typeface="Calibri (MS) Bold"/>
              </a:rPr>
              <a:t>System</a:t>
            </a:r>
          </a:p>
        </p:txBody>
      </p:sp>
      <p:sp>
        <p:nvSpPr>
          <p:cNvPr id="58" name="TextBox 58"/>
          <p:cNvSpPr txBox="1"/>
          <p:nvPr/>
        </p:nvSpPr>
        <p:spPr>
          <a:xfrm>
            <a:off x="977832" y="3127514"/>
            <a:ext cx="5710390" cy="236220"/>
          </a:xfrm>
          <a:prstGeom prst="rect">
            <a:avLst/>
          </a:prstGeom>
        </p:spPr>
        <p:txBody>
          <a:bodyPr lIns="0" tIns="0" rIns="0" bIns="0" rtlCol="0" anchor="t">
            <a:spAutoFit/>
          </a:bodyPr>
          <a:lstStyle/>
          <a:p>
            <a:pPr marL="0" lvl="0" indent="0" algn="l">
              <a:lnSpc>
                <a:spcPts val="1679"/>
              </a:lnSpc>
              <a:spcBef>
                <a:spcPct val="0"/>
              </a:spcBef>
            </a:pPr>
            <a:r>
              <a:rPr lang="en-US" sz="1199">
                <a:solidFill>
                  <a:srgbClr val="1C1915"/>
                </a:solidFill>
                <a:latin typeface="Calibri (MS)"/>
                <a:ea typeface="Calibri (MS)"/>
                <a:cs typeface="Calibri (MS)"/>
                <a:sym typeface="Calibri (MS)"/>
              </a:rPr>
              <a:t>How the project supports policy development &amp; system management</a:t>
            </a:r>
          </a:p>
        </p:txBody>
      </p:sp>
      <p:sp>
        <p:nvSpPr>
          <p:cNvPr id="59" name="TextBox 59"/>
          <p:cNvSpPr txBox="1"/>
          <p:nvPr/>
        </p:nvSpPr>
        <p:spPr>
          <a:xfrm>
            <a:off x="337278" y="3459492"/>
            <a:ext cx="2297972" cy="293116"/>
          </a:xfrm>
          <a:prstGeom prst="rect">
            <a:avLst/>
          </a:prstGeom>
        </p:spPr>
        <p:txBody>
          <a:bodyPr lIns="0" tIns="0" rIns="0" bIns="0" rtlCol="0" anchor="t">
            <a:spAutoFit/>
          </a:bodyPr>
          <a:lstStyle/>
          <a:p>
            <a:pPr algn="l">
              <a:lnSpc>
                <a:spcPts val="2057"/>
              </a:lnSpc>
            </a:pPr>
            <a:r>
              <a:rPr lang="en-US" sz="1700" b="1" dirty="0">
                <a:solidFill>
                  <a:srgbClr val="2596BE"/>
                </a:solidFill>
                <a:latin typeface="Calibri (MS) Bold"/>
                <a:ea typeface="Calibri (MS) Bold"/>
                <a:cs typeface="Calibri (MS) Bold"/>
                <a:sym typeface="Calibri (MS) Bold"/>
              </a:rPr>
              <a:t>Policy development</a:t>
            </a:r>
          </a:p>
        </p:txBody>
      </p:sp>
      <p:sp>
        <p:nvSpPr>
          <p:cNvPr id="60" name="TextBox 60"/>
          <p:cNvSpPr txBox="1"/>
          <p:nvPr/>
        </p:nvSpPr>
        <p:spPr>
          <a:xfrm>
            <a:off x="1338533" y="4068404"/>
            <a:ext cx="2802384" cy="447675"/>
          </a:xfrm>
          <a:prstGeom prst="rect">
            <a:avLst/>
          </a:prstGeom>
        </p:spPr>
        <p:txBody>
          <a:bodyPr lIns="0" tIns="0" rIns="0" bIns="0" rtlCol="0" anchor="t">
            <a:spAutoFit/>
          </a:bodyPr>
          <a:lstStyle/>
          <a:p>
            <a:pPr marL="0" lvl="0" indent="0" algn="l">
              <a:lnSpc>
                <a:spcPts val="1199"/>
              </a:lnSpc>
            </a:pPr>
            <a:r>
              <a:rPr lang="en-US" sz="999" dirty="0">
                <a:solidFill>
                  <a:srgbClr val="2596BE"/>
                </a:solidFill>
                <a:latin typeface="Calibri (MS)"/>
                <a:ea typeface="Calibri (MS)"/>
                <a:cs typeface="Calibri (MS)"/>
                <a:sym typeface="Calibri (MS)"/>
              </a:rPr>
              <a:t>MBRRACE-UK’s findings on inequalities in perinatal and maternal mortality rates have contributed to various planned national improvements:</a:t>
            </a:r>
          </a:p>
        </p:txBody>
      </p:sp>
      <p:sp>
        <p:nvSpPr>
          <p:cNvPr id="61" name="TextBox 61"/>
          <p:cNvSpPr txBox="1"/>
          <p:nvPr/>
        </p:nvSpPr>
        <p:spPr>
          <a:xfrm>
            <a:off x="1563757" y="4560748"/>
            <a:ext cx="3967093" cy="590550"/>
          </a:xfrm>
          <a:prstGeom prst="rect">
            <a:avLst/>
          </a:prstGeom>
        </p:spPr>
        <p:txBody>
          <a:bodyPr lIns="0" tIns="0" rIns="0" bIns="0" rtlCol="0" anchor="t">
            <a:spAutoFit/>
          </a:bodyPr>
          <a:lstStyle/>
          <a:p>
            <a:pPr marL="215899" lvl="1" indent="-107950" algn="l">
              <a:lnSpc>
                <a:spcPts val="1199"/>
              </a:lnSpc>
              <a:buFont typeface="Arial"/>
              <a:buChar char="•"/>
            </a:pPr>
            <a:r>
              <a:rPr lang="en-US" sz="999" u="sng" dirty="0">
                <a:solidFill>
                  <a:srgbClr val="2596BE"/>
                </a:solidFill>
                <a:latin typeface="Calibri (MS)"/>
                <a:ea typeface="Calibri (MS)"/>
                <a:cs typeface="Calibri (MS)"/>
                <a:sym typeface="Calibri (MS)"/>
                <a:hlinkClick r:id="rId7" tooltip="https://labour.org.uk/change/build-an-nhs-fit-for-the-future/"/>
              </a:rPr>
              <a:t>The </a:t>
            </a:r>
            <a:r>
              <a:rPr lang="en-US" sz="999" u="sng" dirty="0" err="1">
                <a:solidFill>
                  <a:srgbClr val="2596BE"/>
                </a:solidFill>
                <a:latin typeface="Calibri (MS)"/>
                <a:ea typeface="Calibri (MS)"/>
                <a:cs typeface="Calibri (MS)"/>
                <a:sym typeface="Calibri (MS)"/>
                <a:hlinkClick r:id="rId7" tooltip="https://labour.org.uk/change/build-an-nhs-fit-for-the-future/"/>
              </a:rPr>
              <a:t>Labour</a:t>
            </a:r>
            <a:r>
              <a:rPr lang="en-US" sz="999" u="sng" dirty="0">
                <a:solidFill>
                  <a:srgbClr val="2596BE"/>
                </a:solidFill>
                <a:latin typeface="Calibri (MS)"/>
                <a:ea typeface="Calibri (MS)"/>
                <a:cs typeface="Calibri (MS)"/>
                <a:sym typeface="Calibri (MS)"/>
                <a:hlinkClick r:id="rId7" tooltip="https://labour.org.uk/change/build-an-nhs-fit-for-the-future/"/>
              </a:rPr>
              <a:t> Party’s 2024 manifesto </a:t>
            </a:r>
          </a:p>
          <a:p>
            <a:pPr marL="215899" lvl="1" indent="-107950" algn="l">
              <a:lnSpc>
                <a:spcPts val="1199"/>
              </a:lnSpc>
              <a:buFont typeface="Arial"/>
              <a:buChar char="•"/>
            </a:pPr>
            <a:r>
              <a:rPr lang="en-US" sz="999" u="sng" dirty="0">
                <a:solidFill>
                  <a:srgbClr val="2596BE"/>
                </a:solidFill>
                <a:latin typeface="Calibri (MS)"/>
                <a:ea typeface="Calibri (MS)"/>
                <a:cs typeface="Calibri (MS)"/>
                <a:sym typeface="Calibri (MS)"/>
                <a:hlinkClick r:id="rId8" tooltip="https://www.nihr.ac.uk/news/nihr-launches-ps50m-challenge-funding-tackle-inequalities-maternity-care"/>
              </a:rPr>
              <a:t>NIHR’s £50M ‘Challenge’ funding call</a:t>
            </a:r>
          </a:p>
          <a:p>
            <a:pPr marL="215899" lvl="1" indent="-107950" algn="l">
              <a:lnSpc>
                <a:spcPts val="1199"/>
              </a:lnSpc>
              <a:buFont typeface="Arial"/>
              <a:buChar char="•"/>
            </a:pPr>
            <a:r>
              <a:rPr lang="en-US" sz="999" dirty="0">
                <a:solidFill>
                  <a:srgbClr val="2596BE"/>
                </a:solidFill>
                <a:latin typeface="Calibri (MS)"/>
                <a:ea typeface="Calibri (MS)"/>
                <a:cs typeface="Calibri (MS)"/>
                <a:sym typeface="Calibri (MS)"/>
              </a:rPr>
              <a:t>NHS England Equity &amp; Equality Steering Group</a:t>
            </a:r>
          </a:p>
          <a:p>
            <a:pPr marL="215899" lvl="1" indent="-107950" algn="l">
              <a:lnSpc>
                <a:spcPts val="1199"/>
              </a:lnSpc>
              <a:buFont typeface="Arial"/>
              <a:buChar char="•"/>
            </a:pPr>
            <a:r>
              <a:rPr lang="en-US" sz="999" u="sng" dirty="0">
                <a:solidFill>
                  <a:srgbClr val="2596BE"/>
                </a:solidFill>
                <a:latin typeface="Calibri (MS)"/>
                <a:ea typeface="Calibri (MS)"/>
                <a:cs typeface="Calibri (MS)"/>
                <a:sym typeface="Calibri (MS)"/>
                <a:hlinkClick r:id="rId9" tooltip="https://www.gov.uk/government/publications/independent-investigation-of-the-nhs-in-england"/>
              </a:rPr>
              <a:t>Lord </a:t>
            </a:r>
            <a:r>
              <a:rPr lang="en-US" sz="999" u="sng" dirty="0" err="1">
                <a:solidFill>
                  <a:srgbClr val="2596BE"/>
                </a:solidFill>
                <a:latin typeface="Calibri (MS)"/>
                <a:ea typeface="Calibri (MS)"/>
                <a:cs typeface="Calibri (MS)"/>
                <a:sym typeface="Calibri (MS)"/>
                <a:hlinkClick r:id="rId9" tooltip="https://www.gov.uk/government/publications/independent-investigation-of-the-nhs-in-england"/>
              </a:rPr>
              <a:t>Darzi’s</a:t>
            </a:r>
            <a:r>
              <a:rPr lang="en-US" sz="999" u="sng" dirty="0">
                <a:solidFill>
                  <a:srgbClr val="2596BE"/>
                </a:solidFill>
                <a:latin typeface="Calibri (MS)"/>
                <a:ea typeface="Calibri (MS)"/>
                <a:cs typeface="Calibri (MS)"/>
                <a:sym typeface="Calibri (MS)"/>
                <a:hlinkClick r:id="rId9" tooltip="https://www.gov.uk/government/publications/independent-investigation-of-the-nhs-in-england"/>
              </a:rPr>
              <a:t> report on the state of the National Health Service in England</a:t>
            </a:r>
          </a:p>
        </p:txBody>
      </p:sp>
      <p:sp>
        <p:nvSpPr>
          <p:cNvPr id="62" name="TextBox 62"/>
          <p:cNvSpPr txBox="1"/>
          <p:nvPr/>
        </p:nvSpPr>
        <p:spPr>
          <a:xfrm>
            <a:off x="4466659" y="3822700"/>
            <a:ext cx="2712953" cy="304800"/>
          </a:xfrm>
          <a:prstGeom prst="rect">
            <a:avLst/>
          </a:prstGeom>
        </p:spPr>
        <p:txBody>
          <a:bodyPr lIns="0" tIns="0" rIns="0" bIns="0" rtlCol="0" anchor="t">
            <a:spAutoFit/>
          </a:bodyPr>
          <a:lstStyle/>
          <a:p>
            <a:pPr marL="0" lvl="0" indent="0" algn="l">
              <a:lnSpc>
                <a:spcPts val="1199"/>
              </a:lnSpc>
            </a:pPr>
            <a:r>
              <a:rPr lang="en-US" sz="999" dirty="0">
                <a:solidFill>
                  <a:srgbClr val="2596BE"/>
                </a:solidFill>
                <a:latin typeface="Calibri (MS)"/>
                <a:ea typeface="Calibri (MS)"/>
                <a:cs typeface="Calibri (MS)"/>
                <a:sym typeface="Calibri (MS)"/>
              </a:rPr>
              <a:t>MBRRACE-UK’s findings are frequently cited in NHS  health initiatives: </a:t>
            </a:r>
          </a:p>
        </p:txBody>
      </p:sp>
      <p:sp>
        <p:nvSpPr>
          <p:cNvPr id="63" name="TextBox 63"/>
          <p:cNvSpPr txBox="1"/>
          <p:nvPr/>
        </p:nvSpPr>
        <p:spPr>
          <a:xfrm>
            <a:off x="4408506" y="4166247"/>
            <a:ext cx="2962829" cy="590550"/>
          </a:xfrm>
          <a:prstGeom prst="rect">
            <a:avLst/>
          </a:prstGeom>
        </p:spPr>
        <p:txBody>
          <a:bodyPr lIns="0" tIns="0" rIns="0" bIns="0" rtlCol="0" anchor="t">
            <a:spAutoFit/>
          </a:bodyPr>
          <a:lstStyle/>
          <a:p>
            <a:pPr marL="215899" lvl="1" indent="-107950" algn="l">
              <a:lnSpc>
                <a:spcPts val="1199"/>
              </a:lnSpc>
              <a:buFont typeface="Arial"/>
              <a:buChar char="•"/>
            </a:pPr>
            <a:r>
              <a:rPr lang="en-US" sz="999" u="sng">
                <a:solidFill>
                  <a:srgbClr val="2596BE"/>
                </a:solidFill>
                <a:latin typeface="Calibri (MS)"/>
                <a:ea typeface="Calibri (MS)"/>
                <a:cs typeface="Calibri (MS)"/>
                <a:sym typeface="Calibri (MS)"/>
                <a:hlinkClick r:id="rId10" tooltip="https://www.gov.uk/government/publications/suicide-prevention-strategy-for-england-2023-to-2028"/>
              </a:rPr>
              <a:t>Suicide prevention strategy for England: 2023-2028</a:t>
            </a:r>
          </a:p>
          <a:p>
            <a:pPr marL="215899" lvl="1" indent="-107950" algn="l">
              <a:lnSpc>
                <a:spcPts val="1199"/>
              </a:lnSpc>
              <a:buFont typeface="Arial"/>
              <a:buChar char="•"/>
            </a:pPr>
            <a:r>
              <a:rPr lang="en-US" sz="999" u="sng">
                <a:solidFill>
                  <a:srgbClr val="2596BE"/>
                </a:solidFill>
                <a:latin typeface="Calibri (MS)"/>
                <a:ea typeface="Calibri (MS)"/>
                <a:cs typeface="Calibri (MS)"/>
                <a:sym typeface="Calibri (MS)"/>
                <a:hlinkClick r:id="rId11" tooltip="https://www.longtermplan.nhs.uk/publication/nhs-mental-health-implementation-plan-2019-20-2023-24/"/>
              </a:rPr>
              <a:t>NHS Mental Health Implementation Plan: 2019/20-2023/24 </a:t>
            </a:r>
          </a:p>
          <a:p>
            <a:pPr marL="215899" lvl="1" indent="-107950" algn="l">
              <a:lnSpc>
                <a:spcPts val="1199"/>
              </a:lnSpc>
              <a:buFont typeface="Arial"/>
              <a:buChar char="•"/>
            </a:pPr>
            <a:r>
              <a:rPr lang="en-US" sz="999" u="sng">
                <a:solidFill>
                  <a:srgbClr val="2596BE"/>
                </a:solidFill>
                <a:latin typeface="Calibri (MS)"/>
                <a:ea typeface="Calibri (MS)"/>
                <a:cs typeface="Calibri (MS)"/>
                <a:sym typeface="Calibri (MS)"/>
                <a:hlinkClick r:id="rId12" tooltip="https://www.england.nhs.uk/publication/three-year-delivery-plan-for-maternity-and-neonatal-services/"/>
              </a:rPr>
              <a:t>NHS England’s three year delivery plan </a:t>
            </a:r>
          </a:p>
        </p:txBody>
      </p:sp>
      <p:sp>
        <p:nvSpPr>
          <p:cNvPr id="64" name="TextBox 64"/>
          <p:cNvSpPr txBox="1"/>
          <p:nvPr/>
        </p:nvSpPr>
        <p:spPr>
          <a:xfrm>
            <a:off x="425450" y="3813007"/>
            <a:ext cx="2870277" cy="236347"/>
          </a:xfrm>
          <a:prstGeom prst="rect">
            <a:avLst/>
          </a:prstGeom>
        </p:spPr>
        <p:txBody>
          <a:bodyPr lIns="0" tIns="0" rIns="0" bIns="0" rtlCol="0" anchor="t">
            <a:spAutoFit/>
          </a:bodyPr>
          <a:lstStyle/>
          <a:p>
            <a:pPr algn="l">
              <a:lnSpc>
                <a:spcPts val="1694"/>
              </a:lnSpc>
            </a:pPr>
            <a:r>
              <a:rPr lang="en-US" sz="1400" b="1" dirty="0">
                <a:solidFill>
                  <a:srgbClr val="2596BE"/>
                </a:solidFill>
                <a:latin typeface="Calibri (MS) Bold"/>
                <a:ea typeface="Calibri (MS) Bold"/>
                <a:cs typeface="Calibri (MS) Bold"/>
                <a:sym typeface="Calibri (MS) Bold"/>
              </a:rPr>
              <a:t>National initiatives on inequality</a:t>
            </a:r>
          </a:p>
        </p:txBody>
      </p:sp>
      <p:sp>
        <p:nvSpPr>
          <p:cNvPr id="65" name="TextBox 65"/>
          <p:cNvSpPr txBox="1"/>
          <p:nvPr/>
        </p:nvSpPr>
        <p:spPr>
          <a:xfrm>
            <a:off x="4473688" y="3586353"/>
            <a:ext cx="1349448" cy="236347"/>
          </a:xfrm>
          <a:prstGeom prst="rect">
            <a:avLst/>
          </a:prstGeom>
        </p:spPr>
        <p:txBody>
          <a:bodyPr lIns="0" tIns="0" rIns="0" bIns="0" rtlCol="0" anchor="t">
            <a:spAutoFit/>
          </a:bodyPr>
          <a:lstStyle/>
          <a:p>
            <a:pPr algn="l">
              <a:lnSpc>
                <a:spcPts val="1694"/>
              </a:lnSpc>
            </a:pPr>
            <a:r>
              <a:rPr lang="en-US" sz="1400" b="1" dirty="0">
                <a:solidFill>
                  <a:srgbClr val="2596BE"/>
                </a:solidFill>
                <a:latin typeface="Calibri (MS) Bold"/>
                <a:ea typeface="Calibri (MS) Bold"/>
                <a:cs typeface="Calibri (MS) Bold"/>
                <a:sym typeface="Calibri (MS) Bold"/>
              </a:rPr>
              <a:t>NHS Plans</a:t>
            </a:r>
          </a:p>
        </p:txBody>
      </p:sp>
      <p:sp>
        <p:nvSpPr>
          <p:cNvPr id="66" name="TextBox 66"/>
          <p:cNvSpPr txBox="1"/>
          <p:nvPr/>
        </p:nvSpPr>
        <p:spPr>
          <a:xfrm>
            <a:off x="596434" y="5727700"/>
            <a:ext cx="6542869" cy="304800"/>
          </a:xfrm>
          <a:prstGeom prst="rect">
            <a:avLst/>
          </a:prstGeom>
        </p:spPr>
        <p:txBody>
          <a:bodyPr lIns="0" tIns="0" rIns="0" bIns="0" rtlCol="0" anchor="t">
            <a:spAutoFit/>
          </a:bodyPr>
          <a:lstStyle/>
          <a:p>
            <a:pPr marL="0" lvl="0" indent="0" algn="l">
              <a:lnSpc>
                <a:spcPts val="1199"/>
              </a:lnSpc>
            </a:pPr>
            <a:r>
              <a:rPr lang="en-US" sz="999" b="1" dirty="0">
                <a:solidFill>
                  <a:srgbClr val="2596BE"/>
                </a:solidFill>
                <a:latin typeface="Calibri (MS) Bold"/>
                <a:ea typeface="Calibri (MS) Bold"/>
                <a:cs typeface="Calibri (MS) Bold"/>
                <a:sym typeface="Calibri (MS) Bold"/>
              </a:rPr>
              <a:t>SPECIAL CIRCUMSTANCES:</a:t>
            </a:r>
            <a:r>
              <a:rPr lang="en-US" sz="999" dirty="0">
                <a:solidFill>
                  <a:srgbClr val="2596BE"/>
                </a:solidFill>
                <a:latin typeface="Calibri (MS)"/>
                <a:ea typeface="Calibri (MS)"/>
                <a:cs typeface="Calibri (MS)"/>
                <a:sym typeface="Calibri (MS)"/>
              </a:rPr>
              <a:t> MBRRACE-UK data were shared with JCVI to ensure that pregnancy continues to be regarded as a clinical risk group for COVID-19. Data on perinatal deaths were shared with the </a:t>
            </a:r>
            <a:r>
              <a:rPr lang="en-US" sz="999" dirty="0" err="1">
                <a:solidFill>
                  <a:srgbClr val="2596BE"/>
                </a:solidFill>
                <a:latin typeface="Calibri (MS)"/>
                <a:ea typeface="Calibri (MS)"/>
                <a:cs typeface="Calibri (MS)"/>
                <a:sym typeface="Calibri (MS)"/>
              </a:rPr>
              <a:t>Thirlwall</a:t>
            </a:r>
            <a:r>
              <a:rPr lang="en-US" sz="999" dirty="0">
                <a:solidFill>
                  <a:srgbClr val="2596BE"/>
                </a:solidFill>
                <a:latin typeface="Calibri (MS)"/>
                <a:ea typeface="Calibri (MS)"/>
                <a:cs typeface="Calibri (MS)"/>
                <a:sym typeface="Calibri (MS)"/>
              </a:rPr>
              <a:t> Inquiry into the crimes of Lucy </a:t>
            </a:r>
            <a:r>
              <a:rPr lang="en-US" sz="999" dirty="0" err="1">
                <a:solidFill>
                  <a:srgbClr val="2596BE"/>
                </a:solidFill>
                <a:latin typeface="Calibri (MS)"/>
                <a:ea typeface="Calibri (MS)"/>
                <a:cs typeface="Calibri (MS)"/>
                <a:sym typeface="Calibri (MS)"/>
              </a:rPr>
              <a:t>Letby</a:t>
            </a:r>
            <a:r>
              <a:rPr lang="en-US" sz="999" dirty="0">
                <a:solidFill>
                  <a:srgbClr val="2596BE"/>
                </a:solidFill>
                <a:latin typeface="Calibri (MS)"/>
                <a:ea typeface="Calibri (MS)"/>
                <a:cs typeface="Calibri (MS)"/>
                <a:sym typeface="Calibri (MS)"/>
              </a:rPr>
              <a:t>. </a:t>
            </a:r>
          </a:p>
        </p:txBody>
      </p:sp>
      <p:sp>
        <p:nvSpPr>
          <p:cNvPr id="67" name="TextBox 67"/>
          <p:cNvSpPr txBox="1"/>
          <p:nvPr/>
        </p:nvSpPr>
        <p:spPr>
          <a:xfrm>
            <a:off x="1720850" y="5413375"/>
            <a:ext cx="5682541" cy="161925"/>
          </a:xfrm>
          <a:prstGeom prst="rect">
            <a:avLst/>
          </a:prstGeom>
        </p:spPr>
        <p:txBody>
          <a:bodyPr lIns="0" tIns="0" rIns="0" bIns="0" rtlCol="0" anchor="t">
            <a:spAutoFit/>
          </a:bodyPr>
          <a:lstStyle/>
          <a:p>
            <a:pPr marL="0" lvl="0" indent="0" algn="l">
              <a:lnSpc>
                <a:spcPts val="1199"/>
              </a:lnSpc>
            </a:pPr>
            <a:r>
              <a:rPr lang="en-US" sz="999" b="1" dirty="0">
                <a:solidFill>
                  <a:srgbClr val="2596BE"/>
                </a:solidFill>
                <a:latin typeface="Calibri (MS) Bold"/>
                <a:ea typeface="Calibri (MS) Bold"/>
                <a:cs typeface="Calibri (MS) Bold"/>
                <a:sym typeface="Calibri (MS) Bold"/>
              </a:rPr>
              <a:t>ONGOING</a:t>
            </a:r>
            <a:r>
              <a:rPr lang="en-US" sz="999" dirty="0">
                <a:solidFill>
                  <a:srgbClr val="2596BE"/>
                </a:solidFill>
                <a:latin typeface="Calibri (MS)"/>
                <a:ea typeface="Calibri (MS)"/>
                <a:cs typeface="Calibri (MS)"/>
                <a:sym typeface="Calibri (MS)"/>
              </a:rPr>
              <a:t>: Maternal and perinatal data are shared with the Care Quality Commission, DHSC and NHS England</a:t>
            </a:r>
          </a:p>
        </p:txBody>
      </p:sp>
      <p:grpSp>
        <p:nvGrpSpPr>
          <p:cNvPr id="68" name="Group 68"/>
          <p:cNvGrpSpPr/>
          <p:nvPr/>
        </p:nvGrpSpPr>
        <p:grpSpPr>
          <a:xfrm>
            <a:off x="0" y="6213224"/>
            <a:ext cx="7560000" cy="2360729"/>
            <a:chOff x="0" y="0"/>
            <a:chExt cx="775850" cy="242271"/>
          </a:xfrm>
        </p:grpSpPr>
        <p:sp>
          <p:nvSpPr>
            <p:cNvPr id="69" name="Freeform 69"/>
            <p:cNvSpPr/>
            <p:nvPr/>
          </p:nvSpPr>
          <p:spPr>
            <a:xfrm>
              <a:off x="0" y="0"/>
              <a:ext cx="775850" cy="242271"/>
            </a:xfrm>
            <a:custGeom>
              <a:avLst/>
              <a:gdLst/>
              <a:ahLst/>
              <a:cxnLst/>
              <a:rect l="l" t="t" r="r" b="b"/>
              <a:pathLst>
                <a:path w="775850" h="242271">
                  <a:moveTo>
                    <a:pt x="0" y="0"/>
                  </a:moveTo>
                  <a:lnTo>
                    <a:pt x="775850" y="0"/>
                  </a:lnTo>
                  <a:lnTo>
                    <a:pt x="775850" y="242271"/>
                  </a:lnTo>
                  <a:lnTo>
                    <a:pt x="0" y="242271"/>
                  </a:lnTo>
                  <a:close/>
                </a:path>
              </a:pathLst>
            </a:custGeom>
            <a:solidFill>
              <a:srgbClr val="FFFFFF"/>
            </a:solidFill>
            <a:ln w="19050" cap="sq">
              <a:solidFill>
                <a:srgbClr val="794E84"/>
              </a:solidFill>
              <a:prstDash val="solid"/>
              <a:miter/>
            </a:ln>
          </p:spPr>
          <p:txBody>
            <a:bodyPr/>
            <a:lstStyle/>
            <a:p>
              <a:endParaRPr lang="en-GB"/>
            </a:p>
          </p:txBody>
        </p:sp>
        <p:sp>
          <p:nvSpPr>
            <p:cNvPr id="70" name="TextBox 70"/>
            <p:cNvSpPr txBox="1"/>
            <p:nvPr/>
          </p:nvSpPr>
          <p:spPr>
            <a:xfrm>
              <a:off x="0" y="-28575"/>
              <a:ext cx="775850" cy="270846"/>
            </a:xfrm>
            <a:prstGeom prst="rect">
              <a:avLst/>
            </a:prstGeom>
          </p:spPr>
          <p:txBody>
            <a:bodyPr lIns="50800" tIns="50800" rIns="50800" bIns="50800" rtlCol="0" anchor="ctr"/>
            <a:lstStyle/>
            <a:p>
              <a:pPr algn="ctr">
                <a:lnSpc>
                  <a:spcPts val="1679"/>
                </a:lnSpc>
              </a:pPr>
              <a:endParaRPr/>
            </a:p>
          </p:txBody>
        </p:sp>
      </p:grpSp>
      <p:sp>
        <p:nvSpPr>
          <p:cNvPr id="71" name="TextBox 71"/>
          <p:cNvSpPr txBox="1"/>
          <p:nvPr/>
        </p:nvSpPr>
        <p:spPr>
          <a:xfrm>
            <a:off x="120656" y="6279899"/>
            <a:ext cx="6152388" cy="321437"/>
          </a:xfrm>
          <a:prstGeom prst="rect">
            <a:avLst/>
          </a:prstGeom>
        </p:spPr>
        <p:txBody>
          <a:bodyPr lIns="0" tIns="0" rIns="0" bIns="0" rtlCol="0" anchor="t">
            <a:spAutoFit/>
          </a:bodyPr>
          <a:lstStyle/>
          <a:p>
            <a:pPr algn="l">
              <a:lnSpc>
                <a:spcPts val="2298"/>
              </a:lnSpc>
            </a:pPr>
            <a:r>
              <a:rPr lang="en-US" sz="1899" b="1">
                <a:solidFill>
                  <a:srgbClr val="1C1915"/>
                </a:solidFill>
                <a:latin typeface="Calibri (MS) Bold"/>
                <a:ea typeface="Calibri (MS) Bold"/>
                <a:cs typeface="Calibri (MS) Bold"/>
                <a:sym typeface="Calibri (MS) Bold"/>
              </a:rPr>
              <a:t>Public</a:t>
            </a:r>
          </a:p>
        </p:txBody>
      </p:sp>
      <p:sp>
        <p:nvSpPr>
          <p:cNvPr id="72" name="TextBox 72"/>
          <p:cNvSpPr txBox="1"/>
          <p:nvPr/>
        </p:nvSpPr>
        <p:spPr>
          <a:xfrm>
            <a:off x="867951" y="6270374"/>
            <a:ext cx="2718003" cy="400050"/>
          </a:xfrm>
          <a:prstGeom prst="rect">
            <a:avLst/>
          </a:prstGeom>
        </p:spPr>
        <p:txBody>
          <a:bodyPr lIns="0" tIns="0" rIns="0" bIns="0" rtlCol="0" anchor="t">
            <a:spAutoFit/>
          </a:bodyPr>
          <a:lstStyle/>
          <a:p>
            <a:pPr marL="0" lvl="0" indent="0" algn="l">
              <a:lnSpc>
                <a:spcPts val="1439"/>
              </a:lnSpc>
            </a:pPr>
            <a:r>
              <a:rPr lang="en-US" sz="1199">
                <a:solidFill>
                  <a:srgbClr val="1C1915"/>
                </a:solidFill>
                <a:latin typeface="Calibri (MS)"/>
                <a:ea typeface="Calibri (MS)"/>
                <a:cs typeface="Calibri (MS)"/>
                <a:sym typeface="Calibri (MS)"/>
              </a:rPr>
              <a:t>How the project is used by the public and the demand for it</a:t>
            </a:r>
          </a:p>
        </p:txBody>
      </p:sp>
      <p:grpSp>
        <p:nvGrpSpPr>
          <p:cNvPr id="73" name="Group 73"/>
          <p:cNvGrpSpPr/>
          <p:nvPr/>
        </p:nvGrpSpPr>
        <p:grpSpPr>
          <a:xfrm>
            <a:off x="120656" y="6708525"/>
            <a:ext cx="3284323" cy="1621186"/>
            <a:chOff x="0" y="0"/>
            <a:chExt cx="354489" cy="172548"/>
          </a:xfrm>
        </p:grpSpPr>
        <p:sp>
          <p:nvSpPr>
            <p:cNvPr id="74" name="Freeform 74"/>
            <p:cNvSpPr/>
            <p:nvPr/>
          </p:nvSpPr>
          <p:spPr>
            <a:xfrm>
              <a:off x="0" y="0"/>
              <a:ext cx="354489" cy="172548"/>
            </a:xfrm>
            <a:prstGeom prst="roundRect">
              <a:avLst/>
            </a:prstGeom>
            <a:solidFill>
              <a:srgbClr val="F0EBF1"/>
            </a:solidFill>
            <a:ln w="19050" cap="rnd">
              <a:solidFill>
                <a:srgbClr val="794E84"/>
              </a:solidFill>
              <a:prstDash val="solid"/>
              <a:round/>
            </a:ln>
          </p:spPr>
          <p:txBody>
            <a:bodyPr/>
            <a:lstStyle/>
            <a:p>
              <a:endParaRPr lang="en-GB"/>
            </a:p>
          </p:txBody>
        </p:sp>
        <p:sp>
          <p:nvSpPr>
            <p:cNvPr id="75" name="TextBox 75"/>
            <p:cNvSpPr txBox="1"/>
            <p:nvPr/>
          </p:nvSpPr>
          <p:spPr>
            <a:xfrm>
              <a:off x="0" y="-28575"/>
              <a:ext cx="354489" cy="201123"/>
            </a:xfrm>
            <a:prstGeom prst="roundRect">
              <a:avLst/>
            </a:prstGeom>
          </p:spPr>
          <p:txBody>
            <a:bodyPr lIns="50800" tIns="50800" rIns="50800" bIns="50800" rtlCol="0" anchor="ctr"/>
            <a:lstStyle/>
            <a:p>
              <a:pPr algn="ctr">
                <a:lnSpc>
                  <a:spcPts val="1679"/>
                </a:lnSpc>
              </a:pPr>
              <a:endParaRPr/>
            </a:p>
          </p:txBody>
        </p:sp>
      </p:grpSp>
      <p:grpSp>
        <p:nvGrpSpPr>
          <p:cNvPr id="76" name="Group 76"/>
          <p:cNvGrpSpPr/>
          <p:nvPr/>
        </p:nvGrpSpPr>
        <p:grpSpPr>
          <a:xfrm>
            <a:off x="247596" y="7359709"/>
            <a:ext cx="3048131" cy="533717"/>
            <a:chOff x="0" y="0"/>
            <a:chExt cx="341937" cy="59395"/>
          </a:xfrm>
        </p:grpSpPr>
        <p:sp>
          <p:nvSpPr>
            <p:cNvPr id="77" name="Freeform 77"/>
            <p:cNvSpPr/>
            <p:nvPr/>
          </p:nvSpPr>
          <p:spPr>
            <a:xfrm>
              <a:off x="0" y="0"/>
              <a:ext cx="341937" cy="59395"/>
            </a:xfrm>
            <a:prstGeom prst="roundRect">
              <a:avLst/>
            </a:prstGeom>
            <a:solidFill>
              <a:srgbClr val="FFFFFF"/>
            </a:solidFill>
            <a:ln w="19050" cap="rnd">
              <a:solidFill>
                <a:srgbClr val="794E84"/>
              </a:solidFill>
              <a:prstDash val="solid"/>
              <a:round/>
            </a:ln>
          </p:spPr>
          <p:txBody>
            <a:bodyPr/>
            <a:lstStyle/>
            <a:p>
              <a:endParaRPr lang="en-GB"/>
            </a:p>
          </p:txBody>
        </p:sp>
        <p:sp>
          <p:nvSpPr>
            <p:cNvPr id="78" name="TextBox 78"/>
            <p:cNvSpPr txBox="1"/>
            <p:nvPr/>
          </p:nvSpPr>
          <p:spPr>
            <a:xfrm>
              <a:off x="0" y="-28575"/>
              <a:ext cx="341937" cy="87970"/>
            </a:xfrm>
            <a:prstGeom prst="roundRect">
              <a:avLst/>
            </a:prstGeom>
          </p:spPr>
          <p:txBody>
            <a:bodyPr lIns="50800" tIns="50800" rIns="50800" bIns="50800" rtlCol="0" anchor="ctr"/>
            <a:lstStyle/>
            <a:p>
              <a:pPr algn="ctr">
                <a:lnSpc>
                  <a:spcPts val="1679"/>
                </a:lnSpc>
              </a:pPr>
              <a:endParaRPr/>
            </a:p>
          </p:txBody>
        </p:sp>
      </p:grpSp>
      <p:sp>
        <p:nvSpPr>
          <p:cNvPr id="79" name="TextBox 79"/>
          <p:cNvSpPr txBox="1"/>
          <p:nvPr/>
        </p:nvSpPr>
        <p:spPr>
          <a:xfrm>
            <a:off x="256496" y="6794500"/>
            <a:ext cx="2297972" cy="293116"/>
          </a:xfrm>
          <a:prstGeom prst="rect">
            <a:avLst/>
          </a:prstGeom>
        </p:spPr>
        <p:txBody>
          <a:bodyPr lIns="0" tIns="0" rIns="0" bIns="0" rtlCol="0" anchor="t">
            <a:spAutoFit/>
          </a:bodyPr>
          <a:lstStyle/>
          <a:p>
            <a:pPr algn="l">
              <a:lnSpc>
                <a:spcPts val="2057"/>
              </a:lnSpc>
            </a:pPr>
            <a:r>
              <a:rPr lang="en-US" sz="1700" b="1" dirty="0">
                <a:solidFill>
                  <a:srgbClr val="794E84"/>
                </a:solidFill>
                <a:latin typeface="Calibri (MS) Bold"/>
                <a:ea typeface="Calibri (MS) Bold"/>
                <a:cs typeface="Calibri (MS) Bold"/>
                <a:sym typeface="Calibri (MS) Bold"/>
              </a:rPr>
              <a:t>Third sector stakeholders</a:t>
            </a:r>
          </a:p>
        </p:txBody>
      </p:sp>
      <p:sp>
        <p:nvSpPr>
          <p:cNvPr id="80" name="TextBox 80"/>
          <p:cNvSpPr txBox="1"/>
          <p:nvPr/>
        </p:nvSpPr>
        <p:spPr>
          <a:xfrm>
            <a:off x="324974" y="7404100"/>
            <a:ext cx="2871876" cy="447675"/>
          </a:xfrm>
          <a:prstGeom prst="rect">
            <a:avLst/>
          </a:prstGeom>
        </p:spPr>
        <p:txBody>
          <a:bodyPr lIns="0" tIns="0" rIns="0" bIns="0" rtlCol="0" anchor="t">
            <a:spAutoFit/>
          </a:bodyPr>
          <a:lstStyle/>
          <a:p>
            <a:pPr marL="0" lvl="0" indent="0" algn="l">
              <a:lnSpc>
                <a:spcPts val="1199"/>
              </a:lnSpc>
            </a:pPr>
            <a:r>
              <a:rPr lang="en-US" sz="999" b="1" dirty="0">
                <a:solidFill>
                  <a:srgbClr val="794E84"/>
                </a:solidFill>
                <a:latin typeface="Calibri (MS) Bold"/>
                <a:ea typeface="Calibri (MS) Bold"/>
                <a:cs typeface="Calibri (MS) Bold"/>
                <a:sym typeface="Calibri (MS) Bold"/>
              </a:rPr>
              <a:t>COLLABORATORS</a:t>
            </a:r>
            <a:r>
              <a:rPr lang="en-US" sz="999" dirty="0">
                <a:solidFill>
                  <a:srgbClr val="794E84"/>
                </a:solidFill>
                <a:latin typeface="Calibri (MS)"/>
                <a:ea typeface="Calibri (MS)"/>
                <a:cs typeface="Calibri (MS)"/>
                <a:sym typeface="Calibri (MS)"/>
              </a:rPr>
              <a:t>: Representatives from Sands, the baby loss charity, and National Maternity Voices (NMV) are members of the MBRRACE-UK collaboration. </a:t>
            </a:r>
          </a:p>
        </p:txBody>
      </p:sp>
      <p:grpSp>
        <p:nvGrpSpPr>
          <p:cNvPr id="81" name="Group 81"/>
          <p:cNvGrpSpPr/>
          <p:nvPr/>
        </p:nvGrpSpPr>
        <p:grpSpPr>
          <a:xfrm>
            <a:off x="0" y="8607661"/>
            <a:ext cx="7560000" cy="1696914"/>
            <a:chOff x="0" y="0"/>
            <a:chExt cx="2709333" cy="613389"/>
          </a:xfrm>
        </p:grpSpPr>
        <p:sp>
          <p:nvSpPr>
            <p:cNvPr id="82" name="Freeform 82"/>
            <p:cNvSpPr/>
            <p:nvPr/>
          </p:nvSpPr>
          <p:spPr>
            <a:xfrm>
              <a:off x="0" y="0"/>
              <a:ext cx="2709333" cy="613389"/>
            </a:xfrm>
            <a:custGeom>
              <a:avLst/>
              <a:gdLst/>
              <a:ahLst/>
              <a:cxnLst/>
              <a:rect l="l" t="t" r="r" b="b"/>
              <a:pathLst>
                <a:path w="2709333" h="613389">
                  <a:moveTo>
                    <a:pt x="0" y="0"/>
                  </a:moveTo>
                  <a:lnTo>
                    <a:pt x="2709333" y="0"/>
                  </a:lnTo>
                  <a:lnTo>
                    <a:pt x="2709333" y="613389"/>
                  </a:lnTo>
                  <a:lnTo>
                    <a:pt x="0" y="613389"/>
                  </a:lnTo>
                  <a:close/>
                </a:path>
              </a:pathLst>
            </a:custGeom>
            <a:solidFill>
              <a:srgbClr val="DBEBF0"/>
            </a:solidFill>
            <a:ln w="19050" cap="sq">
              <a:solidFill>
                <a:srgbClr val="2596BE"/>
              </a:solidFill>
              <a:prstDash val="solid"/>
              <a:miter/>
            </a:ln>
          </p:spPr>
          <p:txBody>
            <a:bodyPr/>
            <a:lstStyle/>
            <a:p>
              <a:endParaRPr lang="en-GB"/>
            </a:p>
          </p:txBody>
        </p:sp>
        <p:sp>
          <p:nvSpPr>
            <p:cNvPr id="83" name="TextBox 83"/>
            <p:cNvSpPr txBox="1"/>
            <p:nvPr/>
          </p:nvSpPr>
          <p:spPr>
            <a:xfrm>
              <a:off x="0" y="-28575"/>
              <a:ext cx="2709333" cy="641964"/>
            </a:xfrm>
            <a:prstGeom prst="rect">
              <a:avLst/>
            </a:prstGeom>
          </p:spPr>
          <p:txBody>
            <a:bodyPr lIns="50800" tIns="50800" rIns="50800" bIns="50800" rtlCol="0" anchor="ctr"/>
            <a:lstStyle/>
            <a:p>
              <a:pPr algn="ctr">
                <a:lnSpc>
                  <a:spcPts val="1679"/>
                </a:lnSpc>
              </a:pPr>
              <a:endParaRPr/>
            </a:p>
          </p:txBody>
        </p:sp>
      </p:grpSp>
      <p:grpSp>
        <p:nvGrpSpPr>
          <p:cNvPr id="84" name="Group 84"/>
          <p:cNvGrpSpPr/>
          <p:nvPr/>
        </p:nvGrpSpPr>
        <p:grpSpPr>
          <a:xfrm>
            <a:off x="120650" y="9016362"/>
            <a:ext cx="4786995" cy="1242599"/>
            <a:chOff x="0" y="0"/>
            <a:chExt cx="516677" cy="134118"/>
          </a:xfrm>
        </p:grpSpPr>
        <p:sp>
          <p:nvSpPr>
            <p:cNvPr id="85" name="Freeform 85"/>
            <p:cNvSpPr/>
            <p:nvPr/>
          </p:nvSpPr>
          <p:spPr>
            <a:xfrm>
              <a:off x="0" y="0"/>
              <a:ext cx="516677" cy="134118"/>
            </a:xfrm>
            <a:prstGeom prst="roundRect">
              <a:avLst/>
            </a:prstGeom>
            <a:solidFill>
              <a:srgbClr val="FFFFFF"/>
            </a:solidFill>
            <a:ln w="19050" cap="rnd">
              <a:solidFill>
                <a:srgbClr val="2596BE"/>
              </a:solidFill>
              <a:prstDash val="solid"/>
              <a:round/>
            </a:ln>
          </p:spPr>
          <p:txBody>
            <a:bodyPr/>
            <a:lstStyle/>
            <a:p>
              <a:endParaRPr lang="en-GB"/>
            </a:p>
          </p:txBody>
        </p:sp>
        <p:sp>
          <p:nvSpPr>
            <p:cNvPr id="86" name="TextBox 86"/>
            <p:cNvSpPr txBox="1"/>
            <p:nvPr/>
          </p:nvSpPr>
          <p:spPr>
            <a:xfrm>
              <a:off x="0" y="-28575"/>
              <a:ext cx="516677" cy="162693"/>
            </a:xfrm>
            <a:prstGeom prst="roundRect">
              <a:avLst/>
            </a:prstGeom>
          </p:spPr>
          <p:txBody>
            <a:bodyPr lIns="50800" tIns="50800" rIns="50800" bIns="50800" rtlCol="0" anchor="ctr"/>
            <a:lstStyle/>
            <a:p>
              <a:pPr algn="ctr">
                <a:lnSpc>
                  <a:spcPts val="1679"/>
                </a:lnSpc>
              </a:pPr>
              <a:endParaRPr/>
            </a:p>
          </p:txBody>
        </p:sp>
      </p:grpSp>
      <p:sp>
        <p:nvSpPr>
          <p:cNvPr id="87" name="Freeform 87"/>
          <p:cNvSpPr/>
          <p:nvPr/>
        </p:nvSpPr>
        <p:spPr>
          <a:xfrm>
            <a:off x="273050" y="9366628"/>
            <a:ext cx="1504801" cy="796182"/>
          </a:xfrm>
          <a:custGeom>
            <a:avLst/>
            <a:gdLst/>
            <a:ahLst/>
            <a:cxnLst/>
            <a:rect l="l" t="t" r="r" b="b"/>
            <a:pathLst>
              <a:path w="1504801" h="796182">
                <a:moveTo>
                  <a:pt x="0" y="0"/>
                </a:moveTo>
                <a:lnTo>
                  <a:pt x="1504802" y="0"/>
                </a:lnTo>
                <a:lnTo>
                  <a:pt x="1504802" y="796181"/>
                </a:lnTo>
                <a:lnTo>
                  <a:pt x="0" y="796181"/>
                </a:lnTo>
                <a:lnTo>
                  <a:pt x="0" y="0"/>
                </a:lnTo>
                <a:close/>
              </a:path>
            </a:pathLst>
          </a:custGeom>
          <a:blipFill>
            <a:blip r:embed="rId13"/>
            <a:stretch>
              <a:fillRect/>
            </a:stretch>
          </a:blipFill>
        </p:spPr>
        <p:txBody>
          <a:bodyPr/>
          <a:lstStyle/>
          <a:p>
            <a:endParaRPr lang="en-GB"/>
          </a:p>
        </p:txBody>
      </p:sp>
      <p:sp>
        <p:nvSpPr>
          <p:cNvPr id="88" name="TextBox 88"/>
          <p:cNvSpPr txBox="1"/>
          <p:nvPr/>
        </p:nvSpPr>
        <p:spPr>
          <a:xfrm>
            <a:off x="127340" y="8637775"/>
            <a:ext cx="6152388" cy="321437"/>
          </a:xfrm>
          <a:prstGeom prst="rect">
            <a:avLst/>
          </a:prstGeom>
        </p:spPr>
        <p:txBody>
          <a:bodyPr lIns="0" tIns="0" rIns="0" bIns="0" rtlCol="0" anchor="t">
            <a:spAutoFit/>
          </a:bodyPr>
          <a:lstStyle/>
          <a:p>
            <a:pPr algn="l">
              <a:lnSpc>
                <a:spcPts val="2298"/>
              </a:lnSpc>
            </a:pPr>
            <a:r>
              <a:rPr lang="en-US" sz="1899" b="1">
                <a:solidFill>
                  <a:srgbClr val="1C1915"/>
                </a:solidFill>
                <a:latin typeface="Calibri (MS) Bold"/>
                <a:ea typeface="Calibri (MS) Bold"/>
                <a:cs typeface="Calibri (MS) Bold"/>
                <a:sym typeface="Calibri (MS) Bold"/>
              </a:rPr>
              <a:t>Local</a:t>
            </a:r>
          </a:p>
        </p:txBody>
      </p:sp>
      <p:sp>
        <p:nvSpPr>
          <p:cNvPr id="89" name="TextBox 89"/>
          <p:cNvSpPr txBox="1"/>
          <p:nvPr/>
        </p:nvSpPr>
        <p:spPr>
          <a:xfrm>
            <a:off x="770353" y="8684892"/>
            <a:ext cx="5710390" cy="236220"/>
          </a:xfrm>
          <a:prstGeom prst="rect">
            <a:avLst/>
          </a:prstGeom>
        </p:spPr>
        <p:txBody>
          <a:bodyPr lIns="0" tIns="0" rIns="0" bIns="0" rtlCol="0" anchor="t">
            <a:spAutoFit/>
          </a:bodyPr>
          <a:lstStyle/>
          <a:p>
            <a:pPr marL="0" lvl="0" indent="0" algn="l">
              <a:lnSpc>
                <a:spcPts val="1679"/>
              </a:lnSpc>
              <a:spcBef>
                <a:spcPct val="0"/>
              </a:spcBef>
            </a:pPr>
            <a:r>
              <a:rPr lang="en-US" sz="1199">
                <a:solidFill>
                  <a:srgbClr val="1C1915"/>
                </a:solidFill>
                <a:latin typeface="Calibri (MS)"/>
                <a:ea typeface="Calibri (MS)"/>
                <a:cs typeface="Calibri (MS)"/>
                <a:sym typeface="Calibri (MS)"/>
              </a:rPr>
              <a:t>How the project stimulates quality improvement</a:t>
            </a:r>
          </a:p>
        </p:txBody>
      </p:sp>
      <p:sp>
        <p:nvSpPr>
          <p:cNvPr id="90" name="TextBox 90"/>
          <p:cNvSpPr txBox="1"/>
          <p:nvPr/>
        </p:nvSpPr>
        <p:spPr>
          <a:xfrm>
            <a:off x="260106" y="9054462"/>
            <a:ext cx="3746744" cy="293116"/>
          </a:xfrm>
          <a:prstGeom prst="rect">
            <a:avLst/>
          </a:prstGeom>
        </p:spPr>
        <p:txBody>
          <a:bodyPr lIns="0" tIns="0" rIns="0" bIns="0" rtlCol="0" anchor="t">
            <a:spAutoFit/>
          </a:bodyPr>
          <a:lstStyle/>
          <a:p>
            <a:pPr algn="l">
              <a:lnSpc>
                <a:spcPts val="2057"/>
              </a:lnSpc>
            </a:pPr>
            <a:r>
              <a:rPr lang="en-US" sz="1700" b="1" dirty="0">
                <a:solidFill>
                  <a:srgbClr val="2596BE"/>
                </a:solidFill>
                <a:latin typeface="Calibri (MS) Bold"/>
                <a:ea typeface="Calibri (MS) Bold"/>
                <a:cs typeface="Calibri (MS) Bold"/>
                <a:sym typeface="Calibri (MS) Bold"/>
              </a:rPr>
              <a:t>Real-time Data Monitoring (RTDM) Tool</a:t>
            </a:r>
          </a:p>
        </p:txBody>
      </p:sp>
      <p:sp>
        <p:nvSpPr>
          <p:cNvPr id="91" name="TextBox 91"/>
          <p:cNvSpPr txBox="1"/>
          <p:nvPr/>
        </p:nvSpPr>
        <p:spPr>
          <a:xfrm>
            <a:off x="1833854" y="9404728"/>
            <a:ext cx="2858796" cy="733425"/>
          </a:xfrm>
          <a:prstGeom prst="rect">
            <a:avLst/>
          </a:prstGeom>
        </p:spPr>
        <p:txBody>
          <a:bodyPr lIns="0" tIns="0" rIns="0" bIns="0" rtlCol="0" anchor="t">
            <a:spAutoFit/>
          </a:bodyPr>
          <a:lstStyle/>
          <a:p>
            <a:pPr algn="l">
              <a:lnSpc>
                <a:spcPts val="1199"/>
              </a:lnSpc>
            </a:pPr>
            <a:r>
              <a:rPr lang="en-US" sz="999" dirty="0">
                <a:solidFill>
                  <a:srgbClr val="2596BE"/>
                </a:solidFill>
                <a:latin typeface="Calibri (MS)"/>
                <a:ea typeface="Calibri (MS)"/>
                <a:cs typeface="Calibri (MS)"/>
                <a:sym typeface="Calibri (MS)"/>
              </a:rPr>
              <a:t>Recent re-specification of the RTDM tool allows </a:t>
            </a:r>
          </a:p>
          <a:p>
            <a:pPr marL="0" lvl="0" indent="0" algn="l">
              <a:lnSpc>
                <a:spcPts val="1199"/>
              </a:lnSpc>
            </a:pPr>
            <a:r>
              <a:rPr lang="en-US" sz="999" dirty="0">
                <a:solidFill>
                  <a:srgbClr val="2596BE"/>
                </a:solidFill>
                <a:latin typeface="Calibri (MS)"/>
                <a:ea typeface="Calibri (MS)"/>
                <a:cs typeface="Calibri (MS)"/>
                <a:sym typeface="Calibri (MS)"/>
              </a:rPr>
              <a:t>users to use interactive ‘run charts’ to identify increased frequency of deaths. Local quality improvement initiatives have embedded the RTDM tool into reporting processes and rapid review systems. </a:t>
            </a:r>
          </a:p>
        </p:txBody>
      </p:sp>
      <p:grpSp>
        <p:nvGrpSpPr>
          <p:cNvPr id="92" name="Group 92"/>
          <p:cNvGrpSpPr/>
          <p:nvPr/>
        </p:nvGrpSpPr>
        <p:grpSpPr>
          <a:xfrm>
            <a:off x="4732904" y="8678728"/>
            <a:ext cx="2755322" cy="1459425"/>
            <a:chOff x="0" y="0"/>
            <a:chExt cx="297392" cy="157521"/>
          </a:xfrm>
        </p:grpSpPr>
        <p:sp>
          <p:nvSpPr>
            <p:cNvPr id="93" name="Freeform 93"/>
            <p:cNvSpPr/>
            <p:nvPr/>
          </p:nvSpPr>
          <p:spPr>
            <a:xfrm>
              <a:off x="0" y="0"/>
              <a:ext cx="297392" cy="157521"/>
            </a:xfrm>
            <a:prstGeom prst="roundRect">
              <a:avLst/>
            </a:prstGeom>
            <a:solidFill>
              <a:srgbClr val="FFFFFF"/>
            </a:solidFill>
            <a:ln w="19050" cap="rnd">
              <a:solidFill>
                <a:srgbClr val="2596BE"/>
              </a:solidFill>
              <a:prstDash val="solid"/>
              <a:round/>
            </a:ln>
          </p:spPr>
          <p:txBody>
            <a:bodyPr/>
            <a:lstStyle/>
            <a:p>
              <a:endParaRPr lang="en-GB"/>
            </a:p>
          </p:txBody>
        </p:sp>
        <p:sp>
          <p:nvSpPr>
            <p:cNvPr id="94" name="TextBox 94"/>
            <p:cNvSpPr txBox="1"/>
            <p:nvPr/>
          </p:nvSpPr>
          <p:spPr>
            <a:xfrm>
              <a:off x="0" y="-28575"/>
              <a:ext cx="297392" cy="186096"/>
            </a:xfrm>
            <a:prstGeom prst="roundRect">
              <a:avLst/>
            </a:prstGeom>
          </p:spPr>
          <p:txBody>
            <a:bodyPr lIns="50800" tIns="50800" rIns="50800" bIns="50800" rtlCol="0" anchor="ctr"/>
            <a:lstStyle/>
            <a:p>
              <a:pPr algn="ctr">
                <a:lnSpc>
                  <a:spcPts val="1679"/>
                </a:lnSpc>
              </a:pPr>
              <a:endParaRPr/>
            </a:p>
          </p:txBody>
        </p:sp>
      </p:grpSp>
      <p:sp>
        <p:nvSpPr>
          <p:cNvPr id="95" name="TextBox 95"/>
          <p:cNvSpPr txBox="1"/>
          <p:nvPr/>
        </p:nvSpPr>
        <p:spPr>
          <a:xfrm>
            <a:off x="4845050" y="8711184"/>
            <a:ext cx="2308069" cy="293116"/>
          </a:xfrm>
          <a:prstGeom prst="rect">
            <a:avLst/>
          </a:prstGeom>
        </p:spPr>
        <p:txBody>
          <a:bodyPr lIns="0" tIns="0" rIns="0" bIns="0" rtlCol="0" anchor="t">
            <a:spAutoFit/>
          </a:bodyPr>
          <a:lstStyle/>
          <a:p>
            <a:pPr algn="l">
              <a:lnSpc>
                <a:spcPts val="2057"/>
              </a:lnSpc>
            </a:pPr>
            <a:r>
              <a:rPr lang="en-US" sz="1700" b="1" dirty="0">
                <a:solidFill>
                  <a:srgbClr val="2596BE"/>
                </a:solidFill>
                <a:latin typeface="Calibri (MS) Bold"/>
                <a:ea typeface="Calibri (MS) Bold"/>
                <a:cs typeface="Calibri (MS) Bold"/>
                <a:sym typeface="Calibri (MS) Bold"/>
              </a:rPr>
              <a:t>Report launch meetings</a:t>
            </a:r>
          </a:p>
        </p:txBody>
      </p:sp>
      <p:sp>
        <p:nvSpPr>
          <p:cNvPr id="96" name="TextBox 96"/>
          <p:cNvSpPr txBox="1"/>
          <p:nvPr/>
        </p:nvSpPr>
        <p:spPr>
          <a:xfrm>
            <a:off x="4845050" y="8952794"/>
            <a:ext cx="2532242" cy="615553"/>
          </a:xfrm>
          <a:prstGeom prst="rect">
            <a:avLst/>
          </a:prstGeom>
        </p:spPr>
        <p:txBody>
          <a:bodyPr wrap="square" lIns="0" tIns="0" rIns="0" bIns="0" rtlCol="0" anchor="t">
            <a:spAutoFit/>
          </a:bodyPr>
          <a:lstStyle/>
          <a:p>
            <a:pPr marL="0" lvl="0" indent="0" algn="l">
              <a:lnSpc>
                <a:spcPts val="1199"/>
              </a:lnSpc>
            </a:pPr>
            <a:r>
              <a:rPr lang="en-US" sz="999" dirty="0">
                <a:solidFill>
                  <a:srgbClr val="2596BE"/>
                </a:solidFill>
                <a:latin typeface="Calibri (MS)"/>
                <a:ea typeface="Calibri (MS)"/>
                <a:cs typeface="Calibri (MS)"/>
                <a:sym typeface="Calibri (MS)"/>
              </a:rPr>
              <a:t>Two report launch meetings are held annually to present findings to healthcare professionals, policy makers, key stakeholders and members of the general public. </a:t>
            </a:r>
          </a:p>
        </p:txBody>
      </p:sp>
      <p:sp>
        <p:nvSpPr>
          <p:cNvPr id="97" name="TextBox 97"/>
          <p:cNvSpPr txBox="1"/>
          <p:nvPr/>
        </p:nvSpPr>
        <p:spPr>
          <a:xfrm>
            <a:off x="5760045" y="9571919"/>
            <a:ext cx="1675805" cy="461665"/>
          </a:xfrm>
          <a:prstGeom prst="rect">
            <a:avLst/>
          </a:prstGeom>
        </p:spPr>
        <p:txBody>
          <a:bodyPr wrap="square" lIns="0" tIns="0" rIns="0" bIns="0" rtlCol="0" anchor="t">
            <a:spAutoFit/>
          </a:bodyPr>
          <a:lstStyle/>
          <a:p>
            <a:pPr algn="l">
              <a:lnSpc>
                <a:spcPts val="1199"/>
              </a:lnSpc>
            </a:pPr>
            <a:r>
              <a:rPr lang="en-US" sz="999" dirty="0">
                <a:solidFill>
                  <a:srgbClr val="2596BE"/>
                </a:solidFill>
                <a:latin typeface="Calibri (MS)"/>
                <a:ea typeface="Calibri (MS)"/>
                <a:cs typeface="Calibri (MS)"/>
                <a:sym typeface="Calibri (MS)"/>
              </a:rPr>
              <a:t>attendees at the most recent launch meeting for the maternal report on 10th October 2024 </a:t>
            </a:r>
          </a:p>
        </p:txBody>
      </p:sp>
      <p:sp>
        <p:nvSpPr>
          <p:cNvPr id="98" name="TextBox 98"/>
          <p:cNvSpPr txBox="1"/>
          <p:nvPr/>
        </p:nvSpPr>
        <p:spPr>
          <a:xfrm>
            <a:off x="4997450" y="9467215"/>
            <a:ext cx="663888" cy="680085"/>
          </a:xfrm>
          <a:prstGeom prst="rect">
            <a:avLst/>
          </a:prstGeom>
        </p:spPr>
        <p:txBody>
          <a:bodyPr lIns="0" tIns="0" rIns="0" bIns="0" rtlCol="0" anchor="t">
            <a:spAutoFit/>
          </a:bodyPr>
          <a:lstStyle/>
          <a:p>
            <a:pPr marL="0" lvl="0" indent="0" algn="ctr">
              <a:lnSpc>
                <a:spcPts val="5040"/>
              </a:lnSpc>
              <a:spcBef>
                <a:spcPct val="0"/>
              </a:spcBef>
            </a:pPr>
            <a:r>
              <a:rPr lang="en-US" sz="3600" b="1" spc="-107" dirty="0">
                <a:solidFill>
                  <a:srgbClr val="2596BE"/>
                </a:solidFill>
                <a:latin typeface="Calibri (MS) Bold"/>
                <a:ea typeface="Calibri (MS) Bold"/>
                <a:cs typeface="Calibri (MS) Bold"/>
                <a:sym typeface="Calibri (MS) Bold"/>
              </a:rPr>
              <a:t>960</a:t>
            </a:r>
          </a:p>
        </p:txBody>
      </p:sp>
      <p:grpSp>
        <p:nvGrpSpPr>
          <p:cNvPr id="99" name="Group 99"/>
          <p:cNvGrpSpPr/>
          <p:nvPr/>
        </p:nvGrpSpPr>
        <p:grpSpPr>
          <a:xfrm>
            <a:off x="241925" y="7937500"/>
            <a:ext cx="2778342" cy="503038"/>
            <a:chOff x="0" y="0"/>
            <a:chExt cx="308323" cy="54295"/>
          </a:xfrm>
        </p:grpSpPr>
        <p:sp>
          <p:nvSpPr>
            <p:cNvPr id="100" name="Freeform 100"/>
            <p:cNvSpPr/>
            <p:nvPr/>
          </p:nvSpPr>
          <p:spPr>
            <a:xfrm>
              <a:off x="0" y="0"/>
              <a:ext cx="308323" cy="54295"/>
            </a:xfrm>
            <a:prstGeom prst="roundRect">
              <a:avLst/>
            </a:prstGeom>
            <a:solidFill>
              <a:srgbClr val="FFFFFF"/>
            </a:solidFill>
            <a:ln w="19050" cap="rnd">
              <a:solidFill>
                <a:srgbClr val="794E84"/>
              </a:solidFill>
              <a:prstDash val="solid"/>
              <a:round/>
            </a:ln>
          </p:spPr>
          <p:txBody>
            <a:bodyPr/>
            <a:lstStyle/>
            <a:p>
              <a:endParaRPr lang="en-GB"/>
            </a:p>
          </p:txBody>
        </p:sp>
        <p:sp>
          <p:nvSpPr>
            <p:cNvPr id="101" name="TextBox 101"/>
            <p:cNvSpPr txBox="1"/>
            <p:nvPr/>
          </p:nvSpPr>
          <p:spPr>
            <a:xfrm>
              <a:off x="0" y="-28575"/>
              <a:ext cx="308323" cy="82870"/>
            </a:xfrm>
            <a:prstGeom prst="roundRect">
              <a:avLst/>
            </a:prstGeom>
          </p:spPr>
          <p:txBody>
            <a:bodyPr lIns="50800" tIns="50800" rIns="50800" bIns="50800" rtlCol="0" anchor="ctr"/>
            <a:lstStyle/>
            <a:p>
              <a:pPr algn="ctr">
                <a:lnSpc>
                  <a:spcPts val="1679"/>
                </a:lnSpc>
              </a:pPr>
              <a:endParaRPr/>
            </a:p>
          </p:txBody>
        </p:sp>
      </p:grpSp>
      <p:sp>
        <p:nvSpPr>
          <p:cNvPr id="102" name="TextBox 102"/>
          <p:cNvSpPr txBox="1"/>
          <p:nvPr/>
        </p:nvSpPr>
        <p:spPr>
          <a:xfrm>
            <a:off x="324974" y="7971208"/>
            <a:ext cx="2615076" cy="461665"/>
          </a:xfrm>
          <a:prstGeom prst="rect">
            <a:avLst/>
          </a:prstGeom>
        </p:spPr>
        <p:txBody>
          <a:bodyPr wrap="square" lIns="0" tIns="0" rIns="0" bIns="0" rtlCol="0" anchor="t">
            <a:spAutoFit/>
          </a:bodyPr>
          <a:lstStyle/>
          <a:p>
            <a:pPr marL="0" lvl="0" indent="0" algn="l">
              <a:lnSpc>
                <a:spcPts val="1199"/>
              </a:lnSpc>
            </a:pPr>
            <a:r>
              <a:rPr lang="en-US" sz="999" b="1" dirty="0">
                <a:solidFill>
                  <a:srgbClr val="794E84"/>
                </a:solidFill>
                <a:latin typeface="Calibri (MS) Bold"/>
                <a:ea typeface="Calibri (MS) Bold"/>
                <a:cs typeface="Calibri (MS) Bold"/>
                <a:sym typeface="Calibri (MS) Bold"/>
              </a:rPr>
              <a:t>LAY SUMMARIES: </a:t>
            </a:r>
            <a:r>
              <a:rPr lang="en-US" sz="999" dirty="0">
                <a:solidFill>
                  <a:srgbClr val="794E84"/>
                </a:solidFill>
                <a:latin typeface="Calibri (MS)"/>
                <a:ea typeface="Calibri (MS)"/>
                <a:cs typeface="Calibri (MS)"/>
                <a:sym typeface="Calibri (MS)"/>
              </a:rPr>
              <a:t>Produced in collaboration with numerous third sector stakeholders including mother and baby charities. </a:t>
            </a:r>
          </a:p>
        </p:txBody>
      </p:sp>
      <p:sp>
        <p:nvSpPr>
          <p:cNvPr id="103" name="TextBox 103"/>
          <p:cNvSpPr txBox="1"/>
          <p:nvPr/>
        </p:nvSpPr>
        <p:spPr>
          <a:xfrm>
            <a:off x="279753" y="7025599"/>
            <a:ext cx="3051952" cy="304800"/>
          </a:xfrm>
          <a:prstGeom prst="rect">
            <a:avLst/>
          </a:prstGeom>
        </p:spPr>
        <p:txBody>
          <a:bodyPr lIns="0" tIns="0" rIns="0" bIns="0" rtlCol="0" anchor="t">
            <a:spAutoFit/>
          </a:bodyPr>
          <a:lstStyle/>
          <a:p>
            <a:pPr marL="0" lvl="0" indent="0" algn="l">
              <a:lnSpc>
                <a:spcPts val="1199"/>
              </a:lnSpc>
            </a:pPr>
            <a:r>
              <a:rPr lang="en-US" sz="999" dirty="0">
                <a:solidFill>
                  <a:srgbClr val="794E84"/>
                </a:solidFill>
                <a:latin typeface="Calibri (MS)"/>
                <a:ea typeface="Calibri (MS)"/>
                <a:cs typeface="Calibri (MS)"/>
                <a:sym typeface="Calibri (MS)"/>
              </a:rPr>
              <a:t>provide advice on the conduct of the </a:t>
            </a:r>
            <a:r>
              <a:rPr lang="en-US" sz="999" dirty="0" err="1">
                <a:solidFill>
                  <a:srgbClr val="794E84"/>
                </a:solidFill>
                <a:latin typeface="Calibri (MS)"/>
                <a:ea typeface="Calibri (MS)"/>
                <a:cs typeface="Calibri (MS)"/>
                <a:sym typeface="Calibri (MS)"/>
              </a:rPr>
              <a:t>programme</a:t>
            </a:r>
            <a:r>
              <a:rPr lang="en-US" sz="999" dirty="0">
                <a:solidFill>
                  <a:srgbClr val="794E84"/>
                </a:solidFill>
                <a:latin typeface="Calibri (MS)"/>
                <a:ea typeface="Calibri (MS)"/>
                <a:cs typeface="Calibri (MS)"/>
                <a:sym typeface="Calibri (MS)"/>
              </a:rPr>
              <a:t> and are involved in the dissemination of MBRRACE-UK findings.</a:t>
            </a:r>
          </a:p>
        </p:txBody>
      </p:sp>
      <p:grpSp>
        <p:nvGrpSpPr>
          <p:cNvPr id="104" name="Group 104"/>
          <p:cNvGrpSpPr/>
          <p:nvPr/>
        </p:nvGrpSpPr>
        <p:grpSpPr>
          <a:xfrm>
            <a:off x="3477470" y="6284504"/>
            <a:ext cx="4010755" cy="2208329"/>
            <a:chOff x="0" y="0"/>
            <a:chExt cx="433905" cy="238353"/>
          </a:xfrm>
        </p:grpSpPr>
        <p:sp>
          <p:nvSpPr>
            <p:cNvPr id="105" name="Freeform 105"/>
            <p:cNvSpPr/>
            <p:nvPr/>
          </p:nvSpPr>
          <p:spPr>
            <a:xfrm>
              <a:off x="0" y="0"/>
              <a:ext cx="433905" cy="238353"/>
            </a:xfrm>
            <a:prstGeom prst="roundRect">
              <a:avLst/>
            </a:prstGeom>
            <a:solidFill>
              <a:srgbClr val="F0EBF1"/>
            </a:solidFill>
            <a:ln w="19050" cap="rnd">
              <a:solidFill>
                <a:srgbClr val="794E84"/>
              </a:solidFill>
              <a:prstDash val="solid"/>
              <a:round/>
            </a:ln>
          </p:spPr>
          <p:txBody>
            <a:bodyPr/>
            <a:lstStyle/>
            <a:p>
              <a:endParaRPr lang="en-GB"/>
            </a:p>
          </p:txBody>
        </p:sp>
        <p:sp>
          <p:nvSpPr>
            <p:cNvPr id="106" name="TextBox 106"/>
            <p:cNvSpPr txBox="1"/>
            <p:nvPr/>
          </p:nvSpPr>
          <p:spPr>
            <a:xfrm>
              <a:off x="0" y="-28575"/>
              <a:ext cx="433905" cy="266928"/>
            </a:xfrm>
            <a:prstGeom prst="roundRect">
              <a:avLst/>
            </a:prstGeom>
          </p:spPr>
          <p:txBody>
            <a:bodyPr lIns="50800" tIns="50800" rIns="50800" bIns="50800" rtlCol="0" anchor="ctr"/>
            <a:lstStyle/>
            <a:p>
              <a:pPr algn="ctr">
                <a:lnSpc>
                  <a:spcPts val="1679"/>
                </a:lnSpc>
              </a:pPr>
              <a:endParaRPr/>
            </a:p>
          </p:txBody>
        </p:sp>
      </p:grpSp>
      <p:sp>
        <p:nvSpPr>
          <p:cNvPr id="107" name="TextBox 107"/>
          <p:cNvSpPr txBox="1"/>
          <p:nvPr/>
        </p:nvSpPr>
        <p:spPr>
          <a:xfrm>
            <a:off x="3706610" y="6294366"/>
            <a:ext cx="1322126" cy="293116"/>
          </a:xfrm>
          <a:prstGeom prst="rect">
            <a:avLst/>
          </a:prstGeom>
        </p:spPr>
        <p:txBody>
          <a:bodyPr lIns="0" tIns="0" rIns="0" bIns="0" rtlCol="0" anchor="t">
            <a:spAutoFit/>
          </a:bodyPr>
          <a:lstStyle/>
          <a:p>
            <a:pPr algn="l">
              <a:lnSpc>
                <a:spcPts val="2057"/>
              </a:lnSpc>
            </a:pPr>
            <a:r>
              <a:rPr lang="en-US" sz="1700" b="1" dirty="0">
                <a:solidFill>
                  <a:srgbClr val="794E84"/>
                </a:solidFill>
                <a:latin typeface="Calibri (MS) Bold"/>
                <a:ea typeface="Calibri (MS) Bold"/>
                <a:cs typeface="Calibri (MS) Bold"/>
                <a:sym typeface="Calibri (MS) Bold"/>
              </a:rPr>
              <a:t>Engagement</a:t>
            </a:r>
          </a:p>
        </p:txBody>
      </p:sp>
      <p:grpSp>
        <p:nvGrpSpPr>
          <p:cNvPr id="108" name="Group 108"/>
          <p:cNvGrpSpPr/>
          <p:nvPr/>
        </p:nvGrpSpPr>
        <p:grpSpPr>
          <a:xfrm>
            <a:off x="3537881" y="6685736"/>
            <a:ext cx="1274066" cy="1701454"/>
            <a:chOff x="0" y="0"/>
            <a:chExt cx="137514" cy="180129"/>
          </a:xfrm>
        </p:grpSpPr>
        <p:sp>
          <p:nvSpPr>
            <p:cNvPr id="109" name="Freeform 109"/>
            <p:cNvSpPr/>
            <p:nvPr/>
          </p:nvSpPr>
          <p:spPr>
            <a:xfrm>
              <a:off x="0" y="0"/>
              <a:ext cx="137514" cy="180129"/>
            </a:xfrm>
            <a:prstGeom prst="roundRect">
              <a:avLst/>
            </a:prstGeom>
            <a:solidFill>
              <a:srgbClr val="FFFFFF"/>
            </a:solidFill>
            <a:ln w="19050" cap="rnd">
              <a:solidFill>
                <a:srgbClr val="794E84"/>
              </a:solidFill>
              <a:prstDash val="solid"/>
              <a:round/>
            </a:ln>
          </p:spPr>
          <p:txBody>
            <a:bodyPr/>
            <a:lstStyle/>
            <a:p>
              <a:endParaRPr lang="en-GB"/>
            </a:p>
          </p:txBody>
        </p:sp>
        <p:sp>
          <p:nvSpPr>
            <p:cNvPr id="110" name="TextBox 110"/>
            <p:cNvSpPr txBox="1"/>
            <p:nvPr/>
          </p:nvSpPr>
          <p:spPr>
            <a:xfrm>
              <a:off x="0" y="-28575"/>
              <a:ext cx="137514" cy="208704"/>
            </a:xfrm>
            <a:prstGeom prst="roundRect">
              <a:avLst/>
            </a:prstGeom>
          </p:spPr>
          <p:txBody>
            <a:bodyPr lIns="50800" tIns="50800" rIns="50800" bIns="50800" rtlCol="0" anchor="ctr"/>
            <a:lstStyle/>
            <a:p>
              <a:pPr algn="ctr">
                <a:lnSpc>
                  <a:spcPts val="1679"/>
                </a:lnSpc>
              </a:pPr>
              <a:endParaRPr/>
            </a:p>
          </p:txBody>
        </p:sp>
      </p:grpSp>
      <p:grpSp>
        <p:nvGrpSpPr>
          <p:cNvPr id="112" name="Group 112"/>
          <p:cNvGrpSpPr/>
          <p:nvPr/>
        </p:nvGrpSpPr>
        <p:grpSpPr>
          <a:xfrm>
            <a:off x="4846786" y="6685736"/>
            <a:ext cx="1264811" cy="1701454"/>
            <a:chOff x="0" y="0"/>
            <a:chExt cx="136516" cy="180129"/>
          </a:xfrm>
        </p:grpSpPr>
        <p:sp>
          <p:nvSpPr>
            <p:cNvPr id="113" name="Freeform 113"/>
            <p:cNvSpPr/>
            <p:nvPr/>
          </p:nvSpPr>
          <p:spPr>
            <a:xfrm>
              <a:off x="0" y="0"/>
              <a:ext cx="136516" cy="180129"/>
            </a:xfrm>
            <a:prstGeom prst="roundRect">
              <a:avLst/>
            </a:prstGeom>
            <a:solidFill>
              <a:srgbClr val="FFFFFF"/>
            </a:solidFill>
            <a:ln w="19050" cap="rnd">
              <a:solidFill>
                <a:srgbClr val="794E84"/>
              </a:solidFill>
              <a:prstDash val="solid"/>
              <a:round/>
            </a:ln>
          </p:spPr>
          <p:txBody>
            <a:bodyPr/>
            <a:lstStyle/>
            <a:p>
              <a:endParaRPr lang="en-GB"/>
            </a:p>
          </p:txBody>
        </p:sp>
        <p:sp>
          <p:nvSpPr>
            <p:cNvPr id="114" name="TextBox 114"/>
            <p:cNvSpPr txBox="1"/>
            <p:nvPr/>
          </p:nvSpPr>
          <p:spPr>
            <a:xfrm>
              <a:off x="0" y="-28575"/>
              <a:ext cx="136516" cy="208704"/>
            </a:xfrm>
            <a:prstGeom prst="roundRect">
              <a:avLst/>
            </a:prstGeom>
          </p:spPr>
          <p:txBody>
            <a:bodyPr lIns="50800" tIns="50800" rIns="50800" bIns="50800" rtlCol="0" anchor="ctr"/>
            <a:lstStyle/>
            <a:p>
              <a:pPr algn="ctr">
                <a:lnSpc>
                  <a:spcPts val="1679"/>
                </a:lnSpc>
              </a:pPr>
              <a:endParaRPr/>
            </a:p>
          </p:txBody>
        </p:sp>
      </p:grpSp>
      <p:grpSp>
        <p:nvGrpSpPr>
          <p:cNvPr id="115" name="Group 115"/>
          <p:cNvGrpSpPr/>
          <p:nvPr/>
        </p:nvGrpSpPr>
        <p:grpSpPr>
          <a:xfrm>
            <a:off x="6146437" y="6685736"/>
            <a:ext cx="1276930" cy="1701454"/>
            <a:chOff x="0" y="0"/>
            <a:chExt cx="137824" cy="180129"/>
          </a:xfrm>
        </p:grpSpPr>
        <p:sp>
          <p:nvSpPr>
            <p:cNvPr id="116" name="Freeform 116"/>
            <p:cNvSpPr/>
            <p:nvPr/>
          </p:nvSpPr>
          <p:spPr>
            <a:xfrm>
              <a:off x="0" y="0"/>
              <a:ext cx="137824" cy="180129"/>
            </a:xfrm>
            <a:prstGeom prst="roundRect">
              <a:avLst/>
            </a:prstGeom>
            <a:solidFill>
              <a:srgbClr val="FFFFFF"/>
            </a:solidFill>
            <a:ln w="19050" cap="rnd">
              <a:solidFill>
                <a:srgbClr val="794E84"/>
              </a:solidFill>
              <a:prstDash val="solid"/>
              <a:round/>
            </a:ln>
          </p:spPr>
          <p:txBody>
            <a:bodyPr/>
            <a:lstStyle/>
            <a:p>
              <a:endParaRPr lang="en-GB"/>
            </a:p>
          </p:txBody>
        </p:sp>
        <p:sp>
          <p:nvSpPr>
            <p:cNvPr id="117" name="TextBox 117"/>
            <p:cNvSpPr txBox="1"/>
            <p:nvPr/>
          </p:nvSpPr>
          <p:spPr>
            <a:xfrm>
              <a:off x="0" y="-28575"/>
              <a:ext cx="137824" cy="208704"/>
            </a:xfrm>
            <a:prstGeom prst="roundRect">
              <a:avLst/>
            </a:prstGeom>
          </p:spPr>
          <p:txBody>
            <a:bodyPr lIns="50800" tIns="50800" rIns="50800" bIns="50800" rtlCol="0" anchor="ctr"/>
            <a:lstStyle/>
            <a:p>
              <a:pPr algn="ctr">
                <a:lnSpc>
                  <a:spcPts val="1679"/>
                </a:lnSpc>
              </a:pPr>
              <a:endParaRPr/>
            </a:p>
          </p:txBody>
        </p:sp>
      </p:grpSp>
      <p:sp>
        <p:nvSpPr>
          <p:cNvPr id="120" name="TextBox 120"/>
          <p:cNvSpPr txBox="1"/>
          <p:nvPr/>
        </p:nvSpPr>
        <p:spPr>
          <a:xfrm>
            <a:off x="3617944" y="7135614"/>
            <a:ext cx="1086000" cy="461665"/>
          </a:xfrm>
          <a:prstGeom prst="rect">
            <a:avLst/>
          </a:prstGeom>
        </p:spPr>
        <p:txBody>
          <a:bodyPr wrap="square" lIns="0" tIns="0" rIns="0" bIns="0" rtlCol="0" anchor="t">
            <a:spAutoFit/>
          </a:bodyPr>
          <a:lstStyle/>
          <a:p>
            <a:pPr marL="0" lvl="0" indent="0" algn="ctr">
              <a:lnSpc>
                <a:spcPts val="1199"/>
              </a:lnSpc>
            </a:pPr>
            <a:r>
              <a:rPr lang="en-US" sz="999" dirty="0">
                <a:solidFill>
                  <a:srgbClr val="794E84"/>
                </a:solidFill>
                <a:latin typeface="Calibri (MS)"/>
                <a:ea typeface="Calibri (MS)"/>
                <a:cs typeface="Calibri (MS)"/>
                <a:sym typeface="Calibri (MS)"/>
              </a:rPr>
              <a:t>visits to the MBRRACE-UK website in 2024</a:t>
            </a:r>
          </a:p>
        </p:txBody>
      </p:sp>
      <p:sp>
        <p:nvSpPr>
          <p:cNvPr id="121" name="TextBox 121"/>
          <p:cNvSpPr txBox="1"/>
          <p:nvPr/>
        </p:nvSpPr>
        <p:spPr>
          <a:xfrm>
            <a:off x="3586127" y="6908690"/>
            <a:ext cx="1200702" cy="269240"/>
          </a:xfrm>
          <a:prstGeom prst="rect">
            <a:avLst/>
          </a:prstGeom>
        </p:spPr>
        <p:txBody>
          <a:bodyPr lIns="0" tIns="0" rIns="0" bIns="0" rtlCol="0" anchor="t">
            <a:spAutoFit/>
          </a:bodyPr>
          <a:lstStyle/>
          <a:p>
            <a:pPr marL="0" lvl="0" indent="0" algn="ctr">
              <a:lnSpc>
                <a:spcPts val="1960"/>
              </a:lnSpc>
              <a:spcBef>
                <a:spcPct val="0"/>
              </a:spcBef>
            </a:pPr>
            <a:r>
              <a:rPr lang="en-US" sz="1400" b="1" spc="-42" dirty="0">
                <a:solidFill>
                  <a:srgbClr val="794E84"/>
                </a:solidFill>
                <a:latin typeface="Calibri (MS) Bold"/>
                <a:ea typeface="Calibri (MS) Bold"/>
                <a:cs typeface="Calibri (MS) Bold"/>
                <a:sym typeface="Calibri (MS) Bold"/>
              </a:rPr>
              <a:t>280,000+</a:t>
            </a:r>
          </a:p>
        </p:txBody>
      </p:sp>
      <p:sp>
        <p:nvSpPr>
          <p:cNvPr id="122" name="TextBox 122"/>
          <p:cNvSpPr txBox="1"/>
          <p:nvPr/>
        </p:nvSpPr>
        <p:spPr>
          <a:xfrm>
            <a:off x="3662457" y="7879297"/>
            <a:ext cx="1007942" cy="447675"/>
          </a:xfrm>
          <a:prstGeom prst="rect">
            <a:avLst/>
          </a:prstGeom>
        </p:spPr>
        <p:txBody>
          <a:bodyPr lIns="0" tIns="0" rIns="0" bIns="0" rtlCol="0" anchor="t">
            <a:spAutoFit/>
          </a:bodyPr>
          <a:lstStyle/>
          <a:p>
            <a:pPr marL="0" lvl="0" indent="0" algn="ctr">
              <a:lnSpc>
                <a:spcPts val="1199"/>
              </a:lnSpc>
            </a:pPr>
            <a:r>
              <a:rPr lang="en-US" sz="999" dirty="0">
                <a:solidFill>
                  <a:srgbClr val="794E84"/>
                </a:solidFill>
                <a:latin typeface="Calibri (MS)"/>
                <a:ea typeface="Calibri (MS)"/>
                <a:cs typeface="Calibri (MS)"/>
                <a:sym typeface="Calibri (MS)"/>
              </a:rPr>
              <a:t> maternal report downloads since 10 October 2024</a:t>
            </a:r>
          </a:p>
        </p:txBody>
      </p:sp>
      <p:sp>
        <p:nvSpPr>
          <p:cNvPr id="123" name="TextBox 123"/>
          <p:cNvSpPr txBox="1"/>
          <p:nvPr/>
        </p:nvSpPr>
        <p:spPr>
          <a:xfrm>
            <a:off x="3585954" y="7654758"/>
            <a:ext cx="1200702" cy="269240"/>
          </a:xfrm>
          <a:prstGeom prst="rect">
            <a:avLst/>
          </a:prstGeom>
        </p:spPr>
        <p:txBody>
          <a:bodyPr lIns="0" tIns="0" rIns="0" bIns="0" rtlCol="0" anchor="t">
            <a:spAutoFit/>
          </a:bodyPr>
          <a:lstStyle/>
          <a:p>
            <a:pPr marL="0" lvl="0" indent="0" algn="ctr">
              <a:lnSpc>
                <a:spcPts val="1960"/>
              </a:lnSpc>
              <a:spcBef>
                <a:spcPct val="0"/>
              </a:spcBef>
            </a:pPr>
            <a:r>
              <a:rPr lang="en-US" sz="1400" b="1" spc="-42" dirty="0">
                <a:solidFill>
                  <a:srgbClr val="794E84"/>
                </a:solidFill>
                <a:latin typeface="Calibri (MS) Bold"/>
                <a:ea typeface="Calibri (MS) Bold"/>
                <a:cs typeface="Calibri (MS) Bold"/>
                <a:sym typeface="Calibri (MS) Bold"/>
              </a:rPr>
              <a:t>4,500+</a:t>
            </a:r>
          </a:p>
        </p:txBody>
      </p:sp>
      <p:sp>
        <p:nvSpPr>
          <p:cNvPr id="124" name="TextBox 124"/>
          <p:cNvSpPr txBox="1"/>
          <p:nvPr/>
        </p:nvSpPr>
        <p:spPr>
          <a:xfrm>
            <a:off x="4963953" y="7135614"/>
            <a:ext cx="989224" cy="447675"/>
          </a:xfrm>
          <a:prstGeom prst="rect">
            <a:avLst/>
          </a:prstGeom>
        </p:spPr>
        <p:txBody>
          <a:bodyPr lIns="0" tIns="0" rIns="0" bIns="0" rtlCol="0" anchor="t">
            <a:spAutoFit/>
          </a:bodyPr>
          <a:lstStyle/>
          <a:p>
            <a:pPr marL="0" lvl="0" indent="0" algn="ctr">
              <a:lnSpc>
                <a:spcPts val="1199"/>
              </a:lnSpc>
            </a:pPr>
            <a:r>
              <a:rPr lang="en-US" sz="999" dirty="0">
                <a:solidFill>
                  <a:srgbClr val="794E84"/>
                </a:solidFill>
                <a:latin typeface="Calibri (MS)"/>
                <a:ea typeface="Calibri (MS)"/>
                <a:cs typeface="Calibri (MS)"/>
                <a:sym typeface="Calibri (MS)"/>
              </a:rPr>
              <a:t>mentions in UK and international media since 2022</a:t>
            </a:r>
          </a:p>
        </p:txBody>
      </p:sp>
      <p:sp>
        <p:nvSpPr>
          <p:cNvPr id="125" name="TextBox 125"/>
          <p:cNvSpPr txBox="1"/>
          <p:nvPr/>
        </p:nvSpPr>
        <p:spPr>
          <a:xfrm>
            <a:off x="4879014" y="6909650"/>
            <a:ext cx="1200702" cy="269240"/>
          </a:xfrm>
          <a:prstGeom prst="rect">
            <a:avLst/>
          </a:prstGeom>
        </p:spPr>
        <p:txBody>
          <a:bodyPr lIns="0" tIns="0" rIns="0" bIns="0" rtlCol="0" anchor="t">
            <a:spAutoFit/>
          </a:bodyPr>
          <a:lstStyle/>
          <a:p>
            <a:pPr marL="0" lvl="0" indent="0" algn="ctr">
              <a:lnSpc>
                <a:spcPts val="1960"/>
              </a:lnSpc>
              <a:spcBef>
                <a:spcPct val="0"/>
              </a:spcBef>
            </a:pPr>
            <a:r>
              <a:rPr lang="en-US" sz="1400" b="1" spc="-42" dirty="0">
                <a:solidFill>
                  <a:srgbClr val="794E84"/>
                </a:solidFill>
                <a:latin typeface="Calibri (MS) Bold"/>
                <a:ea typeface="Calibri (MS) Bold"/>
                <a:cs typeface="Calibri (MS) Bold"/>
                <a:sym typeface="Calibri (MS) Bold"/>
              </a:rPr>
              <a:t>1,589</a:t>
            </a:r>
          </a:p>
        </p:txBody>
      </p:sp>
      <p:sp>
        <p:nvSpPr>
          <p:cNvPr id="126" name="TextBox 126"/>
          <p:cNvSpPr txBox="1"/>
          <p:nvPr/>
        </p:nvSpPr>
        <p:spPr>
          <a:xfrm>
            <a:off x="6212741" y="7135614"/>
            <a:ext cx="1130995" cy="447675"/>
          </a:xfrm>
          <a:prstGeom prst="rect">
            <a:avLst/>
          </a:prstGeom>
        </p:spPr>
        <p:txBody>
          <a:bodyPr lIns="0" tIns="0" rIns="0" bIns="0" rtlCol="0" anchor="t">
            <a:spAutoFit/>
          </a:bodyPr>
          <a:lstStyle/>
          <a:p>
            <a:pPr algn="ctr">
              <a:lnSpc>
                <a:spcPts val="1199"/>
              </a:lnSpc>
            </a:pPr>
            <a:r>
              <a:rPr lang="en-US" sz="999">
                <a:solidFill>
                  <a:srgbClr val="794E84"/>
                </a:solidFill>
                <a:latin typeface="Calibri (MS)"/>
                <a:ea typeface="Calibri (MS)"/>
                <a:cs typeface="Calibri (MS)"/>
                <a:sym typeface="Calibri (MS)"/>
              </a:rPr>
              <a:t>followers of the MBRRACE-UK </a:t>
            </a:r>
          </a:p>
          <a:p>
            <a:pPr marL="0" lvl="0" indent="0" algn="ctr">
              <a:lnSpc>
                <a:spcPts val="1199"/>
              </a:lnSpc>
            </a:pPr>
            <a:r>
              <a:rPr lang="en-US" sz="999">
                <a:solidFill>
                  <a:srgbClr val="794E84"/>
                </a:solidFill>
                <a:latin typeface="Calibri (MS)"/>
                <a:ea typeface="Calibri (MS)"/>
                <a:cs typeface="Calibri (MS)"/>
                <a:sym typeface="Calibri (MS)"/>
              </a:rPr>
              <a:t>X channel </a:t>
            </a:r>
          </a:p>
        </p:txBody>
      </p:sp>
      <p:sp>
        <p:nvSpPr>
          <p:cNvPr id="127" name="TextBox 127"/>
          <p:cNvSpPr txBox="1"/>
          <p:nvPr/>
        </p:nvSpPr>
        <p:spPr>
          <a:xfrm>
            <a:off x="6176763" y="6908690"/>
            <a:ext cx="1200702" cy="269240"/>
          </a:xfrm>
          <a:prstGeom prst="rect">
            <a:avLst/>
          </a:prstGeom>
        </p:spPr>
        <p:txBody>
          <a:bodyPr lIns="0" tIns="0" rIns="0" bIns="0" rtlCol="0" anchor="t">
            <a:spAutoFit/>
          </a:bodyPr>
          <a:lstStyle/>
          <a:p>
            <a:pPr marL="0" lvl="0" indent="0" algn="ctr">
              <a:lnSpc>
                <a:spcPts val="1960"/>
              </a:lnSpc>
              <a:spcBef>
                <a:spcPct val="0"/>
              </a:spcBef>
            </a:pPr>
            <a:r>
              <a:rPr lang="en-US" sz="1400" b="1" spc="-42">
                <a:solidFill>
                  <a:srgbClr val="794E84"/>
                </a:solidFill>
                <a:latin typeface="Calibri (MS) Bold"/>
                <a:ea typeface="Calibri (MS) Bold"/>
                <a:cs typeface="Calibri (MS) Bold"/>
                <a:sym typeface="Calibri (MS) Bold"/>
              </a:rPr>
              <a:t>14,989</a:t>
            </a:r>
          </a:p>
        </p:txBody>
      </p:sp>
      <p:sp>
        <p:nvSpPr>
          <p:cNvPr id="128" name="TextBox 128"/>
          <p:cNvSpPr txBox="1"/>
          <p:nvPr/>
        </p:nvSpPr>
        <p:spPr>
          <a:xfrm>
            <a:off x="6206847" y="7654758"/>
            <a:ext cx="1200702" cy="269240"/>
          </a:xfrm>
          <a:prstGeom prst="rect">
            <a:avLst/>
          </a:prstGeom>
        </p:spPr>
        <p:txBody>
          <a:bodyPr lIns="0" tIns="0" rIns="0" bIns="0" rtlCol="0" anchor="t">
            <a:spAutoFit/>
          </a:bodyPr>
          <a:lstStyle/>
          <a:p>
            <a:pPr marL="0" lvl="0" indent="0" algn="ctr">
              <a:lnSpc>
                <a:spcPts val="1960"/>
              </a:lnSpc>
              <a:spcBef>
                <a:spcPct val="0"/>
              </a:spcBef>
            </a:pPr>
            <a:r>
              <a:rPr lang="en-US" sz="1400" b="1" spc="-42">
                <a:solidFill>
                  <a:srgbClr val="794E84"/>
                </a:solidFill>
                <a:latin typeface="Calibri (MS) Bold"/>
                <a:ea typeface="Calibri (MS) Bold"/>
                <a:cs typeface="Calibri (MS) Bold"/>
                <a:sym typeface="Calibri (MS) Bold"/>
              </a:rPr>
              <a:t>36,000</a:t>
            </a:r>
          </a:p>
        </p:txBody>
      </p:sp>
      <p:sp>
        <p:nvSpPr>
          <p:cNvPr id="129" name="TextBox 129"/>
          <p:cNvSpPr txBox="1"/>
          <p:nvPr/>
        </p:nvSpPr>
        <p:spPr>
          <a:xfrm>
            <a:off x="6258506" y="7879297"/>
            <a:ext cx="1064131" cy="447675"/>
          </a:xfrm>
          <a:prstGeom prst="rect">
            <a:avLst/>
          </a:prstGeom>
        </p:spPr>
        <p:txBody>
          <a:bodyPr lIns="0" tIns="0" rIns="0" bIns="0" rtlCol="0" anchor="t">
            <a:spAutoFit/>
          </a:bodyPr>
          <a:lstStyle/>
          <a:p>
            <a:pPr marL="0" lvl="0" indent="0" algn="ctr">
              <a:lnSpc>
                <a:spcPts val="1199"/>
              </a:lnSpc>
            </a:pPr>
            <a:r>
              <a:rPr lang="en-US" sz="999" dirty="0">
                <a:solidFill>
                  <a:srgbClr val="794E84"/>
                </a:solidFill>
                <a:latin typeface="Calibri (MS)"/>
                <a:ea typeface="Calibri (MS)"/>
                <a:cs typeface="Calibri (MS)"/>
                <a:sym typeface="Calibri (MS)"/>
              </a:rPr>
              <a:t>views of posts about the most recent maternal report </a:t>
            </a:r>
          </a:p>
        </p:txBody>
      </p:sp>
      <p:sp>
        <p:nvSpPr>
          <p:cNvPr id="130" name="TextBox 130"/>
          <p:cNvSpPr txBox="1"/>
          <p:nvPr/>
        </p:nvSpPr>
        <p:spPr>
          <a:xfrm>
            <a:off x="4949539" y="7879297"/>
            <a:ext cx="1044638" cy="447675"/>
          </a:xfrm>
          <a:prstGeom prst="rect">
            <a:avLst/>
          </a:prstGeom>
        </p:spPr>
        <p:txBody>
          <a:bodyPr lIns="0" tIns="0" rIns="0" bIns="0" rtlCol="0" anchor="t">
            <a:spAutoFit/>
          </a:bodyPr>
          <a:lstStyle/>
          <a:p>
            <a:pPr algn="ctr">
              <a:lnSpc>
                <a:spcPts val="1199"/>
              </a:lnSpc>
            </a:pPr>
            <a:r>
              <a:rPr lang="en-US" sz="999" dirty="0">
                <a:solidFill>
                  <a:srgbClr val="794E84"/>
                </a:solidFill>
                <a:latin typeface="Calibri (MS)"/>
                <a:ea typeface="Calibri (MS)"/>
                <a:cs typeface="Calibri (MS)"/>
                <a:sym typeface="Calibri (MS)"/>
              </a:rPr>
              <a:t>reads of an </a:t>
            </a:r>
            <a:r>
              <a:rPr lang="en-US" sz="999" u="sng" dirty="0">
                <a:solidFill>
                  <a:srgbClr val="794E84"/>
                </a:solidFill>
                <a:latin typeface="Calibri (MS)"/>
                <a:ea typeface="Calibri (MS)"/>
                <a:cs typeface="Calibri (MS)"/>
                <a:sym typeface="Calibri (MS)"/>
                <a:hlinkClick r:id="rId14" tooltip="https://theconversation.com/maternal-death-rates-in-the-uk-have-increased-to-levels-not-seen-for-almost-20-years-experts-explain-why-221351"/>
              </a:rPr>
              <a:t>article </a:t>
            </a:r>
            <a:r>
              <a:rPr lang="en-US" sz="999" dirty="0">
                <a:solidFill>
                  <a:srgbClr val="794E84"/>
                </a:solidFill>
                <a:latin typeface="Calibri (MS)"/>
                <a:ea typeface="Calibri (MS)"/>
                <a:cs typeface="Calibri (MS)"/>
                <a:sym typeface="Calibri (MS)"/>
              </a:rPr>
              <a:t>published </a:t>
            </a:r>
          </a:p>
          <a:p>
            <a:pPr marL="0" lvl="0" indent="0" algn="ctr">
              <a:lnSpc>
                <a:spcPts val="1199"/>
              </a:lnSpc>
            </a:pPr>
            <a:r>
              <a:rPr lang="en-US" sz="999" dirty="0">
                <a:solidFill>
                  <a:srgbClr val="794E84"/>
                </a:solidFill>
                <a:latin typeface="Calibri (MS)"/>
                <a:ea typeface="Calibri (MS)"/>
                <a:cs typeface="Calibri (MS)"/>
                <a:sym typeface="Calibri (MS)"/>
              </a:rPr>
              <a:t>14 February 2023 </a:t>
            </a:r>
          </a:p>
        </p:txBody>
      </p:sp>
      <p:sp>
        <p:nvSpPr>
          <p:cNvPr id="131" name="TextBox 131"/>
          <p:cNvSpPr txBox="1"/>
          <p:nvPr/>
        </p:nvSpPr>
        <p:spPr>
          <a:xfrm>
            <a:off x="4896401" y="7654758"/>
            <a:ext cx="1200702" cy="269240"/>
          </a:xfrm>
          <a:prstGeom prst="rect">
            <a:avLst/>
          </a:prstGeom>
        </p:spPr>
        <p:txBody>
          <a:bodyPr lIns="0" tIns="0" rIns="0" bIns="0" rtlCol="0" anchor="t">
            <a:spAutoFit/>
          </a:bodyPr>
          <a:lstStyle/>
          <a:p>
            <a:pPr marL="0" lvl="0" indent="0" algn="ctr">
              <a:lnSpc>
                <a:spcPts val="1960"/>
              </a:lnSpc>
              <a:spcBef>
                <a:spcPct val="0"/>
              </a:spcBef>
            </a:pPr>
            <a:r>
              <a:rPr lang="en-US" sz="1400" b="1" spc="-42">
                <a:solidFill>
                  <a:srgbClr val="794E84"/>
                </a:solidFill>
                <a:latin typeface="Calibri (MS) Bold"/>
                <a:ea typeface="Calibri (MS) Bold"/>
                <a:cs typeface="Calibri (MS) Bold"/>
                <a:sym typeface="Calibri (MS) Bold"/>
              </a:rPr>
              <a:t>14,474</a:t>
            </a:r>
          </a:p>
        </p:txBody>
      </p:sp>
      <p:grpSp>
        <p:nvGrpSpPr>
          <p:cNvPr id="132" name="Group 132"/>
          <p:cNvGrpSpPr/>
          <p:nvPr/>
        </p:nvGrpSpPr>
        <p:grpSpPr>
          <a:xfrm>
            <a:off x="0" y="10333150"/>
            <a:ext cx="7560000" cy="320750"/>
            <a:chOff x="0" y="0"/>
            <a:chExt cx="2709333" cy="114949"/>
          </a:xfrm>
        </p:grpSpPr>
        <p:sp>
          <p:nvSpPr>
            <p:cNvPr id="133" name="Freeform 133"/>
            <p:cNvSpPr/>
            <p:nvPr/>
          </p:nvSpPr>
          <p:spPr>
            <a:xfrm>
              <a:off x="0" y="0"/>
              <a:ext cx="2709333" cy="114949"/>
            </a:xfrm>
            <a:custGeom>
              <a:avLst/>
              <a:gdLst/>
              <a:ahLst/>
              <a:cxnLst/>
              <a:rect l="l" t="t" r="r" b="b"/>
              <a:pathLst>
                <a:path w="2709333" h="114949">
                  <a:moveTo>
                    <a:pt x="0" y="0"/>
                  </a:moveTo>
                  <a:lnTo>
                    <a:pt x="2709333" y="0"/>
                  </a:lnTo>
                  <a:lnTo>
                    <a:pt x="2709333" y="114949"/>
                  </a:lnTo>
                  <a:lnTo>
                    <a:pt x="0" y="114949"/>
                  </a:lnTo>
                  <a:close/>
                </a:path>
              </a:pathLst>
            </a:custGeom>
            <a:solidFill>
              <a:srgbClr val="693A76"/>
            </a:solidFill>
          </p:spPr>
          <p:txBody>
            <a:bodyPr/>
            <a:lstStyle/>
            <a:p>
              <a:endParaRPr lang="en-GB"/>
            </a:p>
          </p:txBody>
        </p:sp>
        <p:sp>
          <p:nvSpPr>
            <p:cNvPr id="134" name="TextBox 134"/>
            <p:cNvSpPr txBox="1"/>
            <p:nvPr/>
          </p:nvSpPr>
          <p:spPr>
            <a:xfrm>
              <a:off x="0" y="-28575"/>
              <a:ext cx="2709333" cy="143524"/>
            </a:xfrm>
            <a:prstGeom prst="rect">
              <a:avLst/>
            </a:prstGeom>
          </p:spPr>
          <p:txBody>
            <a:bodyPr lIns="50800" tIns="50800" rIns="50800" bIns="50800" rtlCol="0" anchor="ctr"/>
            <a:lstStyle/>
            <a:p>
              <a:pPr algn="ctr">
                <a:lnSpc>
                  <a:spcPts val="1679"/>
                </a:lnSpc>
              </a:pPr>
              <a:endParaRPr/>
            </a:p>
          </p:txBody>
        </p:sp>
      </p:grpSp>
      <p:grpSp>
        <p:nvGrpSpPr>
          <p:cNvPr id="137" name="Group 108"/>
          <p:cNvGrpSpPr/>
          <p:nvPr/>
        </p:nvGrpSpPr>
        <p:grpSpPr>
          <a:xfrm>
            <a:off x="3672646" y="6669473"/>
            <a:ext cx="1039953" cy="191925"/>
            <a:chOff x="0" y="0"/>
            <a:chExt cx="137514" cy="180129"/>
          </a:xfrm>
          <a:solidFill>
            <a:schemeClr val="accent4">
              <a:lumMod val="20000"/>
              <a:lumOff val="80000"/>
            </a:schemeClr>
          </a:solidFill>
        </p:grpSpPr>
        <p:sp>
          <p:nvSpPr>
            <p:cNvPr id="138" name="Freeform 109"/>
            <p:cNvSpPr/>
            <p:nvPr/>
          </p:nvSpPr>
          <p:spPr>
            <a:xfrm>
              <a:off x="0" y="0"/>
              <a:ext cx="137514" cy="180129"/>
            </a:xfrm>
            <a:prstGeom prst="roundRect">
              <a:avLst/>
            </a:prstGeom>
            <a:grpFill/>
            <a:ln w="19050" cap="rnd">
              <a:solidFill>
                <a:schemeClr val="accent4"/>
              </a:solidFill>
              <a:prstDash val="solid"/>
              <a:round/>
            </a:ln>
          </p:spPr>
          <p:txBody>
            <a:bodyPr/>
            <a:lstStyle/>
            <a:p>
              <a:endParaRPr lang="en-GB"/>
            </a:p>
          </p:txBody>
        </p:sp>
        <p:sp>
          <p:nvSpPr>
            <p:cNvPr id="139" name="TextBox 110"/>
            <p:cNvSpPr txBox="1"/>
            <p:nvPr/>
          </p:nvSpPr>
          <p:spPr>
            <a:xfrm>
              <a:off x="0" y="-28575"/>
              <a:ext cx="137514" cy="208704"/>
            </a:xfrm>
            <a:prstGeom prst="roundRect">
              <a:avLst/>
            </a:prstGeom>
            <a:grpFill/>
            <a:ln>
              <a:solidFill>
                <a:schemeClr val="accent4"/>
              </a:solidFill>
            </a:ln>
          </p:spPr>
          <p:txBody>
            <a:bodyPr lIns="50800" tIns="50800" rIns="50800" bIns="50800" rtlCol="0" anchor="ctr"/>
            <a:lstStyle/>
            <a:p>
              <a:pPr algn="ctr">
                <a:lnSpc>
                  <a:spcPts val="1679"/>
                </a:lnSpc>
              </a:pPr>
              <a:endParaRPr/>
            </a:p>
          </p:txBody>
        </p:sp>
      </p:grpSp>
      <p:sp>
        <p:nvSpPr>
          <p:cNvPr id="135" name="TextBox 135"/>
          <p:cNvSpPr txBox="1"/>
          <p:nvPr/>
        </p:nvSpPr>
        <p:spPr>
          <a:xfrm>
            <a:off x="5760045" y="10338585"/>
            <a:ext cx="1617247" cy="230832"/>
          </a:xfrm>
          <a:prstGeom prst="rect">
            <a:avLst/>
          </a:prstGeom>
        </p:spPr>
        <p:txBody>
          <a:bodyPr wrap="square" lIns="0" tIns="0" rIns="0" bIns="0" rtlCol="0" anchor="t">
            <a:spAutoFit/>
          </a:bodyPr>
          <a:lstStyle/>
          <a:p>
            <a:pPr algn="ctr">
              <a:lnSpc>
                <a:spcPts val="1820"/>
              </a:lnSpc>
              <a:spcBef>
                <a:spcPct val="0"/>
              </a:spcBef>
            </a:pPr>
            <a:r>
              <a:rPr lang="en-US" sz="1300" b="1" dirty="0">
                <a:solidFill>
                  <a:srgbClr val="FFFFFF"/>
                </a:solidFill>
                <a:latin typeface="Calibri (MS) Bold"/>
                <a:ea typeface="Calibri (MS) Bold"/>
                <a:cs typeface="Calibri (MS) Bold"/>
                <a:sym typeface="Calibri (MS) Bold"/>
              </a:rPr>
              <a:t> 6 November 2024</a:t>
            </a:r>
          </a:p>
        </p:txBody>
      </p:sp>
      <p:sp>
        <p:nvSpPr>
          <p:cNvPr id="111" name="TextBox 111"/>
          <p:cNvSpPr txBox="1"/>
          <p:nvPr/>
        </p:nvSpPr>
        <p:spPr>
          <a:xfrm>
            <a:off x="3859495" y="6648003"/>
            <a:ext cx="646108" cy="236347"/>
          </a:xfrm>
          <a:prstGeom prst="rect">
            <a:avLst/>
          </a:prstGeom>
        </p:spPr>
        <p:txBody>
          <a:bodyPr lIns="0" tIns="0" rIns="0" bIns="0" rtlCol="0" anchor="t">
            <a:spAutoFit/>
          </a:bodyPr>
          <a:lstStyle/>
          <a:p>
            <a:pPr algn="ctr">
              <a:lnSpc>
                <a:spcPts val="1694"/>
              </a:lnSpc>
            </a:pPr>
            <a:r>
              <a:rPr lang="en-US" sz="1400" b="1" dirty="0">
                <a:solidFill>
                  <a:srgbClr val="794E84"/>
                </a:solidFill>
                <a:latin typeface="Calibri (MS) Bold"/>
                <a:ea typeface="Calibri (MS) Bold"/>
                <a:cs typeface="Calibri (MS) Bold"/>
                <a:sym typeface="Calibri (MS) Bold"/>
              </a:rPr>
              <a:t>Website</a:t>
            </a:r>
          </a:p>
        </p:txBody>
      </p:sp>
      <p:grpSp>
        <p:nvGrpSpPr>
          <p:cNvPr id="140" name="Group 108"/>
          <p:cNvGrpSpPr/>
          <p:nvPr/>
        </p:nvGrpSpPr>
        <p:grpSpPr>
          <a:xfrm>
            <a:off x="4979875" y="6667032"/>
            <a:ext cx="1039953" cy="191925"/>
            <a:chOff x="0" y="0"/>
            <a:chExt cx="137514" cy="180129"/>
          </a:xfrm>
          <a:solidFill>
            <a:schemeClr val="accent4">
              <a:lumMod val="20000"/>
              <a:lumOff val="80000"/>
            </a:schemeClr>
          </a:solidFill>
        </p:grpSpPr>
        <p:sp>
          <p:nvSpPr>
            <p:cNvPr id="141" name="Freeform 109"/>
            <p:cNvSpPr/>
            <p:nvPr/>
          </p:nvSpPr>
          <p:spPr>
            <a:xfrm>
              <a:off x="0" y="0"/>
              <a:ext cx="137514" cy="180129"/>
            </a:xfrm>
            <a:prstGeom prst="roundRect">
              <a:avLst/>
            </a:prstGeom>
            <a:grpFill/>
            <a:ln w="19050" cap="rnd">
              <a:solidFill>
                <a:schemeClr val="accent4"/>
              </a:solidFill>
              <a:prstDash val="solid"/>
              <a:round/>
            </a:ln>
          </p:spPr>
          <p:txBody>
            <a:bodyPr/>
            <a:lstStyle/>
            <a:p>
              <a:endParaRPr lang="en-GB"/>
            </a:p>
          </p:txBody>
        </p:sp>
        <p:sp>
          <p:nvSpPr>
            <p:cNvPr id="142" name="TextBox 110"/>
            <p:cNvSpPr txBox="1"/>
            <p:nvPr/>
          </p:nvSpPr>
          <p:spPr>
            <a:xfrm>
              <a:off x="0" y="-28575"/>
              <a:ext cx="137514" cy="208704"/>
            </a:xfrm>
            <a:prstGeom prst="roundRect">
              <a:avLst/>
            </a:prstGeom>
            <a:grpFill/>
            <a:ln>
              <a:solidFill>
                <a:schemeClr val="accent4"/>
              </a:solidFill>
            </a:ln>
          </p:spPr>
          <p:txBody>
            <a:bodyPr lIns="50800" tIns="50800" rIns="50800" bIns="50800" rtlCol="0" anchor="ctr"/>
            <a:lstStyle/>
            <a:p>
              <a:pPr algn="ctr">
                <a:lnSpc>
                  <a:spcPts val="1679"/>
                </a:lnSpc>
              </a:pPr>
              <a:endParaRPr/>
            </a:p>
          </p:txBody>
        </p:sp>
      </p:grpSp>
      <p:grpSp>
        <p:nvGrpSpPr>
          <p:cNvPr id="143" name="Group 108"/>
          <p:cNvGrpSpPr/>
          <p:nvPr/>
        </p:nvGrpSpPr>
        <p:grpSpPr>
          <a:xfrm>
            <a:off x="6264925" y="6678775"/>
            <a:ext cx="1039953" cy="191925"/>
            <a:chOff x="0" y="0"/>
            <a:chExt cx="137514" cy="180129"/>
          </a:xfrm>
          <a:solidFill>
            <a:schemeClr val="accent4">
              <a:lumMod val="20000"/>
              <a:lumOff val="80000"/>
            </a:schemeClr>
          </a:solidFill>
        </p:grpSpPr>
        <p:sp>
          <p:nvSpPr>
            <p:cNvPr id="144" name="Freeform 109"/>
            <p:cNvSpPr/>
            <p:nvPr/>
          </p:nvSpPr>
          <p:spPr>
            <a:xfrm>
              <a:off x="0" y="0"/>
              <a:ext cx="137514" cy="180129"/>
            </a:xfrm>
            <a:prstGeom prst="roundRect">
              <a:avLst/>
            </a:prstGeom>
            <a:grpFill/>
            <a:ln w="19050" cap="rnd">
              <a:solidFill>
                <a:schemeClr val="accent4"/>
              </a:solidFill>
              <a:prstDash val="solid"/>
              <a:round/>
            </a:ln>
          </p:spPr>
          <p:txBody>
            <a:bodyPr/>
            <a:lstStyle/>
            <a:p>
              <a:endParaRPr lang="en-GB"/>
            </a:p>
          </p:txBody>
        </p:sp>
        <p:sp>
          <p:nvSpPr>
            <p:cNvPr id="145" name="TextBox 110"/>
            <p:cNvSpPr txBox="1"/>
            <p:nvPr/>
          </p:nvSpPr>
          <p:spPr>
            <a:xfrm>
              <a:off x="0" y="-28575"/>
              <a:ext cx="137514" cy="208704"/>
            </a:xfrm>
            <a:prstGeom prst="roundRect">
              <a:avLst/>
            </a:prstGeom>
            <a:grpFill/>
            <a:ln>
              <a:solidFill>
                <a:schemeClr val="accent4"/>
              </a:solidFill>
            </a:ln>
          </p:spPr>
          <p:txBody>
            <a:bodyPr lIns="50800" tIns="50800" rIns="50800" bIns="50800" rtlCol="0" anchor="ctr"/>
            <a:lstStyle/>
            <a:p>
              <a:pPr algn="ctr">
                <a:lnSpc>
                  <a:spcPts val="1679"/>
                </a:lnSpc>
              </a:pPr>
              <a:endParaRPr/>
            </a:p>
          </p:txBody>
        </p:sp>
      </p:grpSp>
      <p:sp>
        <p:nvSpPr>
          <p:cNvPr id="118" name="TextBox 118"/>
          <p:cNvSpPr txBox="1"/>
          <p:nvPr/>
        </p:nvSpPr>
        <p:spPr>
          <a:xfrm>
            <a:off x="5228630" y="6653954"/>
            <a:ext cx="501121" cy="236347"/>
          </a:xfrm>
          <a:prstGeom prst="rect">
            <a:avLst/>
          </a:prstGeom>
        </p:spPr>
        <p:txBody>
          <a:bodyPr lIns="0" tIns="0" rIns="0" bIns="0" rtlCol="0" anchor="t">
            <a:spAutoFit/>
          </a:bodyPr>
          <a:lstStyle/>
          <a:p>
            <a:pPr algn="ctr">
              <a:lnSpc>
                <a:spcPts val="1694"/>
              </a:lnSpc>
            </a:pPr>
            <a:r>
              <a:rPr lang="en-US" sz="1400" b="1" dirty="0">
                <a:solidFill>
                  <a:srgbClr val="794E84"/>
                </a:solidFill>
                <a:latin typeface="Calibri (MS) Bold"/>
                <a:ea typeface="Calibri (MS) Bold"/>
                <a:cs typeface="Calibri (MS) Bold"/>
                <a:sym typeface="Calibri (MS) Bold"/>
              </a:rPr>
              <a:t>Media</a:t>
            </a:r>
          </a:p>
        </p:txBody>
      </p:sp>
      <p:sp>
        <p:nvSpPr>
          <p:cNvPr id="119" name="TextBox 119"/>
          <p:cNvSpPr txBox="1"/>
          <p:nvPr/>
        </p:nvSpPr>
        <p:spPr>
          <a:xfrm>
            <a:off x="6305416" y="6651524"/>
            <a:ext cx="995031" cy="236347"/>
          </a:xfrm>
          <a:prstGeom prst="rect">
            <a:avLst/>
          </a:prstGeom>
        </p:spPr>
        <p:txBody>
          <a:bodyPr lIns="0" tIns="0" rIns="0" bIns="0" rtlCol="0" anchor="t">
            <a:spAutoFit/>
          </a:bodyPr>
          <a:lstStyle/>
          <a:p>
            <a:pPr algn="ctr">
              <a:lnSpc>
                <a:spcPts val="1694"/>
              </a:lnSpc>
            </a:pPr>
            <a:r>
              <a:rPr lang="en-US" sz="1400" b="1" dirty="0">
                <a:solidFill>
                  <a:srgbClr val="794E84"/>
                </a:solidFill>
                <a:latin typeface="Calibri (MS) Bold"/>
                <a:ea typeface="Calibri (MS) Bold"/>
                <a:cs typeface="Calibri (MS) Bold"/>
                <a:sym typeface="Calibri (MS) Bold"/>
              </a:rPr>
              <a:t>Social media</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512</Words>
  <Application>Microsoft Office PowerPoint</Application>
  <PresentationFormat>Custom</PresentationFormat>
  <Paragraphs>66</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 (MS)</vt:lpstr>
      <vt:lpstr>Arial</vt:lpstr>
      <vt:lpstr>Calibri</vt:lpstr>
      <vt:lpstr>Calibri (MS) Bold</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MBRRACE Impact report November 2024</dc:title>
  <dc:creator>Allison Felker</dc:creator>
  <cp:lastModifiedBy>Samantha Dawson</cp:lastModifiedBy>
  <cp:revision>5</cp:revision>
  <dcterms:created xsi:type="dcterms:W3CDTF">2006-08-16T00:00:00Z</dcterms:created>
  <dcterms:modified xsi:type="dcterms:W3CDTF">2025-04-03T11:28:35Z</dcterms:modified>
  <dc:identifier>DAGVJ82DJIU</dc:identifier>
</cp:coreProperties>
</file>