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E61937-6853-7DC8-5F94-F133E305E4D8}" name="Tina Strack" initials="TS" userId="S::tina.strack@hqip.org.uk::d6ff3060-f281-4a05-95da-3273d3914871" providerId="AD"/>
  <p188:author id="{135DEAB5-3AFC-B429-B79F-FE33725FC115}" name="Sarah Walker" initials="SW" userId="S::Sarah.Walker@hqip.org.uk::fd901c00-4292-4405-82df-6139d2c5e5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8925"/>
    <a:srgbClr val="A9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3D7B2-8AA9-4B53-8BF2-9D861247B52B}" v="2" dt="2025-09-21T11:30:10.826"/>
    <p1510:client id="{EFFFEAF1-E799-57CC-2CDC-7ED07AEA549B}" v="2" dt="2025-09-21T13:35:24.2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48" autoAdjust="0"/>
  </p:normalViewPr>
  <p:slideViewPr>
    <p:cSldViewPr>
      <p:cViewPr>
        <p:scale>
          <a:sx n="100" d="100"/>
          <a:sy n="100" d="100"/>
        </p:scale>
        <p:origin x="2460" y="-168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e Turnbull" userId="S::p.turnbull@manchester.ac.uk::409d1224-aced-4db4-b117-20508c265622" providerId="AD" clId="Web-{499A7F65-6B83-239E-F5D2-3BE70AF89846}"/>
    <pc:docChg chg="modSld">
      <pc:chgData name="Pauline Turnbull" userId="S::p.turnbull@manchester.ac.uk::409d1224-aced-4db4-b117-20508c265622" providerId="AD" clId="Web-{499A7F65-6B83-239E-F5D2-3BE70AF89846}" dt="2025-09-18T19:46:15.157" v="1" actId="20577"/>
      <pc:docMkLst>
        <pc:docMk/>
      </pc:docMkLst>
      <pc:sldChg chg="modSp">
        <pc:chgData name="Pauline Turnbull" userId="S::p.turnbull@manchester.ac.uk::409d1224-aced-4db4-b117-20508c265622" providerId="AD" clId="Web-{499A7F65-6B83-239E-F5D2-3BE70AF89846}" dt="2025-09-18T19:46:15.157" v="1" actId="20577"/>
        <pc:sldMkLst>
          <pc:docMk/>
          <pc:sldMk cId="3381684738" sldId="259"/>
        </pc:sldMkLst>
        <pc:spChg chg="mod">
          <ac:chgData name="Pauline Turnbull" userId="S::p.turnbull@manchester.ac.uk::409d1224-aced-4db4-b117-20508c265622" providerId="AD" clId="Web-{499A7F65-6B83-239E-F5D2-3BE70AF89846}" dt="2025-09-18T19:46:15.157" v="1" actId="20577"/>
          <ac:spMkLst>
            <pc:docMk/>
            <pc:sldMk cId="3381684738" sldId="259"/>
            <ac:spMk id="105" creationId="{00000000-0000-0000-0000-000000000000}"/>
          </ac:spMkLst>
        </pc:spChg>
      </pc:sldChg>
    </pc:docChg>
  </pc:docChgLst>
  <pc:docChgLst>
    <pc:chgData name="Pauline Turnbull" userId="S::p.turnbull@manchester.ac.uk::409d1224-aced-4db4-b117-20508c265622" providerId="AD" clId="Web-{EFFFEAF1-E799-57CC-2CDC-7ED07AEA549B}"/>
    <pc:docChg chg="modSld">
      <pc:chgData name="Pauline Turnbull" userId="S::p.turnbull@manchester.ac.uk::409d1224-aced-4db4-b117-20508c265622" providerId="AD" clId="Web-{EFFFEAF1-E799-57CC-2CDC-7ED07AEA549B}" dt="2025-09-21T13:35:24.286" v="1" actId="20577"/>
      <pc:docMkLst>
        <pc:docMk/>
      </pc:docMkLst>
      <pc:sldChg chg="modSp">
        <pc:chgData name="Pauline Turnbull" userId="S::p.turnbull@manchester.ac.uk::409d1224-aced-4db4-b117-20508c265622" providerId="AD" clId="Web-{EFFFEAF1-E799-57CC-2CDC-7ED07AEA549B}" dt="2025-09-21T13:35:24.286" v="1" actId="20577"/>
        <pc:sldMkLst>
          <pc:docMk/>
          <pc:sldMk cId="3381684738" sldId="259"/>
        </pc:sldMkLst>
        <pc:spChg chg="mod">
          <ac:chgData name="Pauline Turnbull" userId="S::p.turnbull@manchester.ac.uk::409d1224-aced-4db4-b117-20508c265622" providerId="AD" clId="Web-{EFFFEAF1-E799-57CC-2CDC-7ED07AEA549B}" dt="2025-09-21T13:35:24.286" v="1" actId="20577"/>
          <ac:spMkLst>
            <pc:docMk/>
            <pc:sldMk cId="3381684738" sldId="259"/>
            <ac:spMk id="105" creationId="{00000000-0000-0000-0000-000000000000}"/>
          </ac:spMkLst>
        </pc:spChg>
      </pc:sldChg>
    </pc:docChg>
  </pc:docChgLst>
  <pc:docChgLst>
    <pc:chgData name="Pauline Turnbull" userId="409d1224-aced-4db4-b117-20508c265622" providerId="ADAL" clId="{3583D7B2-8AA9-4B53-8BF2-9D861247B52B}"/>
    <pc:docChg chg="undo custSel modSld">
      <pc:chgData name="Pauline Turnbull" userId="409d1224-aced-4db4-b117-20508c265622" providerId="ADAL" clId="{3583D7B2-8AA9-4B53-8BF2-9D861247B52B}" dt="2025-09-21T11:32:37.077" v="657" actId="1076"/>
      <pc:docMkLst>
        <pc:docMk/>
      </pc:docMkLst>
      <pc:sldChg chg="modSp mod">
        <pc:chgData name="Pauline Turnbull" userId="409d1224-aced-4db4-b117-20508c265622" providerId="ADAL" clId="{3583D7B2-8AA9-4B53-8BF2-9D861247B52B}" dt="2025-09-21T11:32:37.077" v="657" actId="1076"/>
        <pc:sldMkLst>
          <pc:docMk/>
          <pc:sldMk cId="3381684738" sldId="259"/>
        </pc:sldMkLst>
        <pc:spChg chg="mod">
          <ac:chgData name="Pauline Turnbull" userId="409d1224-aced-4db4-b117-20508c265622" providerId="ADAL" clId="{3583D7B2-8AA9-4B53-8BF2-9D861247B52B}" dt="2025-09-21T11:30:00.558" v="655" actId="1076"/>
          <ac:spMkLst>
            <pc:docMk/>
            <pc:sldMk cId="3381684738" sldId="259"/>
            <ac:spMk id="7" creationId="{EBD58718-9965-C71A-1878-1D6FCB7BA604}"/>
          </ac:spMkLst>
        </pc:spChg>
        <pc:spChg chg="mod">
          <ac:chgData name="Pauline Turnbull" userId="409d1224-aced-4db4-b117-20508c265622" providerId="ADAL" clId="{3583D7B2-8AA9-4B53-8BF2-9D861247B52B}" dt="2025-09-21T11:09:44.691" v="75" actId="20577"/>
          <ac:spMkLst>
            <pc:docMk/>
            <pc:sldMk cId="3381684738" sldId="259"/>
            <ac:spMk id="10" creationId="{9B01CF66-01DB-3C5D-F79B-B8D6948CBE8A}"/>
          </ac:spMkLst>
        </pc:spChg>
        <pc:spChg chg="mod">
          <ac:chgData name="Pauline Turnbull" userId="409d1224-aced-4db4-b117-20508c265622" providerId="ADAL" clId="{3583D7B2-8AA9-4B53-8BF2-9D861247B52B}" dt="2025-09-21T11:22:47.986" v="396" actId="6549"/>
          <ac:spMkLst>
            <pc:docMk/>
            <pc:sldMk cId="3381684738" sldId="259"/>
            <ac:spMk id="13" creationId="{E090CC5A-0DDC-024E-CFF3-B735696B6244}"/>
          </ac:spMkLst>
        </pc:spChg>
        <pc:spChg chg="mod">
          <ac:chgData name="Pauline Turnbull" userId="409d1224-aced-4db4-b117-20508c265622" providerId="ADAL" clId="{3583D7B2-8AA9-4B53-8BF2-9D861247B52B}" dt="2025-09-21T11:09:33.368" v="72" actId="14100"/>
          <ac:spMkLst>
            <pc:docMk/>
            <pc:sldMk cId="3381684738" sldId="259"/>
            <ac:spMk id="15" creationId="{684E9312-91C1-AD31-3D5A-2A243CF08F1B}"/>
          </ac:spMkLst>
        </pc:spChg>
        <pc:spChg chg="mod">
          <ac:chgData name="Pauline Turnbull" userId="409d1224-aced-4db4-b117-20508c265622" providerId="ADAL" clId="{3583D7B2-8AA9-4B53-8BF2-9D861247B52B}" dt="2025-09-21T11:32:37.077" v="657" actId="1076"/>
          <ac:spMkLst>
            <pc:docMk/>
            <pc:sldMk cId="3381684738" sldId="259"/>
            <ac:spMk id="16" creationId="{705AB4AF-1886-6EAF-6513-FF2FA9E61FEA}"/>
          </ac:spMkLst>
        </pc:spChg>
        <pc:spChg chg="mod">
          <ac:chgData name="Pauline Turnbull" userId="409d1224-aced-4db4-b117-20508c265622" providerId="ADAL" clId="{3583D7B2-8AA9-4B53-8BF2-9D861247B52B}" dt="2025-09-21T11:13:35.332" v="135" actId="6549"/>
          <ac:spMkLst>
            <pc:docMk/>
            <pc:sldMk cId="3381684738" sldId="259"/>
            <ac:spMk id="19" creationId="{71E4861C-6859-283C-A75A-0879C9F55347}"/>
          </ac:spMkLst>
        </pc:spChg>
        <pc:spChg chg="mod">
          <ac:chgData name="Pauline Turnbull" userId="409d1224-aced-4db4-b117-20508c265622" providerId="ADAL" clId="{3583D7B2-8AA9-4B53-8BF2-9D861247B52B}" dt="2025-09-21T11:10:06.750" v="78" actId="14100"/>
          <ac:spMkLst>
            <pc:docMk/>
            <pc:sldMk cId="3381684738" sldId="259"/>
            <ac:spMk id="20" creationId="{90D38505-6F4F-F7CC-1878-8D6F93B794E2}"/>
          </ac:spMkLst>
        </pc:spChg>
        <pc:spChg chg="mod">
          <ac:chgData name="Pauline Turnbull" userId="409d1224-aced-4db4-b117-20508c265622" providerId="ADAL" clId="{3583D7B2-8AA9-4B53-8BF2-9D861247B52B}" dt="2025-09-21T11:10:12.614" v="80" actId="14100"/>
          <ac:spMkLst>
            <pc:docMk/>
            <pc:sldMk cId="3381684738" sldId="259"/>
            <ac:spMk id="36" creationId="{148F14FC-CD57-9782-B75B-DD6C26BD426E}"/>
          </ac:spMkLst>
        </pc:spChg>
        <pc:spChg chg="mod">
          <ac:chgData name="Pauline Turnbull" userId="409d1224-aced-4db4-b117-20508c265622" providerId="ADAL" clId="{3583D7B2-8AA9-4B53-8BF2-9D861247B52B}" dt="2025-09-21T11:22:21.243" v="385" actId="14100"/>
          <ac:spMkLst>
            <pc:docMk/>
            <pc:sldMk cId="3381684738" sldId="259"/>
            <ac:spMk id="39" creationId="{00000000-0000-0000-0000-000000000000}"/>
          </ac:spMkLst>
        </pc:spChg>
        <pc:spChg chg="mod">
          <ac:chgData name="Pauline Turnbull" userId="409d1224-aced-4db4-b117-20508c265622" providerId="ADAL" clId="{3583D7B2-8AA9-4B53-8BF2-9D861247B52B}" dt="2025-09-21T11:32:30.561" v="656" actId="1076"/>
          <ac:spMkLst>
            <pc:docMk/>
            <pc:sldMk cId="3381684738" sldId="259"/>
            <ac:spMk id="40" creationId="{00000000-0000-0000-0000-000000000000}"/>
          </ac:spMkLst>
        </pc:spChg>
        <pc:spChg chg="mod">
          <ac:chgData name="Pauline Turnbull" userId="409d1224-aced-4db4-b117-20508c265622" providerId="ADAL" clId="{3583D7B2-8AA9-4B53-8BF2-9D861247B52B}" dt="2025-09-21T11:10:10.469" v="79" actId="1076"/>
          <ac:spMkLst>
            <pc:docMk/>
            <pc:sldMk cId="3381684738" sldId="259"/>
            <ac:spMk id="71" creationId="{00000000-0000-0000-0000-000000000000}"/>
          </ac:spMkLst>
        </pc:spChg>
        <pc:spChg chg="mod">
          <ac:chgData name="Pauline Turnbull" userId="409d1224-aced-4db4-b117-20508c265622" providerId="ADAL" clId="{3583D7B2-8AA9-4B53-8BF2-9D861247B52B}" dt="2025-09-21T11:09:58.618" v="76" actId="14100"/>
          <ac:spMkLst>
            <pc:docMk/>
            <pc:sldMk cId="3381684738" sldId="259"/>
            <ac:spMk id="73" creationId="{00000000-0000-0000-0000-000000000000}"/>
          </ac:spMkLst>
        </pc:spChg>
        <pc:spChg chg="mod">
          <ac:chgData name="Pauline Turnbull" userId="409d1224-aced-4db4-b117-20508c265622" providerId="ADAL" clId="{3583D7B2-8AA9-4B53-8BF2-9D861247B52B}" dt="2025-09-21T11:13:44.907" v="141" actId="20577"/>
          <ac:spMkLst>
            <pc:docMk/>
            <pc:sldMk cId="3381684738" sldId="259"/>
            <ac:spMk id="10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8595-8AE8-499E-823A-43166D6BBA6F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C49C-454C-4F13-B053-42B3071643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E20F-1569-47FA-802A-1537039D8718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2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0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1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08/10/2025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nice.org.uk/guidance/cg133" TargetMode="External"/><Relationship Id="rId18" Type="http://schemas.openxmlformats.org/officeDocument/2006/relationships/hyperlink" Target="https://www.nice.org.uk/guidance/qs189" TargetMode="External"/><Relationship Id="rId26" Type="http://schemas.openxmlformats.org/officeDocument/2006/relationships/hyperlink" Target="https://www.health-ni.gov.uk/protectlife2" TargetMode="External"/><Relationship Id="rId39" Type="http://schemas.openxmlformats.org/officeDocument/2006/relationships/hyperlink" Target="https://www.england.nhs.uk/long-read/staying-safe-from-suicide/" TargetMode="External"/><Relationship Id="rId21" Type="http://schemas.openxmlformats.org/officeDocument/2006/relationships/hyperlink" Target="https://bmjpublichealth.bmj.com/content/2/1/e000670" TargetMode="External"/><Relationship Id="rId34" Type="http://schemas.openxmlformats.org/officeDocument/2006/relationships/hyperlink" Target="https://www.psrc-gm.nihr.ac.uk/public-involvement/toolkit-ppie-in-self-harm-and-suicide-prevention-research/" TargetMode="External"/><Relationship Id="rId42" Type="http://schemas.openxmlformats.org/officeDocument/2006/relationships/hyperlink" Target="https://www.gov.uk/government/calls-for-evidence/womens-health-strategy-call-for-evidence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nice.org.uk/guidance/ng225" TargetMode="External"/><Relationship Id="rId20" Type="http://schemas.openxmlformats.org/officeDocument/2006/relationships/hyperlink" Target="https://www.sciencedirect.com/science/article/pii/S2666776221000879" TargetMode="External"/><Relationship Id="rId29" Type="http://schemas.openxmlformats.org/officeDocument/2006/relationships/hyperlink" Target="https://www.rcpsych.ac.uk/improving-care/nccmh/quality-improvement-programmes/national-suicide-prevention-programme" TargetMode="External"/><Relationship Id="rId41" Type="http://schemas.openxmlformats.org/officeDocument/2006/relationships/hyperlink" Target="https://committees.parliament.uk/work/7858/mens-health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openxmlformats.org/officeDocument/2006/relationships/hyperlink" Target="https://sites.manchester.ac.uk/ncish/resources/national-academic-response-to-covid-19-related-suicide-prevention/" TargetMode="External"/><Relationship Id="rId24" Type="http://schemas.openxmlformats.org/officeDocument/2006/relationships/hyperlink" Target="https://www.gov.scot/news/suicide-prevention-strategy-creating-hope-together/" TargetMode="External"/><Relationship Id="rId32" Type="http://schemas.openxmlformats.org/officeDocument/2006/relationships/hyperlink" Target="https://sites.manchester.ac.uk/ncish/resources/data-slides/" TargetMode="External"/><Relationship Id="rId37" Type="http://schemas.openxmlformats.org/officeDocument/2006/relationships/hyperlink" Target="https://www.longtermplan.nhs.uk/wp-content/uploads/2019/07/nhs-mental-health-implementation-plan-2019-20-2023-24.pdf" TargetMode="External"/><Relationship Id="rId40" Type="http://schemas.openxmlformats.org/officeDocument/2006/relationships/hyperlink" Target="https://sites.manchester.ac.uk/ncish/research-projects/examples-of-good-practice-suicide-prevention-initiatives/" TargetMode="External"/><Relationship Id="rId5" Type="http://schemas.openxmlformats.org/officeDocument/2006/relationships/hyperlink" Target="https://www.england.nhs.uk/nhs-standard-contract/" TargetMode="External"/><Relationship Id="rId15" Type="http://schemas.openxmlformats.org/officeDocument/2006/relationships/hyperlink" Target="https://www.nice.org.uk/guidance/indevelopment/gid-ng10148/consultation/html-content-2" TargetMode="External"/><Relationship Id="rId23" Type="http://schemas.openxmlformats.org/officeDocument/2006/relationships/hyperlink" Target="https://www.gov.uk/government/publications/suicide-prevention-strategy-for-england-2023-to-2028/suicide-prevention-in-england-5-year-cross-sector-strategy" TargetMode="External"/><Relationship Id="rId28" Type="http://schemas.openxmlformats.org/officeDocument/2006/relationships/hyperlink" Target="https://documents.manchester.ac.uk/display.aspx?DocID=40697" TargetMode="External"/><Relationship Id="rId36" Type="http://schemas.openxmlformats.org/officeDocument/2006/relationships/hyperlink" Target="https://assets.publishing.service.gov.uk/government/uploads/system/uploads/attachment_data/file/939479/PHE_LA_Guidance_25_Nov.pdf" TargetMode="External"/><Relationship Id="rId10" Type="http://schemas.openxmlformats.org/officeDocument/2006/relationships/hyperlink" Target="https://documents.manchester.ac.uk/display.aspx?DocID=65810" TargetMode="External"/><Relationship Id="rId19" Type="http://schemas.openxmlformats.org/officeDocument/2006/relationships/hyperlink" Target="https://www.nice.org.uk/guidance/ng53" TargetMode="External"/><Relationship Id="rId31" Type="http://schemas.openxmlformats.org/officeDocument/2006/relationships/hyperlink" Target="https://www.rcpsych.ac.uk/improving-care/nccmh/culture-of-care-programme" TargetMode="External"/><Relationship Id="rId4" Type="http://schemas.openxmlformats.org/officeDocument/2006/relationships/hyperlink" Target="https://www.england.nhs.uk/nhs-standard-contract/cquin/cquin-19-20/" TargetMode="External"/><Relationship Id="rId9" Type="http://schemas.openxmlformats.org/officeDocument/2006/relationships/hyperlink" Target="https://www.youtube.com/watch?v=vIeu6XODYtg&amp;feature=youtu.be" TargetMode="External"/><Relationship Id="rId14" Type="http://schemas.openxmlformats.org/officeDocument/2006/relationships/hyperlink" Target="https://www.nice.org.uk/guidance/qs34" TargetMode="External"/><Relationship Id="rId22" Type="http://schemas.openxmlformats.org/officeDocument/2006/relationships/hyperlink" Target="https://www.thelancet.com/journals/lanepe/article/PIIS2666-7762(21)00087-9/fulltext" TargetMode="External"/><Relationship Id="rId27" Type="http://schemas.openxmlformats.org/officeDocument/2006/relationships/hyperlink" Target="https://www.gov.wales/understanding-suicide-prevention-and-self-harm-strategy" TargetMode="External"/><Relationship Id="rId30" Type="http://schemas.openxmlformats.org/officeDocument/2006/relationships/hyperlink" Target="https://sites.manchester.ac.uk/mash-project/support-for-improving-community-based-care-for-self-harm/" TargetMode="External"/><Relationship Id="rId35" Type="http://schemas.openxmlformats.org/officeDocument/2006/relationships/hyperlink" Target="https://sites.manchester.ac.uk/ncish/resources/provisional-patient-suicide-data-2012-2024/" TargetMode="External"/><Relationship Id="rId43" Type="http://schemas.openxmlformats.org/officeDocument/2006/relationships/hyperlink" Target="http://data.parliament.uk/WrittenEvidence/CommitteeEvidence.svc/EvidenceDocument/Health/Suicide%20Prevention/written/37559.html" TargetMode="External"/><Relationship Id="rId8" Type="http://schemas.openxmlformats.org/officeDocument/2006/relationships/hyperlink" Target="https://sites.manchester.ac.uk/ncish/reports/annual-report-2025/" TargetMode="External"/><Relationship Id="rId3" Type="http://schemas.openxmlformats.org/officeDocument/2006/relationships/hyperlink" Target="https://www.england.nhs.uk/coronavirus/wp-content/uploads/sites/52/2020/03/C0894-Mental-health-winter-2021-discharge-funding-supporting-guidance-01-Dec-20-v2.pdf" TargetMode="External"/><Relationship Id="rId12" Type="http://schemas.openxmlformats.org/officeDocument/2006/relationships/hyperlink" Target="https://www.nice.org.uk/guidance/cg16" TargetMode="External"/><Relationship Id="rId17" Type="http://schemas.openxmlformats.org/officeDocument/2006/relationships/hyperlink" Target="https://www.nice.org.uk/guidance/ng105" TargetMode="External"/><Relationship Id="rId25" Type="http://schemas.openxmlformats.org/officeDocument/2006/relationships/hyperlink" Target="https://www.gov.scot/binaries/content/documents/govscot/publications/strategy-plan/2023/11/scotlands-self-harm-strategy-action-plan-2023-27/documents/scotlands-self-harm-strategy-action-plan-2023-27-supporting-compassion/scotlands-self-harm-strategy-action-plan-2023-27-supporting-compassion/govscot%3Adocument/scotlands-self-harm-strategy-action-plan-2023-27-supporting-compassion.pdf" TargetMode="External"/><Relationship Id="rId33" Type="http://schemas.openxmlformats.org/officeDocument/2006/relationships/hyperlink" Target="https://sites.manchester.ac.uk/ms4mh-r/" TargetMode="External"/><Relationship Id="rId38" Type="http://schemas.openxmlformats.org/officeDocument/2006/relationships/hyperlink" Target="https://www.gov.uk/government/consultations/online-harms-white-paper/online-harms-white-pap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Diagonal Corner Rectangle 10"/>
          <p:cNvSpPr/>
          <p:nvPr/>
        </p:nvSpPr>
        <p:spPr>
          <a:xfrm>
            <a:off x="232955" y="100813"/>
            <a:ext cx="7447965" cy="1158616"/>
          </a:xfrm>
          <a:prstGeom prst="round2DiagRect">
            <a:avLst/>
          </a:prstGeom>
          <a:solidFill>
            <a:schemeClr val="tx2">
              <a:lumMod val="50000"/>
            </a:schemeClr>
          </a:solidFill>
          <a:ln>
            <a:solidFill>
              <a:srgbClr val="B189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Impact of the National Confidential Inquiry into Suicide and Safety in Mental Health (NCISH)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0417" y="3569106"/>
            <a:ext cx="617405" cy="473598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NATIONAL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provides evidence of quality and outcomes of care nationally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7820" y="8372550"/>
            <a:ext cx="3970173" cy="4206520"/>
          </a:xfrm>
          <a:prstGeom prst="roundRect">
            <a:avLst>
              <a:gd name="adj" fmla="val 551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0417" y="8380275"/>
            <a:ext cx="596660" cy="419879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LOCAL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stimulates quality improvement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528051" y="8372548"/>
            <a:ext cx="3906836" cy="4206521"/>
          </a:xfrm>
          <a:prstGeom prst="roundRect">
            <a:avLst>
              <a:gd name="adj" fmla="val 700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931390" y="8372548"/>
            <a:ext cx="596660" cy="420652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PUBLIC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is used by the public and the demand for it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10757" y="3561210"/>
            <a:ext cx="3924129" cy="4741799"/>
          </a:xfrm>
          <a:prstGeom prst="roundRect">
            <a:avLst>
              <a:gd name="adj" fmla="val 467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>
              <a:solidFill>
                <a:prstClr val="white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934359" y="3567029"/>
            <a:ext cx="596660" cy="47359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SYSTEM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supports policy development &amp; system management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837821" y="3569106"/>
            <a:ext cx="3970173" cy="4735981"/>
          </a:xfrm>
          <a:prstGeom prst="roundRect">
            <a:avLst>
              <a:gd name="adj" fmla="val 4255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t"/>
          <a:lstStyle/>
          <a:p>
            <a:endParaRPr lang="en-GB" sz="44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3309" y="12531527"/>
            <a:ext cx="6153765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en-GB" sz="1100" dirty="0"/>
              <a:t>Impact examples from 2020 to August 2025. Impact report updated September 2025. 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00840" y="3659097"/>
            <a:ext cx="1804787" cy="1628909"/>
          </a:xfrm>
          <a:prstGeom prst="roundRect">
            <a:avLst>
              <a:gd name="adj" fmla="val 7842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Highest risk is post-discharge:</a:t>
            </a:r>
            <a:r>
              <a:rPr lang="en-GB" sz="1100" dirty="0">
                <a:solidFill>
                  <a:prstClr val="black"/>
                </a:solidFill>
              </a:rPr>
              <a:t> </a:t>
            </a:r>
          </a:p>
          <a:p>
            <a:r>
              <a:rPr lang="en-GB" sz="1100" dirty="0">
                <a:solidFill>
                  <a:prstClr val="black"/>
                </a:solidFill>
              </a:rPr>
              <a:t>NCISH recommendations led to NHS England allocating </a:t>
            </a:r>
            <a:r>
              <a:rPr lang="en-GB" sz="1100" dirty="0">
                <a:solidFill>
                  <a:prstClr val="black"/>
                </a:solidFill>
                <a:hlinkClick r:id="rId3"/>
              </a:rPr>
              <a:t>winter funding</a:t>
            </a:r>
            <a:r>
              <a:rPr lang="en-GB" sz="1100" dirty="0">
                <a:solidFill>
                  <a:prstClr val="black"/>
                </a:solidFill>
              </a:rPr>
              <a:t> to improve the care of post-discharge patients (2020/2021 and 2021/2022).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910833" y="5354350"/>
            <a:ext cx="1804788" cy="1718742"/>
          </a:xfrm>
          <a:prstGeom prst="roundRect">
            <a:avLst>
              <a:gd name="adj" fmla="val 3986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defTabSz="1343025"/>
            <a:r>
              <a:rPr lang="en-GB" sz="1100" b="1" dirty="0">
                <a:solidFill>
                  <a:schemeClr val="tx1"/>
                </a:solidFill>
              </a:rPr>
              <a:t>Early follow-up: </a:t>
            </a:r>
          </a:p>
          <a:p>
            <a:pPr defTabSz="1343025"/>
            <a:r>
              <a:rPr lang="en-GB" sz="1100" dirty="0">
                <a:solidFill>
                  <a:schemeClr val="tx1"/>
                </a:solidFill>
              </a:rPr>
              <a:t>NCISH</a:t>
            </a:r>
            <a:r>
              <a:rPr lang="en-GB" sz="1100" b="1" dirty="0">
                <a:solidFill>
                  <a:schemeClr val="tx1"/>
                </a:solidFill>
              </a:rPr>
              <a:t> </a:t>
            </a:r>
            <a:r>
              <a:rPr lang="en-GB" sz="1100" dirty="0">
                <a:solidFill>
                  <a:schemeClr val="tx1"/>
                </a:solidFill>
              </a:rPr>
              <a:t>recommendation for 72-hour follow-up was a </a:t>
            </a:r>
            <a:r>
              <a:rPr lang="en-GB" sz="1100" dirty="0">
                <a:solidFill>
                  <a:schemeClr val="tx1"/>
                </a:solidFill>
                <a:hlinkClick r:id="rId4"/>
              </a:rPr>
              <a:t>Commissioning for Quality and Innovation (CQUIN) indicator </a:t>
            </a:r>
            <a:r>
              <a:rPr lang="en-GB" sz="1100" dirty="0">
                <a:solidFill>
                  <a:schemeClr val="tx1"/>
                </a:solidFill>
              </a:rPr>
              <a:t>in England (2019) and adopted in the </a:t>
            </a:r>
            <a:r>
              <a:rPr lang="en-GB" sz="1100" dirty="0">
                <a:solidFill>
                  <a:schemeClr val="tx1"/>
                </a:solidFill>
                <a:hlinkClick r:id="rId5"/>
              </a:rPr>
              <a:t>NHS standard contract</a:t>
            </a:r>
            <a:r>
              <a:rPr lang="en-GB" sz="1100" dirty="0">
                <a:solidFill>
                  <a:schemeClr val="tx1"/>
                </a:solidFill>
              </a:rPr>
              <a:t> in 2020.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417" y="1317000"/>
            <a:ext cx="9201932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/>
                </a:solidFill>
              </a:rPr>
              <a:t>Improvement Goals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</a:rPr>
              <a:t>To improve the safety of mental health services for all patients;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</a:rPr>
              <a:t>To contribute to a reduction in patient suicide rates and an overall decrease in the national suicide rate;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</a:rPr>
              <a:t>To recommend measures to reduce the number of suicides by people receiving specialist mental health care.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864" y="851703"/>
            <a:ext cx="1226204" cy="4081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684" b="84470"/>
          <a:stretch/>
        </p:blipFill>
        <p:spPr>
          <a:xfrm>
            <a:off x="7824935" y="104486"/>
            <a:ext cx="1609951" cy="659353"/>
          </a:xfrm>
          <a:prstGeom prst="rect">
            <a:avLst/>
          </a:prstGeom>
        </p:spPr>
      </p:pic>
      <p:sp>
        <p:nvSpPr>
          <p:cNvPr id="71" name="Rounded Rectangle 70"/>
          <p:cNvSpPr/>
          <p:nvPr/>
        </p:nvSpPr>
        <p:spPr>
          <a:xfrm>
            <a:off x="7498234" y="10565722"/>
            <a:ext cx="1836513" cy="6602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Social media (</a:t>
            </a:r>
            <a:r>
              <a:rPr lang="en-GB" sz="1100" b="1" dirty="0">
                <a:solidFill>
                  <a:schemeClr val="tx1"/>
                </a:solidFill>
              </a:rPr>
              <a:t>x.com, Bluesky and LinkedIn)</a:t>
            </a:r>
            <a:r>
              <a:rPr lang="en-GB" sz="1100" dirty="0">
                <a:solidFill>
                  <a:schemeClr val="tx1"/>
                </a:solidFill>
              </a:rPr>
              <a:t>:</a:t>
            </a:r>
          </a:p>
          <a:p>
            <a:r>
              <a:rPr lang="en-GB" sz="1100" b="1" dirty="0">
                <a:solidFill>
                  <a:schemeClr val="tx1"/>
                </a:solidFill>
              </a:rPr>
              <a:t>9,537</a:t>
            </a:r>
            <a:r>
              <a:rPr lang="en-GB" sz="1100" dirty="0">
                <a:solidFill>
                  <a:schemeClr val="tx1"/>
                </a:solidFill>
              </a:rPr>
              <a:t> followers (combined)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5639929" y="8489031"/>
            <a:ext cx="1786666" cy="1431341"/>
          </a:xfrm>
          <a:prstGeom prst="roundRect">
            <a:avLst>
              <a:gd name="adj" fmla="val 7555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State of the Nation dissemination (2025)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Conference</a:t>
            </a:r>
            <a:r>
              <a:rPr lang="en-GB" sz="1100" dirty="0">
                <a:solidFill>
                  <a:prstClr val="black"/>
                </a:solidFill>
              </a:rPr>
              <a:t> ~600 delegates</a:t>
            </a:r>
          </a:p>
          <a:p>
            <a:r>
              <a:rPr lang="en-GB" sz="1100" b="1" dirty="0">
                <a:solidFill>
                  <a:prstClr val="black"/>
                </a:solidFill>
                <a:hlinkClick r:id="rId8"/>
              </a:rPr>
              <a:t>Report</a:t>
            </a:r>
            <a:r>
              <a:rPr lang="en-GB" sz="1100" dirty="0">
                <a:solidFill>
                  <a:prstClr val="black"/>
                </a:solidFill>
              </a:rPr>
              <a:t> ~5,000 downloads</a:t>
            </a:r>
          </a:p>
          <a:p>
            <a:r>
              <a:rPr lang="en-GB" sz="1100" b="1" dirty="0">
                <a:solidFill>
                  <a:prstClr val="black"/>
                </a:solidFill>
                <a:hlinkClick r:id="rId9"/>
              </a:rPr>
              <a:t>Video </a:t>
            </a:r>
            <a:r>
              <a:rPr lang="en-GB" sz="1100" dirty="0">
                <a:solidFill>
                  <a:prstClr val="black"/>
                </a:solidFill>
              </a:rPr>
              <a:t>1,000 views</a:t>
            </a:r>
          </a:p>
          <a:p>
            <a:r>
              <a:rPr lang="en-GB" sz="1100" b="1" dirty="0">
                <a:solidFill>
                  <a:prstClr val="black"/>
                </a:solidFill>
                <a:hlinkClick r:id="rId10"/>
              </a:rPr>
              <a:t>Key messages infographic</a:t>
            </a:r>
            <a:r>
              <a:rPr lang="en-GB" sz="1100" dirty="0">
                <a:solidFill>
                  <a:prstClr val="black"/>
                </a:solidFill>
              </a:rPr>
              <a:t> 660 downloads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910833" y="10722965"/>
            <a:ext cx="1800558" cy="1000497"/>
          </a:xfrm>
          <a:prstGeom prst="roundRect">
            <a:avLst>
              <a:gd name="adj" fmla="val 810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  <a:hlinkClick r:id="rId11"/>
              </a:rPr>
              <a:t>National COVID-19 response</a:t>
            </a:r>
            <a:r>
              <a:rPr lang="en-GB" sz="1100" b="1" dirty="0">
                <a:solidFill>
                  <a:prstClr val="black"/>
                </a:solidFill>
              </a:rPr>
              <a:t>: </a:t>
            </a:r>
            <a:r>
              <a:rPr lang="en-GB" sz="1100" dirty="0">
                <a:solidFill>
                  <a:prstClr val="black"/>
                </a:solidFill>
              </a:rPr>
              <a:t>worked with all local health areas UK-wide to support local suicide prevention.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519914" y="6014128"/>
            <a:ext cx="1835844" cy="2166113"/>
          </a:xfrm>
          <a:prstGeom prst="roundRect">
            <a:avLst>
              <a:gd name="adj" fmla="val 6913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>
                <a:solidFill>
                  <a:prstClr val="black"/>
                </a:solidFill>
              </a:rPr>
              <a:t>NCISH recommendations</a:t>
            </a:r>
            <a:r>
              <a:rPr lang="en-GB" sz="1100" b="1" dirty="0">
                <a:solidFill>
                  <a:prstClr val="black"/>
                </a:solidFill>
              </a:rPr>
              <a:t> in NICE Guidelines:</a:t>
            </a:r>
          </a:p>
          <a:p>
            <a:r>
              <a:rPr lang="en-GB" sz="1100" dirty="0">
                <a:solidFill>
                  <a:prstClr val="black"/>
                </a:solidFill>
              </a:rPr>
              <a:t>*Self-harm management [</a:t>
            </a:r>
            <a:r>
              <a:rPr lang="en-GB" sz="1100" dirty="0">
                <a:solidFill>
                  <a:prstClr val="black"/>
                </a:solidFill>
                <a:hlinkClick r:id="rId12"/>
              </a:rPr>
              <a:t>CG16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>
                <a:solidFill>
                  <a:prstClr val="black"/>
                </a:solidFill>
                <a:hlinkClick r:id="rId13"/>
              </a:rPr>
              <a:t>CG133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>
                <a:solidFill>
                  <a:prstClr val="black"/>
                </a:solidFill>
                <a:hlinkClick r:id="rId14"/>
              </a:rPr>
              <a:t>QS34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>
                <a:solidFill>
                  <a:prstClr val="black"/>
                </a:solidFill>
                <a:hlinkClick r:id="rId15"/>
              </a:rPr>
              <a:t>GID-NG10148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>
                <a:solidFill>
                  <a:prstClr val="black"/>
                </a:solidFill>
                <a:hlinkClick r:id="rId16"/>
              </a:rPr>
              <a:t>NG225</a:t>
            </a:r>
            <a:r>
              <a:rPr lang="en-GB" sz="1100" dirty="0">
                <a:solidFill>
                  <a:prstClr val="black"/>
                </a:solidFill>
              </a:rPr>
              <a:t>].</a:t>
            </a:r>
          </a:p>
          <a:p>
            <a:r>
              <a:rPr lang="en-GB" sz="1100" dirty="0">
                <a:solidFill>
                  <a:prstClr val="black"/>
                </a:solidFill>
              </a:rPr>
              <a:t>*Preventing suicide in community and custodial settings [</a:t>
            </a:r>
            <a:r>
              <a:rPr lang="en-GB" sz="1100" dirty="0">
                <a:solidFill>
                  <a:prstClr val="black"/>
                </a:solidFill>
                <a:hlinkClick r:id="rId17"/>
              </a:rPr>
              <a:t>NG105</a:t>
            </a:r>
            <a:r>
              <a:rPr lang="en-GB" sz="1100" dirty="0">
                <a:solidFill>
                  <a:prstClr val="black"/>
                </a:solidFill>
              </a:rPr>
              <a:t>].</a:t>
            </a:r>
          </a:p>
          <a:p>
            <a:r>
              <a:rPr lang="en-GB" sz="1100" dirty="0">
                <a:solidFill>
                  <a:prstClr val="black"/>
                </a:solidFill>
              </a:rPr>
              <a:t>*Suicide prevention [</a:t>
            </a:r>
            <a:r>
              <a:rPr lang="en-GB" sz="1100" dirty="0">
                <a:solidFill>
                  <a:prstClr val="black"/>
                </a:solidFill>
                <a:hlinkClick r:id="rId18"/>
              </a:rPr>
              <a:t>QS189</a:t>
            </a:r>
            <a:r>
              <a:rPr lang="en-GB" sz="1100" dirty="0">
                <a:solidFill>
                  <a:prstClr val="black"/>
                </a:solidFill>
              </a:rPr>
              <a:t>]</a:t>
            </a:r>
          </a:p>
          <a:p>
            <a:r>
              <a:rPr lang="en-GB" sz="1100" dirty="0">
                <a:solidFill>
                  <a:prstClr val="black"/>
                </a:solidFill>
              </a:rPr>
              <a:t>*Transition between in-patient and community. [</a:t>
            </a:r>
            <a:r>
              <a:rPr lang="en-GB" sz="1100" dirty="0">
                <a:solidFill>
                  <a:prstClr val="black"/>
                </a:solidFill>
                <a:hlinkClick r:id="rId19"/>
              </a:rPr>
              <a:t>NG53</a:t>
            </a:r>
            <a:r>
              <a:rPr lang="en-GB" sz="1100" dirty="0">
                <a:solidFill>
                  <a:prstClr val="black"/>
                </a:solidFill>
              </a:rPr>
              <a:t>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619AAA-6D26-6D0B-C89F-F81FA75858F3}"/>
              </a:ext>
            </a:extLst>
          </p:cNvPr>
          <p:cNvSpPr txBox="1"/>
          <p:nvPr/>
        </p:nvSpPr>
        <p:spPr>
          <a:xfrm>
            <a:off x="220417" y="2445231"/>
            <a:ext cx="9201932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/>
                </a:solidFill>
              </a:rPr>
              <a:t>Underpinning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</a:rPr>
              <a:t>NCISH recommendations implemented in mental health trusts have resulted in a tangible reduction in suicide deaths.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</a:rPr>
              <a:t>Suicide rates decreased more in trusts implementing a greater number of recommendations (1997-2006).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</a:rPr>
              <a:t>Implementation was associated with 200-300 fewer deaths annually, (potential societal cost saving of £450 million).</a:t>
            </a:r>
            <a:endParaRPr lang="en-GB" sz="1400" dirty="0"/>
          </a:p>
        </p:txBody>
      </p:sp>
      <p:sp>
        <p:nvSpPr>
          <p:cNvPr id="13" name="Rounded Rectangle 69">
            <a:extLst>
              <a:ext uri="{FF2B5EF4-FFF2-40B4-BE49-F238E27FC236}">
                <a16:creationId xmlns:a16="http://schemas.microsoft.com/office/drawing/2014/main" id="{E090CC5A-0DDC-024E-CFF3-B735696B6244}"/>
              </a:ext>
            </a:extLst>
          </p:cNvPr>
          <p:cNvSpPr/>
          <p:nvPr/>
        </p:nvSpPr>
        <p:spPr>
          <a:xfrm>
            <a:off x="2804058" y="3663444"/>
            <a:ext cx="1926198" cy="1622082"/>
          </a:xfrm>
          <a:prstGeom prst="roundRect">
            <a:avLst>
              <a:gd name="adj" fmla="val 637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No evidence of suicide increase </a:t>
            </a:r>
            <a:r>
              <a:rPr lang="en-GB" sz="1100" b="1" dirty="0">
                <a:solidFill>
                  <a:prstClr val="black"/>
                </a:solidFill>
                <a:hlinkClick r:id="rId20"/>
              </a:rPr>
              <a:t>during</a:t>
            </a:r>
            <a:r>
              <a:rPr lang="en-GB" sz="1100" b="1" dirty="0">
                <a:solidFill>
                  <a:prstClr val="black"/>
                </a:solidFill>
              </a:rPr>
              <a:t> or </a:t>
            </a:r>
            <a:r>
              <a:rPr lang="en-GB" sz="1100" b="1" dirty="0">
                <a:solidFill>
                  <a:prstClr val="black"/>
                </a:solidFill>
                <a:hlinkClick r:id="rId21"/>
              </a:rPr>
              <a:t>post</a:t>
            </a:r>
            <a:r>
              <a:rPr lang="en-GB" sz="1100" b="1" dirty="0">
                <a:solidFill>
                  <a:prstClr val="black"/>
                </a:solidFill>
              </a:rPr>
              <a:t> COVID-19: </a:t>
            </a:r>
            <a:r>
              <a:rPr lang="en-GB" sz="1100" dirty="0">
                <a:solidFill>
                  <a:prstClr val="black"/>
                </a:solidFill>
              </a:rPr>
              <a:t>NCISH produced the first figures on suicide in 2020. </a:t>
            </a:r>
            <a:r>
              <a:rPr lang="en-GB" sz="1100" dirty="0">
                <a:solidFill>
                  <a:prstClr val="black"/>
                </a:solidFill>
                <a:hlinkClick r:id="rId22"/>
              </a:rPr>
              <a:t>Examination of local Real Time Surveillance systems</a:t>
            </a:r>
            <a:r>
              <a:rPr lang="en-GB" sz="1100" dirty="0">
                <a:solidFill>
                  <a:prstClr val="black"/>
                </a:solidFill>
              </a:rPr>
              <a:t> report accessed &gt;95,000 times.</a:t>
            </a:r>
          </a:p>
        </p:txBody>
      </p:sp>
      <p:sp>
        <p:nvSpPr>
          <p:cNvPr id="16" name="Rounded Rectangle 69">
            <a:extLst>
              <a:ext uri="{FF2B5EF4-FFF2-40B4-BE49-F238E27FC236}">
                <a16:creationId xmlns:a16="http://schemas.microsoft.com/office/drawing/2014/main" id="{705AB4AF-1886-6EAF-6513-FF2FA9E61FEA}"/>
              </a:ext>
            </a:extLst>
          </p:cNvPr>
          <p:cNvSpPr/>
          <p:nvPr/>
        </p:nvSpPr>
        <p:spPr>
          <a:xfrm>
            <a:off x="2794144" y="5362961"/>
            <a:ext cx="1911583" cy="1422475"/>
          </a:xfrm>
          <a:prstGeom prst="roundRect">
            <a:avLst>
              <a:gd name="adj" fmla="val 637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Real Time Surveillance patient data collection: </a:t>
            </a:r>
            <a:r>
              <a:rPr lang="en-GB" sz="1100" dirty="0">
                <a:solidFill>
                  <a:prstClr val="black"/>
                </a:solidFill>
              </a:rPr>
              <a:t>Early notification of suspected suicide by in-patients and patients within 2 weeks of discharge. Cause for concern alert system.</a:t>
            </a:r>
          </a:p>
        </p:txBody>
      </p:sp>
      <p:sp>
        <p:nvSpPr>
          <p:cNvPr id="19" name="Rounded Rectangle 69">
            <a:extLst>
              <a:ext uri="{FF2B5EF4-FFF2-40B4-BE49-F238E27FC236}">
                <a16:creationId xmlns:a16="http://schemas.microsoft.com/office/drawing/2014/main" id="{71E4861C-6859-283C-A75A-0879C9F55347}"/>
              </a:ext>
            </a:extLst>
          </p:cNvPr>
          <p:cNvSpPr/>
          <p:nvPr/>
        </p:nvSpPr>
        <p:spPr>
          <a:xfrm>
            <a:off x="5617454" y="3670622"/>
            <a:ext cx="1818800" cy="3321728"/>
          </a:xfrm>
          <a:prstGeom prst="roundRect">
            <a:avLst>
              <a:gd name="adj" fmla="val 6379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NCISH cited in all UK National Suicide prevention and self-harm strategies and plans</a:t>
            </a:r>
            <a:r>
              <a:rPr lang="en-GB" sz="1100" dirty="0">
                <a:solidFill>
                  <a:prstClr val="black"/>
                </a:solidFill>
              </a:rPr>
              <a:t>: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England</a:t>
            </a:r>
            <a:r>
              <a:rPr lang="en-GB" sz="1100" dirty="0">
                <a:solidFill>
                  <a:prstClr val="black"/>
                </a:solidFill>
              </a:rPr>
              <a:t> ‘</a:t>
            </a:r>
            <a:r>
              <a:rPr lang="en-GB" sz="1100" dirty="0">
                <a:solidFill>
                  <a:prstClr val="black"/>
                </a:solidFill>
                <a:hlinkClick r:id="rId23"/>
              </a:rPr>
              <a:t>Suicide Prevention Strategy in England: 5-year cross-sector strategy</a:t>
            </a:r>
            <a:r>
              <a:rPr lang="en-GB" sz="1100" dirty="0">
                <a:solidFill>
                  <a:prstClr val="black"/>
                </a:solidFill>
              </a:rPr>
              <a:t>’ (2023).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Scotland </a:t>
            </a:r>
            <a:r>
              <a:rPr lang="en-GB" sz="1100" dirty="0">
                <a:solidFill>
                  <a:prstClr val="black"/>
                </a:solidFill>
              </a:rPr>
              <a:t>‘</a:t>
            </a:r>
            <a:r>
              <a:rPr lang="en-GB" sz="1100" dirty="0">
                <a:solidFill>
                  <a:prstClr val="black"/>
                </a:solidFill>
                <a:hlinkClick r:id="rId24"/>
              </a:rPr>
              <a:t>Creating Hope Together</a:t>
            </a:r>
            <a:r>
              <a:rPr lang="en-GB" sz="1100" dirty="0">
                <a:solidFill>
                  <a:prstClr val="black"/>
                </a:solidFill>
              </a:rPr>
              <a:t>’ (2022).</a:t>
            </a:r>
          </a:p>
          <a:p>
            <a:r>
              <a:rPr lang="en-GB" sz="1100" dirty="0">
                <a:solidFill>
                  <a:prstClr val="black"/>
                </a:solidFill>
                <a:hlinkClick r:id="rId25"/>
              </a:rPr>
              <a:t>Self-harm strategy and action plan</a:t>
            </a:r>
            <a:r>
              <a:rPr lang="en-GB" sz="1100" dirty="0">
                <a:solidFill>
                  <a:prstClr val="black"/>
                </a:solidFill>
              </a:rPr>
              <a:t> (2023)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Northern Ireland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‘</a:t>
            </a:r>
            <a:r>
              <a:rPr lang="en-GB" sz="1100" dirty="0">
                <a:solidFill>
                  <a:prstClr val="black"/>
                </a:solidFill>
                <a:hlinkClick r:id="rId26"/>
              </a:rPr>
              <a:t>Protect Life 2 2019-2020</a:t>
            </a:r>
            <a:r>
              <a:rPr lang="en-GB" sz="1100" dirty="0">
                <a:solidFill>
                  <a:prstClr val="black"/>
                </a:solidFill>
              </a:rPr>
              <a:t>’ (2019).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Wales</a:t>
            </a:r>
            <a:r>
              <a:rPr lang="en-GB" sz="1100" dirty="0">
                <a:solidFill>
                  <a:prstClr val="black"/>
                </a:solidFill>
              </a:rPr>
              <a:t> ‘</a:t>
            </a:r>
            <a:r>
              <a:rPr lang="en-GB" sz="1100" dirty="0">
                <a:solidFill>
                  <a:prstClr val="black"/>
                </a:solidFill>
                <a:hlinkClick r:id="rId27"/>
              </a:rPr>
              <a:t>Understanding; a suicide prevention and self-harm strategy</a:t>
            </a:r>
            <a:r>
              <a:rPr lang="en-GB" sz="1100" dirty="0">
                <a:solidFill>
                  <a:prstClr val="black"/>
                </a:solidFill>
              </a:rPr>
              <a:t>’ (2025)</a:t>
            </a:r>
            <a:endParaRPr lang="en-GB" sz="1100" b="1" dirty="0">
              <a:solidFill>
                <a:prstClr val="black"/>
              </a:solidFill>
            </a:endParaRPr>
          </a:p>
        </p:txBody>
      </p:sp>
      <p:sp>
        <p:nvSpPr>
          <p:cNvPr id="25" name="Rounded Rectangle 69">
            <a:extLst>
              <a:ext uri="{FF2B5EF4-FFF2-40B4-BE49-F238E27FC236}">
                <a16:creationId xmlns:a16="http://schemas.microsoft.com/office/drawing/2014/main" id="{8C483293-1CB9-369E-967E-5E3E3A4B2350}"/>
              </a:ext>
            </a:extLst>
          </p:cNvPr>
          <p:cNvSpPr/>
          <p:nvPr/>
        </p:nvSpPr>
        <p:spPr>
          <a:xfrm>
            <a:off x="922367" y="8451906"/>
            <a:ext cx="1774667" cy="2183084"/>
          </a:xfrm>
          <a:prstGeom prst="roundRect">
            <a:avLst>
              <a:gd name="adj" fmla="val 6379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  <a:hlinkClick r:id="rId28"/>
              </a:rPr>
              <a:t>Safer Services: a toolkit for specialist mental health services and primary care</a:t>
            </a:r>
            <a:r>
              <a:rPr lang="en-GB" sz="1100" b="1" dirty="0">
                <a:solidFill>
                  <a:prstClr val="black"/>
                </a:solidFill>
              </a:rPr>
              <a:t>: </a:t>
            </a:r>
            <a:r>
              <a:rPr lang="en-GB" sz="1100" dirty="0">
                <a:solidFill>
                  <a:prstClr val="black"/>
                </a:solidFill>
              </a:rPr>
              <a:t>Evidence-based quality statements against which a mental health trust can assess their own suicide prevention. Updated with emerging evidence and recommendations. Accessed &gt;45,650 times                    </a:t>
            </a:r>
            <a:endParaRPr lang="en-GB" sz="1100" i="1" dirty="0">
              <a:solidFill>
                <a:prstClr val="black"/>
              </a:solidFill>
            </a:endParaRPr>
          </a:p>
        </p:txBody>
      </p:sp>
      <p:sp>
        <p:nvSpPr>
          <p:cNvPr id="27" name="Rounded Rectangle 69">
            <a:extLst>
              <a:ext uri="{FF2B5EF4-FFF2-40B4-BE49-F238E27FC236}">
                <a16:creationId xmlns:a16="http://schemas.microsoft.com/office/drawing/2014/main" id="{9B0B9499-6398-4DBF-EBEF-E9375111FA18}"/>
              </a:ext>
            </a:extLst>
          </p:cNvPr>
          <p:cNvSpPr/>
          <p:nvPr/>
        </p:nvSpPr>
        <p:spPr>
          <a:xfrm>
            <a:off x="2800277" y="8451906"/>
            <a:ext cx="1933760" cy="2074896"/>
          </a:xfrm>
          <a:prstGeom prst="roundRect">
            <a:avLst>
              <a:gd name="adj" fmla="val 6379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Safety score card: </a:t>
            </a:r>
            <a:r>
              <a:rPr lang="en-GB" sz="1100" dirty="0">
                <a:solidFill>
                  <a:prstClr val="black"/>
                </a:solidFill>
              </a:rPr>
              <a:t>Annual provision to each mental health organisation. Benchmarked trust position on safer service measures and questionnaire return rate (England). Local analysis of key variables benchmarked against UK-wide and regional (England).</a:t>
            </a:r>
          </a:p>
        </p:txBody>
      </p:sp>
      <p:sp>
        <p:nvSpPr>
          <p:cNvPr id="28" name="Rounded Rectangle 69">
            <a:extLst>
              <a:ext uri="{FF2B5EF4-FFF2-40B4-BE49-F238E27FC236}">
                <a16:creationId xmlns:a16="http://schemas.microsoft.com/office/drawing/2014/main" id="{1BC346DC-F218-A7BB-4E4A-A89F496559A9}"/>
              </a:ext>
            </a:extLst>
          </p:cNvPr>
          <p:cNvSpPr/>
          <p:nvPr/>
        </p:nvSpPr>
        <p:spPr>
          <a:xfrm>
            <a:off x="2775443" y="10586224"/>
            <a:ext cx="1933760" cy="1886049"/>
          </a:xfrm>
          <a:prstGeom prst="roundRect">
            <a:avLst>
              <a:gd name="adj" fmla="val 6379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Quality Improvement: </a:t>
            </a:r>
            <a:r>
              <a:rPr lang="en-GB" sz="1100" dirty="0">
                <a:solidFill>
                  <a:prstClr val="black"/>
                </a:solidFill>
              </a:rPr>
              <a:t>working directly with local areas to embed evidence and facilitate shared learning in:</a:t>
            </a:r>
          </a:p>
          <a:p>
            <a:r>
              <a:rPr lang="en-GB" sz="1100" dirty="0">
                <a:solidFill>
                  <a:prstClr val="black"/>
                </a:solidFill>
              </a:rPr>
              <a:t>*</a:t>
            </a:r>
            <a:r>
              <a:rPr lang="en-GB" sz="1100" dirty="0">
                <a:solidFill>
                  <a:prstClr val="black"/>
                </a:solidFill>
                <a:hlinkClick r:id="rId29"/>
              </a:rPr>
              <a:t>Suicide prevention plans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*</a:t>
            </a:r>
            <a:r>
              <a:rPr lang="en-GB" sz="1100" dirty="0">
                <a:solidFill>
                  <a:prstClr val="black"/>
                </a:solidFill>
                <a:hlinkClick r:id="rId30"/>
              </a:rPr>
              <a:t>Community self-harm support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*</a:t>
            </a:r>
            <a:r>
              <a:rPr lang="en-GB" sz="1100" dirty="0">
                <a:solidFill>
                  <a:prstClr val="black"/>
                </a:solidFill>
                <a:hlinkClick r:id="rId31"/>
              </a:rPr>
              <a:t>Personalised approach to risk assessment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35" name="Rounded Rectangle 72">
            <a:extLst>
              <a:ext uri="{FF2B5EF4-FFF2-40B4-BE49-F238E27FC236}">
                <a16:creationId xmlns:a16="http://schemas.microsoft.com/office/drawing/2014/main" id="{27A4F45F-4C15-69F6-F792-53EF84F643AE}"/>
              </a:ext>
            </a:extLst>
          </p:cNvPr>
          <p:cNvSpPr/>
          <p:nvPr/>
        </p:nvSpPr>
        <p:spPr>
          <a:xfrm>
            <a:off x="5630006" y="9979794"/>
            <a:ext cx="1778042" cy="2492311"/>
          </a:xfrm>
          <a:prstGeom prst="roundRect">
            <a:avLst>
              <a:gd name="adj" fmla="val 7555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Invitations to speak: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International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Lecture tours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Parliament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Service user groups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Local government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NHS Trust, Public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School liaison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Public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tx1"/>
              </a:solidFill>
            </a:endParaRPr>
          </a:p>
          <a:p>
            <a:r>
              <a:rPr lang="en-GB" sz="1100" dirty="0">
                <a:solidFill>
                  <a:schemeClr val="tx1"/>
                </a:solidFill>
                <a:hlinkClick r:id="rId32"/>
              </a:rPr>
              <a:t>Presentation recordings and copies of data slides </a:t>
            </a:r>
            <a:r>
              <a:rPr lang="en-GB" sz="1100" dirty="0">
                <a:solidFill>
                  <a:schemeClr val="tx1"/>
                </a:solidFill>
              </a:rPr>
              <a:t>available for onward use</a:t>
            </a:r>
          </a:p>
        </p:txBody>
      </p:sp>
      <p:sp>
        <p:nvSpPr>
          <p:cNvPr id="36" name="Rounded Rectangle 72">
            <a:extLst>
              <a:ext uri="{FF2B5EF4-FFF2-40B4-BE49-F238E27FC236}">
                <a16:creationId xmlns:a16="http://schemas.microsoft.com/office/drawing/2014/main" id="{148F14FC-CD57-9782-B75B-DD6C26BD426E}"/>
              </a:ext>
            </a:extLst>
          </p:cNvPr>
          <p:cNvSpPr/>
          <p:nvPr/>
        </p:nvSpPr>
        <p:spPr>
          <a:xfrm>
            <a:off x="7503944" y="8489030"/>
            <a:ext cx="1835046" cy="2005297"/>
          </a:xfrm>
          <a:prstGeom prst="roundRect">
            <a:avLst>
              <a:gd name="adj" fmla="val 7555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Patient and Public involvement:</a:t>
            </a:r>
          </a:p>
          <a:p>
            <a:r>
              <a:rPr lang="en-GB" sz="1100" dirty="0">
                <a:solidFill>
                  <a:prstClr val="black"/>
                </a:solidFill>
              </a:rPr>
              <a:t>Award-winning dedicated PPIE group </a:t>
            </a:r>
            <a:r>
              <a:rPr lang="en-GB" sz="1100" dirty="0">
                <a:solidFill>
                  <a:prstClr val="black"/>
                </a:solidFill>
                <a:hlinkClick r:id="rId33"/>
              </a:rPr>
              <a:t>Mutual Support for Mental Health-Research (MSMH4-R)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Award-winning </a:t>
            </a:r>
            <a:r>
              <a:rPr lang="en-GB" sz="1100" dirty="0">
                <a:solidFill>
                  <a:prstClr val="black"/>
                </a:solidFill>
                <a:hlinkClick r:id="rId34"/>
              </a:rPr>
              <a:t>toolkits for patient and public involvement in self-harm and suicide prevention research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7" name="Rounded Rectangle 69">
            <a:extLst>
              <a:ext uri="{FF2B5EF4-FFF2-40B4-BE49-F238E27FC236}">
                <a16:creationId xmlns:a16="http://schemas.microsoft.com/office/drawing/2014/main" id="{EBD58718-9965-C71A-1878-1D6FCB7BA604}"/>
              </a:ext>
            </a:extLst>
          </p:cNvPr>
          <p:cNvSpPr/>
          <p:nvPr/>
        </p:nvSpPr>
        <p:spPr>
          <a:xfrm>
            <a:off x="904132" y="7151647"/>
            <a:ext cx="1801496" cy="1071436"/>
          </a:xfrm>
          <a:prstGeom prst="roundRect">
            <a:avLst>
              <a:gd name="adj" fmla="val 637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  <a:hlinkClick r:id="rId30"/>
              </a:rPr>
              <a:t>Improving self-harm care</a:t>
            </a:r>
            <a:endParaRPr lang="en-GB" sz="1100" b="1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NCISH support </a:t>
            </a:r>
            <a:r>
              <a:rPr lang="en-GB" sz="1100">
                <a:solidFill>
                  <a:prstClr val="black"/>
                </a:solidFill>
              </a:rPr>
              <a:t>for NHSE </a:t>
            </a:r>
            <a:r>
              <a:rPr lang="en-GB" sz="1100" dirty="0">
                <a:solidFill>
                  <a:prstClr val="black"/>
                </a:solidFill>
              </a:rPr>
              <a:t>self-harm CQUIN led to 10% increase in psychosocial assessments following self-harm.</a:t>
            </a:r>
          </a:p>
        </p:txBody>
      </p:sp>
      <p:sp>
        <p:nvSpPr>
          <p:cNvPr id="9" name="Rounded Rectangle 69">
            <a:extLst>
              <a:ext uri="{FF2B5EF4-FFF2-40B4-BE49-F238E27FC236}">
                <a16:creationId xmlns:a16="http://schemas.microsoft.com/office/drawing/2014/main" id="{7907DA40-9A88-EE13-215B-A8556F094681}"/>
              </a:ext>
            </a:extLst>
          </p:cNvPr>
          <p:cNvSpPr/>
          <p:nvPr/>
        </p:nvSpPr>
        <p:spPr>
          <a:xfrm>
            <a:off x="2798708" y="6877888"/>
            <a:ext cx="1911583" cy="1345194"/>
          </a:xfrm>
          <a:prstGeom prst="roundRect">
            <a:avLst>
              <a:gd name="adj" fmla="val 637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  <a:hlinkClick r:id="rId35"/>
              </a:rPr>
              <a:t>Provisional patient suicide data (2012-2024</a:t>
            </a:r>
            <a:r>
              <a:rPr lang="en-GB" sz="1100" b="1" dirty="0">
                <a:solidFill>
                  <a:prstClr val="black"/>
                </a:solidFill>
              </a:rPr>
              <a:t>): </a:t>
            </a:r>
            <a:r>
              <a:rPr lang="en-GB" sz="1100" dirty="0">
                <a:solidFill>
                  <a:prstClr val="black"/>
                </a:solidFill>
              </a:rPr>
              <a:t>Key characteristics of the most up-to-date suicide data, updated quarterly, additional year added annually.</a:t>
            </a:r>
          </a:p>
        </p:txBody>
      </p:sp>
      <p:sp>
        <p:nvSpPr>
          <p:cNvPr id="10" name="Rounded Rectangle 104">
            <a:extLst>
              <a:ext uri="{FF2B5EF4-FFF2-40B4-BE49-F238E27FC236}">
                <a16:creationId xmlns:a16="http://schemas.microsoft.com/office/drawing/2014/main" id="{9B01CF66-01DB-3C5D-F79B-B8D6948CBE8A}"/>
              </a:ext>
            </a:extLst>
          </p:cNvPr>
          <p:cNvSpPr/>
          <p:nvPr/>
        </p:nvSpPr>
        <p:spPr>
          <a:xfrm>
            <a:off x="5607795" y="7097185"/>
            <a:ext cx="1818800" cy="1068067"/>
          </a:xfrm>
          <a:prstGeom prst="roundRect">
            <a:avLst>
              <a:gd name="adj" fmla="val 6913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NCISH directors sit on National Suicide Prevention Strategy Advisory Group:</a:t>
            </a:r>
            <a:r>
              <a:rPr lang="en-GB" sz="1100" dirty="0">
                <a:solidFill>
                  <a:prstClr val="black"/>
                </a:solidFill>
              </a:rPr>
              <a:t> Positions held:</a:t>
            </a:r>
          </a:p>
          <a:p>
            <a:r>
              <a:rPr lang="en-GB" sz="1100" dirty="0">
                <a:solidFill>
                  <a:prstClr val="black"/>
                </a:solidFill>
              </a:rPr>
              <a:t>Co-Chair and member</a:t>
            </a:r>
          </a:p>
        </p:txBody>
      </p:sp>
      <p:sp>
        <p:nvSpPr>
          <p:cNvPr id="15" name="Rounded Rectangle 104">
            <a:extLst>
              <a:ext uri="{FF2B5EF4-FFF2-40B4-BE49-F238E27FC236}">
                <a16:creationId xmlns:a16="http://schemas.microsoft.com/office/drawing/2014/main" id="{684E9312-91C1-AD31-3D5A-2A243CF08F1B}"/>
              </a:ext>
            </a:extLst>
          </p:cNvPr>
          <p:cNvSpPr/>
          <p:nvPr/>
        </p:nvSpPr>
        <p:spPr>
          <a:xfrm>
            <a:off x="7522689" y="3663257"/>
            <a:ext cx="1835844" cy="2281332"/>
          </a:xfrm>
          <a:prstGeom prst="roundRect">
            <a:avLst>
              <a:gd name="adj" fmla="val 6913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NCISH cited in:</a:t>
            </a:r>
          </a:p>
          <a:p>
            <a:r>
              <a:rPr lang="en-GB" sz="1100" b="1" dirty="0">
                <a:solidFill>
                  <a:prstClr val="black"/>
                </a:solidFill>
              </a:rPr>
              <a:t>*</a:t>
            </a:r>
            <a:r>
              <a:rPr lang="en-GB" sz="1100" b="1" dirty="0">
                <a:solidFill>
                  <a:prstClr val="black"/>
                </a:solidFill>
                <a:hlinkClick r:id="rId36"/>
              </a:rPr>
              <a:t>PHE Local suicide prevention planning</a:t>
            </a:r>
            <a:endParaRPr lang="en-GB" sz="1100" b="1" dirty="0">
              <a:solidFill>
                <a:prstClr val="black"/>
              </a:solidFill>
            </a:endParaRPr>
          </a:p>
          <a:p>
            <a:r>
              <a:rPr lang="en-GB" sz="1100" b="1" dirty="0">
                <a:solidFill>
                  <a:prstClr val="black"/>
                </a:solidFill>
              </a:rPr>
              <a:t>*CQC guidance development for inspectors: </a:t>
            </a:r>
            <a:r>
              <a:rPr lang="en-GB" sz="1100" dirty="0">
                <a:solidFill>
                  <a:prstClr val="black"/>
                </a:solidFill>
              </a:rPr>
              <a:t>ligature points, early follow up.</a:t>
            </a:r>
          </a:p>
          <a:p>
            <a:r>
              <a:rPr lang="en-GB" sz="1100" b="1" dirty="0">
                <a:solidFill>
                  <a:prstClr val="black"/>
                </a:solidFill>
                <a:hlinkClick r:id="rId37"/>
              </a:rPr>
              <a:t>*Implementing the NHS Long-Term Plan 2019/20 – 2023/24</a:t>
            </a:r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b="1" dirty="0">
                <a:solidFill>
                  <a:prstClr val="black"/>
                </a:solidFill>
                <a:hlinkClick r:id="rId38"/>
              </a:rPr>
              <a:t>*Online Harms White Paper</a:t>
            </a:r>
            <a:endParaRPr lang="en-GB" sz="1100" b="1" dirty="0">
              <a:solidFill>
                <a:prstClr val="black"/>
              </a:solidFill>
            </a:endParaRPr>
          </a:p>
          <a:p>
            <a:r>
              <a:rPr lang="en-GB" sz="1100" b="1" dirty="0">
                <a:solidFill>
                  <a:prstClr val="black"/>
                </a:solidFill>
                <a:hlinkClick r:id="rId39"/>
              </a:rPr>
              <a:t>*NHS England Staying Safe from Suicide guidance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7" name="Rounded Rectangle 85">
            <a:extLst>
              <a:ext uri="{FF2B5EF4-FFF2-40B4-BE49-F238E27FC236}">
                <a16:creationId xmlns:a16="http://schemas.microsoft.com/office/drawing/2014/main" id="{D4C17B64-9373-8917-73A2-75A8D5421F2F}"/>
              </a:ext>
            </a:extLst>
          </p:cNvPr>
          <p:cNvSpPr/>
          <p:nvPr/>
        </p:nvSpPr>
        <p:spPr>
          <a:xfrm>
            <a:off x="911195" y="11790925"/>
            <a:ext cx="1800558" cy="681348"/>
          </a:xfrm>
          <a:prstGeom prst="roundRect">
            <a:avLst>
              <a:gd name="adj" fmla="val 810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Examples of good practice: </a:t>
            </a:r>
            <a:r>
              <a:rPr lang="en-GB" sz="1100" dirty="0">
                <a:solidFill>
                  <a:prstClr val="black"/>
                </a:solidFill>
                <a:hlinkClick r:id="rId40"/>
              </a:rPr>
              <a:t>Infographics</a:t>
            </a:r>
            <a:r>
              <a:rPr lang="en-GB" sz="1100" dirty="0">
                <a:solidFill>
                  <a:prstClr val="black"/>
                </a:solidFill>
              </a:rPr>
              <a:t> of local suicide prevention initiatives.</a:t>
            </a:r>
          </a:p>
        </p:txBody>
      </p:sp>
      <p:sp>
        <p:nvSpPr>
          <p:cNvPr id="20" name="Rounded Rectangle 72">
            <a:extLst>
              <a:ext uri="{FF2B5EF4-FFF2-40B4-BE49-F238E27FC236}">
                <a16:creationId xmlns:a16="http://schemas.microsoft.com/office/drawing/2014/main" id="{90D38505-6F4F-F7CC-1878-8D6F93B794E2}"/>
              </a:ext>
            </a:extLst>
          </p:cNvPr>
          <p:cNvSpPr/>
          <p:nvPr/>
        </p:nvSpPr>
        <p:spPr>
          <a:xfrm>
            <a:off x="7481469" y="11297344"/>
            <a:ext cx="1857520" cy="1174762"/>
          </a:xfrm>
          <a:prstGeom prst="roundRect">
            <a:avLst>
              <a:gd name="adj" fmla="val 7555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008" rIns="64800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NCISH response to national calls for evidence: </a:t>
            </a:r>
          </a:p>
          <a:p>
            <a:r>
              <a:rPr lang="en-GB" sz="1100" dirty="0">
                <a:solidFill>
                  <a:prstClr val="black"/>
                </a:solidFill>
                <a:hlinkClick r:id="rId41"/>
              </a:rPr>
              <a:t>Men’s Health</a:t>
            </a:r>
            <a:r>
              <a:rPr lang="en-GB" sz="1100" dirty="0">
                <a:solidFill>
                  <a:prstClr val="black"/>
                </a:solidFill>
              </a:rPr>
              <a:t> (2023)</a:t>
            </a:r>
          </a:p>
          <a:p>
            <a:r>
              <a:rPr lang="en-GB" sz="1100" dirty="0">
                <a:solidFill>
                  <a:prstClr val="black"/>
                </a:solidFill>
                <a:hlinkClick r:id="rId42"/>
              </a:rPr>
              <a:t>Women’s Health</a:t>
            </a:r>
            <a:r>
              <a:rPr lang="en-GB" sz="1100" dirty="0">
                <a:solidFill>
                  <a:prstClr val="black"/>
                </a:solidFill>
              </a:rPr>
              <a:t> (2021)</a:t>
            </a:r>
          </a:p>
          <a:p>
            <a:r>
              <a:rPr lang="en-GB" sz="1100" dirty="0">
                <a:solidFill>
                  <a:prstClr val="black"/>
                </a:solidFill>
                <a:hlinkClick r:id="rId43"/>
              </a:rPr>
              <a:t>Suicide Prevention - Sixth Report of Session 2016-2017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84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95ACD1-AA49-4E01-90AA-57696BD813B4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e0b6fce-bd22-48c9-9c2a-050ff6d964a9"/>
    <ds:schemaRef ds:uri="a8909ba7-2c5b-4737-8949-485c48a9381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78A4E08-2E0B-4D5C-B273-D01663480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1EFE1D-A831-460C-963F-8E921F893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0b6fce-bd22-48c9-9c2a-050ff6d964a9"/>
    <ds:schemaRef ds:uri="a8909ba7-2c5b-4737-8949-485c48a93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7176</TotalTime>
  <Words>794</Words>
  <Application>Microsoft Office PowerPoint</Application>
  <PresentationFormat>A3 Paper (297x420 mm)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Campbell</dc:creator>
  <cp:lastModifiedBy>Tina Strack</cp:lastModifiedBy>
  <cp:revision>103</cp:revision>
  <dcterms:created xsi:type="dcterms:W3CDTF">2016-08-12T08:36:34Z</dcterms:created>
  <dcterms:modified xsi:type="dcterms:W3CDTF">2025-10-08T07:41:23Z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  <property fmtid="{D5CDD505-2E9C-101B-9397-08002B2CF9AE}" pid="3" name="MediaServiceImageTags">
    <vt:lpwstr/>
  </property>
</Properties>
</file>