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</p:sldIdLst>
  <p:sldSz cx="6858000" cy="9906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relia Chen" initials="AC" lastIdx="7" clrIdx="0">
    <p:extLst>
      <p:ext uri="{19B8F6BF-5375-455C-9EA6-DF929625EA0E}">
        <p15:presenceInfo xmlns:p15="http://schemas.microsoft.com/office/powerpoint/2012/main" userId="S::achen@rcseng.ac.uk::f9a18f89-8aaf-4bcf-840b-3d98c010e10b" providerId="AD"/>
      </p:ext>
    </p:extLst>
  </p:cmAuthor>
  <p:cmAuthor id="2" name="Raghav Varma" initials="RV" lastIdx="5" clrIdx="1">
    <p:extLst>
      <p:ext uri="{19B8F6BF-5375-455C-9EA6-DF929625EA0E}">
        <p15:presenceInfo xmlns:p15="http://schemas.microsoft.com/office/powerpoint/2012/main" userId="8b670066bf97df7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CA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07" autoAdjust="0"/>
    <p:restoredTop sz="94719"/>
  </p:normalViewPr>
  <p:slideViewPr>
    <p:cSldViewPr snapToGrid="0">
      <p:cViewPr varScale="1">
        <p:scale>
          <a:sx n="81" d="100"/>
          <a:sy n="81" d="100"/>
        </p:scale>
        <p:origin x="29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relia Chen" userId="f9a18f89-8aaf-4bcf-840b-3d98c010e10b" providerId="ADAL" clId="{1FCD4859-84DE-44F4-A01E-366831A34BE4}"/>
    <pc:docChg chg="custSel addSld delSld modSld">
      <pc:chgData name="Aurelia Chen" userId="f9a18f89-8aaf-4bcf-840b-3d98c010e10b" providerId="ADAL" clId="{1FCD4859-84DE-44F4-A01E-366831A34BE4}" dt="2025-12-19T16:00:02.857" v="45" actId="47"/>
      <pc:docMkLst>
        <pc:docMk/>
      </pc:docMkLst>
      <pc:sldChg chg="del modCm">
        <pc:chgData name="Aurelia Chen" userId="f9a18f89-8aaf-4bcf-840b-3d98c010e10b" providerId="ADAL" clId="{1FCD4859-84DE-44F4-A01E-366831A34BE4}" dt="2025-12-19T16:00:02.857" v="45" actId="47"/>
        <pc:sldMkLst>
          <pc:docMk/>
          <pc:sldMk cId="3289747128" sldId="261"/>
        </pc:sldMkLst>
      </pc:sldChg>
      <pc:sldChg chg="addSp delSp modSp mod">
        <pc:chgData name="Aurelia Chen" userId="f9a18f89-8aaf-4bcf-840b-3d98c010e10b" providerId="ADAL" clId="{1FCD4859-84DE-44F4-A01E-366831A34BE4}" dt="2025-12-18T11:48:27.569" v="44" actId="20577"/>
        <pc:sldMkLst>
          <pc:docMk/>
          <pc:sldMk cId="3320670992" sldId="264"/>
        </pc:sldMkLst>
        <pc:spChg chg="mod">
          <ac:chgData name="Aurelia Chen" userId="f9a18f89-8aaf-4bcf-840b-3d98c010e10b" providerId="ADAL" clId="{1FCD4859-84DE-44F4-A01E-366831A34BE4}" dt="2025-12-18T11:48:27.569" v="44" actId="20577"/>
          <ac:spMkLst>
            <pc:docMk/>
            <pc:sldMk cId="3320670992" sldId="264"/>
            <ac:spMk id="5" creationId="{55EA523A-79FC-CF5F-0640-A5467D15F9D4}"/>
          </ac:spMkLst>
        </pc:spChg>
        <pc:spChg chg="mod">
          <ac:chgData name="Aurelia Chen" userId="f9a18f89-8aaf-4bcf-840b-3d98c010e10b" providerId="ADAL" clId="{1FCD4859-84DE-44F4-A01E-366831A34BE4}" dt="2025-12-03T14:21:52.164" v="8" actId="20577"/>
          <ac:spMkLst>
            <pc:docMk/>
            <pc:sldMk cId="3320670992" sldId="264"/>
            <ac:spMk id="7" creationId="{9EE34DFF-A65E-7419-C2BE-C3789725DDE3}"/>
          </ac:spMkLst>
        </pc:spChg>
        <pc:spChg chg="mod ord">
          <ac:chgData name="Aurelia Chen" userId="f9a18f89-8aaf-4bcf-840b-3d98c010e10b" providerId="ADAL" clId="{1FCD4859-84DE-44F4-A01E-366831A34BE4}" dt="2025-12-03T14:35:05.040" v="35" actId="1076"/>
          <ac:spMkLst>
            <pc:docMk/>
            <pc:sldMk cId="3320670992" sldId="264"/>
            <ac:spMk id="73" creationId="{6F287525-058F-21FE-492B-BD3A1FC28044}"/>
          </ac:spMkLst>
        </pc:spChg>
        <pc:picChg chg="add mod modCrop">
          <ac:chgData name="Aurelia Chen" userId="f9a18f89-8aaf-4bcf-840b-3d98c010e10b" providerId="ADAL" clId="{1FCD4859-84DE-44F4-A01E-366831A34BE4}" dt="2025-12-03T14:34:39.920" v="30" actId="14100"/>
          <ac:picMkLst>
            <pc:docMk/>
            <pc:sldMk cId="3320670992" sldId="264"/>
            <ac:picMk id="19" creationId="{EF8667B3-FB62-C3B3-95F1-D835CEE9373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40A1-D280-44D5-926E-EF1DB48A6AE5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F1-C040-4489-A4B1-998A066B6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7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40A1-D280-44D5-926E-EF1DB48A6AE5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F1-C040-4489-A4B1-998A066B6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660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40A1-D280-44D5-926E-EF1DB48A6AE5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F1-C040-4489-A4B1-998A066B6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82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40A1-D280-44D5-926E-EF1DB48A6AE5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F1-C040-4489-A4B1-998A066B6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65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40A1-D280-44D5-926E-EF1DB48A6AE5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F1-C040-4489-A4B1-998A066B6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46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40A1-D280-44D5-926E-EF1DB48A6AE5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F1-C040-4489-A4B1-998A066B6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429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40A1-D280-44D5-926E-EF1DB48A6AE5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F1-C040-4489-A4B1-998A066B6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301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40A1-D280-44D5-926E-EF1DB48A6AE5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F1-C040-4489-A4B1-998A066B6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1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40A1-D280-44D5-926E-EF1DB48A6AE5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F1-C040-4489-A4B1-998A066B6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541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40A1-D280-44D5-926E-EF1DB48A6AE5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F1-C040-4489-A4B1-998A066B6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39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40A1-D280-44D5-926E-EF1DB48A6AE5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F1-C040-4489-A4B1-998A066B6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194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3C40A1-D280-44D5-926E-EF1DB48A6AE5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2225F1-C040-4489-A4B1-998A066B6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71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86141-0A53-18E4-E782-6B08F3CF3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D8DD07-D534-897C-EF81-303CAD56164C}"/>
              </a:ext>
            </a:extLst>
          </p:cNvPr>
          <p:cNvSpPr txBox="1"/>
          <p:nvPr/>
        </p:nvSpPr>
        <p:spPr>
          <a:xfrm>
            <a:off x="146079" y="110816"/>
            <a:ext cx="3710473" cy="707886"/>
          </a:xfrm>
          <a:prstGeom prst="rect">
            <a:avLst/>
          </a:prstGeom>
          <a:solidFill>
            <a:srgbClr val="AFCA0B"/>
          </a:solidFill>
        </p:spPr>
        <p:txBody>
          <a:bodyPr wrap="square" rtlCol="0">
            <a:spAutoFit/>
          </a:bodyPr>
          <a:lstStyle/>
          <a:p>
            <a:r>
              <a:rPr lang="en-GB" sz="2000" b="1" dirty="0"/>
              <a:t>National Kidney Cancer Audit: In focus impact report 2025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19CAD4-55EB-6828-F933-6F7741A06C39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noFill/>
          <a:ln w="28575">
            <a:solidFill>
              <a:srgbClr val="AFCA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2" descr="I:\HQIP Logos\HQIP Jpeg Logos\HQIP_logo_large.jpg">
            <a:extLst>
              <a:ext uri="{FF2B5EF4-FFF2-40B4-BE49-F238E27FC236}">
                <a16:creationId xmlns:a16="http://schemas.microsoft.com/office/drawing/2014/main" id="{89145B30-44D1-0B21-C995-97341B038C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00" b="14929"/>
          <a:stretch/>
        </p:blipFill>
        <p:spPr bwMode="auto">
          <a:xfrm>
            <a:off x="5373867" y="108323"/>
            <a:ext cx="1467526" cy="572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A green and black logo&#10;&#10;Description automatically generated">
            <a:extLst>
              <a:ext uri="{FF2B5EF4-FFF2-40B4-BE49-F238E27FC236}">
                <a16:creationId xmlns:a16="http://schemas.microsoft.com/office/drawing/2014/main" id="{75EBAE79-B813-E2A2-A373-2723D5C7E7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028" y="108323"/>
            <a:ext cx="1322674" cy="5726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687C31A-3B77-E705-CAFD-EB5DA781D170}"/>
              </a:ext>
            </a:extLst>
          </p:cNvPr>
          <p:cNvSpPr txBox="1"/>
          <p:nvPr/>
        </p:nvSpPr>
        <p:spPr>
          <a:xfrm>
            <a:off x="5263381" y="9621651"/>
            <a:ext cx="1460652" cy="313932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r"/>
            <a:r>
              <a:rPr lang="en-GB" sz="1200" dirty="0"/>
              <a:t>December 2025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463D47-F26F-5408-9803-5CA6D03B8550}"/>
              </a:ext>
            </a:extLst>
          </p:cNvPr>
          <p:cNvSpPr txBox="1"/>
          <p:nvPr/>
        </p:nvSpPr>
        <p:spPr>
          <a:xfrm>
            <a:off x="42499" y="9673038"/>
            <a:ext cx="45727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i="1" dirty="0"/>
              <a:t>© 2025 Healthcare Quality Improvement Partnership (HQIP)</a:t>
            </a:r>
            <a:endParaRPr lang="en-GB" sz="11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B96ED2-89D2-456C-B9B2-CBEB01522AF2}"/>
              </a:ext>
            </a:extLst>
          </p:cNvPr>
          <p:cNvSpPr/>
          <p:nvPr/>
        </p:nvSpPr>
        <p:spPr>
          <a:xfrm>
            <a:off x="134472" y="1031246"/>
            <a:ext cx="6557883" cy="8504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98983B-E9E8-A9A1-1D7F-F664583B03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7661" y="4054488"/>
            <a:ext cx="4091921" cy="301621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C335DE0-485D-0354-CF0D-5F84E406B890}"/>
              </a:ext>
            </a:extLst>
          </p:cNvPr>
          <p:cNvSpPr txBox="1"/>
          <p:nvPr/>
        </p:nvSpPr>
        <p:spPr>
          <a:xfrm>
            <a:off x="172977" y="1544111"/>
            <a:ext cx="2598067" cy="3354765"/>
          </a:xfrm>
          <a:prstGeom prst="rect">
            <a:avLst/>
          </a:prstGeom>
          <a:ln w="28575">
            <a:solidFill>
              <a:srgbClr val="AFCA0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/>
              <a:t>The NKCA Clinical Fellow, Raghav Varma, was invited to attend the </a:t>
            </a:r>
            <a:r>
              <a:rPr lang="en-GB" sz="1400" b="1" dirty="0"/>
              <a:t>Uro-oncology UK</a:t>
            </a:r>
            <a:r>
              <a:rPr lang="en-GB" sz="1100" b="1" dirty="0"/>
              <a:t> </a:t>
            </a:r>
            <a:r>
              <a:rPr lang="en-GB" sz="1100" dirty="0"/>
              <a:t>research meeting in November 2025 and there was huge interest from the kidney cancer research community in the outputs and future work from the audit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b="1" dirty="0"/>
              <a:t>Feedback</a:t>
            </a:r>
            <a:r>
              <a:rPr lang="en-GB" sz="1100" dirty="0"/>
              <a:t> on the existing performance indicators was shared and will be used by the team to refine and develop them for future State of the Nation Reports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/>
              <a:t>Increased </a:t>
            </a:r>
            <a:r>
              <a:rPr lang="en-GB" sz="1100" b="1" dirty="0"/>
              <a:t>awareness </a:t>
            </a:r>
            <a:r>
              <a:rPr lang="en-GB" sz="1100" dirty="0"/>
              <a:t>of the audit across the community will lead to greater </a:t>
            </a:r>
            <a:r>
              <a:rPr lang="en-GB" sz="1100" b="1" dirty="0"/>
              <a:t>engagement </a:t>
            </a:r>
            <a:r>
              <a:rPr lang="en-GB" sz="1100" dirty="0"/>
              <a:t>with our outputs and providers checking their data for accuracy and completeness leading to quality improvement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EA523A-79FC-CF5F-0640-A5467D15F9D4}"/>
              </a:ext>
            </a:extLst>
          </p:cNvPr>
          <p:cNvSpPr txBox="1"/>
          <p:nvPr/>
        </p:nvSpPr>
        <p:spPr>
          <a:xfrm>
            <a:off x="4186046" y="1712264"/>
            <a:ext cx="2448307" cy="3354765"/>
          </a:xfrm>
          <a:prstGeom prst="rect">
            <a:avLst/>
          </a:prstGeom>
          <a:noFill/>
          <a:ln w="28575">
            <a:solidFill>
              <a:srgbClr val="AFCA0B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/>
              <a:t>The NKCA team was approached by the </a:t>
            </a:r>
            <a:r>
              <a:rPr lang="en-GB" sz="1400" b="1" dirty="0"/>
              <a:t>NICE</a:t>
            </a:r>
            <a:r>
              <a:rPr lang="en-GB" sz="1100" b="1" dirty="0"/>
              <a:t> </a:t>
            </a:r>
            <a:r>
              <a:rPr lang="en-GB" sz="1100" dirty="0"/>
              <a:t>Quality Standards (QS) team during the development phase of the statements for our expert input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/>
              <a:t>The NKCA provided </a:t>
            </a:r>
            <a:r>
              <a:rPr lang="en-GB" sz="1100" b="1" dirty="0"/>
              <a:t>feedback</a:t>
            </a:r>
            <a:r>
              <a:rPr lang="en-GB" sz="1100" dirty="0"/>
              <a:t> to the NICE QS team about what metrics could be measured using routinely collected data from the audit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/>
              <a:t>The NICE QS team used the NKCA State of the Nation Report to develop draft QS statements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/>
              <a:t>The NKCA Clinical Lead for Urology, Grant Stewart, was on the NICE Guideline committee, ensuring </a:t>
            </a:r>
            <a:r>
              <a:rPr lang="en-GB" sz="1100" b="1" dirty="0"/>
              <a:t>cross fertilisation </a:t>
            </a:r>
            <a:r>
              <a:rPr lang="en-GB" sz="1100" dirty="0"/>
              <a:t>of ideas and suggestions which will ultimately improve patient care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8B59E7-C409-0917-85C8-09551F98BEF2}"/>
              </a:ext>
            </a:extLst>
          </p:cNvPr>
          <p:cNvSpPr txBox="1"/>
          <p:nvPr/>
        </p:nvSpPr>
        <p:spPr>
          <a:xfrm>
            <a:off x="219769" y="6219939"/>
            <a:ext cx="2551275" cy="3016210"/>
          </a:xfrm>
          <a:prstGeom prst="rect">
            <a:avLst/>
          </a:prstGeom>
          <a:noFill/>
          <a:ln w="28575">
            <a:solidFill>
              <a:srgbClr val="AFCA0B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/>
              <a:t>The NKCA has liaised with the </a:t>
            </a:r>
            <a:r>
              <a:rPr lang="en-GB" sz="1100" b="1" dirty="0"/>
              <a:t>Operational Performance </a:t>
            </a:r>
            <a:r>
              <a:rPr lang="en-GB" sz="1100" dirty="0"/>
              <a:t>team at </a:t>
            </a:r>
            <a:r>
              <a:rPr lang="en-GB" sz="1400" b="1" dirty="0"/>
              <a:t>NHSE</a:t>
            </a:r>
            <a:r>
              <a:rPr lang="en-GB" sz="1100" dirty="0"/>
              <a:t> to discuss ways to </a:t>
            </a:r>
            <a:r>
              <a:rPr lang="en-GB" sz="1100" b="1" dirty="0"/>
              <a:t>minimise duplication</a:t>
            </a:r>
            <a:r>
              <a:rPr lang="en-GB" sz="1100" dirty="0"/>
              <a:t> of efforts to improve Cancer Waiting Times for people diagnosed with kidney cancer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/>
              <a:t>The NKCA has met with the </a:t>
            </a:r>
            <a:r>
              <a:rPr lang="en-GB" sz="1100" b="1" dirty="0"/>
              <a:t>Faster Diagnosis Team </a:t>
            </a:r>
            <a:r>
              <a:rPr lang="en-GB" sz="1100" dirty="0"/>
              <a:t>at NHSE to understand priorities, share learning and discuss opportunities for </a:t>
            </a:r>
            <a:r>
              <a:rPr lang="en-GB" sz="1100" b="1" dirty="0"/>
              <a:t>alignment </a:t>
            </a:r>
            <a:r>
              <a:rPr lang="en-GB" sz="1100" dirty="0"/>
              <a:t>of recommendations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/>
              <a:t>Both NHSE teams explored ways for the audit to output data which would be beneficial to the community and minimise bespoke data collection by Cancer Alliances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E34DFF-A65E-7419-C2BE-C3789725DDE3}"/>
              </a:ext>
            </a:extLst>
          </p:cNvPr>
          <p:cNvSpPr txBox="1"/>
          <p:nvPr/>
        </p:nvSpPr>
        <p:spPr>
          <a:xfrm>
            <a:off x="4159115" y="6564438"/>
            <a:ext cx="2475237" cy="2893100"/>
          </a:xfrm>
          <a:prstGeom prst="rect">
            <a:avLst/>
          </a:prstGeom>
          <a:noFill/>
          <a:ln w="28575">
            <a:solidFill>
              <a:srgbClr val="AFCA0B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/>
              <a:t>The NKCA meets regularly with representatives from Kidney Cancer UK (</a:t>
            </a:r>
            <a:r>
              <a:rPr lang="en-GB" sz="1400" b="1" dirty="0"/>
              <a:t>KCUK</a:t>
            </a:r>
            <a:r>
              <a:rPr lang="en-GB" sz="1100" dirty="0"/>
              <a:t>) and Action Kidney Cancer (</a:t>
            </a:r>
            <a:r>
              <a:rPr lang="en-GB" sz="1400" b="1" dirty="0"/>
              <a:t>AKC</a:t>
            </a:r>
            <a:r>
              <a:rPr lang="en-GB" sz="1100" dirty="0"/>
              <a:t>) and both organisations have representation on the NKCA Clinical Reference Group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/>
              <a:t>KCUK recommended that the NHSE Faster Diagnosis Team contact the NKCA to </a:t>
            </a:r>
            <a:r>
              <a:rPr lang="en-GB" sz="1100" b="1" dirty="0"/>
              <a:t>review opportunities </a:t>
            </a:r>
            <a:r>
              <a:rPr lang="en-GB" sz="1100" dirty="0"/>
              <a:t>for alignment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/>
              <a:t>KCUK and AKC provided essential </a:t>
            </a:r>
            <a:r>
              <a:rPr lang="en-GB" sz="1100" b="1" dirty="0"/>
              <a:t>feedback </a:t>
            </a:r>
            <a:r>
              <a:rPr lang="en-GB" sz="1100" dirty="0"/>
              <a:t>to the NKCA on its Quality Improvement Intervention and supported the Patient and Public Involvement Forum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F8667B3-FB62-C3B3-95F1-D835CEE937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240" r="395"/>
          <a:stretch>
            <a:fillRect/>
          </a:stretch>
        </p:blipFill>
        <p:spPr>
          <a:xfrm>
            <a:off x="146080" y="1040297"/>
            <a:ext cx="6546276" cy="457084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6F287525-058F-21FE-492B-BD3A1FC28044}"/>
              </a:ext>
            </a:extLst>
          </p:cNvPr>
          <p:cNvSpPr txBox="1"/>
          <p:nvPr/>
        </p:nvSpPr>
        <p:spPr>
          <a:xfrm>
            <a:off x="228892" y="1084173"/>
            <a:ext cx="6546285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Embedding </a:t>
            </a:r>
            <a:r>
              <a:rPr lang="en-GB" dirty="0"/>
              <a:t>the audit in the kidney cancer community</a:t>
            </a:r>
          </a:p>
        </p:txBody>
      </p:sp>
    </p:spTree>
    <p:extLst>
      <p:ext uri="{BB962C8B-B14F-4D97-AF65-F5344CB8AC3E}">
        <p14:creationId xmlns:p14="http://schemas.microsoft.com/office/powerpoint/2010/main" val="3320670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5069</TotalTime>
  <Words>368</Words>
  <Application>Microsoft Office PowerPoint</Application>
  <PresentationFormat>A4 Paper (210x297 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Marina Parry</dc:creator>
  <cp:lastModifiedBy>Aurelia Chen</cp:lastModifiedBy>
  <cp:revision>9</cp:revision>
  <cp:lastPrinted>2025-12-02T10:25:49Z</cp:lastPrinted>
  <dcterms:created xsi:type="dcterms:W3CDTF">2025-11-21T09:35:18Z</dcterms:created>
  <dcterms:modified xsi:type="dcterms:W3CDTF">2025-12-19T16:00:07Z</dcterms:modified>
</cp:coreProperties>
</file>