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relia Chen" initials="AC" lastIdx="2" clrIdx="0">
    <p:extLst>
      <p:ext uri="{19B8F6BF-5375-455C-9EA6-DF929625EA0E}">
        <p15:presenceInfo xmlns:p15="http://schemas.microsoft.com/office/powerpoint/2012/main" userId="S::achen@rcseng.ac.uk::f9a18f89-8aaf-4bcf-840b-3d98c010e10b" providerId="AD"/>
      </p:ext>
    </p:extLst>
  </p:cmAuthor>
  <p:cmAuthor id="2" name="Raghav Varma" initials="RV" lastIdx="5" clrIdx="1">
    <p:extLst>
      <p:ext uri="{19B8F6BF-5375-455C-9EA6-DF929625EA0E}">
        <p15:presenceInfo xmlns:p15="http://schemas.microsoft.com/office/powerpoint/2012/main" userId="8b670066bf97df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FCA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09CF82-32D5-4925-BA8F-92A6F3CB0B38}" v="2" dt="2025-12-19T08:53:19.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67" autoAdjust="0"/>
    <p:restoredTop sz="94694"/>
  </p:normalViewPr>
  <p:slideViewPr>
    <p:cSldViewPr snapToGrid="0">
      <p:cViewPr varScale="1">
        <p:scale>
          <a:sx n="81" d="100"/>
          <a:sy n="81" d="100"/>
        </p:scale>
        <p:origin x="30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relia Chen" userId="f9a18f89-8aaf-4bcf-840b-3d98c010e10b" providerId="ADAL" clId="{1FCD4859-84DE-44F4-A01E-366831A34BE4}"/>
    <pc:docChg chg="custSel modSld">
      <pc:chgData name="Aurelia Chen" userId="f9a18f89-8aaf-4bcf-840b-3d98c010e10b" providerId="ADAL" clId="{1FCD4859-84DE-44F4-A01E-366831A34BE4}" dt="2025-12-19T15:59:01.820" v="535" actId="207"/>
      <pc:docMkLst>
        <pc:docMk/>
      </pc:docMkLst>
      <pc:sldChg chg="modSp mod">
        <pc:chgData name="Aurelia Chen" userId="f9a18f89-8aaf-4bcf-840b-3d98c010e10b" providerId="ADAL" clId="{1FCD4859-84DE-44F4-A01E-366831A34BE4}" dt="2025-12-19T15:59:01.820" v="535" actId="207"/>
        <pc:sldMkLst>
          <pc:docMk/>
          <pc:sldMk cId="1879615193" sldId="260"/>
        </pc:sldMkLst>
        <pc:spChg chg="mod">
          <ac:chgData name="Aurelia Chen" userId="f9a18f89-8aaf-4bcf-840b-3d98c010e10b" providerId="ADAL" clId="{1FCD4859-84DE-44F4-A01E-366831A34BE4}" dt="2025-12-19T15:58:52.157" v="533" actId="207"/>
          <ac:spMkLst>
            <pc:docMk/>
            <pc:sldMk cId="1879615193" sldId="260"/>
            <ac:spMk id="54" creationId="{E8739B8D-1D70-31E0-72EA-1AC46CE503ED}"/>
          </ac:spMkLst>
        </pc:spChg>
        <pc:spChg chg="mod">
          <ac:chgData name="Aurelia Chen" userId="f9a18f89-8aaf-4bcf-840b-3d98c010e10b" providerId="ADAL" clId="{1FCD4859-84DE-44F4-A01E-366831A34BE4}" dt="2025-12-19T15:59:01.820" v="535" actId="207"/>
          <ac:spMkLst>
            <pc:docMk/>
            <pc:sldMk cId="1879615193" sldId="260"/>
            <ac:spMk id="59" creationId="{7B1058C0-2E0B-E3D4-732A-757A4F47475C}"/>
          </ac:spMkLst>
        </pc:spChg>
        <pc:spChg chg="mod">
          <ac:chgData name="Aurelia Chen" userId="f9a18f89-8aaf-4bcf-840b-3d98c010e10b" providerId="ADAL" clId="{1FCD4859-84DE-44F4-A01E-366831A34BE4}" dt="2025-12-19T15:58:58.206" v="534" actId="207"/>
          <ac:spMkLst>
            <pc:docMk/>
            <pc:sldMk cId="1879615193" sldId="260"/>
            <ac:spMk id="68" creationId="{D86B9E1E-9E7D-24E0-21A9-67FF26842DB8}"/>
          </ac:spMkLst>
        </pc:spChg>
        <pc:spChg chg="mod">
          <ac:chgData name="Aurelia Chen" userId="f9a18f89-8aaf-4bcf-840b-3d98c010e10b" providerId="ADAL" clId="{1FCD4859-84DE-44F4-A01E-366831A34BE4}" dt="2025-12-19T15:58:47.357" v="532" actId="207"/>
          <ac:spMkLst>
            <pc:docMk/>
            <pc:sldMk cId="1879615193" sldId="260"/>
            <ac:spMk id="76" creationId="{D439EF5E-1819-849A-636B-A7EFB9D263F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43C40A1-D280-44D5-926E-EF1DB48A6AE5}" type="datetimeFigureOut">
              <a:rPr lang="en-GB" smtClean="0"/>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235578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43C40A1-D280-44D5-926E-EF1DB48A6AE5}" type="datetimeFigureOut">
              <a:rPr lang="en-GB" smtClean="0"/>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2114660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43C40A1-D280-44D5-926E-EF1DB48A6AE5}" type="datetimeFigureOut">
              <a:rPr lang="en-GB" smtClean="0"/>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2120682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43C40A1-D280-44D5-926E-EF1DB48A6AE5}" type="datetimeFigureOut">
              <a:rPr lang="en-GB" smtClean="0"/>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1635657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3C40A1-D280-44D5-926E-EF1DB48A6AE5}" type="datetimeFigureOut">
              <a:rPr lang="en-GB" smtClean="0"/>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1565246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43C40A1-D280-44D5-926E-EF1DB48A6AE5}" type="datetimeFigureOut">
              <a:rPr lang="en-GB" smtClean="0"/>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1909429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43C40A1-D280-44D5-926E-EF1DB48A6AE5}" type="datetimeFigureOut">
              <a:rPr lang="en-GB" smtClean="0"/>
              <a:t>19/12/2025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2585301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43C40A1-D280-44D5-926E-EF1DB48A6AE5}" type="datetimeFigureOut">
              <a:rPr lang="en-GB" smtClean="0"/>
              <a:t>19/12/2025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26271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3C40A1-D280-44D5-926E-EF1DB48A6AE5}" type="datetimeFigureOut">
              <a:rPr lang="en-GB" smtClean="0"/>
              <a:t>19/12/2025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3041541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043C40A1-D280-44D5-926E-EF1DB48A6AE5}" type="datetimeFigureOut">
              <a:rPr lang="en-GB" smtClean="0"/>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952399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043C40A1-D280-44D5-926E-EF1DB48A6AE5}" type="datetimeFigureOut">
              <a:rPr lang="en-GB" smtClean="0"/>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225F1-C040-4489-A4B1-998A066B622D}" type="slidenum">
              <a:rPr lang="en-GB" smtClean="0"/>
              <a:t>‹#›</a:t>
            </a:fld>
            <a:endParaRPr lang="en-GB"/>
          </a:p>
        </p:txBody>
      </p:sp>
    </p:spTree>
    <p:extLst>
      <p:ext uri="{BB962C8B-B14F-4D97-AF65-F5344CB8AC3E}">
        <p14:creationId xmlns:p14="http://schemas.microsoft.com/office/powerpoint/2010/main" val="189619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43C40A1-D280-44D5-926E-EF1DB48A6AE5}" type="datetimeFigureOut">
              <a:rPr lang="en-GB" smtClean="0"/>
              <a:t>19/12/2025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922225F1-C040-4489-A4B1-998A066B622D}" type="slidenum">
              <a:rPr lang="en-GB" smtClean="0"/>
              <a:t>‹#›</a:t>
            </a:fld>
            <a:endParaRPr lang="en-GB"/>
          </a:p>
        </p:txBody>
      </p:sp>
    </p:spTree>
    <p:extLst>
      <p:ext uri="{BB962C8B-B14F-4D97-AF65-F5344CB8AC3E}">
        <p14:creationId xmlns:p14="http://schemas.microsoft.com/office/powerpoint/2010/main" val="23527113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atcan.org.uk/events/2025-state-of-the-nation-webinar/" TargetMode="External"/><Relationship Id="rId13" Type="http://schemas.openxmlformats.org/officeDocument/2006/relationships/hyperlink" Target="https://www.natcan.org.uk/reports/nkca-state-of-the-nation-patient-and-public-report-2025-2/" TargetMode="External"/><Relationship Id="rId18" Type="http://schemas.openxmlformats.org/officeDocument/2006/relationships/image" Target="../media/image7.png"/><Relationship Id="rId3" Type="http://schemas.openxmlformats.org/officeDocument/2006/relationships/hyperlink" Target="https://rcs-ceu.shinyapps.io/NKCA/" TargetMode="External"/><Relationship Id="rId21" Type="http://schemas.openxmlformats.org/officeDocument/2006/relationships/image" Target="../media/image10.svg"/><Relationship Id="rId7" Type="http://schemas.openxmlformats.org/officeDocument/2006/relationships/hyperlink" Target="https://www.natcan.org.uk/wp-content/uploads/2025/09/NKCA-SotN-2025-Outlier-Communications.pdf" TargetMode="External"/><Relationship Id="rId12" Type="http://schemas.openxmlformats.org/officeDocument/2006/relationships/hyperlink" Target="https://www.natcan.org.uk/audits/kidney/" TargetMode="External"/><Relationship Id="rId17" Type="http://schemas.openxmlformats.org/officeDocument/2006/relationships/image" Target="../media/image6.svg"/><Relationship Id="rId2" Type="http://schemas.openxmlformats.org/officeDocument/2006/relationships/hyperlink" Target="https://www.natcan.org.uk/news/audit/kidney/" TargetMode="External"/><Relationship Id="rId16" Type="http://schemas.openxmlformats.org/officeDocument/2006/relationships/image" Target="../media/image5.png"/><Relationship Id="rId20"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hyperlink" Target="https://www.natcan.org.uk/reports/nkca-state-of-the-nation-report-2025/" TargetMode="External"/><Relationship Id="rId11" Type="http://schemas.openxmlformats.org/officeDocument/2006/relationships/hyperlink" Target="https://bsky.app/profile/nkca-natcan.bsky.social" TargetMode="External"/><Relationship Id="rId5" Type="http://schemas.openxmlformats.org/officeDocument/2006/relationships/image" Target="../media/image2.png"/><Relationship Id="rId15" Type="http://schemas.openxmlformats.org/officeDocument/2006/relationships/image" Target="../media/image4.svg"/><Relationship Id="rId10" Type="http://schemas.openxmlformats.org/officeDocument/2006/relationships/hyperlink" Target="https://www.linkedin.com/showcase/national-kidney-cancer-audit-nkca/" TargetMode="External"/><Relationship Id="rId19" Type="http://schemas.openxmlformats.org/officeDocument/2006/relationships/image" Target="../media/image8.svg"/><Relationship Id="rId4" Type="http://schemas.openxmlformats.org/officeDocument/2006/relationships/image" Target="../media/image1.jpeg"/><Relationship Id="rId9" Type="http://schemas.openxmlformats.org/officeDocument/2006/relationships/hyperlink" Target="https://www.natcan.org.uk/events/natcan-audits-lunchtime-webinars-hosted-by-rcr/" TargetMode="Externa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F5740-C01D-5846-9537-FC686F2AB84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D8F838-84B4-9320-49CF-6C0430C6DB83}"/>
              </a:ext>
            </a:extLst>
          </p:cNvPr>
          <p:cNvSpPr txBox="1"/>
          <p:nvPr/>
        </p:nvSpPr>
        <p:spPr>
          <a:xfrm>
            <a:off x="146079" y="110816"/>
            <a:ext cx="3127211" cy="707886"/>
          </a:xfrm>
          <a:prstGeom prst="rect">
            <a:avLst/>
          </a:prstGeom>
          <a:solidFill>
            <a:srgbClr val="AFCA0B"/>
          </a:solidFill>
        </p:spPr>
        <p:txBody>
          <a:bodyPr wrap="square" rtlCol="0">
            <a:spAutoFit/>
          </a:bodyPr>
          <a:lstStyle/>
          <a:p>
            <a:r>
              <a:rPr lang="en-GB" sz="2000" b="1" dirty="0"/>
              <a:t>National Kidney Cancer Audit: Impact report 2025</a:t>
            </a:r>
          </a:p>
        </p:txBody>
      </p:sp>
      <p:sp>
        <p:nvSpPr>
          <p:cNvPr id="5" name="TextBox 4">
            <a:extLst>
              <a:ext uri="{FF2B5EF4-FFF2-40B4-BE49-F238E27FC236}">
                <a16:creationId xmlns:a16="http://schemas.microsoft.com/office/drawing/2014/main" id="{8995BE61-158A-A095-C857-B6152A781133}"/>
              </a:ext>
            </a:extLst>
          </p:cNvPr>
          <p:cNvSpPr txBox="1"/>
          <p:nvPr/>
        </p:nvSpPr>
        <p:spPr>
          <a:xfrm>
            <a:off x="129409" y="2844898"/>
            <a:ext cx="1467763" cy="1546577"/>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We share </a:t>
            </a:r>
            <a:r>
              <a:rPr lang="en-GB" sz="1050" dirty="0">
                <a:hlinkClick r:id="rId2"/>
              </a:rPr>
              <a:t>quarterly updates </a:t>
            </a:r>
            <a:r>
              <a:rPr lang="en-GB" sz="1050" dirty="0"/>
              <a:t>with our 300+ contacts informing them on the progress the team has made as well as highlighting recent findings and resources.</a:t>
            </a:r>
          </a:p>
        </p:txBody>
      </p:sp>
      <p:sp>
        <p:nvSpPr>
          <p:cNvPr id="6" name="TextBox 5">
            <a:extLst>
              <a:ext uri="{FF2B5EF4-FFF2-40B4-BE49-F238E27FC236}">
                <a16:creationId xmlns:a16="http://schemas.microsoft.com/office/drawing/2014/main" id="{21017B51-C50E-598C-77A5-071A2B967825}"/>
              </a:ext>
            </a:extLst>
          </p:cNvPr>
          <p:cNvSpPr txBox="1"/>
          <p:nvPr/>
        </p:nvSpPr>
        <p:spPr>
          <a:xfrm>
            <a:off x="1241643" y="1031305"/>
            <a:ext cx="2420607" cy="461665"/>
          </a:xfrm>
          <a:prstGeom prst="rect">
            <a:avLst/>
          </a:prstGeom>
          <a:noFill/>
        </p:spPr>
        <p:txBody>
          <a:bodyPr wrap="square" rtlCol="0">
            <a:spAutoFit/>
          </a:bodyPr>
          <a:lstStyle/>
          <a:p>
            <a:r>
              <a:rPr lang="en-GB" sz="1200" b="1" dirty="0"/>
              <a:t>	State of the Nation 	Report</a:t>
            </a:r>
          </a:p>
        </p:txBody>
      </p:sp>
      <p:sp>
        <p:nvSpPr>
          <p:cNvPr id="7" name="TextBox 6">
            <a:extLst>
              <a:ext uri="{FF2B5EF4-FFF2-40B4-BE49-F238E27FC236}">
                <a16:creationId xmlns:a16="http://schemas.microsoft.com/office/drawing/2014/main" id="{6C6F9A4B-1E30-C31A-5ECE-CBCAEF6D380A}"/>
              </a:ext>
            </a:extLst>
          </p:cNvPr>
          <p:cNvSpPr txBox="1"/>
          <p:nvPr/>
        </p:nvSpPr>
        <p:spPr>
          <a:xfrm>
            <a:off x="122988" y="5102364"/>
            <a:ext cx="3127212" cy="276999"/>
          </a:xfrm>
          <a:prstGeom prst="rect">
            <a:avLst/>
          </a:prstGeom>
          <a:noFill/>
        </p:spPr>
        <p:txBody>
          <a:bodyPr wrap="square" rtlCol="0">
            <a:spAutoFit/>
          </a:bodyPr>
          <a:lstStyle/>
          <a:p>
            <a:r>
              <a:rPr lang="en-GB" sz="1200" b="1" dirty="0"/>
              <a:t>	trusts’ data on </a:t>
            </a:r>
            <a:r>
              <a:rPr lang="en-GB" sz="1200" b="1" dirty="0">
                <a:hlinkClick r:id="rId3"/>
              </a:rPr>
              <a:t>dashboard</a:t>
            </a:r>
            <a:endParaRPr lang="en-GB" sz="1200" b="1" dirty="0"/>
          </a:p>
        </p:txBody>
      </p:sp>
      <p:sp>
        <p:nvSpPr>
          <p:cNvPr id="11" name="Rectangle 10">
            <a:extLst>
              <a:ext uri="{FF2B5EF4-FFF2-40B4-BE49-F238E27FC236}">
                <a16:creationId xmlns:a16="http://schemas.microsoft.com/office/drawing/2014/main" id="{E70E7A0B-B9D0-4BFE-97DB-791D61C8F6D6}"/>
              </a:ext>
            </a:extLst>
          </p:cNvPr>
          <p:cNvSpPr/>
          <p:nvPr/>
        </p:nvSpPr>
        <p:spPr>
          <a:xfrm>
            <a:off x="0" y="0"/>
            <a:ext cx="6858000" cy="9906000"/>
          </a:xfrm>
          <a:prstGeom prst="rect">
            <a:avLst/>
          </a:prstGeom>
          <a:noFill/>
          <a:ln w="28575">
            <a:solidFill>
              <a:srgbClr val="AFCA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2" descr="I:\HQIP Logos\HQIP Jpeg Logos\HQIP_logo_large.jpg">
            <a:extLst>
              <a:ext uri="{FF2B5EF4-FFF2-40B4-BE49-F238E27FC236}">
                <a16:creationId xmlns:a16="http://schemas.microsoft.com/office/drawing/2014/main" id="{247F4590-1231-2E6F-E677-6FA97074AF80}"/>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1300" b="14929"/>
          <a:stretch/>
        </p:blipFill>
        <p:spPr bwMode="auto">
          <a:xfrm>
            <a:off x="4991100" y="108323"/>
            <a:ext cx="1720821" cy="67154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A green and black logo&#10;&#10;Description automatically generated">
            <a:extLst>
              <a:ext uri="{FF2B5EF4-FFF2-40B4-BE49-F238E27FC236}">
                <a16:creationId xmlns:a16="http://schemas.microsoft.com/office/drawing/2014/main" id="{6626F467-5ABA-55C2-DA2B-6EDCF71CC3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2893" y="108323"/>
            <a:ext cx="1545209" cy="669049"/>
          </a:xfrm>
          <a:prstGeom prst="rect">
            <a:avLst/>
          </a:prstGeom>
        </p:spPr>
      </p:pic>
      <p:sp>
        <p:nvSpPr>
          <p:cNvPr id="14" name="TextBox 13">
            <a:extLst>
              <a:ext uri="{FF2B5EF4-FFF2-40B4-BE49-F238E27FC236}">
                <a16:creationId xmlns:a16="http://schemas.microsoft.com/office/drawing/2014/main" id="{FF93FA05-A517-8320-A87F-640E994D9791}"/>
              </a:ext>
            </a:extLst>
          </p:cNvPr>
          <p:cNvSpPr txBox="1"/>
          <p:nvPr/>
        </p:nvSpPr>
        <p:spPr>
          <a:xfrm>
            <a:off x="5263381" y="9621651"/>
            <a:ext cx="1460652" cy="313932"/>
          </a:xfrm>
          <a:prstGeom prst="rect">
            <a:avLst/>
          </a:prstGeom>
          <a:noFill/>
        </p:spPr>
        <p:txBody>
          <a:bodyPr wrap="square" lIns="128016" tIns="64008" rIns="128016" bIns="64008" rtlCol="0">
            <a:spAutoFit/>
          </a:bodyPr>
          <a:lstStyle/>
          <a:p>
            <a:pPr algn="r"/>
            <a:r>
              <a:rPr lang="en-GB" sz="1200" dirty="0"/>
              <a:t>December 2025</a:t>
            </a:r>
          </a:p>
        </p:txBody>
      </p:sp>
      <p:sp>
        <p:nvSpPr>
          <p:cNvPr id="15" name="TextBox 14">
            <a:extLst>
              <a:ext uri="{FF2B5EF4-FFF2-40B4-BE49-F238E27FC236}">
                <a16:creationId xmlns:a16="http://schemas.microsoft.com/office/drawing/2014/main" id="{0BEA3D1A-33FB-60A8-7D48-076026658923}"/>
              </a:ext>
            </a:extLst>
          </p:cNvPr>
          <p:cNvSpPr txBox="1"/>
          <p:nvPr/>
        </p:nvSpPr>
        <p:spPr>
          <a:xfrm>
            <a:off x="42499" y="9673038"/>
            <a:ext cx="4572752" cy="261610"/>
          </a:xfrm>
          <a:prstGeom prst="rect">
            <a:avLst/>
          </a:prstGeom>
          <a:noFill/>
        </p:spPr>
        <p:txBody>
          <a:bodyPr wrap="square" rtlCol="0">
            <a:spAutoFit/>
          </a:bodyPr>
          <a:lstStyle/>
          <a:p>
            <a:r>
              <a:rPr lang="en-GB" sz="1100" b="1" i="1" dirty="0"/>
              <a:t>© 2025 Healthcare Quality Improvement Partnership (HQIP)</a:t>
            </a:r>
            <a:endParaRPr lang="en-GB" sz="1100" dirty="0"/>
          </a:p>
        </p:txBody>
      </p:sp>
      <p:sp>
        <p:nvSpPr>
          <p:cNvPr id="16" name="TextBox 15">
            <a:extLst>
              <a:ext uri="{FF2B5EF4-FFF2-40B4-BE49-F238E27FC236}">
                <a16:creationId xmlns:a16="http://schemas.microsoft.com/office/drawing/2014/main" id="{7330E568-A649-07A5-D9A6-F436C8A882DF}"/>
              </a:ext>
            </a:extLst>
          </p:cNvPr>
          <p:cNvSpPr txBox="1"/>
          <p:nvPr/>
        </p:nvSpPr>
        <p:spPr>
          <a:xfrm>
            <a:off x="154494" y="964021"/>
            <a:ext cx="1128514" cy="338554"/>
          </a:xfrm>
          <a:prstGeom prst="rect">
            <a:avLst/>
          </a:prstGeom>
          <a:solidFill>
            <a:srgbClr val="AFCA0B"/>
          </a:solidFill>
          <a:ln>
            <a:solidFill>
              <a:srgbClr val="AFCA0B"/>
            </a:solidFill>
          </a:ln>
        </p:spPr>
        <p:txBody>
          <a:bodyPr wrap="none" rtlCol="0">
            <a:spAutoFit/>
          </a:bodyPr>
          <a:lstStyle/>
          <a:p>
            <a:r>
              <a:rPr lang="en-GB" sz="1600" b="1" dirty="0"/>
              <a:t>Highlights</a:t>
            </a:r>
          </a:p>
        </p:txBody>
      </p:sp>
      <p:grpSp>
        <p:nvGrpSpPr>
          <p:cNvPr id="19" name="Group 18">
            <a:extLst>
              <a:ext uri="{FF2B5EF4-FFF2-40B4-BE49-F238E27FC236}">
                <a16:creationId xmlns:a16="http://schemas.microsoft.com/office/drawing/2014/main" id="{90E20176-4DF2-5A01-0BC5-DDB4C01A5D24}"/>
              </a:ext>
            </a:extLst>
          </p:cNvPr>
          <p:cNvGrpSpPr/>
          <p:nvPr/>
        </p:nvGrpSpPr>
        <p:grpSpPr>
          <a:xfrm>
            <a:off x="1345636" y="991232"/>
            <a:ext cx="379344" cy="360019"/>
            <a:chOff x="3976587" y="3579223"/>
            <a:chExt cx="379344" cy="360019"/>
          </a:xfrm>
        </p:grpSpPr>
        <p:sp>
          <p:nvSpPr>
            <p:cNvPr id="17" name="Oval 16">
              <a:extLst>
                <a:ext uri="{FF2B5EF4-FFF2-40B4-BE49-F238E27FC236}">
                  <a16:creationId xmlns:a16="http://schemas.microsoft.com/office/drawing/2014/main" id="{DE2522E4-6162-CADA-4D58-A316D005BFF4}"/>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18" name="TextBox 17">
              <a:extLst>
                <a:ext uri="{FF2B5EF4-FFF2-40B4-BE49-F238E27FC236}">
                  <a16:creationId xmlns:a16="http://schemas.microsoft.com/office/drawing/2014/main" id="{3F0CCD1F-C403-4423-01E6-FC4EFCCDE3EE}"/>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1</a:t>
              </a:r>
            </a:p>
          </p:txBody>
        </p:sp>
      </p:grpSp>
      <p:grpSp>
        <p:nvGrpSpPr>
          <p:cNvPr id="21" name="Group 20">
            <a:extLst>
              <a:ext uri="{FF2B5EF4-FFF2-40B4-BE49-F238E27FC236}">
                <a16:creationId xmlns:a16="http://schemas.microsoft.com/office/drawing/2014/main" id="{24CA547A-B0CE-757B-BEB9-5995DC270C1A}"/>
              </a:ext>
            </a:extLst>
          </p:cNvPr>
          <p:cNvGrpSpPr/>
          <p:nvPr/>
        </p:nvGrpSpPr>
        <p:grpSpPr>
          <a:xfrm>
            <a:off x="3477208" y="991232"/>
            <a:ext cx="379344" cy="360019"/>
            <a:chOff x="3976587" y="3579223"/>
            <a:chExt cx="379344" cy="360019"/>
          </a:xfrm>
        </p:grpSpPr>
        <p:sp>
          <p:nvSpPr>
            <p:cNvPr id="22" name="Oval 21">
              <a:extLst>
                <a:ext uri="{FF2B5EF4-FFF2-40B4-BE49-F238E27FC236}">
                  <a16:creationId xmlns:a16="http://schemas.microsoft.com/office/drawing/2014/main" id="{5BB91C2A-A16E-FE53-84D6-064412862028}"/>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23" name="TextBox 22">
              <a:extLst>
                <a:ext uri="{FF2B5EF4-FFF2-40B4-BE49-F238E27FC236}">
                  <a16:creationId xmlns:a16="http://schemas.microsoft.com/office/drawing/2014/main" id="{44583CED-E1A8-27FB-5B62-5130CBB57A45}"/>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4</a:t>
              </a:r>
            </a:p>
          </p:txBody>
        </p:sp>
      </p:grpSp>
      <p:grpSp>
        <p:nvGrpSpPr>
          <p:cNvPr id="28" name="Group 27">
            <a:extLst>
              <a:ext uri="{FF2B5EF4-FFF2-40B4-BE49-F238E27FC236}">
                <a16:creationId xmlns:a16="http://schemas.microsoft.com/office/drawing/2014/main" id="{E3E4E244-3486-5E56-5A3C-71686421585C}"/>
              </a:ext>
            </a:extLst>
          </p:cNvPr>
          <p:cNvGrpSpPr/>
          <p:nvPr/>
        </p:nvGrpSpPr>
        <p:grpSpPr>
          <a:xfrm>
            <a:off x="165458" y="5057727"/>
            <a:ext cx="471602" cy="360019"/>
            <a:chOff x="3376498" y="3884805"/>
            <a:chExt cx="471602" cy="360019"/>
          </a:xfrm>
        </p:grpSpPr>
        <p:sp>
          <p:nvSpPr>
            <p:cNvPr id="26" name="Oval 25">
              <a:extLst>
                <a:ext uri="{FF2B5EF4-FFF2-40B4-BE49-F238E27FC236}">
                  <a16:creationId xmlns:a16="http://schemas.microsoft.com/office/drawing/2014/main" id="{C9D1C8E0-26CB-3556-15A9-7265E32D1F3A}"/>
                </a:ext>
              </a:extLst>
            </p:cNvPr>
            <p:cNvSpPr/>
            <p:nvPr/>
          </p:nvSpPr>
          <p:spPr>
            <a:xfrm>
              <a:off x="3424123" y="3884805"/>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27" name="TextBox 26">
              <a:extLst>
                <a:ext uri="{FF2B5EF4-FFF2-40B4-BE49-F238E27FC236}">
                  <a16:creationId xmlns:a16="http://schemas.microsoft.com/office/drawing/2014/main" id="{14766A83-10CE-85FB-084D-A08CEEA2204C}"/>
                </a:ext>
              </a:extLst>
            </p:cNvPr>
            <p:cNvSpPr txBox="1"/>
            <p:nvPr/>
          </p:nvSpPr>
          <p:spPr>
            <a:xfrm>
              <a:off x="3376498" y="3929469"/>
              <a:ext cx="471602" cy="276999"/>
            </a:xfrm>
            <a:prstGeom prst="rect">
              <a:avLst/>
            </a:prstGeom>
            <a:noFill/>
          </p:spPr>
          <p:txBody>
            <a:bodyPr wrap="square" rtlCol="0">
              <a:spAutoFit/>
            </a:bodyPr>
            <a:lstStyle/>
            <a:p>
              <a:pPr algn="ctr"/>
              <a:r>
                <a:rPr lang="en-GB" sz="1200" b="1" dirty="0"/>
                <a:t>120</a:t>
              </a:r>
            </a:p>
          </p:txBody>
        </p:sp>
      </p:grpSp>
      <p:grpSp>
        <p:nvGrpSpPr>
          <p:cNvPr id="31" name="Group 30">
            <a:extLst>
              <a:ext uri="{FF2B5EF4-FFF2-40B4-BE49-F238E27FC236}">
                <a16:creationId xmlns:a16="http://schemas.microsoft.com/office/drawing/2014/main" id="{B11BF140-D35A-32DC-9BF3-C289B1A2312B}"/>
              </a:ext>
            </a:extLst>
          </p:cNvPr>
          <p:cNvGrpSpPr/>
          <p:nvPr/>
        </p:nvGrpSpPr>
        <p:grpSpPr>
          <a:xfrm>
            <a:off x="222531" y="2481450"/>
            <a:ext cx="379344" cy="360019"/>
            <a:chOff x="3976587" y="3579223"/>
            <a:chExt cx="379344" cy="360019"/>
          </a:xfrm>
        </p:grpSpPr>
        <p:sp>
          <p:nvSpPr>
            <p:cNvPr id="32" name="Oval 31">
              <a:extLst>
                <a:ext uri="{FF2B5EF4-FFF2-40B4-BE49-F238E27FC236}">
                  <a16:creationId xmlns:a16="http://schemas.microsoft.com/office/drawing/2014/main" id="{92B81E8B-B985-9ACA-A163-4133692A7356}"/>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33" name="TextBox 32">
              <a:extLst>
                <a:ext uri="{FF2B5EF4-FFF2-40B4-BE49-F238E27FC236}">
                  <a16:creationId xmlns:a16="http://schemas.microsoft.com/office/drawing/2014/main" id="{326D672C-8123-45CF-7A8F-C520327C75EF}"/>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3</a:t>
              </a:r>
            </a:p>
          </p:txBody>
        </p:sp>
      </p:grpSp>
      <p:sp>
        <p:nvSpPr>
          <p:cNvPr id="4" name="Rectangle 3">
            <a:extLst>
              <a:ext uri="{FF2B5EF4-FFF2-40B4-BE49-F238E27FC236}">
                <a16:creationId xmlns:a16="http://schemas.microsoft.com/office/drawing/2014/main" id="{2215F7AC-B4CD-2D31-5A1F-49C1AC6F4504}"/>
              </a:ext>
            </a:extLst>
          </p:cNvPr>
          <p:cNvSpPr/>
          <p:nvPr/>
        </p:nvSpPr>
        <p:spPr>
          <a:xfrm>
            <a:off x="157499" y="961086"/>
            <a:ext cx="6557883" cy="355668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0395DFA-AC37-0705-FF5E-90EE95CF0C59}"/>
              </a:ext>
            </a:extLst>
          </p:cNvPr>
          <p:cNvSpPr txBox="1"/>
          <p:nvPr/>
        </p:nvSpPr>
        <p:spPr>
          <a:xfrm>
            <a:off x="3817348" y="1031305"/>
            <a:ext cx="1976074" cy="276999"/>
          </a:xfrm>
          <a:prstGeom prst="rect">
            <a:avLst/>
          </a:prstGeom>
          <a:noFill/>
        </p:spPr>
        <p:txBody>
          <a:bodyPr wrap="square" rtlCol="0">
            <a:spAutoFit/>
          </a:bodyPr>
          <a:lstStyle/>
          <a:p>
            <a:r>
              <a:rPr lang="en-GB" sz="1200" b="1" dirty="0"/>
              <a:t>data dashboard updates</a:t>
            </a:r>
          </a:p>
        </p:txBody>
      </p:sp>
      <p:sp>
        <p:nvSpPr>
          <p:cNvPr id="10" name="TextBox 9">
            <a:extLst>
              <a:ext uri="{FF2B5EF4-FFF2-40B4-BE49-F238E27FC236}">
                <a16:creationId xmlns:a16="http://schemas.microsoft.com/office/drawing/2014/main" id="{630DC561-8100-2DB5-F2D8-5A4FA57B638D}"/>
              </a:ext>
            </a:extLst>
          </p:cNvPr>
          <p:cNvSpPr txBox="1"/>
          <p:nvPr/>
        </p:nvSpPr>
        <p:spPr>
          <a:xfrm>
            <a:off x="138310" y="1392139"/>
            <a:ext cx="2941366" cy="738664"/>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The NKCA published its </a:t>
            </a:r>
            <a:r>
              <a:rPr lang="en-GB" sz="1050" dirty="0">
                <a:hlinkClick r:id="rId6"/>
              </a:rPr>
              <a:t>2</a:t>
            </a:r>
            <a:r>
              <a:rPr lang="en-GB" sz="1050" baseline="30000" dirty="0">
                <a:hlinkClick r:id="rId6"/>
              </a:rPr>
              <a:t>nd</a:t>
            </a:r>
            <a:r>
              <a:rPr lang="en-GB" sz="1050" dirty="0">
                <a:hlinkClick r:id="rId6"/>
              </a:rPr>
              <a:t> State of the Nation Report </a:t>
            </a:r>
            <a:r>
              <a:rPr lang="en-GB" sz="1050" dirty="0"/>
              <a:t>in September 2025 reporting on 8 Performance Indicators (PIs) based on patients diagnosed (2018-2022).</a:t>
            </a:r>
          </a:p>
        </p:txBody>
      </p:sp>
      <p:sp>
        <p:nvSpPr>
          <p:cNvPr id="25" name="TextBox 24">
            <a:extLst>
              <a:ext uri="{FF2B5EF4-FFF2-40B4-BE49-F238E27FC236}">
                <a16:creationId xmlns:a16="http://schemas.microsoft.com/office/drawing/2014/main" id="{329FF2A7-E559-6F6A-0CB5-681C5E3CF4B0}"/>
              </a:ext>
            </a:extLst>
          </p:cNvPr>
          <p:cNvSpPr txBox="1"/>
          <p:nvPr/>
        </p:nvSpPr>
        <p:spPr>
          <a:xfrm>
            <a:off x="3370216" y="1363975"/>
            <a:ext cx="3414123" cy="738664"/>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The data dashboard hosts results for 2 Performance Indicators and 8 data quality metrics, refreshed quarterly. In 2025, provider results for </a:t>
            </a:r>
            <a:r>
              <a:rPr lang="en-GB" sz="1050" dirty="0" err="1"/>
              <a:t>SotN</a:t>
            </a:r>
            <a:r>
              <a:rPr lang="en-GB" sz="1050" dirty="0"/>
              <a:t> PIs are available on the data dashboard. </a:t>
            </a:r>
          </a:p>
        </p:txBody>
      </p:sp>
      <p:sp>
        <p:nvSpPr>
          <p:cNvPr id="38" name="TextBox 37">
            <a:extLst>
              <a:ext uri="{FF2B5EF4-FFF2-40B4-BE49-F238E27FC236}">
                <a16:creationId xmlns:a16="http://schemas.microsoft.com/office/drawing/2014/main" id="{C3A2D1F2-9134-08A1-1873-4CD2F76FC154}"/>
              </a:ext>
            </a:extLst>
          </p:cNvPr>
          <p:cNvSpPr txBox="1"/>
          <p:nvPr/>
        </p:nvSpPr>
        <p:spPr>
          <a:xfrm>
            <a:off x="213986" y="2112796"/>
            <a:ext cx="6445265" cy="307777"/>
          </a:xfrm>
          <a:prstGeom prst="rect">
            <a:avLst/>
          </a:prstGeom>
          <a:solidFill>
            <a:srgbClr val="AFCA0B"/>
          </a:solidFill>
        </p:spPr>
        <p:txBody>
          <a:bodyPr wrap="square">
            <a:spAutoFit/>
          </a:bodyPr>
          <a:lstStyle/>
          <a:p>
            <a:pPr algn="ctr"/>
            <a:r>
              <a:rPr lang="en-GB" sz="1400" dirty="0"/>
              <a:t>Between August and November 2025, there were </a:t>
            </a:r>
            <a:r>
              <a:rPr lang="en-GB" sz="1400" b="1" dirty="0"/>
              <a:t>425 visits </a:t>
            </a:r>
            <a:r>
              <a:rPr lang="en-GB" sz="1400" dirty="0"/>
              <a:t>to the data dashboard</a:t>
            </a:r>
          </a:p>
        </p:txBody>
      </p:sp>
      <p:sp>
        <p:nvSpPr>
          <p:cNvPr id="39" name="TextBox 38">
            <a:extLst>
              <a:ext uri="{FF2B5EF4-FFF2-40B4-BE49-F238E27FC236}">
                <a16:creationId xmlns:a16="http://schemas.microsoft.com/office/drawing/2014/main" id="{405F54DD-2576-CAC3-BE9D-ED45559DBB5F}"/>
              </a:ext>
            </a:extLst>
          </p:cNvPr>
          <p:cNvSpPr txBox="1"/>
          <p:nvPr/>
        </p:nvSpPr>
        <p:spPr>
          <a:xfrm>
            <a:off x="601875" y="2516486"/>
            <a:ext cx="1007850" cy="276999"/>
          </a:xfrm>
          <a:prstGeom prst="rect">
            <a:avLst/>
          </a:prstGeom>
          <a:noFill/>
        </p:spPr>
        <p:txBody>
          <a:bodyPr wrap="square" rtlCol="0">
            <a:spAutoFit/>
          </a:bodyPr>
          <a:lstStyle/>
          <a:p>
            <a:r>
              <a:rPr lang="en-GB" sz="1200" b="1" dirty="0"/>
              <a:t>newsletters</a:t>
            </a:r>
          </a:p>
        </p:txBody>
      </p:sp>
      <p:grpSp>
        <p:nvGrpSpPr>
          <p:cNvPr id="40" name="Group 39">
            <a:extLst>
              <a:ext uri="{FF2B5EF4-FFF2-40B4-BE49-F238E27FC236}">
                <a16:creationId xmlns:a16="http://schemas.microsoft.com/office/drawing/2014/main" id="{E8C448C5-66D3-8A5E-47CA-EA0EABFC6475}"/>
              </a:ext>
            </a:extLst>
          </p:cNvPr>
          <p:cNvGrpSpPr/>
          <p:nvPr/>
        </p:nvGrpSpPr>
        <p:grpSpPr>
          <a:xfrm>
            <a:off x="1761726" y="2481450"/>
            <a:ext cx="379344" cy="360019"/>
            <a:chOff x="3976587" y="3579223"/>
            <a:chExt cx="379344" cy="360019"/>
          </a:xfrm>
        </p:grpSpPr>
        <p:sp>
          <p:nvSpPr>
            <p:cNvPr id="41" name="Oval 40">
              <a:extLst>
                <a:ext uri="{FF2B5EF4-FFF2-40B4-BE49-F238E27FC236}">
                  <a16:creationId xmlns:a16="http://schemas.microsoft.com/office/drawing/2014/main" id="{D076B66F-4350-CEFB-E63F-83D9881FEED3}"/>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42" name="TextBox 41">
              <a:extLst>
                <a:ext uri="{FF2B5EF4-FFF2-40B4-BE49-F238E27FC236}">
                  <a16:creationId xmlns:a16="http://schemas.microsoft.com/office/drawing/2014/main" id="{206B36F8-ABDF-25E2-030D-6B01BCC383C2}"/>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4</a:t>
              </a:r>
            </a:p>
          </p:txBody>
        </p:sp>
      </p:grpSp>
      <p:sp>
        <p:nvSpPr>
          <p:cNvPr id="43" name="TextBox 42">
            <a:extLst>
              <a:ext uri="{FF2B5EF4-FFF2-40B4-BE49-F238E27FC236}">
                <a16:creationId xmlns:a16="http://schemas.microsoft.com/office/drawing/2014/main" id="{5F82FCF5-7A45-43CE-B22E-9471338DCD49}"/>
              </a:ext>
            </a:extLst>
          </p:cNvPr>
          <p:cNvSpPr txBox="1"/>
          <p:nvPr/>
        </p:nvSpPr>
        <p:spPr>
          <a:xfrm>
            <a:off x="2141070" y="2516486"/>
            <a:ext cx="1327118" cy="276999"/>
          </a:xfrm>
          <a:prstGeom prst="rect">
            <a:avLst/>
          </a:prstGeom>
          <a:noFill/>
        </p:spPr>
        <p:txBody>
          <a:bodyPr wrap="square" rtlCol="0">
            <a:spAutoFit/>
          </a:bodyPr>
          <a:lstStyle/>
          <a:p>
            <a:r>
              <a:rPr lang="en-GB" sz="1200" b="1" dirty="0"/>
              <a:t>presentations</a:t>
            </a:r>
          </a:p>
        </p:txBody>
      </p:sp>
      <p:grpSp>
        <p:nvGrpSpPr>
          <p:cNvPr id="44" name="Group 43">
            <a:extLst>
              <a:ext uri="{FF2B5EF4-FFF2-40B4-BE49-F238E27FC236}">
                <a16:creationId xmlns:a16="http://schemas.microsoft.com/office/drawing/2014/main" id="{B783B5B2-7C7F-3B04-48B9-32399B05FC0E}"/>
              </a:ext>
            </a:extLst>
          </p:cNvPr>
          <p:cNvGrpSpPr/>
          <p:nvPr/>
        </p:nvGrpSpPr>
        <p:grpSpPr>
          <a:xfrm>
            <a:off x="4233535" y="2496124"/>
            <a:ext cx="392407" cy="360019"/>
            <a:chOff x="3976587" y="3579223"/>
            <a:chExt cx="392407" cy="360019"/>
          </a:xfrm>
        </p:grpSpPr>
        <p:sp>
          <p:nvSpPr>
            <p:cNvPr id="45" name="Oval 44">
              <a:extLst>
                <a:ext uri="{FF2B5EF4-FFF2-40B4-BE49-F238E27FC236}">
                  <a16:creationId xmlns:a16="http://schemas.microsoft.com/office/drawing/2014/main" id="{20B83A55-1871-B182-99EF-596635EDD7C9}"/>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46" name="TextBox 45">
              <a:extLst>
                <a:ext uri="{FF2B5EF4-FFF2-40B4-BE49-F238E27FC236}">
                  <a16:creationId xmlns:a16="http://schemas.microsoft.com/office/drawing/2014/main" id="{A8282218-A1CB-B4B4-583B-8CA5FA18ED35}"/>
                </a:ext>
              </a:extLst>
            </p:cNvPr>
            <p:cNvSpPr txBox="1"/>
            <p:nvPr/>
          </p:nvSpPr>
          <p:spPr>
            <a:xfrm>
              <a:off x="3989650" y="3623887"/>
              <a:ext cx="379344" cy="276999"/>
            </a:xfrm>
            <a:prstGeom prst="rect">
              <a:avLst/>
            </a:prstGeom>
            <a:noFill/>
          </p:spPr>
          <p:txBody>
            <a:bodyPr wrap="square" rtlCol="0">
              <a:spAutoFit/>
            </a:bodyPr>
            <a:lstStyle/>
            <a:p>
              <a:pPr algn="ctr"/>
              <a:r>
                <a:rPr lang="en-GB" sz="1200" b="1" dirty="0"/>
                <a:t>2</a:t>
              </a:r>
            </a:p>
          </p:txBody>
        </p:sp>
      </p:grpSp>
      <p:sp>
        <p:nvSpPr>
          <p:cNvPr id="47" name="TextBox 46">
            <a:extLst>
              <a:ext uri="{FF2B5EF4-FFF2-40B4-BE49-F238E27FC236}">
                <a16:creationId xmlns:a16="http://schemas.microsoft.com/office/drawing/2014/main" id="{D567C991-773D-9AD2-16A9-9078E73BB9A6}"/>
              </a:ext>
            </a:extLst>
          </p:cNvPr>
          <p:cNvSpPr txBox="1"/>
          <p:nvPr/>
        </p:nvSpPr>
        <p:spPr>
          <a:xfrm>
            <a:off x="4621276" y="2535552"/>
            <a:ext cx="2106659" cy="276999"/>
          </a:xfrm>
          <a:prstGeom prst="rect">
            <a:avLst/>
          </a:prstGeom>
          <a:noFill/>
        </p:spPr>
        <p:txBody>
          <a:bodyPr wrap="square" rtlCol="0">
            <a:spAutoFit/>
          </a:bodyPr>
          <a:lstStyle/>
          <a:p>
            <a:r>
              <a:rPr lang="en-GB" sz="1200" b="1" dirty="0"/>
              <a:t>new social media platforms</a:t>
            </a:r>
          </a:p>
        </p:txBody>
      </p:sp>
      <p:grpSp>
        <p:nvGrpSpPr>
          <p:cNvPr id="48" name="Group 47">
            <a:extLst>
              <a:ext uri="{FF2B5EF4-FFF2-40B4-BE49-F238E27FC236}">
                <a16:creationId xmlns:a16="http://schemas.microsoft.com/office/drawing/2014/main" id="{A4EBFBC7-E816-0E54-3899-8AB51A770286}"/>
              </a:ext>
            </a:extLst>
          </p:cNvPr>
          <p:cNvGrpSpPr/>
          <p:nvPr/>
        </p:nvGrpSpPr>
        <p:grpSpPr>
          <a:xfrm>
            <a:off x="4235907" y="3590955"/>
            <a:ext cx="379344" cy="360019"/>
            <a:chOff x="3976587" y="3579223"/>
            <a:chExt cx="379344" cy="360019"/>
          </a:xfrm>
        </p:grpSpPr>
        <p:sp>
          <p:nvSpPr>
            <p:cNvPr id="49" name="Oval 48">
              <a:extLst>
                <a:ext uri="{FF2B5EF4-FFF2-40B4-BE49-F238E27FC236}">
                  <a16:creationId xmlns:a16="http://schemas.microsoft.com/office/drawing/2014/main" id="{1F845921-9EEA-7872-490C-D8C724A182A1}"/>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50" name="TextBox 49">
              <a:extLst>
                <a:ext uri="{FF2B5EF4-FFF2-40B4-BE49-F238E27FC236}">
                  <a16:creationId xmlns:a16="http://schemas.microsoft.com/office/drawing/2014/main" id="{EFC9874D-C132-9E0F-926C-BFAC83CC61DA}"/>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1</a:t>
              </a:r>
            </a:p>
          </p:txBody>
        </p:sp>
      </p:grpSp>
      <p:sp>
        <p:nvSpPr>
          <p:cNvPr id="51" name="TextBox 50">
            <a:extLst>
              <a:ext uri="{FF2B5EF4-FFF2-40B4-BE49-F238E27FC236}">
                <a16:creationId xmlns:a16="http://schemas.microsoft.com/office/drawing/2014/main" id="{8F24DCE6-666D-6FEA-49E8-FFBCE21BB48C}"/>
              </a:ext>
            </a:extLst>
          </p:cNvPr>
          <p:cNvSpPr txBox="1"/>
          <p:nvPr/>
        </p:nvSpPr>
        <p:spPr>
          <a:xfrm>
            <a:off x="4623804" y="3631858"/>
            <a:ext cx="1275468" cy="276999"/>
          </a:xfrm>
          <a:prstGeom prst="rect">
            <a:avLst/>
          </a:prstGeom>
          <a:noFill/>
        </p:spPr>
        <p:txBody>
          <a:bodyPr wrap="square" rtlCol="0">
            <a:spAutoFit/>
          </a:bodyPr>
          <a:lstStyle/>
          <a:p>
            <a:r>
              <a:rPr lang="en-GB" sz="1200" b="1" dirty="0"/>
              <a:t>new website</a:t>
            </a:r>
          </a:p>
        </p:txBody>
      </p:sp>
      <p:sp>
        <p:nvSpPr>
          <p:cNvPr id="52" name="TextBox 51">
            <a:extLst>
              <a:ext uri="{FF2B5EF4-FFF2-40B4-BE49-F238E27FC236}">
                <a16:creationId xmlns:a16="http://schemas.microsoft.com/office/drawing/2014/main" id="{CEAFD7FF-BFA0-3F3E-3C66-F41681B03A9C}"/>
              </a:ext>
            </a:extLst>
          </p:cNvPr>
          <p:cNvSpPr txBox="1"/>
          <p:nvPr/>
        </p:nvSpPr>
        <p:spPr>
          <a:xfrm>
            <a:off x="154215" y="4650335"/>
            <a:ext cx="2153282" cy="338554"/>
          </a:xfrm>
          <a:prstGeom prst="rect">
            <a:avLst/>
          </a:prstGeom>
          <a:solidFill>
            <a:srgbClr val="AFCA0B"/>
          </a:solidFill>
          <a:ln>
            <a:solidFill>
              <a:srgbClr val="AFCA0B"/>
            </a:solidFill>
          </a:ln>
        </p:spPr>
        <p:txBody>
          <a:bodyPr wrap="none" rtlCol="0">
            <a:spAutoFit/>
          </a:bodyPr>
          <a:lstStyle/>
          <a:p>
            <a:r>
              <a:rPr lang="en-GB" sz="1600" b="1" dirty="0"/>
              <a:t>Quality Improvement</a:t>
            </a:r>
          </a:p>
        </p:txBody>
      </p:sp>
      <p:sp>
        <p:nvSpPr>
          <p:cNvPr id="53" name="Rectangle 52">
            <a:extLst>
              <a:ext uri="{FF2B5EF4-FFF2-40B4-BE49-F238E27FC236}">
                <a16:creationId xmlns:a16="http://schemas.microsoft.com/office/drawing/2014/main" id="{A492900C-D258-3207-2345-3FCF20E1EE7C}"/>
              </a:ext>
            </a:extLst>
          </p:cNvPr>
          <p:cNvSpPr/>
          <p:nvPr/>
        </p:nvSpPr>
        <p:spPr>
          <a:xfrm>
            <a:off x="154216" y="4636154"/>
            <a:ext cx="6566122" cy="354409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a:extLst>
              <a:ext uri="{FF2B5EF4-FFF2-40B4-BE49-F238E27FC236}">
                <a16:creationId xmlns:a16="http://schemas.microsoft.com/office/drawing/2014/main" id="{E8739B8D-1D70-31E0-72EA-1AC46CE503ED}"/>
              </a:ext>
            </a:extLst>
          </p:cNvPr>
          <p:cNvSpPr txBox="1"/>
          <p:nvPr/>
        </p:nvSpPr>
        <p:spPr>
          <a:xfrm>
            <a:off x="95088" y="5422266"/>
            <a:ext cx="3027667" cy="1869743"/>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The NKCA data dashboard enables clinicians to assess performance and drive continuous quality improvement.</a:t>
            </a:r>
          </a:p>
          <a:p>
            <a:pPr marL="171450" indent="-171450">
              <a:buFont typeface="Wingdings" panose="05000000000000000000" pitchFamily="2" charset="2"/>
              <a:buChar char="ü"/>
            </a:pPr>
            <a:r>
              <a:rPr lang="en-GB" sz="1050" dirty="0"/>
              <a:t>In 2025, the NKCA ran its first </a:t>
            </a:r>
            <a:r>
              <a:rPr lang="en-GB" sz="1050" dirty="0">
                <a:hlinkClick r:id="rId7"/>
              </a:rPr>
              <a:t>outlier process</a:t>
            </a:r>
            <a:r>
              <a:rPr lang="en-GB" sz="1050" dirty="0"/>
              <a:t>, focusing on the PI “Percentage of people presenting with metastatic kidney cancer who have initial SACT within 12 months of diagnosis”. Three providers were identified as potential negative outliers and findings included potential issues with data quality which providers are looking into. </a:t>
            </a:r>
          </a:p>
        </p:txBody>
      </p:sp>
      <p:sp>
        <p:nvSpPr>
          <p:cNvPr id="55" name="TextBox 54">
            <a:extLst>
              <a:ext uri="{FF2B5EF4-FFF2-40B4-BE49-F238E27FC236}">
                <a16:creationId xmlns:a16="http://schemas.microsoft.com/office/drawing/2014/main" id="{EC7DC573-2C29-C135-6BEC-BE32D54A7CA4}"/>
              </a:ext>
            </a:extLst>
          </p:cNvPr>
          <p:cNvSpPr txBox="1"/>
          <p:nvPr/>
        </p:nvSpPr>
        <p:spPr>
          <a:xfrm>
            <a:off x="158330" y="8283437"/>
            <a:ext cx="2512098" cy="338554"/>
          </a:xfrm>
          <a:prstGeom prst="rect">
            <a:avLst/>
          </a:prstGeom>
          <a:solidFill>
            <a:srgbClr val="AFCA0B"/>
          </a:solidFill>
          <a:ln>
            <a:solidFill>
              <a:srgbClr val="AFCA0B"/>
            </a:solidFill>
          </a:ln>
        </p:spPr>
        <p:txBody>
          <a:bodyPr wrap="none" rtlCol="0">
            <a:spAutoFit/>
          </a:bodyPr>
          <a:lstStyle/>
          <a:p>
            <a:r>
              <a:rPr lang="en-GB" sz="1600" b="1" dirty="0"/>
              <a:t>Stakeholder involvement</a:t>
            </a:r>
          </a:p>
        </p:txBody>
      </p:sp>
      <p:sp>
        <p:nvSpPr>
          <p:cNvPr id="56" name="Rectangle 55">
            <a:extLst>
              <a:ext uri="{FF2B5EF4-FFF2-40B4-BE49-F238E27FC236}">
                <a16:creationId xmlns:a16="http://schemas.microsoft.com/office/drawing/2014/main" id="{05DAEBE2-0AA3-AAF3-284C-FC1FCF1B952F}"/>
              </a:ext>
            </a:extLst>
          </p:cNvPr>
          <p:cNvSpPr/>
          <p:nvPr/>
        </p:nvSpPr>
        <p:spPr>
          <a:xfrm>
            <a:off x="155980" y="8283437"/>
            <a:ext cx="6565843" cy="137981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extBox 56">
            <a:extLst>
              <a:ext uri="{FF2B5EF4-FFF2-40B4-BE49-F238E27FC236}">
                <a16:creationId xmlns:a16="http://schemas.microsoft.com/office/drawing/2014/main" id="{10D653B7-C267-E101-F83F-F8A47DFC14BD}"/>
              </a:ext>
            </a:extLst>
          </p:cNvPr>
          <p:cNvSpPr txBox="1"/>
          <p:nvPr/>
        </p:nvSpPr>
        <p:spPr>
          <a:xfrm>
            <a:off x="350669" y="7446955"/>
            <a:ext cx="2369278" cy="692497"/>
          </a:xfrm>
          <a:prstGeom prst="rect">
            <a:avLst/>
          </a:prstGeom>
          <a:solidFill>
            <a:srgbClr val="AFCA0B"/>
          </a:solidFill>
        </p:spPr>
        <p:txBody>
          <a:bodyPr wrap="square">
            <a:spAutoFit/>
          </a:bodyPr>
          <a:lstStyle/>
          <a:p>
            <a:r>
              <a:rPr lang="en-GB" sz="1300" b="1" dirty="0"/>
              <a:t>Three providers </a:t>
            </a:r>
            <a:r>
              <a:rPr lang="en-GB" sz="1300" dirty="0"/>
              <a:t>were positive outliers, with treatment rates above the national average </a:t>
            </a:r>
          </a:p>
        </p:txBody>
      </p:sp>
      <p:sp>
        <p:nvSpPr>
          <p:cNvPr id="24" name="TextBox 23">
            <a:extLst>
              <a:ext uri="{FF2B5EF4-FFF2-40B4-BE49-F238E27FC236}">
                <a16:creationId xmlns:a16="http://schemas.microsoft.com/office/drawing/2014/main" id="{51F32243-470D-093D-E507-28270180DBBE}"/>
              </a:ext>
            </a:extLst>
          </p:cNvPr>
          <p:cNvSpPr txBox="1"/>
          <p:nvPr/>
        </p:nvSpPr>
        <p:spPr>
          <a:xfrm>
            <a:off x="1609725" y="2832161"/>
            <a:ext cx="2564213" cy="1708160"/>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In Autumn 2025, members of the team gave presentations at conferences hosted by the British Uro-oncology Group and BAUS Oncology, the professional organisations which provide the clinical leadership for the NKCA. The NKCA also presented at 2 webinars, </a:t>
            </a:r>
            <a:r>
              <a:rPr lang="en-GB" sz="1050" dirty="0">
                <a:hlinkClick r:id="rId8"/>
              </a:rPr>
              <a:t>one organised by NATCAN </a:t>
            </a:r>
            <a:r>
              <a:rPr lang="en-GB" sz="1050" dirty="0"/>
              <a:t>and the other by the </a:t>
            </a:r>
            <a:r>
              <a:rPr lang="en-GB" sz="1050" dirty="0">
                <a:hlinkClick r:id="rId9"/>
              </a:rPr>
              <a:t>Royal College of Radiologists</a:t>
            </a:r>
            <a:r>
              <a:rPr lang="en-GB" sz="1050" dirty="0"/>
              <a:t>. </a:t>
            </a:r>
          </a:p>
        </p:txBody>
      </p:sp>
      <p:sp>
        <p:nvSpPr>
          <p:cNvPr id="30" name="TextBox 29">
            <a:extLst>
              <a:ext uri="{FF2B5EF4-FFF2-40B4-BE49-F238E27FC236}">
                <a16:creationId xmlns:a16="http://schemas.microsoft.com/office/drawing/2014/main" id="{BB7901A6-7EA2-BE2F-BD80-1505789AC5D8}"/>
              </a:ext>
            </a:extLst>
          </p:cNvPr>
          <p:cNvSpPr txBox="1"/>
          <p:nvPr/>
        </p:nvSpPr>
        <p:spPr>
          <a:xfrm>
            <a:off x="4175538" y="2847955"/>
            <a:ext cx="2459931" cy="738664"/>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Earlier this year, the NKCA joined 2 new social media platforms, </a:t>
            </a:r>
            <a:r>
              <a:rPr lang="en-GB" sz="1050" dirty="0">
                <a:hlinkClick r:id="rId10"/>
              </a:rPr>
              <a:t>LinkedIn</a:t>
            </a:r>
            <a:r>
              <a:rPr lang="en-GB" sz="1050" dirty="0"/>
              <a:t> and </a:t>
            </a:r>
            <a:r>
              <a:rPr lang="en-GB" sz="1050" dirty="0">
                <a:hlinkClick r:id="rId11"/>
              </a:rPr>
              <a:t>Bluesky</a:t>
            </a:r>
            <a:r>
              <a:rPr lang="en-GB" sz="1050" dirty="0"/>
              <a:t>, which has increased our audience.</a:t>
            </a:r>
          </a:p>
        </p:txBody>
      </p:sp>
      <p:sp>
        <p:nvSpPr>
          <p:cNvPr id="58" name="TextBox 57">
            <a:extLst>
              <a:ext uri="{FF2B5EF4-FFF2-40B4-BE49-F238E27FC236}">
                <a16:creationId xmlns:a16="http://schemas.microsoft.com/office/drawing/2014/main" id="{8A6022D8-8DC5-6EF3-ABC4-1E6EF164927B}"/>
              </a:ext>
            </a:extLst>
          </p:cNvPr>
          <p:cNvSpPr txBox="1"/>
          <p:nvPr/>
        </p:nvSpPr>
        <p:spPr>
          <a:xfrm>
            <a:off x="4175538" y="3955884"/>
            <a:ext cx="2379367" cy="577081"/>
          </a:xfrm>
          <a:prstGeom prst="rect">
            <a:avLst/>
          </a:prstGeom>
          <a:noFill/>
        </p:spPr>
        <p:txBody>
          <a:bodyPr wrap="square">
            <a:spAutoFit/>
          </a:bodyPr>
          <a:lstStyle/>
          <a:p>
            <a:pPr marL="171450" indent="-171450">
              <a:buFont typeface="Wingdings" panose="05000000000000000000" pitchFamily="2" charset="2"/>
              <a:buChar char="ü"/>
            </a:pPr>
            <a:r>
              <a:rPr lang="en-GB" sz="1050" dirty="0"/>
              <a:t>The </a:t>
            </a:r>
            <a:r>
              <a:rPr lang="en-GB" sz="1050" dirty="0">
                <a:hlinkClick r:id="rId12"/>
              </a:rPr>
              <a:t>NKCA website </a:t>
            </a:r>
            <a:r>
              <a:rPr lang="en-GB" sz="1050" dirty="0"/>
              <a:t>has been refreshed so our resources can be more easily accessed.</a:t>
            </a:r>
          </a:p>
        </p:txBody>
      </p:sp>
      <p:sp>
        <p:nvSpPr>
          <p:cNvPr id="59" name="TextBox 58">
            <a:extLst>
              <a:ext uri="{FF2B5EF4-FFF2-40B4-BE49-F238E27FC236}">
                <a16:creationId xmlns:a16="http://schemas.microsoft.com/office/drawing/2014/main" id="{7B1058C0-2E0B-E3D4-732A-757A4F47475C}"/>
              </a:ext>
            </a:extLst>
          </p:cNvPr>
          <p:cNvSpPr txBox="1"/>
          <p:nvPr/>
        </p:nvSpPr>
        <p:spPr>
          <a:xfrm>
            <a:off x="122988" y="8953317"/>
            <a:ext cx="3825169" cy="738664"/>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The NKCA incorporated patient feedback from our Patient and Public Involvement forum and charities, Kidney Cancer UK (KCUK) and Action Kidney Cancer (AKC), on our State of the Nation Report to maintain a patient-centred focus.</a:t>
            </a:r>
          </a:p>
        </p:txBody>
      </p:sp>
      <p:grpSp>
        <p:nvGrpSpPr>
          <p:cNvPr id="60" name="Group 59">
            <a:extLst>
              <a:ext uri="{FF2B5EF4-FFF2-40B4-BE49-F238E27FC236}">
                <a16:creationId xmlns:a16="http://schemas.microsoft.com/office/drawing/2014/main" id="{4EAA7CD6-13B0-C147-CD1C-9BA1F46F125E}"/>
              </a:ext>
            </a:extLst>
          </p:cNvPr>
          <p:cNvGrpSpPr/>
          <p:nvPr/>
        </p:nvGrpSpPr>
        <p:grpSpPr>
          <a:xfrm>
            <a:off x="249390" y="8640462"/>
            <a:ext cx="379344" cy="360019"/>
            <a:chOff x="3976587" y="3579223"/>
            <a:chExt cx="379344" cy="360019"/>
          </a:xfrm>
        </p:grpSpPr>
        <p:sp>
          <p:nvSpPr>
            <p:cNvPr id="61" name="Oval 60">
              <a:extLst>
                <a:ext uri="{FF2B5EF4-FFF2-40B4-BE49-F238E27FC236}">
                  <a16:creationId xmlns:a16="http://schemas.microsoft.com/office/drawing/2014/main" id="{958FA6B0-EF9A-F801-89F0-4778281B206A}"/>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62" name="TextBox 61">
              <a:extLst>
                <a:ext uri="{FF2B5EF4-FFF2-40B4-BE49-F238E27FC236}">
                  <a16:creationId xmlns:a16="http://schemas.microsoft.com/office/drawing/2014/main" id="{9AC68FF2-8884-00DB-478D-5202DECA1159}"/>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2</a:t>
              </a:r>
            </a:p>
          </p:txBody>
        </p:sp>
      </p:grpSp>
      <p:sp>
        <p:nvSpPr>
          <p:cNvPr id="63" name="TextBox 62">
            <a:extLst>
              <a:ext uri="{FF2B5EF4-FFF2-40B4-BE49-F238E27FC236}">
                <a16:creationId xmlns:a16="http://schemas.microsoft.com/office/drawing/2014/main" id="{D3D5A3DD-44F6-EDC4-5058-ECB26E54FA05}"/>
              </a:ext>
            </a:extLst>
          </p:cNvPr>
          <p:cNvSpPr txBox="1"/>
          <p:nvPr/>
        </p:nvSpPr>
        <p:spPr>
          <a:xfrm>
            <a:off x="592427" y="8664980"/>
            <a:ext cx="1007850" cy="276999"/>
          </a:xfrm>
          <a:prstGeom prst="rect">
            <a:avLst/>
          </a:prstGeom>
          <a:noFill/>
        </p:spPr>
        <p:txBody>
          <a:bodyPr wrap="square" rtlCol="0">
            <a:spAutoFit/>
          </a:bodyPr>
          <a:lstStyle/>
          <a:p>
            <a:r>
              <a:rPr lang="en-GB" sz="1200" b="1" dirty="0"/>
              <a:t>meetings</a:t>
            </a:r>
          </a:p>
        </p:txBody>
      </p:sp>
      <p:grpSp>
        <p:nvGrpSpPr>
          <p:cNvPr id="64" name="Group 63">
            <a:extLst>
              <a:ext uri="{FF2B5EF4-FFF2-40B4-BE49-F238E27FC236}">
                <a16:creationId xmlns:a16="http://schemas.microsoft.com/office/drawing/2014/main" id="{182D6E37-945E-23AE-531E-658B5C893F3B}"/>
              </a:ext>
            </a:extLst>
          </p:cNvPr>
          <p:cNvGrpSpPr/>
          <p:nvPr/>
        </p:nvGrpSpPr>
        <p:grpSpPr>
          <a:xfrm>
            <a:off x="3776153" y="8322948"/>
            <a:ext cx="379344" cy="360019"/>
            <a:chOff x="3976587" y="3579223"/>
            <a:chExt cx="379344" cy="360019"/>
          </a:xfrm>
        </p:grpSpPr>
        <p:sp>
          <p:nvSpPr>
            <p:cNvPr id="65" name="Oval 64">
              <a:extLst>
                <a:ext uri="{FF2B5EF4-FFF2-40B4-BE49-F238E27FC236}">
                  <a16:creationId xmlns:a16="http://schemas.microsoft.com/office/drawing/2014/main" id="{978D0DCD-8CBB-CF67-2F48-E99DF8729203}"/>
                </a:ext>
              </a:extLst>
            </p:cNvPr>
            <p:cNvSpPr/>
            <p:nvPr/>
          </p:nvSpPr>
          <p:spPr>
            <a:xfrm>
              <a:off x="3976587" y="3579223"/>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66" name="TextBox 65">
              <a:extLst>
                <a:ext uri="{FF2B5EF4-FFF2-40B4-BE49-F238E27FC236}">
                  <a16:creationId xmlns:a16="http://schemas.microsoft.com/office/drawing/2014/main" id="{0D066C17-DD66-43E9-8E2B-26128CBCAA2D}"/>
                </a:ext>
              </a:extLst>
            </p:cNvPr>
            <p:cNvSpPr txBox="1"/>
            <p:nvPr/>
          </p:nvSpPr>
          <p:spPr>
            <a:xfrm>
              <a:off x="3976587" y="3623887"/>
              <a:ext cx="379344" cy="276999"/>
            </a:xfrm>
            <a:prstGeom prst="rect">
              <a:avLst/>
            </a:prstGeom>
            <a:noFill/>
          </p:spPr>
          <p:txBody>
            <a:bodyPr wrap="square" rtlCol="0">
              <a:spAutoFit/>
            </a:bodyPr>
            <a:lstStyle/>
            <a:p>
              <a:pPr algn="ctr"/>
              <a:r>
                <a:rPr lang="en-GB" sz="1200" b="1" dirty="0"/>
                <a:t>1</a:t>
              </a:r>
            </a:p>
          </p:txBody>
        </p:sp>
      </p:grpSp>
      <p:sp>
        <p:nvSpPr>
          <p:cNvPr id="67" name="TextBox 66">
            <a:extLst>
              <a:ext uri="{FF2B5EF4-FFF2-40B4-BE49-F238E27FC236}">
                <a16:creationId xmlns:a16="http://schemas.microsoft.com/office/drawing/2014/main" id="{7B23614F-25E3-83E7-4CC2-F23E7A6B8378}"/>
              </a:ext>
            </a:extLst>
          </p:cNvPr>
          <p:cNvSpPr txBox="1"/>
          <p:nvPr/>
        </p:nvSpPr>
        <p:spPr>
          <a:xfrm>
            <a:off x="4210049" y="8378672"/>
            <a:ext cx="2370404" cy="276999"/>
          </a:xfrm>
          <a:prstGeom prst="rect">
            <a:avLst/>
          </a:prstGeom>
          <a:noFill/>
        </p:spPr>
        <p:txBody>
          <a:bodyPr wrap="square" rtlCol="0">
            <a:spAutoFit/>
          </a:bodyPr>
          <a:lstStyle/>
          <a:p>
            <a:r>
              <a:rPr lang="en-GB" sz="1200" b="1" dirty="0"/>
              <a:t>Patient and Public Report</a:t>
            </a:r>
          </a:p>
        </p:txBody>
      </p:sp>
      <p:sp>
        <p:nvSpPr>
          <p:cNvPr id="68" name="TextBox 67">
            <a:extLst>
              <a:ext uri="{FF2B5EF4-FFF2-40B4-BE49-F238E27FC236}">
                <a16:creationId xmlns:a16="http://schemas.microsoft.com/office/drawing/2014/main" id="{D86B9E1E-9E7D-24E0-21A9-67FF26842DB8}"/>
              </a:ext>
            </a:extLst>
          </p:cNvPr>
          <p:cNvSpPr txBox="1"/>
          <p:nvPr/>
        </p:nvSpPr>
        <p:spPr>
          <a:xfrm>
            <a:off x="3718282" y="8654490"/>
            <a:ext cx="2910187" cy="1061829"/>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In September 2025, we published a </a:t>
            </a:r>
            <a:r>
              <a:rPr lang="en-GB" sz="1050" dirty="0">
                <a:hlinkClick r:id="rId13"/>
              </a:rPr>
              <a:t>Patient and Public Report</a:t>
            </a:r>
            <a:r>
              <a:rPr lang="en-GB" sz="1050" dirty="0"/>
              <a:t>. The audit offers patients clear, accessible insights into the quality and consistency of cancer care,</a:t>
            </a:r>
            <a:r>
              <a:rPr lang="zh-CN" altLang="en-US" sz="1050" dirty="0"/>
              <a:t> </a:t>
            </a:r>
            <a:r>
              <a:rPr lang="en-GB" altLang="zh-CN" sz="1050" dirty="0"/>
              <a:t>empowering them </a:t>
            </a:r>
            <a:r>
              <a:rPr lang="en-US" altLang="zh-CN" sz="1050" dirty="0"/>
              <a:t>t</a:t>
            </a:r>
            <a:r>
              <a:rPr lang="en-GB" altLang="zh-CN" sz="1050" dirty="0"/>
              <a:t>o understand their care, engage in improvement.</a:t>
            </a:r>
            <a:endParaRPr lang="en-GB" sz="1050" dirty="0"/>
          </a:p>
        </p:txBody>
      </p:sp>
      <p:pic>
        <p:nvPicPr>
          <p:cNvPr id="20" name="Graphic 19" descr="Document outline">
            <a:extLst>
              <a:ext uri="{FF2B5EF4-FFF2-40B4-BE49-F238E27FC236}">
                <a16:creationId xmlns:a16="http://schemas.microsoft.com/office/drawing/2014/main" id="{6853489D-3AC9-5154-3DCD-2E33135E27C9}"/>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2947281" y="1247577"/>
            <a:ext cx="520369" cy="520369"/>
          </a:xfrm>
          <a:prstGeom prst="rect">
            <a:avLst/>
          </a:prstGeom>
        </p:spPr>
      </p:pic>
      <p:pic>
        <p:nvPicPr>
          <p:cNvPr id="37" name="Graphic 36" descr="Bar chart outline">
            <a:extLst>
              <a:ext uri="{FF2B5EF4-FFF2-40B4-BE49-F238E27FC236}">
                <a16:creationId xmlns:a16="http://schemas.microsoft.com/office/drawing/2014/main" id="{F282C57A-6F0F-58EE-D5E9-13566260D2FE}"/>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227490" y="963430"/>
            <a:ext cx="479910" cy="479910"/>
          </a:xfrm>
          <a:prstGeom prst="rect">
            <a:avLst/>
          </a:prstGeom>
        </p:spPr>
      </p:pic>
      <p:pic>
        <p:nvPicPr>
          <p:cNvPr id="70" name="Graphic 69" descr="Lecturer outline">
            <a:extLst>
              <a:ext uri="{FF2B5EF4-FFF2-40B4-BE49-F238E27FC236}">
                <a16:creationId xmlns:a16="http://schemas.microsoft.com/office/drawing/2014/main" id="{41967640-3421-7871-796B-AF1E304DC29D}"/>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3255168" y="2421436"/>
            <a:ext cx="458070" cy="458070"/>
          </a:xfrm>
          <a:prstGeom prst="rect">
            <a:avLst/>
          </a:prstGeom>
        </p:spPr>
      </p:pic>
      <p:pic>
        <p:nvPicPr>
          <p:cNvPr id="72" name="Graphic 71" descr="Internet outline">
            <a:extLst>
              <a:ext uri="{FF2B5EF4-FFF2-40B4-BE49-F238E27FC236}">
                <a16:creationId xmlns:a16="http://schemas.microsoft.com/office/drawing/2014/main" id="{E53ED461-97EB-C44A-6309-74D58A19580D}"/>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5907825" y="3405184"/>
            <a:ext cx="665675" cy="665675"/>
          </a:xfrm>
          <a:prstGeom prst="rect">
            <a:avLst/>
          </a:prstGeom>
        </p:spPr>
      </p:pic>
      <p:sp>
        <p:nvSpPr>
          <p:cNvPr id="29" name="TextBox 28">
            <a:extLst>
              <a:ext uri="{FF2B5EF4-FFF2-40B4-BE49-F238E27FC236}">
                <a16:creationId xmlns:a16="http://schemas.microsoft.com/office/drawing/2014/main" id="{D41A0EBC-A437-C621-A67E-DB6977E53EA5}"/>
              </a:ext>
            </a:extLst>
          </p:cNvPr>
          <p:cNvSpPr txBox="1"/>
          <p:nvPr/>
        </p:nvSpPr>
        <p:spPr>
          <a:xfrm>
            <a:off x="3144544" y="4748672"/>
            <a:ext cx="3491520" cy="276999"/>
          </a:xfrm>
          <a:prstGeom prst="rect">
            <a:avLst/>
          </a:prstGeom>
          <a:noFill/>
        </p:spPr>
        <p:txBody>
          <a:bodyPr wrap="square" rtlCol="0">
            <a:spAutoFit/>
          </a:bodyPr>
          <a:lstStyle/>
          <a:p>
            <a:r>
              <a:rPr lang="en-GB" sz="1200" b="1" dirty="0"/>
              <a:t>	Performance indicators being improved</a:t>
            </a:r>
          </a:p>
        </p:txBody>
      </p:sp>
      <p:grpSp>
        <p:nvGrpSpPr>
          <p:cNvPr id="69" name="Group 68">
            <a:extLst>
              <a:ext uri="{FF2B5EF4-FFF2-40B4-BE49-F238E27FC236}">
                <a16:creationId xmlns:a16="http://schemas.microsoft.com/office/drawing/2014/main" id="{74B4BE18-1BE8-948A-169F-3FE0832F3CBA}"/>
              </a:ext>
            </a:extLst>
          </p:cNvPr>
          <p:cNvGrpSpPr/>
          <p:nvPr/>
        </p:nvGrpSpPr>
        <p:grpSpPr>
          <a:xfrm>
            <a:off x="3187014" y="4704035"/>
            <a:ext cx="471602" cy="360019"/>
            <a:chOff x="3376498" y="3884805"/>
            <a:chExt cx="471602" cy="360019"/>
          </a:xfrm>
        </p:grpSpPr>
        <p:sp>
          <p:nvSpPr>
            <p:cNvPr id="71" name="Oval 70">
              <a:extLst>
                <a:ext uri="{FF2B5EF4-FFF2-40B4-BE49-F238E27FC236}">
                  <a16:creationId xmlns:a16="http://schemas.microsoft.com/office/drawing/2014/main" id="{9BF65311-20B8-03E2-18D5-121B8BD45D89}"/>
                </a:ext>
              </a:extLst>
            </p:cNvPr>
            <p:cNvSpPr/>
            <p:nvPr/>
          </p:nvSpPr>
          <p:spPr>
            <a:xfrm>
              <a:off x="3424123" y="3884805"/>
              <a:ext cx="379344" cy="360019"/>
            </a:xfrm>
            <a:prstGeom prst="ellipse">
              <a:avLst/>
            </a:prstGeom>
            <a:solidFill>
              <a:srgbClr val="AFC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a:solidFill>
                  <a:schemeClr val="tx1"/>
                </a:solidFill>
              </a:endParaRPr>
            </a:p>
          </p:txBody>
        </p:sp>
        <p:sp>
          <p:nvSpPr>
            <p:cNvPr id="75" name="TextBox 74">
              <a:extLst>
                <a:ext uri="{FF2B5EF4-FFF2-40B4-BE49-F238E27FC236}">
                  <a16:creationId xmlns:a16="http://schemas.microsoft.com/office/drawing/2014/main" id="{955952CB-0186-75FB-5E8F-400FB4D15732}"/>
                </a:ext>
              </a:extLst>
            </p:cNvPr>
            <p:cNvSpPr txBox="1"/>
            <p:nvPr/>
          </p:nvSpPr>
          <p:spPr>
            <a:xfrm>
              <a:off x="3376498" y="3929469"/>
              <a:ext cx="471602" cy="276999"/>
            </a:xfrm>
            <a:prstGeom prst="rect">
              <a:avLst/>
            </a:prstGeom>
            <a:noFill/>
          </p:spPr>
          <p:txBody>
            <a:bodyPr wrap="square" rtlCol="0">
              <a:spAutoFit/>
            </a:bodyPr>
            <a:lstStyle/>
            <a:p>
              <a:pPr algn="ctr"/>
              <a:r>
                <a:rPr lang="en-GB" sz="1200" b="1" dirty="0"/>
                <a:t>4</a:t>
              </a:r>
            </a:p>
          </p:txBody>
        </p:sp>
      </p:grpSp>
      <p:sp>
        <p:nvSpPr>
          <p:cNvPr id="76" name="TextBox 75">
            <a:extLst>
              <a:ext uri="{FF2B5EF4-FFF2-40B4-BE49-F238E27FC236}">
                <a16:creationId xmlns:a16="http://schemas.microsoft.com/office/drawing/2014/main" id="{D439EF5E-1819-849A-636B-A7EFB9D263F0}"/>
              </a:ext>
            </a:extLst>
          </p:cNvPr>
          <p:cNvSpPr txBox="1"/>
          <p:nvPr/>
        </p:nvSpPr>
        <p:spPr>
          <a:xfrm>
            <a:off x="3001142" y="5078557"/>
            <a:ext cx="3778324" cy="3162404"/>
          </a:xfrm>
          <a:prstGeom prst="rect">
            <a:avLst/>
          </a:prstGeom>
          <a:noFill/>
        </p:spPr>
        <p:txBody>
          <a:bodyPr wrap="square" rtlCol="0">
            <a:spAutoFit/>
          </a:bodyPr>
          <a:lstStyle/>
          <a:p>
            <a:pPr marL="171450" indent="-171450">
              <a:buFont typeface="Wingdings" panose="05000000000000000000" pitchFamily="2" charset="2"/>
              <a:buChar char="ü"/>
            </a:pPr>
            <a:r>
              <a:rPr lang="en-GB" sz="1050" dirty="0"/>
              <a:t>We are launching a new performance indicator on the data dashboard in January 2026: ‘Proportion of people diagnosed with kidney cancer seen by a Clinical Nurse Specialist (CNS)’ as part of our QI Intervention. The audit and feedback intervention will pilot targeted feedback to low-performing trusts and develop a best-practice guide to support improvement in access to CNS care.</a:t>
            </a:r>
          </a:p>
          <a:p>
            <a:pPr marL="171450" indent="-171450">
              <a:buFont typeface="Wingdings" panose="05000000000000000000" pitchFamily="2" charset="2"/>
              <a:buChar char="ü"/>
            </a:pPr>
            <a:r>
              <a:rPr lang="en-GB" sz="1050" dirty="0"/>
              <a:t>We are conducting methodological analyses to evaluate whether the ‘Proportion of high-risk RCC patients treated within 31 days of decision to treat’ can be derived from Rapid Cancer Registration Data, for more timely reporting.</a:t>
            </a:r>
          </a:p>
          <a:p>
            <a:pPr marL="171450" indent="-171450">
              <a:buFont typeface="Wingdings" panose="05000000000000000000" pitchFamily="2" charset="2"/>
              <a:buChar char="ü"/>
            </a:pPr>
            <a:r>
              <a:rPr lang="en-GB" sz="1050" dirty="0"/>
              <a:t>We are working with the NICE guideline and Quality Standards teams to raise awareness of our PI related to ‘Proportion of people diagnosed with kidney cancer having received a biopsy’ and performing methodological work to improve its reliability.</a:t>
            </a:r>
          </a:p>
          <a:p>
            <a:pPr marL="171450" indent="-171450">
              <a:buFont typeface="Wingdings" panose="05000000000000000000" pitchFamily="2" charset="2"/>
              <a:buChar char="ü"/>
            </a:pPr>
            <a:r>
              <a:rPr lang="en-GB" sz="1050" dirty="0"/>
              <a:t>Following the outlier process, the team are exploring ways to improve provider SACT submissions (with NDRS) and liaising with high-performing trusts to share learnings.</a:t>
            </a:r>
          </a:p>
        </p:txBody>
      </p:sp>
    </p:spTree>
    <p:extLst>
      <p:ext uri="{BB962C8B-B14F-4D97-AF65-F5344CB8AC3E}">
        <p14:creationId xmlns:p14="http://schemas.microsoft.com/office/powerpoint/2010/main" val="18796151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5986</TotalTime>
  <Words>602</Words>
  <Application>Microsoft Office PowerPoint</Application>
  <PresentationFormat>A4 Paper (210x297 mm)</PresentationFormat>
  <Paragraphs>42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Marina Parry</dc:creator>
  <cp:lastModifiedBy>Aurelia Chen</cp:lastModifiedBy>
  <cp:revision>14</cp:revision>
  <cp:lastPrinted>2025-12-02T10:25:49Z</cp:lastPrinted>
  <dcterms:created xsi:type="dcterms:W3CDTF">2025-11-21T09:35:18Z</dcterms:created>
  <dcterms:modified xsi:type="dcterms:W3CDTF">2025-12-19T15:59:03Z</dcterms:modified>
</cp:coreProperties>
</file>