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15113000" cy="23037800"/>
  <p:notesSz cx="6858000" cy="9144000"/>
  <p:embeddedFontLst>
    <p:embeddedFont>
      <p:font typeface="Montserrat Bold" charset="1" panose="00000800000000000000"/>
      <p:regular r:id="rId7"/>
    </p:embeddedFont>
    <p:embeddedFont>
      <p:font typeface="Montserrat" charset="1" panose="00000500000000000000"/>
      <p:regular r:id="rId8"/>
    </p:embeddedFont>
    <p:embeddedFont>
      <p:font typeface="Montserrat Bold Italics" charset="1" panose="0000080000000000000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8.fntdata"/><Relationship Id="rId3" Type="http://schemas.openxmlformats.org/officeDocument/2006/relationships/viewProps" Target="viewProps.xml"/><Relationship Id="rId7" Type="http://schemas.openxmlformats.org/officeDocument/2006/relationships/font" Target="fonts/font7.fntdata"/><Relationship Id="rId12" Type="http://schemas.openxmlformats.org/officeDocument/2006/relationships/customXml" Target="../customXml/item3.xml"/><Relationship Id="rId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customXml" Target="../customXml/item2.xml"/><Relationship Id="rId5" Type="http://schemas.openxmlformats.org/officeDocument/2006/relationships/tableStyles" Target="tableStyles.xml"/><Relationship Id="rId10" Type="http://schemas.openxmlformats.org/officeDocument/2006/relationships/customXml" Target="../customXml/item1.xml"/><Relationship Id="rId4" Type="http://schemas.openxmlformats.org/officeDocument/2006/relationships/theme" Target="theme/theme1.xml"/><Relationship Id="rId9" Type="http://schemas.openxmlformats.org/officeDocument/2006/relationships/font" Target="fonts/font9.fntdata"/></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https://www.rcpch.ac.uk/resources/EQIP-impact#downloadBox" TargetMode="External" Type="http://schemas.openxmlformats.org/officeDocument/2006/relationships/hyperlink"/><Relationship Id="rId11" Target="https://www.rcpch.ac.uk/resources/EQIP-impact#downloadBox" TargetMode="External" Type="http://schemas.openxmlformats.org/officeDocument/2006/relationships/hyperlink"/><Relationship Id="rId12" Target="https://www.rcpch.ac.uk/resources/epilepsy12-youth-advocates#the-importance-of-school-care-plans" TargetMode="External" Type="http://schemas.openxmlformats.org/officeDocument/2006/relationships/hyperlink"/><Relationship Id="rId13" Target="https://www.rcpch.ac.uk/resources/epilepsy12-youth-advocates" TargetMode="External" Type="http://schemas.openxmlformats.org/officeDocument/2006/relationships/hyperlink"/><Relationship Id="rId14" Target="https://www.rcpch.ac.uk/work-we-do/clinical-audits/epilepsy12/reports-resources#our-engagement-work-with-ayph" TargetMode="External" Type="http://schemas.openxmlformats.org/officeDocument/2006/relationships/hyperlink"/><Relationship Id="rId15" Target="https://www.rcpch.ac.uk/resources/epilepsy12-audit-2018-19-children-young-people" TargetMode="External" Type="http://schemas.openxmlformats.org/officeDocument/2006/relationships/hyperlink"/><Relationship Id="rId16" Target="https://www.rcpch.ac.uk/resources/epilepsy12-audit-2018-19-children-young-people" TargetMode="External" Type="http://schemas.openxmlformats.org/officeDocument/2006/relationships/hyperlink"/><Relationship Id="rId17" Target="https://www.england.nhs.uk/about/equality/equality-hub/national-healthcare-inequalities-improvement-programme/core20plus5/" TargetMode="External" Type="http://schemas.openxmlformats.org/officeDocument/2006/relationships/hyperlink"/><Relationship Id="rId18" Target="https://www.england.nhs.uk/about/equality/equality-hub/national-healthcare-inequalities-improvement-programme/core20plus5/" TargetMode="External" Type="http://schemas.openxmlformats.org/officeDocument/2006/relationships/hyperlink"/><Relationship Id="rId19" Target="../media/image3.png" Type="http://schemas.openxmlformats.org/officeDocument/2006/relationships/image"/><Relationship Id="rId2" Target="../media/image1.jpeg" Type="http://schemas.openxmlformats.org/officeDocument/2006/relationships/image"/><Relationship Id="rId20" Target="https://www.rcpch.ac.uk/work-we-do/clinical-audits/epilepsy12" TargetMode="External" Type="http://schemas.openxmlformats.org/officeDocument/2006/relationships/hyperlink"/><Relationship Id="rId21" Target="https://www.rcpch.ac.uk/work-we-do/clinical-audits/epilepsy12/about#our-quality-improvement-goals" TargetMode="External" Type="http://schemas.openxmlformats.org/officeDocument/2006/relationships/hyperlink"/><Relationship Id="rId22" Target="https://www.rcpch.ac.uk/sites/default/files/2024-11/2024-epilepsy12_youth_advocate_infographic.pdf" TargetMode="External" Type="http://schemas.openxmlformats.org/officeDocument/2006/relationships/hyperlink"/><Relationship Id="rId3" Target="../media/image2.png" Type="http://schemas.openxmlformats.org/officeDocument/2006/relationships/image"/><Relationship Id="rId4" Target="https://www.rcpch.ac.uk/work-we-do/clinical-audits/epilepsy12/reports-resources#our-annual-reports" TargetMode="External" Type="http://schemas.openxmlformats.org/officeDocument/2006/relationships/hyperlink"/><Relationship Id="rId5" Target="https://www.rcpch.ac.uk/work-we-do/clinical-audits/epilepsy12/about#our-quality-improvement-goals" TargetMode="External" Type="http://schemas.openxmlformats.org/officeDocument/2006/relationships/hyperlink"/><Relationship Id="rId6" Target="https://www.england.nhs.uk/long-read/national-bundle-of-care-for-children-and-young-people-with-epilepsy/" TargetMode="External" Type="http://schemas.openxmlformats.org/officeDocument/2006/relationships/hyperlink"/><Relationship Id="rId7" Target="https://www.rcpch.ac.uk/resources/epilepsy12-audit-dashboard" TargetMode="External" Type="http://schemas.openxmlformats.org/officeDocument/2006/relationships/hyperlink"/><Relationship Id="rId8" Target="https://theprsb.org/epilepsy-standard/" TargetMode="External" Type="http://schemas.openxmlformats.org/officeDocument/2006/relationships/hyperlink"/><Relationship Id="rId9" Target="https://www.rcpch.ac.uk/resources/EQIP-impact#downloadBox" TargetMode="External" Type="http://schemas.openxmlformats.org/officeDocument/2006/relationships/hyperlink"/></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0954652" y="483334"/>
            <a:ext cx="3160526" cy="1573679"/>
          </a:xfrm>
          <a:custGeom>
            <a:avLst/>
            <a:gdLst/>
            <a:ahLst/>
            <a:cxnLst/>
            <a:rect r="r" b="b" t="t" l="l"/>
            <a:pathLst>
              <a:path h="1573679" w="3160526">
                <a:moveTo>
                  <a:pt x="0" y="0"/>
                </a:moveTo>
                <a:lnTo>
                  <a:pt x="3160527" y="0"/>
                </a:lnTo>
                <a:lnTo>
                  <a:pt x="3160527" y="1573679"/>
                </a:lnTo>
                <a:lnTo>
                  <a:pt x="0" y="1573679"/>
                </a:lnTo>
                <a:lnTo>
                  <a:pt x="0" y="0"/>
                </a:lnTo>
                <a:close/>
              </a:path>
            </a:pathLst>
          </a:custGeom>
          <a:blipFill>
            <a:blip r:embed="rId2"/>
            <a:stretch>
              <a:fillRect l="0" t="0" r="0" b="0"/>
            </a:stretch>
          </a:blipFill>
        </p:spPr>
      </p:sp>
      <p:sp>
        <p:nvSpPr>
          <p:cNvPr name="Freeform 3" id="3"/>
          <p:cNvSpPr/>
          <p:nvPr/>
        </p:nvSpPr>
        <p:spPr>
          <a:xfrm flipH="false" flipV="false" rot="0">
            <a:off x="7488865" y="483334"/>
            <a:ext cx="3340304" cy="2004183"/>
          </a:xfrm>
          <a:custGeom>
            <a:avLst/>
            <a:gdLst/>
            <a:ahLst/>
            <a:cxnLst/>
            <a:rect r="r" b="b" t="t" l="l"/>
            <a:pathLst>
              <a:path h="2004183" w="3340304">
                <a:moveTo>
                  <a:pt x="0" y="0"/>
                </a:moveTo>
                <a:lnTo>
                  <a:pt x="3340304" y="0"/>
                </a:lnTo>
                <a:lnTo>
                  <a:pt x="3340304" y="2004183"/>
                </a:lnTo>
                <a:lnTo>
                  <a:pt x="0" y="2004183"/>
                </a:lnTo>
                <a:lnTo>
                  <a:pt x="0" y="0"/>
                </a:lnTo>
                <a:close/>
              </a:path>
            </a:pathLst>
          </a:custGeom>
          <a:blipFill>
            <a:blip r:embed="rId3"/>
            <a:stretch>
              <a:fillRect l="0" t="0" r="0" b="0"/>
            </a:stretch>
          </a:blipFill>
        </p:spPr>
      </p:sp>
      <p:grpSp>
        <p:nvGrpSpPr>
          <p:cNvPr name="Group 4" id="4"/>
          <p:cNvGrpSpPr/>
          <p:nvPr/>
        </p:nvGrpSpPr>
        <p:grpSpPr>
          <a:xfrm rot="0">
            <a:off x="872886" y="7535757"/>
            <a:ext cx="6565577" cy="6682395"/>
            <a:chOff x="0" y="0"/>
            <a:chExt cx="965496" cy="982675"/>
          </a:xfrm>
        </p:grpSpPr>
        <p:sp>
          <p:nvSpPr>
            <p:cNvPr name="Freeform 5" id="5"/>
            <p:cNvSpPr/>
            <p:nvPr/>
          </p:nvSpPr>
          <p:spPr>
            <a:xfrm flipH="false" flipV="false" rot="0">
              <a:off x="0" y="0"/>
              <a:ext cx="965496" cy="982675"/>
            </a:xfrm>
            <a:custGeom>
              <a:avLst/>
              <a:gdLst/>
              <a:ahLst/>
              <a:cxnLst/>
              <a:rect r="r" b="b" t="t" l="l"/>
              <a:pathLst>
                <a:path h="982675" w="965496">
                  <a:moveTo>
                    <a:pt x="0" y="0"/>
                  </a:moveTo>
                  <a:lnTo>
                    <a:pt x="965496" y="0"/>
                  </a:lnTo>
                  <a:lnTo>
                    <a:pt x="965496" y="982675"/>
                  </a:lnTo>
                  <a:lnTo>
                    <a:pt x="0" y="982675"/>
                  </a:lnTo>
                  <a:close/>
                </a:path>
              </a:pathLst>
            </a:custGeom>
            <a:solidFill>
              <a:srgbClr val="0E0E58"/>
            </a:solidFill>
          </p:spPr>
        </p:sp>
        <p:sp>
          <p:nvSpPr>
            <p:cNvPr name="TextBox 6" id="6"/>
            <p:cNvSpPr txBox="true"/>
            <p:nvPr/>
          </p:nvSpPr>
          <p:spPr>
            <a:xfrm>
              <a:off x="0" y="-38100"/>
              <a:ext cx="965496" cy="1020775"/>
            </a:xfrm>
            <a:prstGeom prst="rect">
              <a:avLst/>
            </a:prstGeom>
          </p:spPr>
          <p:txBody>
            <a:bodyPr anchor="ctr" rtlCol="false" tIns="20120" lIns="20120" bIns="20120" rIns="20120"/>
            <a:lstStyle/>
            <a:p>
              <a:pPr algn="ctr">
                <a:lnSpc>
                  <a:spcPts val="3382"/>
                </a:lnSpc>
                <a:spcBef>
                  <a:spcPct val="0"/>
                </a:spcBef>
              </a:pPr>
            </a:p>
          </p:txBody>
        </p:sp>
      </p:grpSp>
      <p:grpSp>
        <p:nvGrpSpPr>
          <p:cNvPr name="Group 7" id="7"/>
          <p:cNvGrpSpPr/>
          <p:nvPr/>
        </p:nvGrpSpPr>
        <p:grpSpPr>
          <a:xfrm rot="0">
            <a:off x="872886" y="6293811"/>
            <a:ext cx="6565577" cy="1165746"/>
            <a:chOff x="0" y="0"/>
            <a:chExt cx="965496" cy="171428"/>
          </a:xfrm>
        </p:grpSpPr>
        <p:sp>
          <p:nvSpPr>
            <p:cNvPr name="Freeform 8" id="8"/>
            <p:cNvSpPr/>
            <p:nvPr/>
          </p:nvSpPr>
          <p:spPr>
            <a:xfrm flipH="false" flipV="false" rot="0">
              <a:off x="0" y="0"/>
              <a:ext cx="965496" cy="171428"/>
            </a:xfrm>
            <a:custGeom>
              <a:avLst/>
              <a:gdLst/>
              <a:ahLst/>
              <a:cxnLst/>
              <a:rect r="r" b="b" t="t" l="l"/>
              <a:pathLst>
                <a:path h="171428" w="965496">
                  <a:moveTo>
                    <a:pt x="0" y="0"/>
                  </a:moveTo>
                  <a:lnTo>
                    <a:pt x="965496" y="0"/>
                  </a:lnTo>
                  <a:lnTo>
                    <a:pt x="965496" y="171428"/>
                  </a:lnTo>
                  <a:lnTo>
                    <a:pt x="0" y="171428"/>
                  </a:lnTo>
                  <a:close/>
                </a:path>
              </a:pathLst>
            </a:custGeom>
            <a:solidFill>
              <a:srgbClr val="0E0E58"/>
            </a:solidFill>
          </p:spPr>
        </p:sp>
        <p:sp>
          <p:nvSpPr>
            <p:cNvPr name="TextBox 9" id="9"/>
            <p:cNvSpPr txBox="true"/>
            <p:nvPr/>
          </p:nvSpPr>
          <p:spPr>
            <a:xfrm>
              <a:off x="0" y="-47625"/>
              <a:ext cx="965496" cy="219053"/>
            </a:xfrm>
            <a:prstGeom prst="rect">
              <a:avLst/>
            </a:prstGeom>
          </p:spPr>
          <p:txBody>
            <a:bodyPr anchor="ctr" rtlCol="false" tIns="20120" lIns="20120" bIns="20120" rIns="20120"/>
            <a:lstStyle/>
            <a:p>
              <a:pPr algn="ctr">
                <a:lnSpc>
                  <a:spcPts val="2736"/>
                </a:lnSpc>
              </a:pPr>
              <a:r>
                <a:rPr lang="en-US" sz="1954" b="true">
                  <a:solidFill>
                    <a:srgbClr val="FFFFFF"/>
                  </a:solidFill>
                  <a:latin typeface="Montserrat Bold"/>
                  <a:ea typeface="Montserrat Bold"/>
                  <a:cs typeface="Montserrat Bold"/>
                  <a:sym typeface="Montserrat Bold"/>
                </a:rPr>
                <a:t>NATIONAL </a:t>
              </a:r>
            </a:p>
            <a:p>
              <a:pPr algn="ctr">
                <a:lnSpc>
                  <a:spcPts val="1984"/>
                </a:lnSpc>
              </a:pPr>
              <a:r>
                <a:rPr lang="en-US" sz="1417">
                  <a:solidFill>
                    <a:srgbClr val="FFFFFF"/>
                  </a:solidFill>
                  <a:latin typeface="Montserrat"/>
                  <a:ea typeface="Montserrat"/>
                  <a:cs typeface="Montserrat"/>
                  <a:sym typeface="Montserrat"/>
                </a:rPr>
                <a:t>How the project provides evidence of quality and </a:t>
              </a:r>
            </a:p>
            <a:p>
              <a:pPr algn="ctr">
                <a:lnSpc>
                  <a:spcPts val="1984"/>
                </a:lnSpc>
                <a:spcBef>
                  <a:spcPct val="0"/>
                </a:spcBef>
              </a:pPr>
              <a:r>
                <a:rPr lang="en-US" sz="1417">
                  <a:solidFill>
                    <a:srgbClr val="FFFFFF"/>
                  </a:solidFill>
                  <a:latin typeface="Montserrat"/>
                  <a:ea typeface="Montserrat"/>
                  <a:cs typeface="Montserrat"/>
                  <a:sym typeface="Montserrat"/>
                </a:rPr>
                <a:t>outcomes of care nationally</a:t>
              </a:r>
            </a:p>
          </p:txBody>
        </p:sp>
      </p:grpSp>
      <p:grpSp>
        <p:nvGrpSpPr>
          <p:cNvPr name="Group 10" id="10"/>
          <p:cNvGrpSpPr/>
          <p:nvPr/>
        </p:nvGrpSpPr>
        <p:grpSpPr>
          <a:xfrm rot="0">
            <a:off x="7709330" y="7535757"/>
            <a:ext cx="6565577" cy="6682395"/>
            <a:chOff x="0" y="0"/>
            <a:chExt cx="965496" cy="982675"/>
          </a:xfrm>
        </p:grpSpPr>
        <p:sp>
          <p:nvSpPr>
            <p:cNvPr name="Freeform 11" id="11"/>
            <p:cNvSpPr/>
            <p:nvPr/>
          </p:nvSpPr>
          <p:spPr>
            <a:xfrm flipH="false" flipV="false" rot="0">
              <a:off x="0" y="0"/>
              <a:ext cx="965496" cy="982675"/>
            </a:xfrm>
            <a:custGeom>
              <a:avLst/>
              <a:gdLst/>
              <a:ahLst/>
              <a:cxnLst/>
              <a:rect r="r" b="b" t="t" l="l"/>
              <a:pathLst>
                <a:path h="982675" w="965496">
                  <a:moveTo>
                    <a:pt x="0" y="0"/>
                  </a:moveTo>
                  <a:lnTo>
                    <a:pt x="965496" y="0"/>
                  </a:lnTo>
                  <a:lnTo>
                    <a:pt x="965496" y="982675"/>
                  </a:lnTo>
                  <a:lnTo>
                    <a:pt x="0" y="982675"/>
                  </a:lnTo>
                  <a:close/>
                </a:path>
              </a:pathLst>
            </a:custGeom>
            <a:solidFill>
              <a:srgbClr val="515086"/>
            </a:solidFill>
          </p:spPr>
        </p:sp>
        <p:sp>
          <p:nvSpPr>
            <p:cNvPr name="TextBox 12" id="12"/>
            <p:cNvSpPr txBox="true"/>
            <p:nvPr/>
          </p:nvSpPr>
          <p:spPr>
            <a:xfrm>
              <a:off x="0" y="-38100"/>
              <a:ext cx="965496" cy="1020775"/>
            </a:xfrm>
            <a:prstGeom prst="rect">
              <a:avLst/>
            </a:prstGeom>
          </p:spPr>
          <p:txBody>
            <a:bodyPr anchor="ctr" rtlCol="false" tIns="20120" lIns="20120" bIns="20120" rIns="20120"/>
            <a:lstStyle/>
            <a:p>
              <a:pPr algn="ctr">
                <a:lnSpc>
                  <a:spcPts val="3382"/>
                </a:lnSpc>
                <a:spcBef>
                  <a:spcPct val="0"/>
                </a:spcBef>
              </a:pPr>
            </a:p>
          </p:txBody>
        </p:sp>
      </p:grpSp>
      <p:grpSp>
        <p:nvGrpSpPr>
          <p:cNvPr name="Group 13" id="13"/>
          <p:cNvGrpSpPr/>
          <p:nvPr/>
        </p:nvGrpSpPr>
        <p:grpSpPr>
          <a:xfrm rot="0">
            <a:off x="7709330" y="6295839"/>
            <a:ext cx="6565577" cy="1163718"/>
            <a:chOff x="0" y="0"/>
            <a:chExt cx="965496" cy="171130"/>
          </a:xfrm>
        </p:grpSpPr>
        <p:sp>
          <p:nvSpPr>
            <p:cNvPr name="Freeform 14" id="14"/>
            <p:cNvSpPr/>
            <p:nvPr/>
          </p:nvSpPr>
          <p:spPr>
            <a:xfrm flipH="false" flipV="false" rot="0">
              <a:off x="0" y="0"/>
              <a:ext cx="965496" cy="171130"/>
            </a:xfrm>
            <a:custGeom>
              <a:avLst/>
              <a:gdLst/>
              <a:ahLst/>
              <a:cxnLst/>
              <a:rect r="r" b="b" t="t" l="l"/>
              <a:pathLst>
                <a:path h="171130" w="965496">
                  <a:moveTo>
                    <a:pt x="0" y="0"/>
                  </a:moveTo>
                  <a:lnTo>
                    <a:pt x="965496" y="0"/>
                  </a:lnTo>
                  <a:lnTo>
                    <a:pt x="965496" y="171130"/>
                  </a:lnTo>
                  <a:lnTo>
                    <a:pt x="0" y="171130"/>
                  </a:lnTo>
                  <a:close/>
                </a:path>
              </a:pathLst>
            </a:custGeom>
            <a:solidFill>
              <a:srgbClr val="515086"/>
            </a:solidFill>
          </p:spPr>
        </p:sp>
        <p:sp>
          <p:nvSpPr>
            <p:cNvPr name="TextBox 15" id="15"/>
            <p:cNvSpPr txBox="true"/>
            <p:nvPr/>
          </p:nvSpPr>
          <p:spPr>
            <a:xfrm>
              <a:off x="0" y="-38100"/>
              <a:ext cx="965496" cy="209230"/>
            </a:xfrm>
            <a:prstGeom prst="rect">
              <a:avLst/>
            </a:prstGeom>
          </p:spPr>
          <p:txBody>
            <a:bodyPr anchor="ctr" rtlCol="false" tIns="20120" lIns="20120" bIns="20120" rIns="20120"/>
            <a:lstStyle/>
            <a:p>
              <a:pPr algn="ctr">
                <a:lnSpc>
                  <a:spcPts val="2855"/>
                </a:lnSpc>
              </a:pPr>
              <a:r>
                <a:rPr lang="en-US" sz="2039" b="true">
                  <a:solidFill>
                    <a:srgbClr val="FFFFFF"/>
                  </a:solidFill>
                  <a:latin typeface="Montserrat Bold"/>
                  <a:ea typeface="Montserrat Bold"/>
                  <a:cs typeface="Montserrat Bold"/>
                  <a:sym typeface="Montserrat Bold"/>
                </a:rPr>
                <a:t>SYSTEM </a:t>
              </a:r>
            </a:p>
            <a:p>
              <a:pPr algn="ctr">
                <a:lnSpc>
                  <a:spcPts val="1984"/>
                </a:lnSpc>
              </a:pPr>
              <a:r>
                <a:rPr lang="en-US" sz="1417">
                  <a:solidFill>
                    <a:srgbClr val="FFFFFF"/>
                  </a:solidFill>
                  <a:latin typeface="Montserrat"/>
                  <a:ea typeface="Montserrat"/>
                  <a:cs typeface="Montserrat"/>
                  <a:sym typeface="Montserrat"/>
                </a:rPr>
                <a:t>How the project supports policy development </a:t>
              </a:r>
            </a:p>
            <a:p>
              <a:pPr algn="ctr">
                <a:lnSpc>
                  <a:spcPts val="1984"/>
                </a:lnSpc>
                <a:spcBef>
                  <a:spcPct val="0"/>
                </a:spcBef>
              </a:pPr>
              <a:r>
                <a:rPr lang="en-US" sz="1417">
                  <a:solidFill>
                    <a:srgbClr val="FFFFFF"/>
                  </a:solidFill>
                  <a:latin typeface="Montserrat"/>
                  <a:ea typeface="Montserrat"/>
                  <a:cs typeface="Montserrat"/>
                  <a:sym typeface="Montserrat"/>
                </a:rPr>
                <a:t>&amp; system management</a:t>
              </a:r>
            </a:p>
          </p:txBody>
        </p:sp>
      </p:grpSp>
      <p:grpSp>
        <p:nvGrpSpPr>
          <p:cNvPr name="Group 16" id="16"/>
          <p:cNvGrpSpPr/>
          <p:nvPr/>
        </p:nvGrpSpPr>
        <p:grpSpPr>
          <a:xfrm rot="0">
            <a:off x="872886" y="15618482"/>
            <a:ext cx="6565577" cy="6526504"/>
            <a:chOff x="0" y="0"/>
            <a:chExt cx="965496" cy="959750"/>
          </a:xfrm>
        </p:grpSpPr>
        <p:sp>
          <p:nvSpPr>
            <p:cNvPr name="Freeform 17" id="17"/>
            <p:cNvSpPr/>
            <p:nvPr/>
          </p:nvSpPr>
          <p:spPr>
            <a:xfrm flipH="false" flipV="false" rot="0">
              <a:off x="0" y="0"/>
              <a:ext cx="965496" cy="959750"/>
            </a:xfrm>
            <a:custGeom>
              <a:avLst/>
              <a:gdLst/>
              <a:ahLst/>
              <a:cxnLst/>
              <a:rect r="r" b="b" t="t" l="l"/>
              <a:pathLst>
                <a:path h="959750" w="965496">
                  <a:moveTo>
                    <a:pt x="0" y="0"/>
                  </a:moveTo>
                  <a:lnTo>
                    <a:pt x="965496" y="0"/>
                  </a:lnTo>
                  <a:lnTo>
                    <a:pt x="965496" y="959750"/>
                  </a:lnTo>
                  <a:lnTo>
                    <a:pt x="0" y="959750"/>
                  </a:lnTo>
                  <a:close/>
                </a:path>
              </a:pathLst>
            </a:custGeom>
            <a:solidFill>
              <a:srgbClr val="A1A1BE"/>
            </a:solidFill>
          </p:spPr>
        </p:sp>
        <p:sp>
          <p:nvSpPr>
            <p:cNvPr name="TextBox 18" id="18"/>
            <p:cNvSpPr txBox="true"/>
            <p:nvPr/>
          </p:nvSpPr>
          <p:spPr>
            <a:xfrm>
              <a:off x="0" y="-38100"/>
              <a:ext cx="965496" cy="997850"/>
            </a:xfrm>
            <a:prstGeom prst="rect">
              <a:avLst/>
            </a:prstGeom>
          </p:spPr>
          <p:txBody>
            <a:bodyPr anchor="ctr" rtlCol="false" tIns="20120" lIns="20120" bIns="20120" rIns="20120"/>
            <a:lstStyle/>
            <a:p>
              <a:pPr algn="ctr">
                <a:lnSpc>
                  <a:spcPts val="3382"/>
                </a:lnSpc>
                <a:spcBef>
                  <a:spcPct val="0"/>
                </a:spcBef>
              </a:pPr>
            </a:p>
          </p:txBody>
        </p:sp>
      </p:grpSp>
      <p:grpSp>
        <p:nvGrpSpPr>
          <p:cNvPr name="Group 19" id="19"/>
          <p:cNvGrpSpPr/>
          <p:nvPr/>
        </p:nvGrpSpPr>
        <p:grpSpPr>
          <a:xfrm rot="0">
            <a:off x="872886" y="14465802"/>
            <a:ext cx="6565577" cy="1076480"/>
            <a:chOff x="0" y="0"/>
            <a:chExt cx="965496" cy="158301"/>
          </a:xfrm>
        </p:grpSpPr>
        <p:sp>
          <p:nvSpPr>
            <p:cNvPr name="Freeform 20" id="20"/>
            <p:cNvSpPr/>
            <p:nvPr/>
          </p:nvSpPr>
          <p:spPr>
            <a:xfrm flipH="false" flipV="false" rot="0">
              <a:off x="0" y="0"/>
              <a:ext cx="965496" cy="158301"/>
            </a:xfrm>
            <a:custGeom>
              <a:avLst/>
              <a:gdLst/>
              <a:ahLst/>
              <a:cxnLst/>
              <a:rect r="r" b="b" t="t" l="l"/>
              <a:pathLst>
                <a:path h="158301" w="965496">
                  <a:moveTo>
                    <a:pt x="0" y="0"/>
                  </a:moveTo>
                  <a:lnTo>
                    <a:pt x="965496" y="0"/>
                  </a:lnTo>
                  <a:lnTo>
                    <a:pt x="965496" y="158301"/>
                  </a:lnTo>
                  <a:lnTo>
                    <a:pt x="0" y="158301"/>
                  </a:lnTo>
                  <a:close/>
                </a:path>
              </a:pathLst>
            </a:custGeom>
            <a:solidFill>
              <a:srgbClr val="A1A1BE"/>
            </a:solidFill>
          </p:spPr>
        </p:sp>
        <p:sp>
          <p:nvSpPr>
            <p:cNvPr name="TextBox 21" id="21"/>
            <p:cNvSpPr txBox="true"/>
            <p:nvPr/>
          </p:nvSpPr>
          <p:spPr>
            <a:xfrm>
              <a:off x="0" y="-47625"/>
              <a:ext cx="965496" cy="205926"/>
            </a:xfrm>
            <a:prstGeom prst="rect">
              <a:avLst/>
            </a:prstGeom>
          </p:spPr>
          <p:txBody>
            <a:bodyPr anchor="ctr" rtlCol="false" tIns="20120" lIns="20120" bIns="20120" rIns="20120"/>
            <a:lstStyle/>
            <a:p>
              <a:pPr algn="ctr">
                <a:lnSpc>
                  <a:spcPts val="3173"/>
                </a:lnSpc>
              </a:pPr>
              <a:r>
                <a:rPr lang="en-US" sz="2266" b="true">
                  <a:solidFill>
                    <a:srgbClr val="FFFFFF"/>
                  </a:solidFill>
                  <a:latin typeface="Montserrat Bold"/>
                  <a:ea typeface="Montserrat Bold"/>
                  <a:cs typeface="Montserrat Bold"/>
                  <a:sym typeface="Montserrat Bold"/>
                </a:rPr>
                <a:t>LOCAL </a:t>
              </a:r>
            </a:p>
            <a:p>
              <a:pPr algn="ctr">
                <a:lnSpc>
                  <a:spcPts val="1964"/>
                </a:lnSpc>
                <a:spcBef>
                  <a:spcPct val="0"/>
                </a:spcBef>
              </a:pPr>
              <a:r>
                <a:rPr lang="en-US" sz="1403">
                  <a:solidFill>
                    <a:srgbClr val="FFFFFF"/>
                  </a:solidFill>
                  <a:latin typeface="Montserrat"/>
                  <a:ea typeface="Montserrat"/>
                  <a:cs typeface="Montserrat"/>
                  <a:sym typeface="Montserrat"/>
                </a:rPr>
                <a:t>How the project stimulates quality improvement</a:t>
              </a:r>
            </a:p>
          </p:txBody>
        </p:sp>
      </p:grpSp>
      <p:grpSp>
        <p:nvGrpSpPr>
          <p:cNvPr name="Group 22" id="22"/>
          <p:cNvGrpSpPr/>
          <p:nvPr/>
        </p:nvGrpSpPr>
        <p:grpSpPr>
          <a:xfrm rot="0">
            <a:off x="7709330" y="15620469"/>
            <a:ext cx="6565577" cy="6524517"/>
            <a:chOff x="0" y="0"/>
            <a:chExt cx="965496" cy="959458"/>
          </a:xfrm>
        </p:grpSpPr>
        <p:sp>
          <p:nvSpPr>
            <p:cNvPr name="Freeform 23" id="23"/>
            <p:cNvSpPr/>
            <p:nvPr/>
          </p:nvSpPr>
          <p:spPr>
            <a:xfrm flipH="false" flipV="false" rot="0">
              <a:off x="0" y="0"/>
              <a:ext cx="965496" cy="959458"/>
            </a:xfrm>
            <a:custGeom>
              <a:avLst/>
              <a:gdLst/>
              <a:ahLst/>
              <a:cxnLst/>
              <a:rect r="r" b="b" t="t" l="l"/>
              <a:pathLst>
                <a:path h="959458" w="965496">
                  <a:moveTo>
                    <a:pt x="0" y="0"/>
                  </a:moveTo>
                  <a:lnTo>
                    <a:pt x="965496" y="0"/>
                  </a:lnTo>
                  <a:lnTo>
                    <a:pt x="965496" y="959458"/>
                  </a:lnTo>
                  <a:lnTo>
                    <a:pt x="0" y="959458"/>
                  </a:lnTo>
                  <a:close/>
                </a:path>
              </a:pathLst>
            </a:custGeom>
            <a:solidFill>
              <a:srgbClr val="23AAF2"/>
            </a:solidFill>
          </p:spPr>
        </p:sp>
        <p:sp>
          <p:nvSpPr>
            <p:cNvPr name="TextBox 24" id="24"/>
            <p:cNvSpPr txBox="true"/>
            <p:nvPr/>
          </p:nvSpPr>
          <p:spPr>
            <a:xfrm>
              <a:off x="0" y="-38100"/>
              <a:ext cx="965496" cy="997558"/>
            </a:xfrm>
            <a:prstGeom prst="rect">
              <a:avLst/>
            </a:prstGeom>
          </p:spPr>
          <p:txBody>
            <a:bodyPr anchor="ctr" rtlCol="false" tIns="20120" lIns="20120" bIns="20120" rIns="20120"/>
            <a:lstStyle/>
            <a:p>
              <a:pPr algn="ctr">
                <a:lnSpc>
                  <a:spcPts val="3382"/>
                </a:lnSpc>
                <a:spcBef>
                  <a:spcPct val="0"/>
                </a:spcBef>
              </a:pPr>
            </a:p>
          </p:txBody>
        </p:sp>
      </p:grpSp>
      <p:grpSp>
        <p:nvGrpSpPr>
          <p:cNvPr name="Group 25" id="25"/>
          <p:cNvGrpSpPr/>
          <p:nvPr/>
        </p:nvGrpSpPr>
        <p:grpSpPr>
          <a:xfrm rot="0">
            <a:off x="7723227" y="14467789"/>
            <a:ext cx="6537784" cy="1076480"/>
            <a:chOff x="0" y="0"/>
            <a:chExt cx="961409" cy="158301"/>
          </a:xfrm>
        </p:grpSpPr>
        <p:sp>
          <p:nvSpPr>
            <p:cNvPr name="Freeform 26" id="26"/>
            <p:cNvSpPr/>
            <p:nvPr/>
          </p:nvSpPr>
          <p:spPr>
            <a:xfrm flipH="false" flipV="false" rot="0">
              <a:off x="0" y="0"/>
              <a:ext cx="961409" cy="158301"/>
            </a:xfrm>
            <a:custGeom>
              <a:avLst/>
              <a:gdLst/>
              <a:ahLst/>
              <a:cxnLst/>
              <a:rect r="r" b="b" t="t" l="l"/>
              <a:pathLst>
                <a:path h="158301" w="961409">
                  <a:moveTo>
                    <a:pt x="0" y="0"/>
                  </a:moveTo>
                  <a:lnTo>
                    <a:pt x="961409" y="0"/>
                  </a:lnTo>
                  <a:lnTo>
                    <a:pt x="961409" y="158301"/>
                  </a:lnTo>
                  <a:lnTo>
                    <a:pt x="0" y="158301"/>
                  </a:lnTo>
                  <a:close/>
                </a:path>
              </a:pathLst>
            </a:custGeom>
            <a:solidFill>
              <a:srgbClr val="23AAF2"/>
            </a:solidFill>
          </p:spPr>
        </p:sp>
        <p:sp>
          <p:nvSpPr>
            <p:cNvPr name="TextBox 27" id="27"/>
            <p:cNvSpPr txBox="true"/>
            <p:nvPr/>
          </p:nvSpPr>
          <p:spPr>
            <a:xfrm>
              <a:off x="0" y="-38100"/>
              <a:ext cx="961409" cy="196401"/>
            </a:xfrm>
            <a:prstGeom prst="rect">
              <a:avLst/>
            </a:prstGeom>
          </p:spPr>
          <p:txBody>
            <a:bodyPr anchor="ctr" rtlCol="false" tIns="20120" lIns="20120" bIns="20120" rIns="20120"/>
            <a:lstStyle/>
            <a:p>
              <a:pPr algn="ctr">
                <a:lnSpc>
                  <a:spcPts val="2995"/>
                </a:lnSpc>
              </a:pPr>
              <a:r>
                <a:rPr lang="en-US" sz="2139" b="true">
                  <a:solidFill>
                    <a:srgbClr val="FFFFFF"/>
                  </a:solidFill>
                  <a:latin typeface="Montserrat Bold"/>
                  <a:ea typeface="Montserrat Bold"/>
                  <a:cs typeface="Montserrat Bold"/>
                  <a:sym typeface="Montserrat Bold"/>
                </a:rPr>
                <a:t>PUBLIC </a:t>
              </a:r>
            </a:p>
            <a:p>
              <a:pPr algn="ctr">
                <a:lnSpc>
                  <a:spcPts val="1964"/>
                </a:lnSpc>
                <a:spcBef>
                  <a:spcPct val="0"/>
                </a:spcBef>
              </a:pPr>
              <a:r>
                <a:rPr lang="en-US" sz="1403">
                  <a:solidFill>
                    <a:srgbClr val="FFFFFF"/>
                  </a:solidFill>
                  <a:latin typeface="Montserrat"/>
                  <a:ea typeface="Montserrat"/>
                  <a:cs typeface="Montserrat"/>
                  <a:sym typeface="Montserrat"/>
                </a:rPr>
                <a:t>How the project is used by the public and the demand for it</a:t>
              </a:r>
            </a:p>
          </p:txBody>
        </p:sp>
      </p:grpSp>
      <p:grpSp>
        <p:nvGrpSpPr>
          <p:cNvPr name="Group 28" id="28"/>
          <p:cNvGrpSpPr/>
          <p:nvPr/>
        </p:nvGrpSpPr>
        <p:grpSpPr>
          <a:xfrm rot="0">
            <a:off x="1119572" y="7738325"/>
            <a:ext cx="3820903" cy="407182"/>
            <a:chOff x="0" y="0"/>
            <a:chExt cx="720854" cy="76819"/>
          </a:xfrm>
        </p:grpSpPr>
        <p:sp>
          <p:nvSpPr>
            <p:cNvPr name="Freeform 29" id="29"/>
            <p:cNvSpPr/>
            <p:nvPr/>
          </p:nvSpPr>
          <p:spPr>
            <a:xfrm flipH="false" flipV="false" rot="0">
              <a:off x="0" y="0"/>
              <a:ext cx="720854" cy="76819"/>
            </a:xfrm>
            <a:custGeom>
              <a:avLst/>
              <a:gdLst/>
              <a:ahLst/>
              <a:cxnLst/>
              <a:rect r="r" b="b" t="t" l="l"/>
              <a:pathLst>
                <a:path h="76819" w="720854">
                  <a:moveTo>
                    <a:pt x="0" y="0"/>
                  </a:moveTo>
                  <a:lnTo>
                    <a:pt x="720854" y="0"/>
                  </a:lnTo>
                  <a:lnTo>
                    <a:pt x="720854" y="76819"/>
                  </a:lnTo>
                  <a:lnTo>
                    <a:pt x="0" y="76819"/>
                  </a:lnTo>
                  <a:close/>
                </a:path>
              </a:pathLst>
            </a:custGeom>
            <a:solidFill>
              <a:srgbClr val="FFFFFF"/>
            </a:solidFill>
            <a:ln w="66675" cap="sq">
              <a:solidFill>
                <a:srgbClr val="FFFFFF"/>
              </a:solidFill>
              <a:prstDash val="solid"/>
              <a:miter/>
            </a:ln>
          </p:spPr>
        </p:sp>
        <p:sp>
          <p:nvSpPr>
            <p:cNvPr name="TextBox 30" id="30"/>
            <p:cNvSpPr txBox="true"/>
            <p:nvPr/>
          </p:nvSpPr>
          <p:spPr>
            <a:xfrm>
              <a:off x="0" y="-19050"/>
              <a:ext cx="720854" cy="95869"/>
            </a:xfrm>
            <a:prstGeom prst="rect">
              <a:avLst/>
            </a:prstGeom>
          </p:spPr>
          <p:txBody>
            <a:bodyPr anchor="ctr" rtlCol="false" tIns="17560" lIns="17560" bIns="17560" rIns="17560"/>
            <a:lstStyle/>
            <a:p>
              <a:pPr algn="l">
                <a:lnSpc>
                  <a:spcPts val="1750"/>
                </a:lnSpc>
              </a:pPr>
              <a:r>
                <a:rPr lang="en-US" sz="1250" b="true">
                  <a:solidFill>
                    <a:srgbClr val="0E0E58"/>
                  </a:solidFill>
                  <a:latin typeface="Montserrat Bold"/>
                  <a:ea typeface="Montserrat Bold"/>
                  <a:cs typeface="Montserrat Bold"/>
                  <a:sym typeface="Montserrat Bold"/>
                </a:rPr>
                <a:t>National reporting and publications</a:t>
              </a:r>
              <a:r>
                <a:rPr lang="en-US" sz="1250">
                  <a:solidFill>
                    <a:srgbClr val="0E0E58"/>
                  </a:solidFill>
                  <a:latin typeface="Montserrat"/>
                  <a:ea typeface="Montserrat"/>
                  <a:cs typeface="Montserrat"/>
                  <a:sym typeface="Montserrat"/>
                </a:rPr>
                <a:t>:</a:t>
              </a:r>
            </a:p>
          </p:txBody>
        </p:sp>
      </p:grpSp>
      <p:grpSp>
        <p:nvGrpSpPr>
          <p:cNvPr name="Group 31" id="31"/>
          <p:cNvGrpSpPr/>
          <p:nvPr/>
        </p:nvGrpSpPr>
        <p:grpSpPr>
          <a:xfrm rot="0">
            <a:off x="1119572" y="10241650"/>
            <a:ext cx="3820903" cy="1284320"/>
            <a:chOff x="0" y="0"/>
            <a:chExt cx="720854" cy="242301"/>
          </a:xfrm>
        </p:grpSpPr>
        <p:sp>
          <p:nvSpPr>
            <p:cNvPr name="Freeform 32" id="32"/>
            <p:cNvSpPr/>
            <p:nvPr/>
          </p:nvSpPr>
          <p:spPr>
            <a:xfrm flipH="false" flipV="false" rot="0">
              <a:off x="0" y="0"/>
              <a:ext cx="720854" cy="242301"/>
            </a:xfrm>
            <a:custGeom>
              <a:avLst/>
              <a:gdLst/>
              <a:ahLst/>
              <a:cxnLst/>
              <a:rect r="r" b="b" t="t" l="l"/>
              <a:pathLst>
                <a:path h="242301" w="720854">
                  <a:moveTo>
                    <a:pt x="0" y="0"/>
                  </a:moveTo>
                  <a:lnTo>
                    <a:pt x="720854" y="0"/>
                  </a:lnTo>
                  <a:lnTo>
                    <a:pt x="720854" y="242301"/>
                  </a:lnTo>
                  <a:lnTo>
                    <a:pt x="0" y="242301"/>
                  </a:lnTo>
                  <a:close/>
                </a:path>
              </a:pathLst>
            </a:custGeom>
            <a:solidFill>
              <a:srgbClr val="FFFFFF"/>
            </a:solidFill>
            <a:ln w="66675" cap="sq">
              <a:solidFill>
                <a:srgbClr val="FFFFFF"/>
              </a:solidFill>
              <a:prstDash val="solid"/>
              <a:miter/>
            </a:ln>
          </p:spPr>
        </p:sp>
        <p:sp>
          <p:nvSpPr>
            <p:cNvPr name="TextBox 33" id="33"/>
            <p:cNvSpPr txBox="true"/>
            <p:nvPr/>
          </p:nvSpPr>
          <p:spPr>
            <a:xfrm>
              <a:off x="0" y="-19050"/>
              <a:ext cx="720854" cy="261351"/>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In 2024, </a:t>
              </a:r>
              <a:r>
                <a:rPr lang="en-US" sz="1250" b="true">
                  <a:solidFill>
                    <a:srgbClr val="0E0E58"/>
                  </a:solidFill>
                  <a:latin typeface="Montserrat Bold"/>
                  <a:ea typeface="Montserrat Bold"/>
                  <a:cs typeface="Montserrat Bold"/>
                  <a:sym typeface="Montserrat Bold"/>
                </a:rPr>
                <a:t>88.6%</a:t>
              </a:r>
              <a:r>
                <a:rPr lang="en-US" sz="1250">
                  <a:solidFill>
                    <a:srgbClr val="0E0E58"/>
                  </a:solidFill>
                  <a:latin typeface="Montserrat"/>
                  <a:ea typeface="Montserrat"/>
                  <a:cs typeface="Montserrat"/>
                  <a:sym typeface="Montserrat"/>
                </a:rPr>
                <a:t> (101/114) of participating Health Boards and Trusts indicated having an agreed referral pathway to adult services, and 76.3% (87/114) used structured transition resources. </a:t>
              </a:r>
            </a:p>
          </p:txBody>
        </p:sp>
      </p:grpSp>
      <p:grpSp>
        <p:nvGrpSpPr>
          <p:cNvPr name="Group 34" id="34"/>
          <p:cNvGrpSpPr/>
          <p:nvPr/>
        </p:nvGrpSpPr>
        <p:grpSpPr>
          <a:xfrm rot="0">
            <a:off x="1119572" y="11659402"/>
            <a:ext cx="3820903" cy="1283482"/>
            <a:chOff x="0" y="0"/>
            <a:chExt cx="720854" cy="242143"/>
          </a:xfrm>
        </p:grpSpPr>
        <p:sp>
          <p:nvSpPr>
            <p:cNvPr name="Freeform 35" id="35"/>
            <p:cNvSpPr/>
            <p:nvPr/>
          </p:nvSpPr>
          <p:spPr>
            <a:xfrm flipH="false" flipV="false" rot="0">
              <a:off x="0" y="0"/>
              <a:ext cx="720854" cy="242143"/>
            </a:xfrm>
            <a:custGeom>
              <a:avLst/>
              <a:gdLst/>
              <a:ahLst/>
              <a:cxnLst/>
              <a:rect r="r" b="b" t="t" l="l"/>
              <a:pathLst>
                <a:path h="242143" w="720854">
                  <a:moveTo>
                    <a:pt x="0" y="0"/>
                  </a:moveTo>
                  <a:lnTo>
                    <a:pt x="720854" y="0"/>
                  </a:lnTo>
                  <a:lnTo>
                    <a:pt x="720854" y="242143"/>
                  </a:lnTo>
                  <a:lnTo>
                    <a:pt x="0" y="242143"/>
                  </a:lnTo>
                  <a:close/>
                </a:path>
              </a:pathLst>
            </a:custGeom>
            <a:solidFill>
              <a:srgbClr val="FFFFFF"/>
            </a:solidFill>
            <a:ln w="66675" cap="sq">
              <a:solidFill>
                <a:srgbClr val="FFFFFF"/>
              </a:solidFill>
              <a:prstDash val="solid"/>
              <a:miter/>
            </a:ln>
          </p:spPr>
        </p:sp>
        <p:sp>
          <p:nvSpPr>
            <p:cNvPr name="TextBox 36" id="36"/>
            <p:cNvSpPr txBox="true"/>
            <p:nvPr/>
          </p:nvSpPr>
          <p:spPr>
            <a:xfrm>
              <a:off x="0" y="-19050"/>
              <a:ext cx="720854" cy="261193"/>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In cohort 6, </a:t>
              </a:r>
              <a:r>
                <a:rPr lang="en-US" sz="1250" b="true">
                  <a:solidFill>
                    <a:srgbClr val="0E0E58"/>
                  </a:solidFill>
                  <a:latin typeface="Montserrat Bold"/>
                  <a:ea typeface="Montserrat Bold"/>
                  <a:cs typeface="Montserrat Bold"/>
                  <a:sym typeface="Montserrat Bold"/>
                </a:rPr>
                <a:t>85.6%</a:t>
              </a:r>
              <a:r>
                <a:rPr lang="en-US" sz="1250">
                  <a:solidFill>
                    <a:srgbClr val="0E0E58"/>
                  </a:solidFill>
                  <a:latin typeface="Montserrat"/>
                  <a:ea typeface="Montserrat"/>
                  <a:cs typeface="Montserrat"/>
                  <a:sym typeface="Montserrat"/>
                </a:rPr>
                <a:t> of children and young people with epilepsy received input by an epilepsy specialist nurse within the first year of care. This has increased steadily from 69% in cohort 1.</a:t>
              </a:r>
            </a:p>
          </p:txBody>
        </p:sp>
      </p:grpSp>
      <p:grpSp>
        <p:nvGrpSpPr>
          <p:cNvPr name="Group 37" id="37"/>
          <p:cNvGrpSpPr/>
          <p:nvPr/>
        </p:nvGrpSpPr>
        <p:grpSpPr>
          <a:xfrm rot="0">
            <a:off x="5093667" y="7738325"/>
            <a:ext cx="2118133" cy="2597932"/>
            <a:chOff x="0" y="0"/>
            <a:chExt cx="399609" cy="490128"/>
          </a:xfrm>
        </p:grpSpPr>
        <p:sp>
          <p:nvSpPr>
            <p:cNvPr name="Freeform 38" id="38"/>
            <p:cNvSpPr/>
            <p:nvPr/>
          </p:nvSpPr>
          <p:spPr>
            <a:xfrm flipH="false" flipV="false" rot="0">
              <a:off x="0" y="0"/>
              <a:ext cx="399609" cy="490128"/>
            </a:xfrm>
            <a:custGeom>
              <a:avLst/>
              <a:gdLst/>
              <a:ahLst/>
              <a:cxnLst/>
              <a:rect r="r" b="b" t="t" l="l"/>
              <a:pathLst>
                <a:path h="490128" w="399609">
                  <a:moveTo>
                    <a:pt x="0" y="0"/>
                  </a:moveTo>
                  <a:lnTo>
                    <a:pt x="399609" y="0"/>
                  </a:lnTo>
                  <a:lnTo>
                    <a:pt x="399609" y="490128"/>
                  </a:lnTo>
                  <a:lnTo>
                    <a:pt x="0" y="490128"/>
                  </a:lnTo>
                  <a:close/>
                </a:path>
              </a:pathLst>
            </a:custGeom>
            <a:solidFill>
              <a:srgbClr val="FFFFFF"/>
            </a:solidFill>
            <a:ln w="66675" cap="sq">
              <a:solidFill>
                <a:srgbClr val="FFFFFF"/>
              </a:solidFill>
              <a:prstDash val="solid"/>
              <a:miter/>
            </a:ln>
          </p:spPr>
        </p:sp>
        <p:sp>
          <p:nvSpPr>
            <p:cNvPr name="TextBox 39" id="39"/>
            <p:cNvSpPr txBox="true"/>
            <p:nvPr/>
          </p:nvSpPr>
          <p:spPr>
            <a:xfrm>
              <a:off x="0" y="-19050"/>
              <a:ext cx="399609" cy="509178"/>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More children and young people had evidence of care planning agreement (85.8%), achieving all core elements of care planning (67.4%) and School Individual Health Care Plans (67.2%) in cohort 6 than in previous years.</a:t>
              </a:r>
            </a:p>
          </p:txBody>
        </p:sp>
      </p:grpSp>
      <p:grpSp>
        <p:nvGrpSpPr>
          <p:cNvPr name="Group 40" id="40"/>
          <p:cNvGrpSpPr/>
          <p:nvPr/>
        </p:nvGrpSpPr>
        <p:grpSpPr>
          <a:xfrm rot="0">
            <a:off x="1119572" y="13123859"/>
            <a:ext cx="3820903" cy="845725"/>
            <a:chOff x="0" y="0"/>
            <a:chExt cx="720854" cy="159555"/>
          </a:xfrm>
        </p:grpSpPr>
        <p:sp>
          <p:nvSpPr>
            <p:cNvPr name="Freeform 41" id="41"/>
            <p:cNvSpPr/>
            <p:nvPr/>
          </p:nvSpPr>
          <p:spPr>
            <a:xfrm flipH="false" flipV="false" rot="0">
              <a:off x="0" y="0"/>
              <a:ext cx="720854" cy="159555"/>
            </a:xfrm>
            <a:custGeom>
              <a:avLst/>
              <a:gdLst/>
              <a:ahLst/>
              <a:cxnLst/>
              <a:rect r="r" b="b" t="t" l="l"/>
              <a:pathLst>
                <a:path h="159555" w="720854">
                  <a:moveTo>
                    <a:pt x="0" y="0"/>
                  </a:moveTo>
                  <a:lnTo>
                    <a:pt x="720854" y="0"/>
                  </a:lnTo>
                  <a:lnTo>
                    <a:pt x="720854" y="159555"/>
                  </a:lnTo>
                  <a:lnTo>
                    <a:pt x="0" y="159555"/>
                  </a:lnTo>
                  <a:close/>
                </a:path>
              </a:pathLst>
            </a:custGeom>
            <a:solidFill>
              <a:srgbClr val="FFFFFF"/>
            </a:solidFill>
            <a:ln w="66675" cap="sq">
              <a:solidFill>
                <a:srgbClr val="FFFFFF"/>
              </a:solidFill>
              <a:prstDash val="solid"/>
              <a:miter/>
            </a:ln>
          </p:spPr>
        </p:sp>
        <p:sp>
          <p:nvSpPr>
            <p:cNvPr name="TextBox 42" id="42"/>
            <p:cNvSpPr txBox="true"/>
            <p:nvPr/>
          </p:nvSpPr>
          <p:spPr>
            <a:xfrm>
              <a:off x="0" y="-28575"/>
              <a:ext cx="720854" cy="188130"/>
            </a:xfrm>
            <a:prstGeom prst="rect">
              <a:avLst/>
            </a:prstGeom>
          </p:spPr>
          <p:txBody>
            <a:bodyPr anchor="ctr" rtlCol="false" tIns="17560" lIns="17560" bIns="17560" rIns="17560"/>
            <a:lstStyle/>
            <a:p>
              <a:pPr algn="l">
                <a:lnSpc>
                  <a:spcPts val="1722"/>
                </a:lnSpc>
              </a:pPr>
              <a:r>
                <a:rPr lang="en-US" sz="1230" u="sng">
                  <a:solidFill>
                    <a:srgbClr val="E00087"/>
                  </a:solidFill>
                  <a:latin typeface="Montserrat"/>
                  <a:ea typeface="Montserrat"/>
                  <a:cs typeface="Montserrat"/>
                  <a:sym typeface="Montserrat"/>
                  <a:hlinkClick r:id="rId4" tooltip="https://www.rcpch.ac.uk/work-we-do/clinical-audits/epilepsy12/reports-resources#our-annual-reports"/>
                </a:rPr>
                <a:t>Annual audits reports with QI case studies</a:t>
              </a:r>
            </a:p>
            <a:p>
              <a:pPr algn="l">
                <a:lnSpc>
                  <a:spcPts val="1722"/>
                </a:lnSpc>
              </a:pPr>
            </a:p>
            <a:p>
              <a:pPr algn="l">
                <a:lnSpc>
                  <a:spcPts val="1722"/>
                </a:lnSpc>
              </a:pPr>
              <a:r>
                <a:rPr lang="en-US" sz="1230" u="sng">
                  <a:solidFill>
                    <a:srgbClr val="E00087"/>
                  </a:solidFill>
                  <a:latin typeface="Montserrat"/>
                  <a:ea typeface="Montserrat"/>
                  <a:cs typeface="Montserrat"/>
                  <a:sym typeface="Montserrat"/>
                  <a:hlinkClick r:id="rId5" tooltip="https://www.rcpch.ac.uk/work-we-do/clinical-audits/epilepsy12/about#our-quality-improvement-goals"/>
                </a:rPr>
                <a:t>Epilepsy12 Quality Improvement plan</a:t>
              </a:r>
              <a:r>
                <a:rPr lang="en-US" sz="1230">
                  <a:solidFill>
                    <a:srgbClr val="0E0E58"/>
                  </a:solidFill>
                  <a:latin typeface="Montserrat"/>
                  <a:ea typeface="Montserrat"/>
                  <a:cs typeface="Montserrat"/>
                  <a:sym typeface="Montserrat"/>
                </a:rPr>
                <a:t>​</a:t>
              </a:r>
            </a:p>
          </p:txBody>
        </p:sp>
      </p:grpSp>
      <p:grpSp>
        <p:nvGrpSpPr>
          <p:cNvPr name="Group 43" id="43"/>
          <p:cNvGrpSpPr/>
          <p:nvPr/>
        </p:nvGrpSpPr>
        <p:grpSpPr>
          <a:xfrm rot="0">
            <a:off x="7956642" y="7784081"/>
            <a:ext cx="2937343" cy="3036082"/>
            <a:chOff x="0" y="0"/>
            <a:chExt cx="554161" cy="572790"/>
          </a:xfrm>
        </p:grpSpPr>
        <p:sp>
          <p:nvSpPr>
            <p:cNvPr name="Freeform 44" id="44"/>
            <p:cNvSpPr/>
            <p:nvPr/>
          </p:nvSpPr>
          <p:spPr>
            <a:xfrm flipH="false" flipV="false" rot="0">
              <a:off x="0" y="0"/>
              <a:ext cx="554161" cy="572790"/>
            </a:xfrm>
            <a:custGeom>
              <a:avLst/>
              <a:gdLst/>
              <a:ahLst/>
              <a:cxnLst/>
              <a:rect r="r" b="b" t="t" l="l"/>
              <a:pathLst>
                <a:path h="572790" w="554161">
                  <a:moveTo>
                    <a:pt x="0" y="0"/>
                  </a:moveTo>
                  <a:lnTo>
                    <a:pt x="554161" y="0"/>
                  </a:lnTo>
                  <a:lnTo>
                    <a:pt x="554161" y="572790"/>
                  </a:lnTo>
                  <a:lnTo>
                    <a:pt x="0" y="572790"/>
                  </a:lnTo>
                  <a:close/>
                </a:path>
              </a:pathLst>
            </a:custGeom>
            <a:solidFill>
              <a:srgbClr val="FFFFFF"/>
            </a:solidFill>
            <a:ln w="66675" cap="sq">
              <a:solidFill>
                <a:srgbClr val="FFFFFF"/>
              </a:solidFill>
              <a:prstDash val="solid"/>
              <a:miter/>
            </a:ln>
          </p:spPr>
        </p:sp>
        <p:sp>
          <p:nvSpPr>
            <p:cNvPr name="TextBox 45" id="45"/>
            <p:cNvSpPr txBox="true"/>
            <p:nvPr/>
          </p:nvSpPr>
          <p:spPr>
            <a:xfrm>
              <a:off x="0" y="-19050"/>
              <a:ext cx="554161" cy="591840"/>
            </a:xfrm>
            <a:prstGeom prst="rect">
              <a:avLst/>
            </a:prstGeom>
          </p:spPr>
          <p:txBody>
            <a:bodyPr anchor="ctr" rtlCol="false" tIns="17560" lIns="17560" bIns="17560" rIns="17560"/>
            <a:lstStyle/>
            <a:p>
              <a:pPr algn="l">
                <a:lnSpc>
                  <a:spcPts val="1750"/>
                </a:lnSpc>
              </a:pPr>
              <a:r>
                <a:rPr lang="en-US" sz="1250">
                  <a:solidFill>
                    <a:srgbClr val="2D316E"/>
                  </a:solidFill>
                  <a:latin typeface="Montserrat"/>
                  <a:ea typeface="Montserrat"/>
                  <a:cs typeface="Montserrat"/>
                  <a:sym typeface="Montserrat"/>
                </a:rPr>
                <a:t>Epilepsy12 are represented on the </a:t>
              </a:r>
              <a:r>
                <a:rPr lang="en-US" sz="1250" b="true">
                  <a:solidFill>
                    <a:srgbClr val="2D316E"/>
                  </a:solidFill>
                  <a:latin typeface="Montserrat Bold"/>
                  <a:ea typeface="Montserrat Bold"/>
                  <a:cs typeface="Montserrat Bold"/>
                  <a:sym typeface="Montserrat Bold"/>
                </a:rPr>
                <a:t>NHS England Epilepsy Oversight Group</a:t>
              </a:r>
              <a:r>
                <a:rPr lang="en-US" sz="1250">
                  <a:solidFill>
                    <a:srgbClr val="2D316E"/>
                  </a:solidFill>
                  <a:latin typeface="Montserrat"/>
                  <a:ea typeface="Montserrat"/>
                  <a:cs typeface="Montserrat"/>
                  <a:sym typeface="Montserrat"/>
                </a:rPr>
                <a:t>, and have supported the development of the </a:t>
              </a:r>
              <a:r>
                <a:rPr lang="en-US" sz="1250" u="sng">
                  <a:solidFill>
                    <a:srgbClr val="E00087"/>
                  </a:solidFill>
                  <a:latin typeface="Montserrat"/>
                  <a:ea typeface="Montserrat"/>
                  <a:cs typeface="Montserrat"/>
                  <a:sym typeface="Montserrat"/>
                  <a:hlinkClick r:id="rId6" tooltip="https://www.england.nhs.uk/long-read/national-bundle-of-care-for-children-and-young-people-with-epilepsy/"/>
                </a:rPr>
                <a:t>National Bundle of care for children and young people with epilepsy</a:t>
              </a:r>
              <a:r>
                <a:rPr lang="en-US" sz="1250">
                  <a:solidFill>
                    <a:srgbClr val="2D316E"/>
                  </a:solidFill>
                  <a:latin typeface="Montserrat"/>
                  <a:ea typeface="Montserrat"/>
                  <a:cs typeface="Montserrat"/>
                  <a:sym typeface="Montserrat"/>
                </a:rPr>
                <a:t>. Cohort 2-5 data packs were shared with the group reporting audit data at NHS region, ICS &amp; Trust level to support policy and improvements in 4 priority areas of epilepsy care, described in the Bundle.</a:t>
              </a:r>
            </a:p>
          </p:txBody>
        </p:sp>
      </p:grpSp>
      <p:grpSp>
        <p:nvGrpSpPr>
          <p:cNvPr name="Group 46" id="46"/>
          <p:cNvGrpSpPr/>
          <p:nvPr/>
        </p:nvGrpSpPr>
        <p:grpSpPr>
          <a:xfrm rot="0">
            <a:off x="7956642" y="10942119"/>
            <a:ext cx="2937343" cy="3036082"/>
            <a:chOff x="0" y="0"/>
            <a:chExt cx="554161" cy="572790"/>
          </a:xfrm>
        </p:grpSpPr>
        <p:sp>
          <p:nvSpPr>
            <p:cNvPr name="Freeform 47" id="47"/>
            <p:cNvSpPr/>
            <p:nvPr/>
          </p:nvSpPr>
          <p:spPr>
            <a:xfrm flipH="false" flipV="false" rot="0">
              <a:off x="0" y="0"/>
              <a:ext cx="554161" cy="572790"/>
            </a:xfrm>
            <a:custGeom>
              <a:avLst/>
              <a:gdLst/>
              <a:ahLst/>
              <a:cxnLst/>
              <a:rect r="r" b="b" t="t" l="l"/>
              <a:pathLst>
                <a:path h="572790" w="554161">
                  <a:moveTo>
                    <a:pt x="0" y="0"/>
                  </a:moveTo>
                  <a:lnTo>
                    <a:pt x="554161" y="0"/>
                  </a:lnTo>
                  <a:lnTo>
                    <a:pt x="554161" y="572790"/>
                  </a:lnTo>
                  <a:lnTo>
                    <a:pt x="0" y="572790"/>
                  </a:lnTo>
                  <a:close/>
                </a:path>
              </a:pathLst>
            </a:custGeom>
            <a:solidFill>
              <a:srgbClr val="FFFFFF"/>
            </a:solidFill>
            <a:ln w="66675" cap="sq">
              <a:solidFill>
                <a:srgbClr val="FFFFFF"/>
              </a:solidFill>
              <a:prstDash val="solid"/>
              <a:miter/>
            </a:ln>
          </p:spPr>
        </p:sp>
        <p:sp>
          <p:nvSpPr>
            <p:cNvPr name="TextBox 48" id="48"/>
            <p:cNvSpPr txBox="true"/>
            <p:nvPr/>
          </p:nvSpPr>
          <p:spPr>
            <a:xfrm>
              <a:off x="0" y="-19050"/>
              <a:ext cx="554161" cy="591840"/>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Epilepsy12 publishes </a:t>
              </a:r>
              <a:r>
                <a:rPr lang="en-US" sz="1250" b="true">
                  <a:solidFill>
                    <a:srgbClr val="0E0E58"/>
                  </a:solidFill>
                  <a:latin typeface="Montserrat Bold"/>
                  <a:ea typeface="Montserrat Bold"/>
                  <a:cs typeface="Montserrat Bold"/>
                  <a:sym typeface="Montserrat Bold"/>
                </a:rPr>
                <a:t>data, reports and findings</a:t>
              </a:r>
              <a:r>
                <a:rPr lang="en-US" sz="1250">
                  <a:solidFill>
                    <a:srgbClr val="0E0E58"/>
                  </a:solidFill>
                  <a:latin typeface="Montserrat"/>
                  <a:ea typeface="Montserrat"/>
                  <a:cs typeface="Montserrat"/>
                  <a:sym typeface="Montserrat"/>
                </a:rPr>
                <a:t> online. Monthly data on KPIs are available </a:t>
              </a:r>
              <a:r>
                <a:rPr lang="en-US" sz="1250" u="sng">
                  <a:solidFill>
                    <a:srgbClr val="E00087"/>
                  </a:solidFill>
                  <a:latin typeface="Montserrat"/>
                  <a:ea typeface="Montserrat"/>
                  <a:cs typeface="Montserrat"/>
                  <a:sym typeface="Montserrat"/>
                  <a:hlinkClick r:id="rId7" tooltip="https://www.rcpch.ac.uk/resources/epilepsy12-audit-dashboard"/>
                </a:rPr>
                <a:t>online</a:t>
              </a:r>
              <a:r>
                <a:rPr lang="en-US" sz="1250">
                  <a:solidFill>
                    <a:srgbClr val="0E0E58"/>
                  </a:solidFill>
                  <a:latin typeface="Montserrat"/>
                  <a:ea typeface="Montserrat"/>
                  <a:cs typeface="Montserrat"/>
                  <a:sym typeface="Montserrat"/>
                </a:rPr>
                <a:t>. Live KPI dashboards are available to registered users of the Epilepsy12 platform.​</a:t>
              </a:r>
            </a:p>
            <a:p>
              <a:pPr algn="l">
                <a:lnSpc>
                  <a:spcPts val="1750"/>
                </a:lnSpc>
              </a:pPr>
              <a:r>
                <a:rPr lang="en-US" sz="1250">
                  <a:solidFill>
                    <a:srgbClr val="0E0E58"/>
                  </a:solidFill>
                  <a:latin typeface="Montserrat"/>
                  <a:ea typeface="Montserrat"/>
                  <a:cs typeface="Montserrat"/>
                  <a:sym typeface="Montserrat"/>
                </a:rPr>
                <a:t>​</a:t>
              </a:r>
            </a:p>
            <a:p>
              <a:pPr algn="l">
                <a:lnSpc>
                  <a:spcPts val="1750"/>
                </a:lnSpc>
              </a:pPr>
              <a:r>
                <a:rPr lang="en-US" sz="1250">
                  <a:solidFill>
                    <a:srgbClr val="0E0E58"/>
                  </a:solidFill>
                  <a:latin typeface="Montserrat"/>
                  <a:ea typeface="Montserrat"/>
                  <a:cs typeface="Montserrat"/>
                  <a:sym typeface="Montserrat"/>
                </a:rPr>
                <a:t>The 2024 annual outputs present national, regional and local findings, alongside a a summary report with national recommendations for policy-makers and commissioners.</a:t>
              </a:r>
            </a:p>
          </p:txBody>
        </p:sp>
      </p:grpSp>
      <p:grpSp>
        <p:nvGrpSpPr>
          <p:cNvPr name="Group 49" id="49"/>
          <p:cNvGrpSpPr/>
          <p:nvPr/>
        </p:nvGrpSpPr>
        <p:grpSpPr>
          <a:xfrm rot="0">
            <a:off x="11015815" y="7784081"/>
            <a:ext cx="2988780" cy="4350532"/>
            <a:chOff x="0" y="0"/>
            <a:chExt cx="563866" cy="820775"/>
          </a:xfrm>
        </p:grpSpPr>
        <p:sp>
          <p:nvSpPr>
            <p:cNvPr name="Freeform 50" id="50"/>
            <p:cNvSpPr/>
            <p:nvPr/>
          </p:nvSpPr>
          <p:spPr>
            <a:xfrm flipH="false" flipV="false" rot="0">
              <a:off x="0" y="0"/>
              <a:ext cx="563866" cy="820775"/>
            </a:xfrm>
            <a:custGeom>
              <a:avLst/>
              <a:gdLst/>
              <a:ahLst/>
              <a:cxnLst/>
              <a:rect r="r" b="b" t="t" l="l"/>
              <a:pathLst>
                <a:path h="820775" w="563866">
                  <a:moveTo>
                    <a:pt x="0" y="0"/>
                  </a:moveTo>
                  <a:lnTo>
                    <a:pt x="563866" y="0"/>
                  </a:lnTo>
                  <a:lnTo>
                    <a:pt x="563866" y="820775"/>
                  </a:lnTo>
                  <a:lnTo>
                    <a:pt x="0" y="820775"/>
                  </a:lnTo>
                  <a:close/>
                </a:path>
              </a:pathLst>
            </a:custGeom>
            <a:solidFill>
              <a:srgbClr val="FFFFFF"/>
            </a:solidFill>
            <a:ln w="66675" cap="sq">
              <a:solidFill>
                <a:srgbClr val="FFFFFF"/>
              </a:solidFill>
              <a:prstDash val="solid"/>
              <a:miter/>
            </a:ln>
          </p:spPr>
        </p:sp>
        <p:sp>
          <p:nvSpPr>
            <p:cNvPr name="TextBox 51" id="51"/>
            <p:cNvSpPr txBox="true"/>
            <p:nvPr/>
          </p:nvSpPr>
          <p:spPr>
            <a:xfrm>
              <a:off x="0" y="-19050"/>
              <a:ext cx="563866" cy="839825"/>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The </a:t>
              </a:r>
              <a:r>
                <a:rPr lang="en-US" sz="1250" b="true">
                  <a:solidFill>
                    <a:srgbClr val="0E0E58"/>
                  </a:solidFill>
                  <a:latin typeface="Montserrat Bold"/>
                  <a:ea typeface="Montserrat Bold"/>
                  <a:cs typeface="Montserrat Bold"/>
                  <a:sym typeface="Montserrat Bold"/>
                </a:rPr>
                <a:t>new Epilepsy12 data platform</a:t>
              </a:r>
              <a:r>
                <a:rPr lang="en-US" sz="1250">
                  <a:solidFill>
                    <a:srgbClr val="0E0E58"/>
                  </a:solidFill>
                  <a:latin typeface="Montserrat"/>
                  <a:ea typeface="Montserrat"/>
                  <a:cs typeface="Montserrat"/>
                  <a:sym typeface="Montserrat"/>
                </a:rPr>
                <a:t> was launched in 2024, designed to streamline data entry, reduce the burden on clinical teams and enhance reporting capabilities. The new system has improved the quality and quantity of data submitted in 2025.</a:t>
              </a:r>
            </a:p>
            <a:p>
              <a:pPr algn="l">
                <a:lnSpc>
                  <a:spcPts val="1750"/>
                </a:lnSpc>
              </a:pPr>
            </a:p>
            <a:p>
              <a:pPr algn="l">
                <a:lnSpc>
                  <a:spcPts val="1750"/>
                </a:lnSpc>
              </a:pPr>
              <a:r>
                <a:rPr lang="en-US" sz="1250">
                  <a:solidFill>
                    <a:srgbClr val="0E0E58"/>
                  </a:solidFill>
                  <a:latin typeface="Montserrat"/>
                  <a:ea typeface="Montserrat"/>
                  <a:cs typeface="Montserrat"/>
                  <a:sym typeface="Montserrat"/>
                </a:rPr>
                <a:t>Epilepsy12 are also working with the Professional Records Standards Body (PRSB) to develop an </a:t>
              </a:r>
              <a:r>
                <a:rPr lang="en-US" b="true" sz="1250" u="sng">
                  <a:solidFill>
                    <a:srgbClr val="E00087"/>
                  </a:solidFill>
                  <a:latin typeface="Montserrat Bold"/>
                  <a:ea typeface="Montserrat Bold"/>
                  <a:cs typeface="Montserrat Bold"/>
                  <a:sym typeface="Montserrat Bold"/>
                  <a:hlinkClick r:id="rId8" tooltip="https://theprsb.org/epilepsy-standard/"/>
                </a:rPr>
                <a:t>Epilepsy Information Standard</a:t>
              </a:r>
              <a:r>
                <a:rPr lang="en-US" sz="1250">
                  <a:solidFill>
                    <a:srgbClr val="0E0E58"/>
                  </a:solidFill>
                  <a:latin typeface="Montserrat"/>
                  <a:ea typeface="Montserrat"/>
                  <a:cs typeface="Montserrat"/>
                  <a:sym typeface="Montserrat"/>
                </a:rPr>
                <a:t>. The standard will support the integrated and continuous care of epilepsy across settings and help facilitate automatic data flows between NHS systems and audit platforms. </a:t>
              </a:r>
            </a:p>
          </p:txBody>
        </p:sp>
      </p:grpSp>
      <p:grpSp>
        <p:nvGrpSpPr>
          <p:cNvPr name="Group 52" id="52"/>
          <p:cNvGrpSpPr/>
          <p:nvPr/>
        </p:nvGrpSpPr>
        <p:grpSpPr>
          <a:xfrm rot="0">
            <a:off x="11015815" y="12247952"/>
            <a:ext cx="2988780" cy="1721632"/>
            <a:chOff x="0" y="0"/>
            <a:chExt cx="563866" cy="324804"/>
          </a:xfrm>
        </p:grpSpPr>
        <p:sp>
          <p:nvSpPr>
            <p:cNvPr name="Freeform 53" id="53"/>
            <p:cNvSpPr/>
            <p:nvPr/>
          </p:nvSpPr>
          <p:spPr>
            <a:xfrm flipH="false" flipV="false" rot="0">
              <a:off x="0" y="0"/>
              <a:ext cx="563866" cy="324804"/>
            </a:xfrm>
            <a:custGeom>
              <a:avLst/>
              <a:gdLst/>
              <a:ahLst/>
              <a:cxnLst/>
              <a:rect r="r" b="b" t="t" l="l"/>
              <a:pathLst>
                <a:path h="324804" w="563866">
                  <a:moveTo>
                    <a:pt x="0" y="0"/>
                  </a:moveTo>
                  <a:lnTo>
                    <a:pt x="563866" y="0"/>
                  </a:lnTo>
                  <a:lnTo>
                    <a:pt x="563866" y="324804"/>
                  </a:lnTo>
                  <a:lnTo>
                    <a:pt x="0" y="324804"/>
                  </a:lnTo>
                  <a:close/>
                </a:path>
              </a:pathLst>
            </a:custGeom>
            <a:solidFill>
              <a:srgbClr val="FFFFFF"/>
            </a:solidFill>
            <a:ln w="66675" cap="sq">
              <a:solidFill>
                <a:srgbClr val="FFFFFF"/>
              </a:solidFill>
              <a:prstDash val="solid"/>
              <a:miter/>
            </a:ln>
          </p:spPr>
        </p:sp>
        <p:sp>
          <p:nvSpPr>
            <p:cNvPr name="TextBox 54" id="54"/>
            <p:cNvSpPr txBox="true"/>
            <p:nvPr/>
          </p:nvSpPr>
          <p:spPr>
            <a:xfrm>
              <a:off x="0" y="-19050"/>
              <a:ext cx="563866" cy="343854"/>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Epilepsy12 host the OPEN UK national group and the UK Epilepsy Programme Board. Both bring </a:t>
              </a:r>
              <a:r>
                <a:rPr lang="en-US" sz="1250" b="true">
                  <a:solidFill>
                    <a:srgbClr val="0E0E58"/>
                  </a:solidFill>
                  <a:latin typeface="Montserrat Bold"/>
                  <a:ea typeface="Montserrat Bold"/>
                  <a:cs typeface="Montserrat Bold"/>
                  <a:sym typeface="Montserrat Bold"/>
                </a:rPr>
                <a:t>stakeholders </a:t>
              </a:r>
              <a:r>
                <a:rPr lang="en-US" sz="1250">
                  <a:solidFill>
                    <a:srgbClr val="0E0E58"/>
                  </a:solidFill>
                  <a:latin typeface="Montserrat"/>
                  <a:ea typeface="Montserrat"/>
                  <a:cs typeface="Montserrat"/>
                  <a:sym typeface="Montserrat"/>
                </a:rPr>
                <a:t>together, co-ordinating on policy and ways to improve the overall system management.</a:t>
              </a:r>
            </a:p>
          </p:txBody>
        </p:sp>
      </p:grpSp>
      <p:grpSp>
        <p:nvGrpSpPr>
          <p:cNvPr name="Group 55" id="55"/>
          <p:cNvGrpSpPr/>
          <p:nvPr/>
        </p:nvGrpSpPr>
        <p:grpSpPr>
          <a:xfrm rot="0">
            <a:off x="1119572" y="15864260"/>
            <a:ext cx="2794912" cy="3912382"/>
            <a:chOff x="0" y="0"/>
            <a:chExt cx="527290" cy="738113"/>
          </a:xfrm>
        </p:grpSpPr>
        <p:sp>
          <p:nvSpPr>
            <p:cNvPr name="Freeform 56" id="56"/>
            <p:cNvSpPr/>
            <p:nvPr/>
          </p:nvSpPr>
          <p:spPr>
            <a:xfrm flipH="false" flipV="false" rot="0">
              <a:off x="0" y="0"/>
              <a:ext cx="527290" cy="738113"/>
            </a:xfrm>
            <a:custGeom>
              <a:avLst/>
              <a:gdLst/>
              <a:ahLst/>
              <a:cxnLst/>
              <a:rect r="r" b="b" t="t" l="l"/>
              <a:pathLst>
                <a:path h="738113" w="527290">
                  <a:moveTo>
                    <a:pt x="0" y="0"/>
                  </a:moveTo>
                  <a:lnTo>
                    <a:pt x="527290" y="0"/>
                  </a:lnTo>
                  <a:lnTo>
                    <a:pt x="527290" y="738113"/>
                  </a:lnTo>
                  <a:lnTo>
                    <a:pt x="0" y="738113"/>
                  </a:lnTo>
                  <a:close/>
                </a:path>
              </a:pathLst>
            </a:custGeom>
            <a:solidFill>
              <a:srgbClr val="FFFFFF"/>
            </a:solidFill>
            <a:ln w="66675" cap="sq">
              <a:solidFill>
                <a:srgbClr val="FFFFFF"/>
              </a:solidFill>
              <a:prstDash val="solid"/>
              <a:miter/>
            </a:ln>
          </p:spPr>
        </p:sp>
        <p:sp>
          <p:nvSpPr>
            <p:cNvPr name="TextBox 57" id="57"/>
            <p:cNvSpPr txBox="true"/>
            <p:nvPr/>
          </p:nvSpPr>
          <p:spPr>
            <a:xfrm>
              <a:off x="0" y="-19050"/>
              <a:ext cx="527290" cy="757163"/>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The </a:t>
              </a:r>
              <a:r>
                <a:rPr lang="en-US" sz="1250" u="sng">
                  <a:solidFill>
                    <a:srgbClr val="E00087"/>
                  </a:solidFill>
                  <a:latin typeface="Montserrat"/>
                  <a:ea typeface="Montserrat"/>
                  <a:cs typeface="Montserrat"/>
                  <a:sym typeface="Montserrat"/>
                  <a:hlinkClick r:id="rId9" tooltip="https://www.rcpch.ac.uk/resources/EQIP-impact#downloadBox"/>
                </a:rPr>
                <a:t>2023/2024 Summary Report</a:t>
              </a:r>
              <a:r>
                <a:rPr lang="en-US" sz="1250" u="sng">
                  <a:solidFill>
                    <a:srgbClr val="0E0E58"/>
                  </a:solidFill>
                  <a:latin typeface="Montserrat"/>
                  <a:ea typeface="Montserrat"/>
                  <a:cs typeface="Montserrat"/>
                  <a:sym typeface="Montserrat"/>
                  <a:hlinkClick r:id="rId10" tooltip="https://www.rcpch.ac.uk/resources/EQIP-impact#downloadBox"/>
                </a:rPr>
                <a:t> </a:t>
              </a:r>
              <a:r>
                <a:rPr lang="en-US" sz="1250">
                  <a:solidFill>
                    <a:srgbClr val="0E0E58"/>
                  </a:solidFill>
                  <a:latin typeface="Montserrat"/>
                  <a:ea typeface="Montserrat"/>
                  <a:cs typeface="Montserrat"/>
                  <a:sym typeface="Montserrat"/>
                </a:rPr>
                <a:t>for the RCPCH </a:t>
              </a:r>
              <a:r>
                <a:rPr lang="en-US" sz="1250" b="true">
                  <a:solidFill>
                    <a:srgbClr val="0E0E58"/>
                  </a:solidFill>
                  <a:latin typeface="Montserrat Bold"/>
                  <a:ea typeface="Montserrat Bold"/>
                  <a:cs typeface="Montserrat Bold"/>
                  <a:sym typeface="Montserrat Bold"/>
                </a:rPr>
                <a:t>Epilepsy Quality Improvement Programme (EQIP)</a:t>
              </a:r>
              <a:r>
                <a:rPr lang="en-US" sz="1250">
                  <a:solidFill>
                    <a:srgbClr val="0E0E58"/>
                  </a:solidFill>
                  <a:latin typeface="Montserrat"/>
                  <a:ea typeface="Montserrat"/>
                  <a:cs typeface="Montserrat"/>
                  <a:sym typeface="Montserrat"/>
                </a:rPr>
                <a:t> was published in 2024. It follows on from the </a:t>
              </a:r>
              <a:r>
                <a:rPr lang="en-US" sz="1250" u="sng">
                  <a:solidFill>
                    <a:srgbClr val="E00087"/>
                  </a:solidFill>
                  <a:latin typeface="Montserrat"/>
                  <a:ea typeface="Montserrat"/>
                  <a:cs typeface="Montserrat"/>
                  <a:sym typeface="Montserrat"/>
                  <a:hlinkClick r:id="rId11" tooltip="https://www.rcpch.ac.uk/resources/EQIP-impact#downloadBox"/>
                </a:rPr>
                <a:t>2019/2023 Impact Report</a:t>
              </a:r>
              <a:r>
                <a:rPr lang="en-US" sz="1250">
                  <a:solidFill>
                    <a:srgbClr val="0E0E58"/>
                  </a:solidFill>
                  <a:latin typeface="Montserrat"/>
                  <a:ea typeface="Montserrat"/>
                  <a:cs typeface="Montserrat"/>
                  <a:sym typeface="Montserrat"/>
                </a:rPr>
                <a:t>, highlighting the impact of the EQIP and the continued improvements in patient care and service delivery for children and young people with epilepsy.</a:t>
              </a:r>
            </a:p>
            <a:p>
              <a:pPr algn="l">
                <a:lnSpc>
                  <a:spcPts val="1750"/>
                </a:lnSpc>
              </a:pPr>
            </a:p>
            <a:p>
              <a:pPr algn="l">
                <a:lnSpc>
                  <a:spcPts val="1750"/>
                </a:lnSpc>
              </a:pPr>
              <a:r>
                <a:rPr lang="en-US" sz="1250">
                  <a:solidFill>
                    <a:srgbClr val="0E0E58"/>
                  </a:solidFill>
                  <a:latin typeface="Montserrat"/>
                  <a:ea typeface="Montserrat"/>
                  <a:cs typeface="Montserrat"/>
                  <a:sym typeface="Montserrat"/>
                </a:rPr>
                <a:t>EQIP has helped teams develop transition pathways, improve mental health care, and engage effectively with patients and families. ​</a:t>
              </a:r>
            </a:p>
          </p:txBody>
        </p:sp>
      </p:grpSp>
      <p:grpSp>
        <p:nvGrpSpPr>
          <p:cNvPr name="Group 58" id="58"/>
          <p:cNvGrpSpPr/>
          <p:nvPr/>
        </p:nvGrpSpPr>
        <p:grpSpPr>
          <a:xfrm rot="0">
            <a:off x="1119572" y="19909992"/>
            <a:ext cx="2794912" cy="1940707"/>
            <a:chOff x="0" y="0"/>
            <a:chExt cx="527290" cy="366135"/>
          </a:xfrm>
        </p:grpSpPr>
        <p:sp>
          <p:nvSpPr>
            <p:cNvPr name="Freeform 59" id="59"/>
            <p:cNvSpPr/>
            <p:nvPr/>
          </p:nvSpPr>
          <p:spPr>
            <a:xfrm flipH="false" flipV="false" rot="0">
              <a:off x="0" y="0"/>
              <a:ext cx="527290" cy="366135"/>
            </a:xfrm>
            <a:custGeom>
              <a:avLst/>
              <a:gdLst/>
              <a:ahLst/>
              <a:cxnLst/>
              <a:rect r="r" b="b" t="t" l="l"/>
              <a:pathLst>
                <a:path h="366135" w="527290">
                  <a:moveTo>
                    <a:pt x="0" y="0"/>
                  </a:moveTo>
                  <a:lnTo>
                    <a:pt x="527290" y="0"/>
                  </a:lnTo>
                  <a:lnTo>
                    <a:pt x="527290" y="366135"/>
                  </a:lnTo>
                  <a:lnTo>
                    <a:pt x="0" y="366135"/>
                  </a:lnTo>
                  <a:close/>
                </a:path>
              </a:pathLst>
            </a:custGeom>
            <a:solidFill>
              <a:srgbClr val="FFFFFF"/>
            </a:solidFill>
            <a:ln w="66675" cap="sq">
              <a:solidFill>
                <a:srgbClr val="FFFFFF"/>
              </a:solidFill>
              <a:prstDash val="solid"/>
              <a:miter/>
            </a:ln>
          </p:spPr>
        </p:sp>
        <p:sp>
          <p:nvSpPr>
            <p:cNvPr name="TextBox 60" id="60"/>
            <p:cNvSpPr txBox="true"/>
            <p:nvPr/>
          </p:nvSpPr>
          <p:spPr>
            <a:xfrm>
              <a:off x="0" y="-19050"/>
              <a:ext cx="527290" cy="385185"/>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With data published in July 2024, each </a:t>
              </a:r>
              <a:r>
                <a:rPr lang="en-US" sz="1250" b="true">
                  <a:solidFill>
                    <a:srgbClr val="0E0E58"/>
                  </a:solidFill>
                  <a:latin typeface="Montserrat Bold"/>
                  <a:ea typeface="Montserrat Bold"/>
                  <a:cs typeface="Montserrat Bold"/>
                  <a:sym typeface="Montserrat Bold"/>
                </a:rPr>
                <a:t>Trust/Health Board</a:t>
              </a:r>
              <a:r>
                <a:rPr lang="en-US" sz="1250">
                  <a:solidFill>
                    <a:srgbClr val="0E0E58"/>
                  </a:solidFill>
                  <a:latin typeface="Montserrat"/>
                  <a:ea typeface="Montserrat"/>
                  <a:cs typeface="Montserrat"/>
                  <a:sym typeface="Montserrat"/>
                </a:rPr>
                <a:t> received detailed datasets and pdf reports of local results with regional and national benchmarks. KPI data are also available within monthly and live dashboards.</a:t>
              </a:r>
            </a:p>
          </p:txBody>
        </p:sp>
      </p:grpSp>
      <p:grpSp>
        <p:nvGrpSpPr>
          <p:cNvPr name="Group 61" id="61"/>
          <p:cNvGrpSpPr/>
          <p:nvPr/>
        </p:nvGrpSpPr>
        <p:grpSpPr>
          <a:xfrm rot="0">
            <a:off x="4034887" y="15835193"/>
            <a:ext cx="3176914" cy="3213754"/>
            <a:chOff x="0" y="0"/>
            <a:chExt cx="599359" cy="606309"/>
          </a:xfrm>
        </p:grpSpPr>
        <p:sp>
          <p:nvSpPr>
            <p:cNvPr name="Freeform 62" id="62"/>
            <p:cNvSpPr/>
            <p:nvPr/>
          </p:nvSpPr>
          <p:spPr>
            <a:xfrm flipH="false" flipV="false" rot="0">
              <a:off x="0" y="0"/>
              <a:ext cx="599359" cy="606309"/>
            </a:xfrm>
            <a:custGeom>
              <a:avLst/>
              <a:gdLst/>
              <a:ahLst/>
              <a:cxnLst/>
              <a:rect r="r" b="b" t="t" l="l"/>
              <a:pathLst>
                <a:path h="606309" w="599359">
                  <a:moveTo>
                    <a:pt x="0" y="0"/>
                  </a:moveTo>
                  <a:lnTo>
                    <a:pt x="599359" y="0"/>
                  </a:lnTo>
                  <a:lnTo>
                    <a:pt x="599359" y="606309"/>
                  </a:lnTo>
                  <a:lnTo>
                    <a:pt x="0" y="606309"/>
                  </a:lnTo>
                  <a:close/>
                </a:path>
              </a:pathLst>
            </a:custGeom>
            <a:solidFill>
              <a:srgbClr val="FFFFFF"/>
            </a:solidFill>
            <a:ln w="66675" cap="sq">
              <a:solidFill>
                <a:srgbClr val="FFFFFF"/>
              </a:solidFill>
              <a:prstDash val="solid"/>
              <a:miter/>
            </a:ln>
          </p:spPr>
        </p:sp>
        <p:sp>
          <p:nvSpPr>
            <p:cNvPr name="TextBox 63" id="63"/>
            <p:cNvSpPr txBox="true"/>
            <p:nvPr/>
          </p:nvSpPr>
          <p:spPr>
            <a:xfrm>
              <a:off x="0" y="-19050"/>
              <a:ext cx="599359" cy="625359"/>
            </a:xfrm>
            <a:prstGeom prst="rect">
              <a:avLst/>
            </a:prstGeom>
          </p:spPr>
          <p:txBody>
            <a:bodyPr anchor="ctr" rtlCol="false" tIns="17560" lIns="17560" bIns="17560" rIns="17560"/>
            <a:lstStyle/>
            <a:p>
              <a:pPr algn="l">
                <a:lnSpc>
                  <a:spcPts val="1742"/>
                </a:lnSpc>
              </a:pPr>
              <a:r>
                <a:rPr lang="en-US" sz="1244">
                  <a:solidFill>
                    <a:srgbClr val="0E0E58"/>
                  </a:solidFill>
                  <a:latin typeface="Montserrat"/>
                  <a:ea typeface="Montserrat"/>
                  <a:cs typeface="Montserrat"/>
                  <a:sym typeface="Montserrat"/>
                </a:rPr>
                <a:t>The 7th </a:t>
              </a:r>
              <a:r>
                <a:rPr lang="en-US" sz="1244" b="true">
                  <a:solidFill>
                    <a:srgbClr val="0E0E58"/>
                  </a:solidFill>
                  <a:latin typeface="Montserrat Bold"/>
                  <a:ea typeface="Montserrat Bold"/>
                  <a:cs typeface="Montserrat Bold"/>
                  <a:sym typeface="Montserrat Bold"/>
                </a:rPr>
                <a:t>Epilepsy12/OPEN UK</a:t>
              </a:r>
              <a:r>
                <a:rPr lang="en-US" sz="1244">
                  <a:solidFill>
                    <a:srgbClr val="0E0E58"/>
                  </a:solidFill>
                  <a:latin typeface="Montserrat"/>
                  <a:ea typeface="Montserrat"/>
                  <a:cs typeface="Montserrat"/>
                  <a:sym typeface="Montserrat"/>
                </a:rPr>
                <a:t> </a:t>
              </a:r>
              <a:r>
                <a:rPr lang="en-US" sz="1244" b="true">
                  <a:solidFill>
                    <a:srgbClr val="0E0E58"/>
                  </a:solidFill>
                  <a:latin typeface="Montserrat Bold"/>
                  <a:ea typeface="Montserrat Bold"/>
                  <a:cs typeface="Montserrat Bold"/>
                  <a:sym typeface="Montserrat Bold"/>
                </a:rPr>
                <a:t>annual conference </a:t>
              </a:r>
              <a:r>
                <a:rPr lang="en-US" sz="1244">
                  <a:solidFill>
                    <a:srgbClr val="0E0E58"/>
                  </a:solidFill>
                  <a:latin typeface="Montserrat"/>
                  <a:ea typeface="Montserrat"/>
                  <a:cs typeface="Montserrat"/>
                  <a:sym typeface="Montserrat"/>
                </a:rPr>
                <a:t>took place in September 2024 with 440 virtual attendees and 65 in-person. The conference focused on:  Individualised emergency seizure plans, Mapping transition, NHS England Mental Health Screening Pilot and the Epilepsy Impact and Influence Project. 7 poster submissions describing local quality improvement projects were also featured.</a:t>
              </a:r>
            </a:p>
          </p:txBody>
        </p:sp>
      </p:grpSp>
      <p:grpSp>
        <p:nvGrpSpPr>
          <p:cNvPr name="Group 64" id="64"/>
          <p:cNvGrpSpPr/>
          <p:nvPr/>
        </p:nvGrpSpPr>
        <p:grpSpPr>
          <a:xfrm rot="0">
            <a:off x="4034887" y="19223354"/>
            <a:ext cx="3176914" cy="2627345"/>
            <a:chOff x="0" y="0"/>
            <a:chExt cx="599359" cy="495677"/>
          </a:xfrm>
        </p:grpSpPr>
        <p:sp>
          <p:nvSpPr>
            <p:cNvPr name="Freeform 65" id="65"/>
            <p:cNvSpPr/>
            <p:nvPr/>
          </p:nvSpPr>
          <p:spPr>
            <a:xfrm flipH="false" flipV="false" rot="0">
              <a:off x="0" y="0"/>
              <a:ext cx="599359" cy="495677"/>
            </a:xfrm>
            <a:custGeom>
              <a:avLst/>
              <a:gdLst/>
              <a:ahLst/>
              <a:cxnLst/>
              <a:rect r="r" b="b" t="t" l="l"/>
              <a:pathLst>
                <a:path h="495677" w="599359">
                  <a:moveTo>
                    <a:pt x="0" y="0"/>
                  </a:moveTo>
                  <a:lnTo>
                    <a:pt x="599359" y="0"/>
                  </a:lnTo>
                  <a:lnTo>
                    <a:pt x="599359" y="495677"/>
                  </a:lnTo>
                  <a:lnTo>
                    <a:pt x="0" y="495677"/>
                  </a:lnTo>
                  <a:close/>
                </a:path>
              </a:pathLst>
            </a:custGeom>
            <a:solidFill>
              <a:srgbClr val="FFFFFF"/>
            </a:solidFill>
            <a:ln w="66675" cap="sq">
              <a:solidFill>
                <a:srgbClr val="FFFFFF"/>
              </a:solidFill>
              <a:prstDash val="solid"/>
              <a:miter/>
            </a:ln>
          </p:spPr>
        </p:sp>
        <p:sp>
          <p:nvSpPr>
            <p:cNvPr name="TextBox 66" id="66"/>
            <p:cNvSpPr txBox="true"/>
            <p:nvPr/>
          </p:nvSpPr>
          <p:spPr>
            <a:xfrm>
              <a:off x="0" y="-19050"/>
              <a:ext cx="599359" cy="514727"/>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The </a:t>
              </a:r>
              <a:r>
                <a:rPr lang="en-US" sz="1250" b="true">
                  <a:solidFill>
                    <a:srgbClr val="0E0E58"/>
                  </a:solidFill>
                  <a:latin typeface="Montserrat Bold"/>
                  <a:ea typeface="Montserrat Bold"/>
                  <a:cs typeface="Montserrat Bold"/>
                  <a:sym typeface="Montserrat Bold"/>
                </a:rPr>
                <a:t>Epilepsy12 Youth Advocates</a:t>
              </a:r>
              <a:r>
                <a:rPr lang="en-US" sz="1250">
                  <a:solidFill>
                    <a:srgbClr val="0E0E58"/>
                  </a:solidFill>
                  <a:latin typeface="Montserrat"/>
                  <a:ea typeface="Montserrat"/>
                  <a:cs typeface="Montserrat"/>
                  <a:sym typeface="Montserrat"/>
                </a:rPr>
                <a:t> published an </a:t>
              </a:r>
              <a:r>
                <a:rPr lang="en-US" sz="1250" u="sng">
                  <a:solidFill>
                    <a:srgbClr val="E00087"/>
                  </a:solidFill>
                  <a:latin typeface="Montserrat"/>
                  <a:ea typeface="Montserrat"/>
                  <a:cs typeface="Montserrat"/>
                  <a:sym typeface="Montserrat"/>
                  <a:hlinkClick r:id="rId12" tooltip="https://www.rcpch.ac.uk/resources/epilepsy12-youth-advocates#the-importance-of-school-care-plans"/>
                </a:rPr>
                <a:t>Example Individual School Care Plan</a:t>
              </a:r>
              <a:r>
                <a:rPr lang="en-US" sz="1250">
                  <a:solidFill>
                    <a:srgbClr val="0E0E58"/>
                  </a:solidFill>
                  <a:latin typeface="Montserrat"/>
                  <a:ea typeface="Montserrat"/>
                  <a:cs typeface="Montserrat"/>
                  <a:sym typeface="Montserrat"/>
                </a:rPr>
                <a:t> to enhance the use of school individual care plans and help children and young people to feel empowered and positive.  A </a:t>
              </a:r>
              <a:r>
                <a:rPr lang="en-US" sz="1250" u="sng">
                  <a:solidFill>
                    <a:srgbClr val="E00087"/>
                  </a:solidFill>
                  <a:latin typeface="Montserrat"/>
                  <a:ea typeface="Montserrat"/>
                  <a:cs typeface="Montserrat"/>
                  <a:sym typeface="Montserrat"/>
                  <a:hlinkClick r:id="rId13" tooltip="https://www.rcpch.ac.uk/resources/epilepsy12-youth-advocates"/>
                </a:rPr>
                <a:t>Clinic Chat Checklist guide / tool</a:t>
              </a:r>
              <a:r>
                <a:rPr lang="en-US" sz="1250">
                  <a:solidFill>
                    <a:srgbClr val="0E0E58"/>
                  </a:solidFill>
                  <a:latin typeface="Montserrat"/>
                  <a:ea typeface="Montserrat"/>
                  <a:cs typeface="Montserrat"/>
                  <a:sym typeface="Montserrat"/>
                </a:rPr>
                <a:t> was established to support services in asking children, young people and families about their worries and anxieties.​</a:t>
              </a:r>
            </a:p>
          </p:txBody>
        </p:sp>
      </p:grpSp>
      <p:grpSp>
        <p:nvGrpSpPr>
          <p:cNvPr name="Group 67" id="67"/>
          <p:cNvGrpSpPr/>
          <p:nvPr/>
        </p:nvGrpSpPr>
        <p:grpSpPr>
          <a:xfrm rot="0">
            <a:off x="7956642" y="15970426"/>
            <a:ext cx="2437737" cy="2597932"/>
            <a:chOff x="0" y="0"/>
            <a:chExt cx="459905" cy="490128"/>
          </a:xfrm>
        </p:grpSpPr>
        <p:sp>
          <p:nvSpPr>
            <p:cNvPr name="Freeform 68" id="68"/>
            <p:cNvSpPr/>
            <p:nvPr/>
          </p:nvSpPr>
          <p:spPr>
            <a:xfrm flipH="false" flipV="false" rot="0">
              <a:off x="0" y="0"/>
              <a:ext cx="459905" cy="490128"/>
            </a:xfrm>
            <a:custGeom>
              <a:avLst/>
              <a:gdLst/>
              <a:ahLst/>
              <a:cxnLst/>
              <a:rect r="r" b="b" t="t" l="l"/>
              <a:pathLst>
                <a:path h="490128" w="459905">
                  <a:moveTo>
                    <a:pt x="0" y="0"/>
                  </a:moveTo>
                  <a:lnTo>
                    <a:pt x="459905" y="0"/>
                  </a:lnTo>
                  <a:lnTo>
                    <a:pt x="459905" y="490128"/>
                  </a:lnTo>
                  <a:lnTo>
                    <a:pt x="0" y="490128"/>
                  </a:lnTo>
                  <a:close/>
                </a:path>
              </a:pathLst>
            </a:custGeom>
            <a:solidFill>
              <a:srgbClr val="FFFFFF"/>
            </a:solidFill>
            <a:ln w="66675" cap="sq">
              <a:solidFill>
                <a:srgbClr val="FFFFFF"/>
              </a:solidFill>
              <a:prstDash val="solid"/>
              <a:miter/>
            </a:ln>
          </p:spPr>
        </p:sp>
        <p:sp>
          <p:nvSpPr>
            <p:cNvPr name="TextBox 69" id="69"/>
            <p:cNvSpPr txBox="true"/>
            <p:nvPr/>
          </p:nvSpPr>
          <p:spPr>
            <a:xfrm>
              <a:off x="0" y="-19050"/>
              <a:ext cx="459905" cy="509178"/>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Children and young people are actively involved in Epilepsy12. Their views influence the areas of care in the audit, and improvement activities are led by the ‘</a:t>
              </a:r>
              <a:r>
                <a:rPr lang="en-US" sz="1250" b="true">
                  <a:solidFill>
                    <a:srgbClr val="0E0E58"/>
                  </a:solidFill>
                  <a:latin typeface="Montserrat Bold"/>
                  <a:ea typeface="Montserrat Bold"/>
                  <a:cs typeface="Montserrat Bold"/>
                  <a:sym typeface="Montserrat Bold"/>
                </a:rPr>
                <a:t>Epilepsy12 Youth Advocates</a:t>
              </a:r>
              <a:r>
                <a:rPr lang="en-US" sz="1250">
                  <a:solidFill>
                    <a:srgbClr val="0E0E58"/>
                  </a:solidFill>
                  <a:latin typeface="Montserrat"/>
                  <a:ea typeface="Montserrat"/>
                  <a:cs typeface="Montserrat"/>
                  <a:sym typeface="Montserrat"/>
                </a:rPr>
                <a:t>’ (epilepsy experienced children, young people, families and an epilepsy specialist nurses). </a:t>
              </a:r>
            </a:p>
          </p:txBody>
        </p:sp>
      </p:grpSp>
      <p:grpSp>
        <p:nvGrpSpPr>
          <p:cNvPr name="Group 70" id="70"/>
          <p:cNvGrpSpPr/>
          <p:nvPr/>
        </p:nvGrpSpPr>
        <p:grpSpPr>
          <a:xfrm rot="0">
            <a:off x="7956642" y="19363312"/>
            <a:ext cx="3760235" cy="2487316"/>
            <a:chOff x="0" y="0"/>
            <a:chExt cx="709409" cy="469259"/>
          </a:xfrm>
        </p:grpSpPr>
        <p:sp>
          <p:nvSpPr>
            <p:cNvPr name="Freeform 71" id="71"/>
            <p:cNvSpPr/>
            <p:nvPr/>
          </p:nvSpPr>
          <p:spPr>
            <a:xfrm flipH="false" flipV="false" rot="0">
              <a:off x="0" y="0"/>
              <a:ext cx="709409" cy="469259"/>
            </a:xfrm>
            <a:custGeom>
              <a:avLst/>
              <a:gdLst/>
              <a:ahLst/>
              <a:cxnLst/>
              <a:rect r="r" b="b" t="t" l="l"/>
              <a:pathLst>
                <a:path h="469259" w="709409">
                  <a:moveTo>
                    <a:pt x="0" y="0"/>
                  </a:moveTo>
                  <a:lnTo>
                    <a:pt x="709409" y="0"/>
                  </a:lnTo>
                  <a:lnTo>
                    <a:pt x="709409" y="469259"/>
                  </a:lnTo>
                  <a:lnTo>
                    <a:pt x="0" y="469259"/>
                  </a:lnTo>
                  <a:close/>
                </a:path>
              </a:pathLst>
            </a:custGeom>
            <a:solidFill>
              <a:srgbClr val="FFFFFF"/>
            </a:solidFill>
            <a:ln w="66675" cap="sq">
              <a:solidFill>
                <a:srgbClr val="FFFFFF"/>
              </a:solidFill>
              <a:prstDash val="solid"/>
              <a:miter/>
            </a:ln>
          </p:spPr>
        </p:sp>
        <p:sp>
          <p:nvSpPr>
            <p:cNvPr name="TextBox 72" id="72"/>
            <p:cNvSpPr txBox="true"/>
            <p:nvPr/>
          </p:nvSpPr>
          <p:spPr>
            <a:xfrm>
              <a:off x="0" y="-19050"/>
              <a:ext cx="709409" cy="488309"/>
            </a:xfrm>
            <a:prstGeom prst="rect">
              <a:avLst/>
            </a:prstGeom>
          </p:spPr>
          <p:txBody>
            <a:bodyPr anchor="ctr" rtlCol="false" tIns="17560" lIns="17560" bIns="17560" rIns="17560"/>
            <a:lstStyle/>
            <a:p>
              <a:pPr algn="l">
                <a:lnSpc>
                  <a:spcPts val="1750"/>
                </a:lnSpc>
              </a:pPr>
              <a:r>
                <a:rPr lang="en-US" sz="1250">
                  <a:solidFill>
                    <a:srgbClr val="2D316E"/>
                  </a:solidFill>
                  <a:latin typeface="Montserrat"/>
                  <a:ea typeface="Montserrat"/>
                  <a:cs typeface="Montserrat"/>
                  <a:sym typeface="Montserrat"/>
                </a:rPr>
                <a:t>Epilepsy12 have worked with the </a:t>
              </a:r>
              <a:r>
                <a:rPr lang="en-US" sz="1250" b="true">
                  <a:solidFill>
                    <a:srgbClr val="2D316E"/>
                  </a:solidFill>
                  <a:latin typeface="Montserrat Bold"/>
                  <a:ea typeface="Montserrat Bold"/>
                  <a:cs typeface="Montserrat Bold"/>
                  <a:sym typeface="Montserrat Bold"/>
                </a:rPr>
                <a:t>Association for Young People’s Health (AYPH)</a:t>
              </a:r>
              <a:r>
                <a:rPr lang="en-US" sz="1250">
                  <a:solidFill>
                    <a:srgbClr val="2D316E"/>
                  </a:solidFill>
                  <a:latin typeface="Montserrat"/>
                  <a:ea typeface="Montserrat"/>
                  <a:cs typeface="Montserrat"/>
                  <a:sym typeface="Montserrat"/>
                </a:rPr>
                <a:t> to understand more about the experiences of managing epilepsy care from children, young people and families from groups which may be more likely to face marginalisation, and work to embed key learnings to support services. The work and findings are described </a:t>
              </a:r>
              <a:r>
                <a:rPr lang="en-US" sz="1250" u="sng">
                  <a:solidFill>
                    <a:srgbClr val="E00087"/>
                  </a:solidFill>
                  <a:latin typeface="Montserrat"/>
                  <a:ea typeface="Montserrat"/>
                  <a:cs typeface="Montserrat"/>
                  <a:sym typeface="Montserrat"/>
                  <a:hlinkClick r:id="rId14" tooltip="https://www.rcpch.ac.uk/work-we-do/clinical-audits/epilepsy12/reports-resources#our-engagement-work-with-ayph"/>
                </a:rPr>
                <a:t>online</a:t>
              </a:r>
              <a:r>
                <a:rPr lang="en-US" sz="1250">
                  <a:solidFill>
                    <a:srgbClr val="2D316E"/>
                  </a:solidFill>
                  <a:latin typeface="Montserrat"/>
                  <a:ea typeface="Montserrat"/>
                  <a:cs typeface="Montserrat"/>
                  <a:sym typeface="Montserrat"/>
                </a:rPr>
                <a:t>.</a:t>
              </a:r>
            </a:p>
          </p:txBody>
        </p:sp>
      </p:grpSp>
      <p:grpSp>
        <p:nvGrpSpPr>
          <p:cNvPr name="Group 73" id="73"/>
          <p:cNvGrpSpPr/>
          <p:nvPr/>
        </p:nvGrpSpPr>
        <p:grpSpPr>
          <a:xfrm rot="0">
            <a:off x="11840702" y="19363312"/>
            <a:ext cx="2274477" cy="1502557"/>
            <a:chOff x="0" y="0"/>
            <a:chExt cx="429105" cy="283474"/>
          </a:xfrm>
        </p:grpSpPr>
        <p:sp>
          <p:nvSpPr>
            <p:cNvPr name="Freeform 74" id="74"/>
            <p:cNvSpPr/>
            <p:nvPr/>
          </p:nvSpPr>
          <p:spPr>
            <a:xfrm flipH="false" flipV="false" rot="0">
              <a:off x="0" y="0"/>
              <a:ext cx="429105" cy="283474"/>
            </a:xfrm>
            <a:custGeom>
              <a:avLst/>
              <a:gdLst/>
              <a:ahLst/>
              <a:cxnLst/>
              <a:rect r="r" b="b" t="t" l="l"/>
              <a:pathLst>
                <a:path h="283474" w="429105">
                  <a:moveTo>
                    <a:pt x="0" y="0"/>
                  </a:moveTo>
                  <a:lnTo>
                    <a:pt x="429105" y="0"/>
                  </a:lnTo>
                  <a:lnTo>
                    <a:pt x="429105" y="283474"/>
                  </a:lnTo>
                  <a:lnTo>
                    <a:pt x="0" y="283474"/>
                  </a:lnTo>
                  <a:close/>
                </a:path>
              </a:pathLst>
            </a:custGeom>
            <a:solidFill>
              <a:srgbClr val="FFFFFF"/>
            </a:solidFill>
            <a:ln w="66675" cap="sq">
              <a:solidFill>
                <a:srgbClr val="FFFFFF"/>
              </a:solidFill>
              <a:prstDash val="solid"/>
              <a:miter/>
            </a:ln>
          </p:spPr>
        </p:sp>
        <p:sp>
          <p:nvSpPr>
            <p:cNvPr name="TextBox 75" id="75"/>
            <p:cNvSpPr txBox="true"/>
            <p:nvPr/>
          </p:nvSpPr>
          <p:spPr>
            <a:xfrm>
              <a:off x="0" y="-19050"/>
              <a:ext cx="429105" cy="302524"/>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Various</a:t>
              </a:r>
              <a:r>
                <a:rPr lang="en-US" sz="1250" u="sng">
                  <a:solidFill>
                    <a:srgbClr val="0E0E58"/>
                  </a:solidFill>
                  <a:latin typeface="Montserrat"/>
                  <a:ea typeface="Montserrat"/>
                  <a:cs typeface="Montserrat"/>
                  <a:sym typeface="Montserrat"/>
                  <a:hlinkClick r:id="rId15" tooltip="https://www.rcpch.ac.uk/resources/epilepsy12-audit-2018-19-children-young-people"/>
                </a:rPr>
                <a:t> </a:t>
              </a:r>
              <a:r>
                <a:rPr lang="en-US" b="true" sz="1250" u="sng">
                  <a:solidFill>
                    <a:srgbClr val="E00087"/>
                  </a:solidFill>
                  <a:latin typeface="Montserrat Bold"/>
                  <a:ea typeface="Montserrat Bold"/>
                  <a:cs typeface="Montserrat Bold"/>
                  <a:sym typeface="Montserrat Bold"/>
                  <a:hlinkClick r:id="rId16" tooltip="https://www.rcpch.ac.uk/resources/epilepsy12-audit-2018-19-children-young-people"/>
                </a:rPr>
                <a:t>patient and parent resources</a:t>
              </a:r>
              <a:r>
                <a:rPr lang="en-US" sz="1250">
                  <a:solidFill>
                    <a:srgbClr val="0E0E58"/>
                  </a:solidFill>
                  <a:latin typeface="Montserrat"/>
                  <a:ea typeface="Montserrat"/>
                  <a:cs typeface="Montserrat"/>
                  <a:sym typeface="Montserrat"/>
                </a:rPr>
                <a:t> are created to support Epilepsy12 annual reports, including guides and leaflets.</a:t>
              </a:r>
            </a:p>
          </p:txBody>
        </p:sp>
      </p:grpSp>
      <p:grpSp>
        <p:nvGrpSpPr>
          <p:cNvPr name="Group 76" id="76"/>
          <p:cNvGrpSpPr/>
          <p:nvPr/>
        </p:nvGrpSpPr>
        <p:grpSpPr>
          <a:xfrm rot="0">
            <a:off x="11840702" y="20975954"/>
            <a:ext cx="2274477" cy="845332"/>
            <a:chOff x="0" y="0"/>
            <a:chExt cx="429105" cy="159481"/>
          </a:xfrm>
        </p:grpSpPr>
        <p:sp>
          <p:nvSpPr>
            <p:cNvPr name="Freeform 77" id="77"/>
            <p:cNvSpPr/>
            <p:nvPr/>
          </p:nvSpPr>
          <p:spPr>
            <a:xfrm flipH="false" flipV="false" rot="0">
              <a:off x="0" y="0"/>
              <a:ext cx="429105" cy="159481"/>
            </a:xfrm>
            <a:custGeom>
              <a:avLst/>
              <a:gdLst/>
              <a:ahLst/>
              <a:cxnLst/>
              <a:rect r="r" b="b" t="t" l="l"/>
              <a:pathLst>
                <a:path h="159481" w="429105">
                  <a:moveTo>
                    <a:pt x="0" y="0"/>
                  </a:moveTo>
                  <a:lnTo>
                    <a:pt x="429105" y="0"/>
                  </a:lnTo>
                  <a:lnTo>
                    <a:pt x="429105" y="159481"/>
                  </a:lnTo>
                  <a:lnTo>
                    <a:pt x="0" y="159481"/>
                  </a:lnTo>
                  <a:close/>
                </a:path>
              </a:pathLst>
            </a:custGeom>
            <a:solidFill>
              <a:srgbClr val="FFFFFF"/>
            </a:solidFill>
            <a:ln w="66675" cap="sq">
              <a:solidFill>
                <a:srgbClr val="FFFFFF"/>
              </a:solidFill>
              <a:prstDash val="solid"/>
              <a:miter/>
            </a:ln>
          </p:spPr>
        </p:sp>
        <p:sp>
          <p:nvSpPr>
            <p:cNvPr name="TextBox 78" id="78"/>
            <p:cNvSpPr txBox="true"/>
            <p:nvPr/>
          </p:nvSpPr>
          <p:spPr>
            <a:xfrm>
              <a:off x="0" y="-19050"/>
              <a:ext cx="429105" cy="178531"/>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Social media: @epilepsy_12, and @RCPCH_&amp;_US</a:t>
              </a:r>
            </a:p>
          </p:txBody>
        </p:sp>
      </p:grpSp>
      <p:grpSp>
        <p:nvGrpSpPr>
          <p:cNvPr name="Group 79" id="79"/>
          <p:cNvGrpSpPr/>
          <p:nvPr/>
        </p:nvGrpSpPr>
        <p:grpSpPr>
          <a:xfrm rot="0">
            <a:off x="4209780" y="22326676"/>
            <a:ext cx="6080616" cy="419314"/>
            <a:chOff x="0" y="0"/>
            <a:chExt cx="1147174" cy="79108"/>
          </a:xfrm>
        </p:grpSpPr>
        <p:sp>
          <p:nvSpPr>
            <p:cNvPr name="Freeform 80" id="80"/>
            <p:cNvSpPr/>
            <p:nvPr/>
          </p:nvSpPr>
          <p:spPr>
            <a:xfrm flipH="false" flipV="false" rot="0">
              <a:off x="0" y="0"/>
              <a:ext cx="1147174" cy="79108"/>
            </a:xfrm>
            <a:custGeom>
              <a:avLst/>
              <a:gdLst/>
              <a:ahLst/>
              <a:cxnLst/>
              <a:rect r="r" b="b" t="t" l="l"/>
              <a:pathLst>
                <a:path h="79108" w="1147174">
                  <a:moveTo>
                    <a:pt x="0" y="0"/>
                  </a:moveTo>
                  <a:lnTo>
                    <a:pt x="1147174" y="0"/>
                  </a:lnTo>
                  <a:lnTo>
                    <a:pt x="1147174" y="79108"/>
                  </a:lnTo>
                  <a:lnTo>
                    <a:pt x="0" y="79108"/>
                  </a:lnTo>
                  <a:close/>
                </a:path>
              </a:pathLst>
            </a:custGeom>
            <a:solidFill>
              <a:srgbClr val="FFFFFF"/>
            </a:solidFill>
            <a:ln w="66675" cap="sq">
              <a:solidFill>
                <a:srgbClr val="FFFFFF"/>
              </a:solidFill>
              <a:prstDash val="solid"/>
              <a:miter/>
            </a:ln>
          </p:spPr>
        </p:sp>
        <p:sp>
          <p:nvSpPr>
            <p:cNvPr name="TextBox 81" id="81"/>
            <p:cNvSpPr txBox="true"/>
            <p:nvPr/>
          </p:nvSpPr>
          <p:spPr>
            <a:xfrm>
              <a:off x="0" y="-19050"/>
              <a:ext cx="1147174" cy="98158"/>
            </a:xfrm>
            <a:prstGeom prst="rect">
              <a:avLst/>
            </a:prstGeom>
          </p:spPr>
          <p:txBody>
            <a:bodyPr anchor="ctr" rtlCol="false" tIns="17560" lIns="17560" bIns="17560" rIns="17560"/>
            <a:lstStyle/>
            <a:p>
              <a:pPr algn="l">
                <a:lnSpc>
                  <a:spcPts val="1483"/>
                </a:lnSpc>
              </a:pPr>
              <a:r>
                <a:rPr lang="en-US" sz="1059">
                  <a:solidFill>
                    <a:srgbClr val="0E0E58"/>
                  </a:solidFill>
                  <a:latin typeface="Montserrat"/>
                  <a:ea typeface="Montserrat"/>
                  <a:cs typeface="Montserrat"/>
                  <a:sym typeface="Montserrat"/>
                </a:rPr>
                <a:t>Impact examples from June 2022 to March 2025. Impact report updated in March 2025.</a:t>
              </a:r>
            </a:p>
          </p:txBody>
        </p:sp>
      </p:grpSp>
      <p:grpSp>
        <p:nvGrpSpPr>
          <p:cNvPr name="Group 82" id="82"/>
          <p:cNvGrpSpPr/>
          <p:nvPr/>
        </p:nvGrpSpPr>
        <p:grpSpPr>
          <a:xfrm rot="0">
            <a:off x="1119572" y="8300105"/>
            <a:ext cx="3820903" cy="1789145"/>
            <a:chOff x="0" y="0"/>
            <a:chExt cx="720854" cy="337542"/>
          </a:xfrm>
        </p:grpSpPr>
        <p:sp>
          <p:nvSpPr>
            <p:cNvPr name="Freeform 83" id="83"/>
            <p:cNvSpPr/>
            <p:nvPr/>
          </p:nvSpPr>
          <p:spPr>
            <a:xfrm flipH="false" flipV="false" rot="0">
              <a:off x="0" y="0"/>
              <a:ext cx="720854" cy="337542"/>
            </a:xfrm>
            <a:custGeom>
              <a:avLst/>
              <a:gdLst/>
              <a:ahLst/>
              <a:cxnLst/>
              <a:rect r="r" b="b" t="t" l="l"/>
              <a:pathLst>
                <a:path h="337542" w="720854">
                  <a:moveTo>
                    <a:pt x="0" y="0"/>
                  </a:moveTo>
                  <a:lnTo>
                    <a:pt x="720854" y="0"/>
                  </a:lnTo>
                  <a:lnTo>
                    <a:pt x="720854" y="337542"/>
                  </a:lnTo>
                  <a:lnTo>
                    <a:pt x="0" y="337542"/>
                  </a:lnTo>
                  <a:close/>
                </a:path>
              </a:pathLst>
            </a:custGeom>
            <a:solidFill>
              <a:srgbClr val="FFFFFF"/>
            </a:solidFill>
            <a:ln w="66675" cap="sq">
              <a:solidFill>
                <a:srgbClr val="FFFFFF"/>
              </a:solidFill>
              <a:prstDash val="solid"/>
              <a:miter/>
            </a:ln>
          </p:spPr>
        </p:sp>
        <p:sp>
          <p:nvSpPr>
            <p:cNvPr name="TextBox 84" id="84"/>
            <p:cNvSpPr txBox="true"/>
            <p:nvPr/>
          </p:nvSpPr>
          <p:spPr>
            <a:xfrm>
              <a:off x="0" y="-28575"/>
              <a:ext cx="720854" cy="366117"/>
            </a:xfrm>
            <a:prstGeom prst="rect">
              <a:avLst/>
            </a:prstGeom>
          </p:spPr>
          <p:txBody>
            <a:bodyPr anchor="ctr" rtlCol="false" tIns="17560" lIns="17560" bIns="17560" rIns="17560"/>
            <a:lstStyle/>
            <a:p>
              <a:pPr algn="l">
                <a:lnSpc>
                  <a:spcPts val="1801"/>
                </a:lnSpc>
              </a:pPr>
              <a:r>
                <a:rPr lang="en-US" sz="1286" b="true">
                  <a:solidFill>
                    <a:srgbClr val="2D316E"/>
                  </a:solidFill>
                  <a:latin typeface="Montserrat Bold"/>
                  <a:ea typeface="Montserrat Bold"/>
                  <a:cs typeface="Montserrat Bold"/>
                  <a:sym typeface="Montserrat Bold"/>
                </a:rPr>
                <a:t>80.0%</a:t>
              </a:r>
              <a:r>
                <a:rPr lang="en-US" sz="1286">
                  <a:solidFill>
                    <a:srgbClr val="2D316E"/>
                  </a:solidFill>
                  <a:latin typeface="Montserrat"/>
                  <a:ea typeface="Montserrat"/>
                  <a:cs typeface="Montserrat"/>
                  <a:sym typeface="Montserrat"/>
                </a:rPr>
                <a:t> (120/150)  of Health Boards and Trusts participated in the cohort 6 clinical audit, an increase from 78% in cohort 5 and 74% in cohort 4. </a:t>
              </a:r>
            </a:p>
            <a:p>
              <a:pPr algn="l">
                <a:lnSpc>
                  <a:spcPts val="1801"/>
                </a:lnSpc>
              </a:pPr>
              <a:r>
                <a:rPr lang="en-US" sz="1286">
                  <a:solidFill>
                    <a:srgbClr val="2D316E"/>
                  </a:solidFill>
                  <a:latin typeface="Montserrat"/>
                  <a:ea typeface="Montserrat"/>
                  <a:cs typeface="Montserrat"/>
                  <a:sym typeface="Montserrat"/>
                </a:rPr>
                <a:t>The cohort size has increased considerably, from around 2000 in cohorts 1-5 to 3105 in cohort 6</a:t>
              </a:r>
              <a:r>
                <a:rPr lang="en-US" sz="1286">
                  <a:solidFill>
                    <a:srgbClr val="FF3131"/>
                  </a:solidFill>
                  <a:latin typeface="Montserrat"/>
                  <a:ea typeface="Montserrat"/>
                  <a:cs typeface="Montserrat"/>
                  <a:sym typeface="Montserrat"/>
                </a:rPr>
                <a:t>.</a:t>
              </a:r>
            </a:p>
          </p:txBody>
        </p:sp>
      </p:grpSp>
      <p:grpSp>
        <p:nvGrpSpPr>
          <p:cNvPr name="Group 85" id="85"/>
          <p:cNvGrpSpPr/>
          <p:nvPr/>
        </p:nvGrpSpPr>
        <p:grpSpPr>
          <a:xfrm rot="0">
            <a:off x="5093667" y="10495352"/>
            <a:ext cx="2118133" cy="3474232"/>
            <a:chOff x="0" y="0"/>
            <a:chExt cx="399609" cy="655451"/>
          </a:xfrm>
        </p:grpSpPr>
        <p:sp>
          <p:nvSpPr>
            <p:cNvPr name="Freeform 86" id="86"/>
            <p:cNvSpPr/>
            <p:nvPr/>
          </p:nvSpPr>
          <p:spPr>
            <a:xfrm flipH="false" flipV="false" rot="0">
              <a:off x="0" y="0"/>
              <a:ext cx="399609" cy="655451"/>
            </a:xfrm>
            <a:custGeom>
              <a:avLst/>
              <a:gdLst/>
              <a:ahLst/>
              <a:cxnLst/>
              <a:rect r="r" b="b" t="t" l="l"/>
              <a:pathLst>
                <a:path h="655451" w="399609">
                  <a:moveTo>
                    <a:pt x="0" y="0"/>
                  </a:moveTo>
                  <a:lnTo>
                    <a:pt x="399609" y="0"/>
                  </a:lnTo>
                  <a:lnTo>
                    <a:pt x="399609" y="655451"/>
                  </a:lnTo>
                  <a:lnTo>
                    <a:pt x="0" y="655451"/>
                  </a:lnTo>
                  <a:close/>
                </a:path>
              </a:pathLst>
            </a:custGeom>
            <a:solidFill>
              <a:srgbClr val="FFFFFF"/>
            </a:solidFill>
            <a:ln w="66675" cap="sq">
              <a:solidFill>
                <a:srgbClr val="FFFFFF"/>
              </a:solidFill>
              <a:prstDash val="solid"/>
              <a:miter/>
            </a:ln>
          </p:spPr>
        </p:sp>
        <p:sp>
          <p:nvSpPr>
            <p:cNvPr name="TextBox 87" id="87"/>
            <p:cNvSpPr txBox="true"/>
            <p:nvPr/>
          </p:nvSpPr>
          <p:spPr>
            <a:xfrm>
              <a:off x="0" y="-19050"/>
              <a:ext cx="399609" cy="674501"/>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Epilepsy12 has aligned its reporting to the NHS England </a:t>
              </a:r>
              <a:r>
                <a:rPr lang="en-US" b="true" sz="1250" u="sng">
                  <a:solidFill>
                    <a:srgbClr val="E00087"/>
                  </a:solidFill>
                  <a:latin typeface="Montserrat Bold"/>
                  <a:ea typeface="Montserrat Bold"/>
                  <a:cs typeface="Montserrat Bold"/>
                  <a:sym typeface="Montserrat Bold"/>
                  <a:hlinkClick r:id="rId17" tooltip="https://www.england.nhs.uk/about/equality/equality-hub/national-healthcare-inequalities-improvement-programme/core20plus5/"/>
                </a:rPr>
                <a:t>Core20PLUS5</a:t>
              </a:r>
              <a:r>
                <a:rPr lang="en-US" b="true" sz="1250" u="sng">
                  <a:solidFill>
                    <a:srgbClr val="0E0E58"/>
                  </a:solidFill>
                  <a:latin typeface="Montserrat Bold"/>
                  <a:ea typeface="Montserrat Bold"/>
                  <a:cs typeface="Montserrat Bold"/>
                  <a:sym typeface="Montserrat Bold"/>
                  <a:hlinkClick r:id="rId18" tooltip="https://www.england.nhs.uk/about/equality/equality-hub/national-healthcare-inequalities-improvement-programme/core20plus5/"/>
                </a:rPr>
                <a:t> </a:t>
              </a:r>
              <a:r>
                <a:rPr lang="en-US" sz="1250">
                  <a:solidFill>
                    <a:srgbClr val="0E0E58"/>
                  </a:solidFill>
                  <a:latin typeface="Montserrat"/>
                  <a:ea typeface="Montserrat"/>
                  <a:cs typeface="Montserrat"/>
                  <a:sym typeface="Montserrat"/>
                </a:rPr>
                <a:t>framework for children by exploring variation by deprivation, ethnicity and the presence/absence of neurodevelopmental conditions or learning disabilities and mental health conditions. This is alongside variation by geography, age and gender.</a:t>
              </a:r>
            </a:p>
          </p:txBody>
        </p:sp>
      </p:grpSp>
      <p:sp>
        <p:nvSpPr>
          <p:cNvPr name="Freeform 88" id="88"/>
          <p:cNvSpPr/>
          <p:nvPr/>
        </p:nvSpPr>
        <p:spPr>
          <a:xfrm flipH="false" flipV="false" rot="0">
            <a:off x="10606125" y="15975231"/>
            <a:ext cx="3509053" cy="2486016"/>
          </a:xfrm>
          <a:custGeom>
            <a:avLst/>
            <a:gdLst/>
            <a:ahLst/>
            <a:cxnLst/>
            <a:rect r="r" b="b" t="t" l="l"/>
            <a:pathLst>
              <a:path h="2486016" w="3509053">
                <a:moveTo>
                  <a:pt x="0" y="0"/>
                </a:moveTo>
                <a:lnTo>
                  <a:pt x="3509054" y="0"/>
                </a:lnTo>
                <a:lnTo>
                  <a:pt x="3509054" y="2486015"/>
                </a:lnTo>
                <a:lnTo>
                  <a:pt x="0" y="2486015"/>
                </a:lnTo>
                <a:lnTo>
                  <a:pt x="0" y="0"/>
                </a:lnTo>
                <a:close/>
              </a:path>
            </a:pathLst>
          </a:custGeom>
          <a:blipFill>
            <a:blip r:embed="rId19"/>
            <a:stretch>
              <a:fillRect l="-245" t="0" r="-245" b="0"/>
            </a:stretch>
          </a:blipFill>
        </p:spPr>
      </p:sp>
      <p:sp>
        <p:nvSpPr>
          <p:cNvPr name="TextBox 89" id="89"/>
          <p:cNvSpPr txBox="true"/>
          <p:nvPr/>
        </p:nvSpPr>
        <p:spPr>
          <a:xfrm rot="0">
            <a:off x="900679" y="2396816"/>
            <a:ext cx="13374228" cy="3849370"/>
          </a:xfrm>
          <a:prstGeom prst="rect">
            <a:avLst/>
          </a:prstGeom>
        </p:spPr>
        <p:txBody>
          <a:bodyPr anchor="t" rtlCol="false" tIns="0" lIns="0" bIns="0" rIns="0">
            <a:spAutoFit/>
          </a:bodyPr>
          <a:lstStyle/>
          <a:p>
            <a:pPr algn="l">
              <a:lnSpc>
                <a:spcPts val="2030"/>
              </a:lnSpc>
            </a:pPr>
            <a:r>
              <a:rPr lang="en-US" sz="1450" spc="98">
                <a:solidFill>
                  <a:srgbClr val="000000"/>
                </a:solidFill>
                <a:latin typeface="Montserrat"/>
                <a:ea typeface="Montserrat"/>
                <a:cs typeface="Montserrat"/>
                <a:sym typeface="Montserrat"/>
              </a:rPr>
              <a:t>Established in 2009, </a:t>
            </a:r>
            <a:r>
              <a:rPr lang="en-US" sz="1450" spc="98" u="sng">
                <a:solidFill>
                  <a:srgbClr val="000000"/>
                </a:solidFill>
                <a:latin typeface="Montserrat"/>
                <a:ea typeface="Montserrat"/>
                <a:cs typeface="Montserrat"/>
                <a:sym typeface="Montserrat"/>
                <a:hlinkClick r:id="rId20" tooltip="https://www.rcpch.ac.uk/work-we-do/clinical-audits/epilepsy12"/>
              </a:rPr>
              <a:t>Epilepsy12 </a:t>
            </a:r>
            <a:r>
              <a:rPr lang="en-US" sz="1450" spc="98">
                <a:solidFill>
                  <a:srgbClr val="000000"/>
                </a:solidFill>
                <a:latin typeface="Montserrat"/>
                <a:ea typeface="Montserrat"/>
                <a:cs typeface="Montserrat"/>
                <a:sym typeface="Montserrat"/>
              </a:rPr>
              <a:t>has the continued aim of </a:t>
            </a:r>
            <a:r>
              <a:rPr lang="en-US" b="true" sz="1450" i="true" spc="98">
                <a:solidFill>
                  <a:srgbClr val="000000"/>
                </a:solidFill>
                <a:latin typeface="Montserrat Bold Italics"/>
                <a:ea typeface="Montserrat Bold Italics"/>
                <a:cs typeface="Montserrat Bold Italics"/>
                <a:sym typeface="Montserrat Bold Italics"/>
              </a:rPr>
              <a:t>helping epilepsy services and those who commission health services, to measure and improve the quality of care for children and young people with seizures and epilepsies</a:t>
            </a:r>
            <a:r>
              <a:rPr lang="en-US" sz="1450" spc="98">
                <a:solidFill>
                  <a:srgbClr val="000000"/>
                </a:solidFill>
                <a:latin typeface="Montserrat"/>
                <a:ea typeface="Montserrat"/>
                <a:cs typeface="Montserrat"/>
                <a:sym typeface="Montserrat"/>
              </a:rPr>
              <a:t>. The national clinical audit is commissioned by the Healthcare Quality Improvement Partnership (HQIP) and is delivered by the Royal College of Paediatrics and Child Health (RCPCH). </a:t>
            </a:r>
          </a:p>
          <a:p>
            <a:pPr algn="l">
              <a:lnSpc>
                <a:spcPts val="2030"/>
              </a:lnSpc>
            </a:pPr>
          </a:p>
          <a:p>
            <a:pPr algn="l">
              <a:lnSpc>
                <a:spcPts val="2030"/>
              </a:lnSpc>
            </a:pPr>
            <a:r>
              <a:rPr lang="en-US" sz="1450" spc="98">
                <a:solidFill>
                  <a:srgbClr val="000000"/>
                </a:solidFill>
                <a:latin typeface="Montserrat"/>
                <a:ea typeface="Montserrat"/>
                <a:cs typeface="Montserrat"/>
                <a:sym typeface="Montserrat"/>
              </a:rPr>
              <a:t>The Epilepsy12 audit is comprised of two main audit domains:</a:t>
            </a:r>
          </a:p>
          <a:p>
            <a:pPr algn="l" marL="313056" indent="-156528" lvl="1">
              <a:lnSpc>
                <a:spcPts val="2030"/>
              </a:lnSpc>
              <a:buFont typeface="Arial"/>
              <a:buChar char="•"/>
            </a:pPr>
            <a:r>
              <a:rPr lang="en-US" b="true" sz="1450" spc="98">
                <a:solidFill>
                  <a:srgbClr val="000000"/>
                </a:solidFill>
                <a:latin typeface="Montserrat Bold"/>
                <a:ea typeface="Montserrat Bold"/>
                <a:cs typeface="Montserrat Bold"/>
                <a:sym typeface="Montserrat Bold"/>
              </a:rPr>
              <a:t>Clinical audit</a:t>
            </a:r>
            <a:r>
              <a:rPr lang="en-US" sz="1450" spc="98">
                <a:solidFill>
                  <a:srgbClr val="000000"/>
                </a:solidFill>
                <a:latin typeface="Montserrat"/>
                <a:ea typeface="Montserrat"/>
                <a:cs typeface="Montserrat"/>
                <a:sym typeface="Montserrat"/>
              </a:rPr>
              <a:t> - the epilepsy care provided to children and young people with a new diagnosis of epilepsy during the first 12 months following a first paediatric assessment. Key Performance Indicators (KPI) were selected on priority areas of paediatric epilepsy care.</a:t>
            </a:r>
          </a:p>
          <a:p>
            <a:pPr algn="l" marL="313056" indent="-156528" lvl="1">
              <a:lnSpc>
                <a:spcPts val="2030"/>
              </a:lnSpc>
              <a:buFont typeface="Arial"/>
              <a:buChar char="•"/>
            </a:pPr>
            <a:r>
              <a:rPr lang="en-US" b="true" sz="1450" spc="98">
                <a:solidFill>
                  <a:srgbClr val="000000"/>
                </a:solidFill>
                <a:latin typeface="Montserrat Bold"/>
                <a:ea typeface="Montserrat Bold"/>
                <a:cs typeface="Montserrat Bold"/>
                <a:sym typeface="Montserrat Bold"/>
              </a:rPr>
              <a:t>Organisational audit</a:t>
            </a:r>
            <a:r>
              <a:rPr lang="en-US" sz="1450" spc="98">
                <a:solidFill>
                  <a:srgbClr val="000000"/>
                </a:solidFill>
                <a:latin typeface="Montserrat"/>
                <a:ea typeface="Montserrat"/>
                <a:cs typeface="Montserrat"/>
                <a:sym typeface="Montserrat"/>
              </a:rPr>
              <a:t> (service descriptor) - organisation of paediatric epilepsy services </a:t>
            </a:r>
          </a:p>
          <a:p>
            <a:pPr algn="l">
              <a:lnSpc>
                <a:spcPts val="2030"/>
              </a:lnSpc>
            </a:pPr>
          </a:p>
          <a:p>
            <a:pPr algn="l">
              <a:lnSpc>
                <a:spcPts val="2030"/>
              </a:lnSpc>
              <a:spcBef>
                <a:spcPct val="0"/>
              </a:spcBef>
            </a:pPr>
            <a:r>
              <a:rPr lang="en-US" sz="1450" spc="98">
                <a:solidFill>
                  <a:srgbClr val="000000"/>
                </a:solidFill>
                <a:latin typeface="Montserrat"/>
                <a:ea typeface="Montserrat"/>
                <a:cs typeface="Montserrat"/>
                <a:sym typeface="Montserrat"/>
              </a:rPr>
              <a:t>Epilepsy12 engaged with relevant stakeholders to identify priority areas of care and agree five Quality Improvement Goals to align with these. These are described in the </a:t>
            </a:r>
            <a:r>
              <a:rPr lang="en-US" b="true" sz="1450" spc="98" u="sng">
                <a:solidFill>
                  <a:srgbClr val="000000"/>
                </a:solidFill>
                <a:latin typeface="Montserrat Bold"/>
                <a:ea typeface="Montserrat Bold"/>
                <a:cs typeface="Montserrat Bold"/>
                <a:sym typeface="Montserrat Bold"/>
                <a:hlinkClick r:id="rId21" tooltip="https://www.rcpch.ac.uk/work-we-do/clinical-audits/epilepsy12/about#our-quality-improvement-goals"/>
              </a:rPr>
              <a:t>Epilepsy Quality Improvement Strategy</a:t>
            </a:r>
            <a:r>
              <a:rPr lang="en-US" sz="1450" spc="98">
                <a:solidFill>
                  <a:srgbClr val="000000"/>
                </a:solidFill>
                <a:latin typeface="Montserrat"/>
                <a:ea typeface="Montserrat"/>
                <a:cs typeface="Montserrat"/>
                <a:sym typeface="Montserrat"/>
              </a:rPr>
              <a:t>, alongside improvement methods and progress against the goals to date.</a:t>
            </a:r>
          </a:p>
          <a:p>
            <a:pPr algn="l">
              <a:lnSpc>
                <a:spcPts val="2030"/>
              </a:lnSpc>
            </a:pPr>
            <a:r>
              <a:rPr lang="en-US" sz="1450" spc="98">
                <a:solidFill>
                  <a:srgbClr val="2D316E"/>
                </a:solidFill>
                <a:latin typeface="Montserrat"/>
                <a:ea typeface="Montserrat"/>
                <a:cs typeface="Montserrat"/>
                <a:sym typeface="Montserrat"/>
              </a:rPr>
              <a:t> </a:t>
            </a:r>
          </a:p>
        </p:txBody>
      </p:sp>
      <p:sp>
        <p:nvSpPr>
          <p:cNvPr name="TextBox 90" id="90"/>
          <p:cNvSpPr txBox="true"/>
          <p:nvPr/>
        </p:nvSpPr>
        <p:spPr>
          <a:xfrm rot="0">
            <a:off x="872886" y="674802"/>
            <a:ext cx="5682581" cy="1348803"/>
          </a:xfrm>
          <a:prstGeom prst="rect">
            <a:avLst/>
          </a:prstGeom>
        </p:spPr>
        <p:txBody>
          <a:bodyPr anchor="t" rtlCol="false" tIns="0" lIns="0" bIns="0" rIns="0">
            <a:spAutoFit/>
          </a:bodyPr>
          <a:lstStyle/>
          <a:p>
            <a:pPr algn="l">
              <a:lnSpc>
                <a:spcPts val="5219"/>
              </a:lnSpc>
            </a:pPr>
            <a:r>
              <a:rPr lang="en-US" sz="5018" b="true">
                <a:solidFill>
                  <a:srgbClr val="0E0E58"/>
                </a:solidFill>
                <a:latin typeface="Montserrat Bold"/>
                <a:ea typeface="Montserrat Bold"/>
                <a:cs typeface="Montserrat Bold"/>
                <a:sym typeface="Montserrat Bold"/>
              </a:rPr>
              <a:t>EPILEPSY12 IMPACT REPORT</a:t>
            </a:r>
          </a:p>
        </p:txBody>
      </p:sp>
      <p:grpSp>
        <p:nvGrpSpPr>
          <p:cNvPr name="Group 91" id="91"/>
          <p:cNvGrpSpPr/>
          <p:nvPr/>
        </p:nvGrpSpPr>
        <p:grpSpPr>
          <a:xfrm rot="0">
            <a:off x="7956642" y="18652707"/>
            <a:ext cx="6158537" cy="626257"/>
            <a:chOff x="0" y="0"/>
            <a:chExt cx="1161874" cy="118150"/>
          </a:xfrm>
        </p:grpSpPr>
        <p:sp>
          <p:nvSpPr>
            <p:cNvPr name="Freeform 92" id="92"/>
            <p:cNvSpPr/>
            <p:nvPr/>
          </p:nvSpPr>
          <p:spPr>
            <a:xfrm flipH="false" flipV="false" rot="0">
              <a:off x="0" y="0"/>
              <a:ext cx="1161875" cy="118150"/>
            </a:xfrm>
            <a:custGeom>
              <a:avLst/>
              <a:gdLst/>
              <a:ahLst/>
              <a:cxnLst/>
              <a:rect r="r" b="b" t="t" l="l"/>
              <a:pathLst>
                <a:path h="118150" w="1161875">
                  <a:moveTo>
                    <a:pt x="0" y="0"/>
                  </a:moveTo>
                  <a:lnTo>
                    <a:pt x="1161875" y="0"/>
                  </a:lnTo>
                  <a:lnTo>
                    <a:pt x="1161875" y="118150"/>
                  </a:lnTo>
                  <a:lnTo>
                    <a:pt x="0" y="118150"/>
                  </a:lnTo>
                  <a:close/>
                </a:path>
              </a:pathLst>
            </a:custGeom>
            <a:solidFill>
              <a:srgbClr val="FFFFFF"/>
            </a:solidFill>
            <a:ln w="66675" cap="sq">
              <a:solidFill>
                <a:srgbClr val="FFFFFF"/>
              </a:solidFill>
              <a:prstDash val="solid"/>
              <a:miter/>
            </a:ln>
          </p:spPr>
        </p:sp>
        <p:sp>
          <p:nvSpPr>
            <p:cNvPr name="TextBox 93" id="93"/>
            <p:cNvSpPr txBox="true"/>
            <p:nvPr/>
          </p:nvSpPr>
          <p:spPr>
            <a:xfrm>
              <a:off x="0" y="-19050"/>
              <a:ext cx="1161874" cy="137200"/>
            </a:xfrm>
            <a:prstGeom prst="rect">
              <a:avLst/>
            </a:prstGeom>
          </p:spPr>
          <p:txBody>
            <a:bodyPr anchor="ctr" rtlCol="false" tIns="17560" lIns="17560" bIns="17560" rIns="17560"/>
            <a:lstStyle/>
            <a:p>
              <a:pPr algn="l">
                <a:lnSpc>
                  <a:spcPts val="1750"/>
                </a:lnSpc>
              </a:pPr>
              <a:r>
                <a:rPr lang="en-US" sz="1250">
                  <a:solidFill>
                    <a:srgbClr val="0E0E58"/>
                  </a:solidFill>
                  <a:latin typeface="Montserrat"/>
                  <a:ea typeface="Montserrat"/>
                  <a:cs typeface="Montserrat"/>
                  <a:sym typeface="Montserrat"/>
                </a:rPr>
                <a:t>An </a:t>
              </a:r>
              <a:r>
                <a:rPr lang="en-US" sz="1250" u="sng">
                  <a:solidFill>
                    <a:srgbClr val="E00087"/>
                  </a:solidFill>
                  <a:latin typeface="Montserrat"/>
                  <a:ea typeface="Montserrat"/>
                  <a:cs typeface="Montserrat"/>
                  <a:sym typeface="Montserrat"/>
                  <a:hlinkClick r:id="rId22" tooltip="https://www.rcpch.ac.uk/sites/default/files/2024-11/2024-epilepsy12_youth_advocate_infographic.pdf"/>
                </a:rPr>
                <a:t>infographic</a:t>
              </a:r>
              <a:r>
                <a:rPr lang="en-US" sz="1250">
                  <a:solidFill>
                    <a:srgbClr val="E00087"/>
                  </a:solidFill>
                  <a:latin typeface="Montserrat"/>
                  <a:ea typeface="Montserrat"/>
                  <a:cs typeface="Montserrat"/>
                  <a:sym typeface="Montserrat"/>
                </a:rPr>
                <a:t> </a:t>
              </a:r>
              <a:r>
                <a:rPr lang="en-US" sz="1250">
                  <a:solidFill>
                    <a:srgbClr val="0E0E58"/>
                  </a:solidFill>
                  <a:latin typeface="Montserrat"/>
                  <a:ea typeface="Montserrat"/>
                  <a:cs typeface="Montserrat"/>
                  <a:sym typeface="Montserrat"/>
                </a:rPr>
                <a:t>has been created to showcase all of their incredible contributions.</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73CFE9AFA7D54A9CADE54E78DC4341" ma:contentTypeVersion="31" ma:contentTypeDescription="Create a new document." ma:contentTypeScope="" ma:versionID="939aae7c5b12fc2ec8b1c21b71f6b9ec">
  <xsd:schema xmlns:xsd="http://www.w3.org/2001/XMLSchema" xmlns:xs="http://www.w3.org/2001/XMLSchema" xmlns:p="http://schemas.microsoft.com/office/2006/metadata/properties" xmlns:ns2="19d55dec-64db-48ca-8a2a-bb7d318d4195" xmlns:ns3="http://schemas.microsoft.com/sharepoint/v3/fields" xmlns:ns4="1be50a68-e751-4212-ab16-e9f1f1e893c3" targetNamespace="http://schemas.microsoft.com/office/2006/metadata/properties" ma:root="true" ma:fieldsID="d3b5182f3b82c239443af7d9d5729830" ns2:_="" ns3:_="" ns4:_="">
    <xsd:import namespace="19d55dec-64db-48ca-8a2a-bb7d318d4195"/>
    <xsd:import namespace="http://schemas.microsoft.com/sharepoint/v3/fields"/>
    <xsd:import namespace="1be50a68-e751-4212-ab16-e9f1f1e893c3"/>
    <xsd:element name="properties">
      <xsd:complexType>
        <xsd:sequence>
          <xsd:element name="documentManagement">
            <xsd:complexType>
              <xsd:all>
                <xsd:element ref="ns2:d03af6ae131246c1b7346ed09afc169f" minOccurs="0"/>
                <xsd:element ref="ns2:TaxCatchAll" minOccurs="0"/>
                <xsd:element ref="ns2:d0764e9274ff4dc88b3359440c8c77ce" minOccurs="0"/>
                <xsd:element ref="ns2:ba13835014884b89bed364837ca9ec39" minOccurs="0"/>
                <xsd:element ref="ns2:l9151f26d9d24fb2bafecc2135ce3309" minOccurs="0"/>
                <xsd:element ref="ns2:m29cd7a77f9f4111947432b8f0b7c231" minOccurs="0"/>
                <xsd:element ref="ns2:b5fed53c50ff495eb2111e579c01f42b" minOccurs="0"/>
                <xsd:element ref="ns2:Project_x002f__x0020_contract_x0020_end_x0020_date" minOccurs="0"/>
                <xsd:element ref="ns2:a2c01e50025a46039aa4862c2f14a6d8" minOccurs="0"/>
                <xsd:element ref="ns3:_Source" minOccurs="0"/>
                <xsd:element ref="ns4:MediaServiceMetadata" minOccurs="0"/>
                <xsd:element ref="ns4:MediaServiceFastMetadata" minOccurs="0"/>
                <xsd:element ref="ns4:MediaLengthInSeconds" minOccurs="0"/>
                <xsd:element ref="ns4:MediaServiceDateTaken" minOccurs="0"/>
                <xsd:element ref="ns4:lcf76f155ced4ddcb4097134ff3c332f" minOccurs="0"/>
                <xsd:element ref="ns4:MediaServiceGenerationTime" minOccurs="0"/>
                <xsd:element ref="ns4:MediaServiceEventHashCode" minOccurs="0"/>
                <xsd:element ref="ns4:MediaServiceOCR" minOccurs="0"/>
                <xsd:element ref="ns2:SharedWithUsers" minOccurs="0"/>
                <xsd:element ref="ns2:SharedWithDetails" minOccurs="0"/>
                <xsd:element ref="ns4:MediaServiceObjectDetectorVersions" minOccurs="0"/>
                <xsd:element ref="ns4:MediaServiceLocation"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d55dec-64db-48ca-8a2a-bb7d318d4195" elementFormDefault="qualified">
    <xsd:import namespace="http://schemas.microsoft.com/office/2006/documentManagement/types"/>
    <xsd:import namespace="http://schemas.microsoft.com/office/infopath/2007/PartnerControls"/>
    <xsd:element name="d03af6ae131246c1b7346ed09afc169f" ma:index="9" nillable="true" ma:taxonomy="true" ma:internalName="d03af6ae131246c1b7346ed09afc169f" ma:taxonomyFieldName="Archive" ma:displayName="Archive" ma:default="" ma:fieldId="{d03af6ae-1312-46c1-b734-6ed09afc169f}" ma:sspId="72c748ba-2422-442a-8da0-8c3a11393106" ma:termSetId="4f678865-3ead-4956-8594-20ab1e364b35"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a6d84106-2f47-43cf-8392-de55b3fd77c0}" ma:internalName="TaxCatchAll" ma:showField="CatchAllData" ma:web="19d55dec-64db-48ca-8a2a-bb7d318d4195">
      <xsd:complexType>
        <xsd:complexContent>
          <xsd:extension base="dms:MultiChoiceLookup">
            <xsd:sequence>
              <xsd:element name="Value" type="dms:Lookup" maxOccurs="unbounded" minOccurs="0" nillable="true"/>
            </xsd:sequence>
          </xsd:extension>
        </xsd:complexContent>
      </xsd:complexType>
    </xsd:element>
    <xsd:element name="d0764e9274ff4dc88b3359440c8c77ce" ma:index="12" nillable="true" ma:taxonomy="true" ma:internalName="d0764e9274ff4dc88b3359440c8c77ce" ma:taxonomyFieldName="Business_x0020_Activity" ma:displayName="Business Activity" ma:default="" ma:fieldId="{d0764e92-74ff-4dc8-8b33-59440c8c77ce}"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ba13835014884b89bed364837ca9ec39" ma:index="14" nillable="true" ma:taxonomy="true" ma:internalName="ba13835014884b89bed364837ca9ec39" ma:taxonomyFieldName="Business_x0020_Function" ma:displayName="Business Function" ma:default="2;#Audits|ae63694e-9999-473c-882e-084b09c6631d" ma:fieldId="{ba138350-1488-4b89-bed3-64837ca9ec39}"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l9151f26d9d24fb2bafecc2135ce3309" ma:index="16" nillable="true" ma:taxonomy="true" ma:internalName="l9151f26d9d24fb2bafecc2135ce3309" ma:taxonomyFieldName="Division" ma:displayName="Division" ma:default="1;#Research ＆ Quality Improvement|c788aced-109f-432d-9368-116094370ebc" ma:fieldId="{59151f26-d9d2-4fb2-bafe-cc2135ce3309}" ma:sspId="72c748ba-2422-442a-8da0-8c3a11393106" ma:termSetId="1a054ad0-931e-4bb0-a70b-dc33d2e19bcb" ma:anchorId="00000000-0000-0000-0000-000000000000" ma:open="false" ma:isKeyword="false">
      <xsd:complexType>
        <xsd:sequence>
          <xsd:element ref="pc:Terms" minOccurs="0" maxOccurs="1"/>
        </xsd:sequence>
      </xsd:complexType>
    </xsd:element>
    <xsd:element name="m29cd7a77f9f4111947432b8f0b7c231" ma:index="18" nillable="true" ma:taxonomy="true" ma:internalName="m29cd7a77f9f4111947432b8f0b7c231" ma:taxonomyFieldName="Document_x0020_status" ma:displayName="Document status" ma:default="" ma:fieldId="{629cd7a7-7f9f-4111-9474-32b8f0b7c231}"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b5fed53c50ff495eb2111e579c01f42b" ma:index="20" nillable="true" ma:taxonomy="true" ma:internalName="b5fed53c50ff495eb2111e579c01f42b" ma:taxonomyFieldName="Information_x0020_type" ma:displayName="Information type" ma:default="" ma:fieldId="{b5fed53c-50ff-495e-b211-1e579c01f42b}"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21" nillable="true" ma:displayName="Project/ contract end date" ma:format="DateOnly" ma:internalName="Project_x002F__x0020_contract_x0020_end_x0020_date">
      <xsd:simpleType>
        <xsd:restriction base="dms:DateTime"/>
      </xsd:simpleType>
    </xsd:element>
    <xsd:element name="a2c01e50025a46039aa4862c2f14a6d8" ma:index="23" nillable="true" ma:taxonomy="true" ma:internalName="a2c01e50025a46039aa4862c2f14a6d8" ma:taxonomyFieldName="Project_x002F__x0020_contract_x0020_status" ma:displayName="Project/ contract status" ma:default="" ma:fieldId="{a2c01e50-025a-4603-9aa4-862c2f14a6d8}"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4" nillable="true" ma:displayName="Source filepath" ma:description="References to resources from which this resource was derived"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e50a68-e751-4212-ab16-e9f1f1e893c3"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LengthInSeconds" ma:index="27" nillable="true" ma:displayName="MediaLengthInSeconds" ma:hidden="true" ma:internalName="MediaLengthInSeconds" ma:readOnly="true">
      <xsd:simpleType>
        <xsd:restriction base="dms:Unknown"/>
      </xsd:simpleType>
    </xsd:element>
    <xsd:element name="MediaServiceDateTaken" ma:index="28" nillable="true" ma:displayName="MediaServiceDateTaken" ma:hidden="true" ma:indexed="true" ma:internalName="MediaServiceDateTaken" ma:readOnly="true">
      <xsd:simpleType>
        <xsd:restriction base="dms:Text"/>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ObjectDetectorVersions" ma:index="36" nillable="true" ma:displayName="MediaServiceObjectDetectorVersions" ma:description="" ma:hidden="true" ma:indexed="true" ma:internalName="MediaServiceObjectDetectorVersions" ma:readOnly="true">
      <xsd:simpleType>
        <xsd:restriction base="dms:Text"/>
      </xsd:simpleType>
    </xsd:element>
    <xsd:element name="MediaServiceLocation" ma:index="37" nillable="true" ma:displayName="Location" ma:description="" ma:indexed="true" ma:internalName="MediaServiceLocation"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roject_x002f__x0020_contract_x0020_end_x0020_date xmlns="19d55dec-64db-48ca-8a2a-bb7d318d4195" xsi:nil="true"/>
    <_Source xmlns="http://schemas.microsoft.com/sharepoint/v3/fields" xsi:nil="true"/>
    <TaxCatchAll xmlns="19d55dec-64db-48ca-8a2a-bb7d318d4195">
      <Value>2</Value>
      <Value>1</Value>
    </TaxCatchAll>
    <ba13835014884b89bed364837ca9ec39 xmlns="19d55dec-64db-48ca-8a2a-bb7d318d4195">
      <Terms xmlns="http://schemas.microsoft.com/office/infopath/2007/PartnerControls">
        <TermInfo xmlns="http://schemas.microsoft.com/office/infopath/2007/PartnerControls">
          <TermName xmlns="http://schemas.microsoft.com/office/infopath/2007/PartnerControls">Audits</TermName>
          <TermId xmlns="http://schemas.microsoft.com/office/infopath/2007/PartnerControls">ae63694e-9999-473c-882e-084b09c6631d</TermId>
        </TermInfo>
      </Terms>
    </ba13835014884b89bed364837ca9ec39>
    <a2c01e50025a46039aa4862c2f14a6d8 xmlns="19d55dec-64db-48ca-8a2a-bb7d318d4195">
      <Terms xmlns="http://schemas.microsoft.com/office/infopath/2007/PartnerControls"/>
    </a2c01e50025a46039aa4862c2f14a6d8>
    <d0764e9274ff4dc88b3359440c8c77ce xmlns="19d55dec-64db-48ca-8a2a-bb7d318d4195">
      <Terms xmlns="http://schemas.microsoft.com/office/infopath/2007/PartnerControls"/>
    </d0764e9274ff4dc88b3359440c8c77ce>
    <lcf76f155ced4ddcb4097134ff3c332f xmlns="1be50a68-e751-4212-ab16-e9f1f1e893c3">
      <Terms xmlns="http://schemas.microsoft.com/office/infopath/2007/PartnerControls"/>
    </lcf76f155ced4ddcb4097134ff3c332f>
    <l9151f26d9d24fb2bafecc2135ce3309 xmlns="19d55dec-64db-48ca-8a2a-bb7d318d4195">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c788aced-109f-432d-9368-116094370ebc</TermId>
        </TermInfo>
      </Terms>
    </l9151f26d9d24fb2bafecc2135ce3309>
    <m29cd7a77f9f4111947432b8f0b7c231 xmlns="19d55dec-64db-48ca-8a2a-bb7d318d4195">
      <Terms xmlns="http://schemas.microsoft.com/office/infopath/2007/PartnerControls"/>
    </m29cd7a77f9f4111947432b8f0b7c231>
    <d03af6ae131246c1b7346ed09afc169f xmlns="19d55dec-64db-48ca-8a2a-bb7d318d4195">
      <Terms xmlns="http://schemas.microsoft.com/office/infopath/2007/PartnerControls"/>
    </d03af6ae131246c1b7346ed09afc169f>
    <b5fed53c50ff495eb2111e579c01f42b xmlns="19d55dec-64db-48ca-8a2a-bb7d318d4195">
      <Terms xmlns="http://schemas.microsoft.com/office/infopath/2007/PartnerControls"/>
    </b5fed53c50ff495eb2111e579c01f42b>
  </documentManagement>
</p:properties>
</file>

<file path=customXml/itemProps1.xml><?xml version="1.0" encoding="utf-8"?>
<ds:datastoreItem xmlns:ds="http://schemas.openxmlformats.org/officeDocument/2006/customXml" ds:itemID="{2F254817-B3EE-4B3E-BE74-61A4D0F618CD}"/>
</file>

<file path=customXml/itemProps2.xml><?xml version="1.0" encoding="utf-8"?>
<ds:datastoreItem xmlns:ds="http://schemas.openxmlformats.org/officeDocument/2006/customXml" ds:itemID="{9382CE27-6B22-4073-AE89-7400FEE1B9CF}"/>
</file>

<file path=customXml/itemProps3.xml><?xml version="1.0" encoding="utf-8"?>
<ds:datastoreItem xmlns:ds="http://schemas.openxmlformats.org/officeDocument/2006/customXml" ds:itemID="{A131F35B-1307-4860-BD16-8EBD7155B6DA}"/>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Epilepsy12’s new Quality Improvement Strategy </dc:title>
  <cp:revision>1</cp:revision>
  <dcterms:created xsi:type="dcterms:W3CDTF">2006-08-16T00:00:00Z</dcterms:created>
  <dcterms:modified xsi:type="dcterms:W3CDTF">2011-08-01T06:04:30Z</dcterms:modified>
  <dc:identifier>DAGgqjhnz_c</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0x0101003773CFE9AFA7D54A9CADE54E78DC4341</vt:lpwstr>
  </property>
  <property fmtid="{D5CDD505-2E9C-101B-9397-08002B2CF9AE}" pid="3" name="Business_x0020_Activity">
    <vt:lpwstr/>
  </property>
  <property fmtid="{D5CDD505-2E9C-101B-9397-08002B2CF9AE}" pid="4" name="Document_x0020_status">
    <vt:lpwstr/>
  </property>
  <property fmtid="{D5CDD505-2E9C-101B-9397-08002B2CF9AE}" pid="5" name="Document status">
    <vt:lpwstr/>
  </property>
  <property fmtid="{D5CDD505-2E9C-101B-9397-08002B2CF9AE}" pid="6" name="Archive">
    <vt:lpwstr/>
  </property>
  <property fmtid="{D5CDD505-2E9C-101B-9397-08002B2CF9AE}" pid="7" name="MediaServiceImageTags">
    <vt:lpwstr/>
  </property>
  <property fmtid="{D5CDD505-2E9C-101B-9397-08002B2CF9AE}" pid="8" name="Business Activity">
    <vt:lpwstr/>
  </property>
  <property fmtid="{D5CDD505-2E9C-101B-9397-08002B2CF9AE}" pid="9" name="Business Function">
    <vt:lpwstr>2;#Audits|ae63694e-9999-473c-882e-084b09c6631d</vt:lpwstr>
  </property>
  <property fmtid="{D5CDD505-2E9C-101B-9397-08002B2CF9AE}" pid="10" name="Project/ contract status">
    <vt:lpwstr/>
  </property>
  <property fmtid="{D5CDD505-2E9C-101B-9397-08002B2CF9AE}" pid="11" name="Division">
    <vt:lpwstr>1;#Research ＆ Quality Improvement|c788aced-109f-432d-9368-116094370ebc</vt:lpwstr>
  </property>
  <property fmtid="{D5CDD505-2E9C-101B-9397-08002B2CF9AE}" pid="12" name="Project_x002F__x0020_contract_x0020_status">
    <vt:lpwstr/>
  </property>
  <property fmtid="{D5CDD505-2E9C-101B-9397-08002B2CF9AE}" pid="13" name="Information type">
    <vt:lpwstr/>
  </property>
  <property fmtid="{D5CDD505-2E9C-101B-9397-08002B2CF9AE}" pid="14" name="Information_x0020_type">
    <vt:lpwstr/>
  </property>
  <property fmtid="{D5CDD505-2E9C-101B-9397-08002B2CF9AE}" pid="15" name="Business_x0020_Function">
    <vt:lpwstr>2;#Audits|ae63694e-9999-473c-882e-084b09c6631d</vt:lpwstr>
  </property>
</Properties>
</file>