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60" r:id="rId5"/>
  </p:sldIdLst>
  <p:sldSz cx="12801600" cy="9601200" type="A3"/>
  <p:notesSz cx="6797675" cy="9928225"/>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799C6B-7AFF-63B2-ABAD-A993A5F8C672}" name="Hester Girling" initials="HG" userId="S::h.girling@bmchealth.co.uk::ed19e440-d081-4d3f-864a-9e93dac50011" providerId="AD"/>
  <p188:author id="{42A2C479-BD84-644D-1BE9-5488A66885BC}" name="Liz Corteville" initials="LC" userId="S::l.corteville@thebenchmarkingnetwork.co.uk::ca6e1a1b-6438-4e11-a0fe-2838581118a4" providerId="AD"/>
  <p188:author id="{6BD6E4AA-46ED-E401-C944-22E3B0FB19C0}" name="Liz Corteville" initials="LC" userId="S::l.corteville@bmchealth.co.uk::ca6e1a1b-6438-4e11-a0fe-2838581118a4" providerId="AD"/>
  <p188:author id="{CE311DB0-D56A-DFA8-9696-46DCB498E9A1}" name="Hester Girling" initials="HG" userId="S::h.girling@bmchealth.co.uk::56697894-5044-414f-8dfb-f2bf90e0fb70" providerId="AD"/>
  <p188:author id="{9FEAA7B3-CD71-F234-A940-EF820CAE51BA}" name="Frasier Bunn" initials="FB" userId="S::f.bunn@thebenchmarkingnetwork.co.uk::2305d25e-9362-4cb9-87d5-4080fe2ac289" providerId="AD"/>
  <p188:author id="{2AA525D8-6D8C-9AD6-7C37-F07DB45E5A86}" name="CORTEVILLE, Liz (NHS HAMPSHIRE AND ISLE OF WIGHT ICB - D9Y0V)" initials="CL(HAIOWID" userId="S::liz.corteville@nhs.net::264bab97-8cc4-42c1-a98f-efc33434db6f" providerId="AD"/>
  <p188:author id="{C082E5E0-A8D8-0304-F394-8DC2C7EC0427}" name="Hester Girling" initials="HG" userId="S::h.girling@thebenchmarkingnetwork.co.uk::56697894-5044-414f-8dfb-f2bf90e0fb7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09EB"/>
    <a:srgbClr val="6C2D9B"/>
    <a:srgbClr val="F0F0E2"/>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489" autoAdjust="0"/>
  </p:normalViewPr>
  <p:slideViewPr>
    <p:cSldViewPr>
      <p:cViewPr>
        <p:scale>
          <a:sx n="80" d="100"/>
          <a:sy n="80" d="100"/>
        </p:scale>
        <p:origin x="40" y="-64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Parry-Jones" userId="04feb4ff-2baf-46ed-9ae6-4bca04345d7a" providerId="ADAL" clId="{7608AEAF-ACEA-42B5-B72E-76D47C25D747}"/>
    <pc:docChg chg="undo redo custSel addSld delSld modSld modMainMaster modNotesMaster">
      <pc:chgData name="Alex Parry-Jones" userId="04feb4ff-2baf-46ed-9ae6-4bca04345d7a" providerId="ADAL" clId="{7608AEAF-ACEA-42B5-B72E-76D47C25D747}" dt="2025-12-19T11:13:12.539" v="2330" actId="1076"/>
      <pc:docMkLst>
        <pc:docMk/>
      </pc:docMkLst>
      <pc:sldChg chg="addSp delSp modSp add mod">
        <pc:chgData name="Alex Parry-Jones" userId="04feb4ff-2baf-46ed-9ae6-4bca04345d7a" providerId="ADAL" clId="{7608AEAF-ACEA-42B5-B72E-76D47C25D747}" dt="2025-12-19T11:13:12.539" v="2330" actId="1076"/>
        <pc:sldMkLst>
          <pc:docMk/>
          <pc:sldMk cId="1623073250" sldId="260"/>
        </pc:sldMkLst>
        <pc:spChg chg="mod">
          <ac:chgData name="Alex Parry-Jones" userId="04feb4ff-2baf-46ed-9ae6-4bca04345d7a" providerId="ADAL" clId="{7608AEAF-ACEA-42B5-B72E-76D47C25D747}" dt="2025-12-19T11:13:12.539" v="2330" actId="1076"/>
          <ac:spMkLst>
            <pc:docMk/>
            <pc:sldMk cId="1623073250" sldId="260"/>
            <ac:spMk id="2" creationId="{0B576D27-3D9E-B934-1762-EA6772425254}"/>
          </ac:spMkLst>
        </pc:spChg>
        <pc:spChg chg="mod">
          <ac:chgData name="Alex Parry-Jones" userId="04feb4ff-2baf-46ed-9ae6-4bca04345d7a" providerId="ADAL" clId="{7608AEAF-ACEA-42B5-B72E-76D47C25D747}" dt="2025-12-16T13:35:01.916" v="2259" actId="404"/>
          <ac:spMkLst>
            <pc:docMk/>
            <pc:sldMk cId="1623073250" sldId="260"/>
            <ac:spMk id="4" creationId="{C54AB3FA-0797-B582-D6DE-800EC2C11E3F}"/>
          </ac:spMkLst>
        </pc:spChg>
        <pc:spChg chg="mod">
          <ac:chgData name="Alex Parry-Jones" userId="04feb4ff-2baf-46ed-9ae6-4bca04345d7a" providerId="ADAL" clId="{7608AEAF-ACEA-42B5-B72E-76D47C25D747}" dt="2025-12-16T13:28:21.490" v="2245" actId="1076"/>
          <ac:spMkLst>
            <pc:docMk/>
            <pc:sldMk cId="1623073250" sldId="260"/>
            <ac:spMk id="5" creationId="{06A8D870-7FA9-4FB2-58B0-352EFD0FBD1A}"/>
          </ac:spMkLst>
        </pc:spChg>
        <pc:spChg chg="mod ord">
          <ac:chgData name="Alex Parry-Jones" userId="04feb4ff-2baf-46ed-9ae6-4bca04345d7a" providerId="ADAL" clId="{7608AEAF-ACEA-42B5-B72E-76D47C25D747}" dt="2025-12-16T13:38:00.294" v="2322" actId="6549"/>
          <ac:spMkLst>
            <pc:docMk/>
            <pc:sldMk cId="1623073250" sldId="260"/>
            <ac:spMk id="6" creationId="{9EC38C8A-A375-BDD1-0553-CCB2CC5BCDE8}"/>
          </ac:spMkLst>
        </pc:spChg>
        <pc:spChg chg="mod">
          <ac:chgData name="Alex Parry-Jones" userId="04feb4ff-2baf-46ed-9ae6-4bca04345d7a" providerId="ADAL" clId="{7608AEAF-ACEA-42B5-B72E-76D47C25D747}" dt="2025-12-19T11:12:54.201" v="2328" actId="1076"/>
          <ac:spMkLst>
            <pc:docMk/>
            <pc:sldMk cId="1623073250" sldId="260"/>
            <ac:spMk id="8" creationId="{E3B9D50A-B9BF-713F-F4E3-871EEEA2EF65}"/>
          </ac:spMkLst>
        </pc:spChg>
        <pc:spChg chg="add del mod">
          <ac:chgData name="Alex Parry-Jones" userId="04feb4ff-2baf-46ed-9ae6-4bca04345d7a" providerId="ADAL" clId="{7608AEAF-ACEA-42B5-B72E-76D47C25D747}" dt="2025-12-16T13:37:15.349" v="2309" actId="14100"/>
          <ac:spMkLst>
            <pc:docMk/>
            <pc:sldMk cId="1623073250" sldId="260"/>
            <ac:spMk id="9" creationId="{951CC658-9F85-A86B-86AD-153C252A29B6}"/>
          </ac:spMkLst>
        </pc:spChg>
        <pc:spChg chg="mod">
          <ac:chgData name="Alex Parry-Jones" userId="04feb4ff-2baf-46ed-9ae6-4bca04345d7a" providerId="ADAL" clId="{7608AEAF-ACEA-42B5-B72E-76D47C25D747}" dt="2025-12-19T11:13:03.936" v="2329" actId="1076"/>
          <ac:spMkLst>
            <pc:docMk/>
            <pc:sldMk cId="1623073250" sldId="260"/>
            <ac:spMk id="10" creationId="{9E993D95-F8B6-6DE3-238C-1575C141E7E1}"/>
          </ac:spMkLst>
        </pc:spChg>
        <pc:spChg chg="add mod">
          <ac:chgData name="Alex Parry-Jones" userId="04feb4ff-2baf-46ed-9ae6-4bca04345d7a" providerId="ADAL" clId="{7608AEAF-ACEA-42B5-B72E-76D47C25D747}" dt="2025-12-16T13:37:25.792" v="2311" actId="14100"/>
          <ac:spMkLst>
            <pc:docMk/>
            <pc:sldMk cId="1623073250" sldId="260"/>
            <ac:spMk id="13" creationId="{B8B1B3A1-3540-F63B-C161-CE52182CFEE5}"/>
          </ac:spMkLst>
        </pc:spChg>
        <pc:spChg chg="mod">
          <ac:chgData name="Alex Parry-Jones" userId="04feb4ff-2baf-46ed-9ae6-4bca04345d7a" providerId="ADAL" clId="{7608AEAF-ACEA-42B5-B72E-76D47C25D747}" dt="2025-12-16T13:37:40.500" v="2319" actId="14100"/>
          <ac:spMkLst>
            <pc:docMk/>
            <pc:sldMk cId="1623073250" sldId="260"/>
            <ac:spMk id="23" creationId="{43681BC3-901E-B8F6-BF7D-850AAFA3CE75}"/>
          </ac:spMkLst>
        </pc:spChg>
        <pc:spChg chg="mod ord">
          <ac:chgData name="Alex Parry-Jones" userId="04feb4ff-2baf-46ed-9ae6-4bca04345d7a" providerId="ADAL" clId="{7608AEAF-ACEA-42B5-B72E-76D47C25D747}" dt="2025-12-16T13:28:05.968" v="2242" actId="313"/>
          <ac:spMkLst>
            <pc:docMk/>
            <pc:sldMk cId="1623073250" sldId="260"/>
            <ac:spMk id="28" creationId="{E0650101-382F-3408-EF7F-4A5169EE00C4}"/>
          </ac:spMkLst>
        </pc:spChg>
        <pc:spChg chg="add mod">
          <ac:chgData name="Alex Parry-Jones" userId="04feb4ff-2baf-46ed-9ae6-4bca04345d7a" providerId="ADAL" clId="{7608AEAF-ACEA-42B5-B72E-76D47C25D747}" dt="2025-12-16T13:37:22.616" v="2310" actId="14100"/>
          <ac:spMkLst>
            <pc:docMk/>
            <pc:sldMk cId="1623073250" sldId="260"/>
            <ac:spMk id="32" creationId="{F2C82004-55F0-4299-761A-593F63736E7A}"/>
          </ac:spMkLst>
        </pc:spChg>
        <pc:spChg chg="add mod">
          <ac:chgData name="Alex Parry-Jones" userId="04feb4ff-2baf-46ed-9ae6-4bca04345d7a" providerId="ADAL" clId="{7608AEAF-ACEA-42B5-B72E-76D47C25D747}" dt="2025-12-16T13:38:13.376" v="2323" actId="242"/>
          <ac:spMkLst>
            <pc:docMk/>
            <pc:sldMk cId="1623073250" sldId="260"/>
            <ac:spMk id="38" creationId="{1420A5CE-6830-1124-E708-1B5C38F3A03D}"/>
          </ac:spMkLst>
        </pc:spChg>
        <pc:spChg chg="add mod ord">
          <ac:chgData name="Alex Parry-Jones" userId="04feb4ff-2baf-46ed-9ae6-4bca04345d7a" providerId="ADAL" clId="{7608AEAF-ACEA-42B5-B72E-76D47C25D747}" dt="2025-12-16T13:22:07.777" v="1981" actId="14100"/>
          <ac:spMkLst>
            <pc:docMk/>
            <pc:sldMk cId="1623073250" sldId="260"/>
            <ac:spMk id="39" creationId="{7E332C55-8E4F-287D-4B5A-A0A99F523335}"/>
          </ac:spMkLst>
        </pc:spChg>
        <pc:spChg chg="mod">
          <ac:chgData name="Alex Parry-Jones" userId="04feb4ff-2baf-46ed-9ae6-4bca04345d7a" providerId="ADAL" clId="{7608AEAF-ACEA-42B5-B72E-76D47C25D747}" dt="2025-12-16T13:37:28.936" v="2312" actId="14100"/>
          <ac:spMkLst>
            <pc:docMk/>
            <pc:sldMk cId="1623073250" sldId="260"/>
            <ac:spMk id="94" creationId="{EB3B188B-719B-9483-D16F-127133EAD362}"/>
          </ac:spMkLst>
        </pc:spChg>
        <pc:picChg chg="mod">
          <ac:chgData name="Alex Parry-Jones" userId="04feb4ff-2baf-46ed-9ae6-4bca04345d7a" providerId="ADAL" clId="{7608AEAF-ACEA-42B5-B72E-76D47C25D747}" dt="2025-12-16T13:37:05.515" v="2302" actId="14100"/>
          <ac:picMkLst>
            <pc:docMk/>
            <pc:sldMk cId="1623073250" sldId="260"/>
            <ac:picMk id="7" creationId="{C16CBBEF-CAB0-772C-8F72-62CDFD1C3C34}"/>
          </ac:picMkLst>
        </pc:picChg>
        <pc:picChg chg="mod">
          <ac:chgData name="Alex Parry-Jones" userId="04feb4ff-2baf-46ed-9ae6-4bca04345d7a" providerId="ADAL" clId="{7608AEAF-ACEA-42B5-B72E-76D47C25D747}" dt="2025-12-16T13:37:03.087" v="2301" actId="14100"/>
          <ac:picMkLst>
            <pc:docMk/>
            <pc:sldMk cId="1623073250" sldId="260"/>
            <ac:picMk id="48" creationId="{02FB5167-73B3-F4DB-751C-84A23CFFC8B1}"/>
          </ac:picMkLst>
        </pc:picChg>
      </pc:sldChg>
      <pc:sldMasterChg chg="modSp modSldLayout">
        <pc:chgData name="Alex Parry-Jones" userId="04feb4ff-2baf-46ed-9ae6-4bca04345d7a" providerId="ADAL" clId="{7608AEAF-ACEA-42B5-B72E-76D47C25D747}" dt="2025-12-16T09:03:00.523" v="0"/>
        <pc:sldMasterMkLst>
          <pc:docMk/>
          <pc:sldMasterMk cId="887851204" sldId="2147483660"/>
        </pc:sldMasterMkLst>
        <pc:spChg chg="mod">
          <ac:chgData name="Alex Parry-Jones" userId="04feb4ff-2baf-46ed-9ae6-4bca04345d7a" providerId="ADAL" clId="{7608AEAF-ACEA-42B5-B72E-76D47C25D747}" dt="2025-12-16T09:03:00.523" v="0"/>
          <ac:spMkLst>
            <pc:docMk/>
            <pc:sldMasterMk cId="887851204" sldId="2147483660"/>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ac:spMk id="3"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ac:spMk id="4"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ac:spMk id="5"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ac:spMk id="6" creationId="{00000000-0000-0000-0000-000000000000}"/>
          </ac:spMkLst>
        </pc:spChg>
        <pc:sldLayoutChg chg="modSp">
          <pc:chgData name="Alex Parry-Jones" userId="04feb4ff-2baf-46ed-9ae6-4bca04345d7a" providerId="ADAL" clId="{7608AEAF-ACEA-42B5-B72E-76D47C25D747}" dt="2025-12-16T09:03:00.523" v="0"/>
          <pc:sldLayoutMkLst>
            <pc:docMk/>
            <pc:sldMasterMk cId="887851204" sldId="2147483660"/>
            <pc:sldLayoutMk cId="2209491431" sldId="2147483661"/>
          </pc:sldLayoutMkLst>
          <pc:spChg chg="mod">
            <ac:chgData name="Alex Parry-Jones" userId="04feb4ff-2baf-46ed-9ae6-4bca04345d7a" providerId="ADAL" clId="{7608AEAF-ACEA-42B5-B72E-76D47C25D747}" dt="2025-12-16T09:03:00.523" v="0"/>
            <ac:spMkLst>
              <pc:docMk/>
              <pc:sldMasterMk cId="887851204" sldId="2147483660"/>
              <pc:sldLayoutMk cId="2209491431" sldId="2147483661"/>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2209491431" sldId="2147483661"/>
              <ac:spMk id="3"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1525504479" sldId="2147483663"/>
          </pc:sldLayoutMkLst>
          <pc:spChg chg="mod">
            <ac:chgData name="Alex Parry-Jones" userId="04feb4ff-2baf-46ed-9ae6-4bca04345d7a" providerId="ADAL" clId="{7608AEAF-ACEA-42B5-B72E-76D47C25D747}" dt="2025-12-16T09:03:00.523" v="0"/>
            <ac:spMkLst>
              <pc:docMk/>
              <pc:sldMasterMk cId="887851204" sldId="2147483660"/>
              <pc:sldLayoutMk cId="1525504479" sldId="2147483663"/>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1525504479" sldId="2147483663"/>
              <ac:spMk id="3"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2824456382" sldId="2147483664"/>
          </pc:sldLayoutMkLst>
          <pc:spChg chg="mod">
            <ac:chgData name="Alex Parry-Jones" userId="04feb4ff-2baf-46ed-9ae6-4bca04345d7a" providerId="ADAL" clId="{7608AEAF-ACEA-42B5-B72E-76D47C25D747}" dt="2025-12-16T09:03:00.523" v="0"/>
            <ac:spMkLst>
              <pc:docMk/>
              <pc:sldMasterMk cId="887851204" sldId="2147483660"/>
              <pc:sldLayoutMk cId="2824456382" sldId="2147483664"/>
              <ac:spMk id="3"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2824456382" sldId="2147483664"/>
              <ac:spMk id="4"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476419682" sldId="2147483665"/>
          </pc:sldLayoutMkLst>
          <pc:spChg chg="mod">
            <ac:chgData name="Alex Parry-Jones" userId="04feb4ff-2baf-46ed-9ae6-4bca04345d7a" providerId="ADAL" clId="{7608AEAF-ACEA-42B5-B72E-76D47C25D747}" dt="2025-12-16T09:03:00.523" v="0"/>
            <ac:spMkLst>
              <pc:docMk/>
              <pc:sldMasterMk cId="887851204" sldId="2147483660"/>
              <pc:sldLayoutMk cId="476419682" sldId="2147483665"/>
              <ac:spMk id="3"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476419682" sldId="2147483665"/>
              <ac:spMk id="4"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476419682" sldId="2147483665"/>
              <ac:spMk id="5"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476419682" sldId="2147483665"/>
              <ac:spMk id="6"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162799167" sldId="2147483668"/>
          </pc:sldLayoutMkLst>
          <pc:spChg chg="mod">
            <ac:chgData name="Alex Parry-Jones" userId="04feb4ff-2baf-46ed-9ae6-4bca04345d7a" providerId="ADAL" clId="{7608AEAF-ACEA-42B5-B72E-76D47C25D747}" dt="2025-12-16T09:03:00.523" v="0"/>
            <ac:spMkLst>
              <pc:docMk/>
              <pc:sldMasterMk cId="887851204" sldId="2147483660"/>
              <pc:sldLayoutMk cId="162799167" sldId="2147483668"/>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162799167" sldId="2147483668"/>
              <ac:spMk id="3"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162799167" sldId="2147483668"/>
              <ac:spMk id="4"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933354810" sldId="2147483669"/>
          </pc:sldLayoutMkLst>
          <pc:spChg chg="mod">
            <ac:chgData name="Alex Parry-Jones" userId="04feb4ff-2baf-46ed-9ae6-4bca04345d7a" providerId="ADAL" clId="{7608AEAF-ACEA-42B5-B72E-76D47C25D747}" dt="2025-12-16T09:03:00.523" v="0"/>
            <ac:spMkLst>
              <pc:docMk/>
              <pc:sldMasterMk cId="887851204" sldId="2147483660"/>
              <pc:sldLayoutMk cId="933354810" sldId="2147483669"/>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933354810" sldId="2147483669"/>
              <ac:spMk id="3"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933354810" sldId="2147483669"/>
              <ac:spMk id="4" creationId="{00000000-0000-0000-0000-000000000000}"/>
            </ac:spMkLst>
          </pc:spChg>
        </pc:sldLayoutChg>
        <pc:sldLayoutChg chg="modSp">
          <pc:chgData name="Alex Parry-Jones" userId="04feb4ff-2baf-46ed-9ae6-4bca04345d7a" providerId="ADAL" clId="{7608AEAF-ACEA-42B5-B72E-76D47C25D747}" dt="2025-12-16T09:03:00.523" v="0"/>
          <pc:sldLayoutMkLst>
            <pc:docMk/>
            <pc:sldMasterMk cId="887851204" sldId="2147483660"/>
            <pc:sldLayoutMk cId="3777025745" sldId="2147483671"/>
          </pc:sldLayoutMkLst>
          <pc:spChg chg="mod">
            <ac:chgData name="Alex Parry-Jones" userId="04feb4ff-2baf-46ed-9ae6-4bca04345d7a" providerId="ADAL" clId="{7608AEAF-ACEA-42B5-B72E-76D47C25D747}" dt="2025-12-16T09:03:00.523" v="0"/>
            <ac:spMkLst>
              <pc:docMk/>
              <pc:sldMasterMk cId="887851204" sldId="2147483660"/>
              <pc:sldLayoutMk cId="3777025745" sldId="2147483671"/>
              <ac:spMk id="2" creationId="{00000000-0000-0000-0000-000000000000}"/>
            </ac:spMkLst>
          </pc:spChg>
          <pc:spChg chg="mod">
            <ac:chgData name="Alex Parry-Jones" userId="04feb4ff-2baf-46ed-9ae6-4bca04345d7a" providerId="ADAL" clId="{7608AEAF-ACEA-42B5-B72E-76D47C25D747}" dt="2025-12-16T09:03:00.523" v="0"/>
            <ac:spMkLst>
              <pc:docMk/>
              <pc:sldMasterMk cId="887851204" sldId="2147483660"/>
              <pc:sldLayoutMk cId="3777025745" sldId="2147483671"/>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9418595-8AE8-499E-823A-43166D6BBA6F}" type="datetimeFigureOut">
              <a:rPr lang="en-GB" smtClean="0"/>
              <a:t>19/12/2025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dirty="0"/>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9452E-4C5D-A4C4-A757-C681A5A863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DCF340-0A96-908C-AEEA-39C4C2EC10A0}"/>
              </a:ext>
            </a:extLst>
          </p:cNvPr>
          <p:cNvSpPr>
            <a:spLocks noGrp="1" noRot="1" noChangeAspect="1"/>
          </p:cNvSpPr>
          <p:nvPr>
            <p:ph type="sldImg"/>
          </p:nvPr>
        </p:nvSpPr>
        <p:spPr>
          <a:xfrm>
            <a:off x="917575" y="744538"/>
            <a:ext cx="4962525" cy="3722687"/>
          </a:xfrm>
        </p:spPr>
      </p:sp>
      <p:sp>
        <p:nvSpPr>
          <p:cNvPr id="3" name="Notes Placeholder 2">
            <a:extLst>
              <a:ext uri="{FF2B5EF4-FFF2-40B4-BE49-F238E27FC236}">
                <a16:creationId xmlns:a16="http://schemas.microsoft.com/office/drawing/2014/main" id="{5190C027-4EB1-ADB2-DCE6-DFCC22CA983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06A34BB-BDFC-9671-1A9F-5DAC10750B83}"/>
              </a:ext>
            </a:extLst>
          </p:cNvPr>
          <p:cNvSpPr>
            <a:spLocks noGrp="1"/>
          </p:cNvSpPr>
          <p:nvPr>
            <p:ph type="sldNum" sz="quarter" idx="10"/>
          </p:nvPr>
        </p:nvSpPr>
        <p:spPr/>
        <p:txBody>
          <a:bodyPr/>
          <a:lstStyle/>
          <a:p>
            <a:fld id="{39CFE20F-1569-47FA-802A-1537039D8718}" type="slidenum">
              <a:rPr lang="en-GB">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3595728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982598"/>
            <a:ext cx="10881360" cy="2058035"/>
          </a:xfrm>
        </p:spPr>
        <p:txBody>
          <a:bodyPr/>
          <a:lstStyle/>
          <a:p>
            <a:r>
              <a:rPr lang="en-US"/>
              <a:t>Click to edit Master title style</a:t>
            </a:r>
            <a:endParaRPr lang="en-GB"/>
          </a:p>
        </p:txBody>
      </p:sp>
      <p:sp>
        <p:nvSpPr>
          <p:cNvPr id="3" name="Subtitle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64" indent="0" algn="ctr">
              <a:buNone/>
              <a:defRPr>
                <a:solidFill>
                  <a:schemeClr val="tx1">
                    <a:tint val="75000"/>
                  </a:schemeClr>
                </a:solidFill>
              </a:defRPr>
            </a:lvl2pPr>
            <a:lvl3pPr marL="1280128" indent="0" algn="ctr">
              <a:buNone/>
              <a:defRPr>
                <a:solidFill>
                  <a:schemeClr val="tx1">
                    <a:tint val="75000"/>
                  </a:schemeClr>
                </a:solidFill>
              </a:defRPr>
            </a:lvl3pPr>
            <a:lvl4pPr marL="1920192" indent="0" algn="ctr">
              <a:buNone/>
              <a:defRPr>
                <a:solidFill>
                  <a:schemeClr val="tx1">
                    <a:tint val="75000"/>
                  </a:schemeClr>
                </a:solidFill>
              </a:defRPr>
            </a:lvl4pPr>
            <a:lvl5pPr marL="2560256" indent="0" algn="ctr">
              <a:buNone/>
              <a:defRPr>
                <a:solidFill>
                  <a:schemeClr val="tx1">
                    <a:tint val="75000"/>
                  </a:schemeClr>
                </a:solidFill>
              </a:defRPr>
            </a:lvl5pPr>
            <a:lvl6pPr marL="3200320" indent="0" algn="ctr">
              <a:buNone/>
              <a:defRPr>
                <a:solidFill>
                  <a:schemeClr val="tx1">
                    <a:tint val="75000"/>
                  </a:schemeClr>
                </a:solidFill>
              </a:defRPr>
            </a:lvl6pPr>
            <a:lvl7pPr marL="3840384" indent="0" algn="ctr">
              <a:buNone/>
              <a:defRPr>
                <a:solidFill>
                  <a:schemeClr val="tx1">
                    <a:tint val="75000"/>
                  </a:schemeClr>
                </a:solidFill>
              </a:defRPr>
            </a:lvl7pPr>
            <a:lvl8pPr marL="4480448" indent="0" algn="ctr">
              <a:buNone/>
              <a:defRPr>
                <a:solidFill>
                  <a:schemeClr val="tx1">
                    <a:tint val="75000"/>
                  </a:schemeClr>
                </a:solidFill>
              </a:defRPr>
            </a:lvl8pPr>
            <a:lvl9pPr marL="5120512"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84496"/>
            <a:ext cx="2880360" cy="819213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40080" y="384496"/>
            <a:ext cx="8427720" cy="819213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9" y="6169661"/>
            <a:ext cx="10881360" cy="1906905"/>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1011239" y="4069401"/>
            <a:ext cx="10881360" cy="2100262"/>
          </a:xfrm>
        </p:spPr>
        <p:txBody>
          <a:bodyPr anchor="b"/>
          <a:lstStyle>
            <a:lvl1pPr marL="0" indent="0">
              <a:buNone/>
              <a:defRPr sz="2800">
                <a:solidFill>
                  <a:schemeClr val="tx1">
                    <a:tint val="75000"/>
                  </a:schemeClr>
                </a:solidFill>
              </a:defRPr>
            </a:lvl1pPr>
            <a:lvl2pPr marL="640064" indent="0">
              <a:buNone/>
              <a:defRPr sz="2500">
                <a:solidFill>
                  <a:schemeClr val="tx1">
                    <a:tint val="75000"/>
                  </a:schemeClr>
                </a:solidFill>
              </a:defRPr>
            </a:lvl2pPr>
            <a:lvl3pPr marL="1280128" indent="0">
              <a:buNone/>
              <a:defRPr sz="2200">
                <a:solidFill>
                  <a:schemeClr val="tx1">
                    <a:tint val="75000"/>
                  </a:schemeClr>
                </a:solidFill>
              </a:defRPr>
            </a:lvl3pPr>
            <a:lvl4pPr marL="1920192" indent="0">
              <a:buNone/>
              <a:defRPr sz="2000">
                <a:solidFill>
                  <a:schemeClr val="tx1">
                    <a:tint val="75000"/>
                  </a:schemeClr>
                </a:solidFill>
              </a:defRPr>
            </a:lvl4pPr>
            <a:lvl5pPr marL="2560256" indent="0">
              <a:buNone/>
              <a:defRPr sz="2000">
                <a:solidFill>
                  <a:schemeClr val="tx1">
                    <a:tint val="75000"/>
                  </a:schemeClr>
                </a:solidFill>
              </a:defRPr>
            </a:lvl5pPr>
            <a:lvl6pPr marL="3200320" indent="0">
              <a:buNone/>
              <a:defRPr sz="2000">
                <a:solidFill>
                  <a:schemeClr val="tx1">
                    <a:tint val="75000"/>
                  </a:schemeClr>
                </a:solidFill>
              </a:defRPr>
            </a:lvl6pPr>
            <a:lvl7pPr marL="3840384" indent="0">
              <a:buNone/>
              <a:defRPr sz="2000">
                <a:solidFill>
                  <a:schemeClr val="tx1">
                    <a:tint val="75000"/>
                  </a:schemeClr>
                </a:solidFill>
              </a:defRPr>
            </a:lvl7pPr>
            <a:lvl8pPr marL="4480448" indent="0">
              <a:buNone/>
              <a:defRPr sz="2000">
                <a:solidFill>
                  <a:schemeClr val="tx1">
                    <a:tint val="75000"/>
                  </a:schemeClr>
                </a:solidFill>
              </a:defRPr>
            </a:lvl8pPr>
            <a:lvl9pPr marL="5120512"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40080" y="2240282"/>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507480" y="2240282"/>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40083" y="2149159"/>
            <a:ext cx="5656263" cy="895667"/>
          </a:xfrm>
        </p:spPr>
        <p:txBody>
          <a:bodyPr anchor="b"/>
          <a:lstStyle>
            <a:lvl1pPr marL="0" indent="0">
              <a:buNone/>
              <a:defRPr sz="3400" b="1"/>
            </a:lvl1pPr>
            <a:lvl2pPr marL="640064" indent="0">
              <a:buNone/>
              <a:defRPr sz="2800" b="1"/>
            </a:lvl2pPr>
            <a:lvl3pPr marL="1280128" indent="0">
              <a:buNone/>
              <a:defRPr sz="2500" b="1"/>
            </a:lvl3pPr>
            <a:lvl4pPr marL="1920192" indent="0">
              <a:buNone/>
              <a:defRPr sz="2200" b="1"/>
            </a:lvl4pPr>
            <a:lvl5pPr marL="2560256" indent="0">
              <a:buNone/>
              <a:defRPr sz="2200" b="1"/>
            </a:lvl5pPr>
            <a:lvl6pPr marL="3200320" indent="0">
              <a:buNone/>
              <a:defRPr sz="2200" b="1"/>
            </a:lvl6pPr>
            <a:lvl7pPr marL="3840384" indent="0">
              <a:buNone/>
              <a:defRPr sz="2200" b="1"/>
            </a:lvl7pPr>
            <a:lvl8pPr marL="4480448" indent="0">
              <a:buNone/>
              <a:defRPr sz="2200" b="1"/>
            </a:lvl8pPr>
            <a:lvl9pPr marL="5120512" indent="0">
              <a:buNone/>
              <a:defRPr sz="2200" b="1"/>
            </a:lvl9pPr>
          </a:lstStyle>
          <a:p>
            <a:pPr lvl="0"/>
            <a:r>
              <a:rPr lang="en-US"/>
              <a:t>Click to edit Master text styles</a:t>
            </a:r>
          </a:p>
        </p:txBody>
      </p:sp>
      <p:sp>
        <p:nvSpPr>
          <p:cNvPr id="4" name="Content Placeholder 3"/>
          <p:cNvSpPr>
            <a:spLocks noGrp="1"/>
          </p:cNvSpPr>
          <p:nvPr>
            <p:ph sz="half" idx="2"/>
          </p:nvPr>
        </p:nvSpPr>
        <p:spPr>
          <a:xfrm>
            <a:off x="640083" y="3044824"/>
            <a:ext cx="5656263" cy="5531804"/>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503039" y="2149159"/>
            <a:ext cx="5658484" cy="895667"/>
          </a:xfrm>
        </p:spPr>
        <p:txBody>
          <a:bodyPr anchor="b"/>
          <a:lstStyle>
            <a:lvl1pPr marL="0" indent="0">
              <a:buNone/>
              <a:defRPr sz="3400" b="1"/>
            </a:lvl1pPr>
            <a:lvl2pPr marL="640064" indent="0">
              <a:buNone/>
              <a:defRPr sz="2800" b="1"/>
            </a:lvl2pPr>
            <a:lvl3pPr marL="1280128" indent="0">
              <a:buNone/>
              <a:defRPr sz="2500" b="1"/>
            </a:lvl3pPr>
            <a:lvl4pPr marL="1920192" indent="0">
              <a:buNone/>
              <a:defRPr sz="2200" b="1"/>
            </a:lvl4pPr>
            <a:lvl5pPr marL="2560256" indent="0">
              <a:buNone/>
              <a:defRPr sz="2200" b="1"/>
            </a:lvl5pPr>
            <a:lvl6pPr marL="3200320" indent="0">
              <a:buNone/>
              <a:defRPr sz="2200" b="1"/>
            </a:lvl6pPr>
            <a:lvl7pPr marL="3840384" indent="0">
              <a:buNone/>
              <a:defRPr sz="2200" b="1"/>
            </a:lvl7pPr>
            <a:lvl8pPr marL="4480448" indent="0">
              <a:buNone/>
              <a:defRPr sz="2200" b="1"/>
            </a:lvl8pPr>
            <a:lvl9pPr marL="5120512" indent="0">
              <a:buNone/>
              <a:defRPr sz="2200" b="1"/>
            </a:lvl9pPr>
          </a:lstStyle>
          <a:p>
            <a:pPr lvl="0"/>
            <a:r>
              <a:rPr lang="en-US"/>
              <a:t>Click to edit Master text styles</a:t>
            </a:r>
          </a:p>
        </p:txBody>
      </p:sp>
      <p:sp>
        <p:nvSpPr>
          <p:cNvPr id="6" name="Content Placeholder 5"/>
          <p:cNvSpPr>
            <a:spLocks noGrp="1"/>
          </p:cNvSpPr>
          <p:nvPr>
            <p:ph sz="quarter" idx="4"/>
          </p:nvPr>
        </p:nvSpPr>
        <p:spPr>
          <a:xfrm>
            <a:off x="6503039" y="3044824"/>
            <a:ext cx="5658484" cy="5531804"/>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3" y="382271"/>
            <a:ext cx="4211639" cy="162687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5005072" y="382273"/>
            <a:ext cx="7156451"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40083" y="2009143"/>
            <a:ext cx="4211639" cy="6567488"/>
          </a:xfrm>
        </p:spPr>
        <p:txBody>
          <a:bodyPr/>
          <a:lstStyle>
            <a:lvl1pPr marL="0" indent="0">
              <a:buNone/>
              <a:defRPr sz="2000"/>
            </a:lvl1pPr>
            <a:lvl2pPr marL="640064" indent="0">
              <a:buNone/>
              <a:defRPr sz="1700"/>
            </a:lvl2pPr>
            <a:lvl3pPr marL="1280128" indent="0">
              <a:buNone/>
              <a:defRPr sz="1400"/>
            </a:lvl3pPr>
            <a:lvl4pPr marL="1920192" indent="0">
              <a:buNone/>
              <a:defRPr sz="1300"/>
            </a:lvl4pPr>
            <a:lvl5pPr marL="2560256" indent="0">
              <a:buNone/>
              <a:defRPr sz="1300"/>
            </a:lvl5pPr>
            <a:lvl6pPr marL="3200320" indent="0">
              <a:buNone/>
              <a:defRPr sz="1300"/>
            </a:lvl6pPr>
            <a:lvl7pPr marL="3840384" indent="0">
              <a:buNone/>
              <a:defRPr sz="1300"/>
            </a:lvl7pPr>
            <a:lvl8pPr marL="4480448" indent="0">
              <a:buNone/>
              <a:defRPr sz="1300"/>
            </a:lvl8pPr>
            <a:lvl9pPr marL="5120512"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2"/>
            <a:ext cx="7680960" cy="793433"/>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2509203" y="857884"/>
            <a:ext cx="7680960" cy="5760720"/>
          </a:xfrm>
        </p:spPr>
        <p:txBody>
          <a:bodyPr/>
          <a:lstStyle>
            <a:lvl1pPr marL="0" indent="0">
              <a:buNone/>
              <a:defRPr sz="4500"/>
            </a:lvl1pPr>
            <a:lvl2pPr marL="640064" indent="0">
              <a:buNone/>
              <a:defRPr sz="3900"/>
            </a:lvl2pPr>
            <a:lvl3pPr marL="1280128" indent="0">
              <a:buNone/>
              <a:defRPr sz="3400"/>
            </a:lvl3pPr>
            <a:lvl4pPr marL="1920192" indent="0">
              <a:buNone/>
              <a:defRPr sz="2800"/>
            </a:lvl4pPr>
            <a:lvl5pPr marL="2560256" indent="0">
              <a:buNone/>
              <a:defRPr sz="2800"/>
            </a:lvl5pPr>
            <a:lvl6pPr marL="3200320" indent="0">
              <a:buNone/>
              <a:defRPr sz="2800"/>
            </a:lvl6pPr>
            <a:lvl7pPr marL="3840384" indent="0">
              <a:buNone/>
              <a:defRPr sz="2800"/>
            </a:lvl7pPr>
            <a:lvl8pPr marL="4480448" indent="0">
              <a:buNone/>
              <a:defRPr sz="2800"/>
            </a:lvl8pPr>
            <a:lvl9pPr marL="5120512" indent="0">
              <a:buNone/>
              <a:defRPr sz="2800"/>
            </a:lvl9pPr>
          </a:lstStyle>
          <a:p>
            <a:endParaRPr lang="en-GB" dirty="0"/>
          </a:p>
        </p:txBody>
      </p:sp>
      <p:sp>
        <p:nvSpPr>
          <p:cNvPr id="4" name="Text Placeholder 3"/>
          <p:cNvSpPr>
            <a:spLocks noGrp="1"/>
          </p:cNvSpPr>
          <p:nvPr>
            <p:ph type="body" sz="half" idx="2"/>
          </p:nvPr>
        </p:nvSpPr>
        <p:spPr>
          <a:xfrm>
            <a:off x="2509203" y="7514275"/>
            <a:ext cx="7680960" cy="1126807"/>
          </a:xfrm>
        </p:spPr>
        <p:txBody>
          <a:bodyPr/>
          <a:lstStyle>
            <a:lvl1pPr marL="0" indent="0">
              <a:buNone/>
              <a:defRPr sz="2000"/>
            </a:lvl1pPr>
            <a:lvl2pPr marL="640064" indent="0">
              <a:buNone/>
              <a:defRPr sz="1700"/>
            </a:lvl2pPr>
            <a:lvl3pPr marL="1280128" indent="0">
              <a:buNone/>
              <a:defRPr sz="1400"/>
            </a:lvl3pPr>
            <a:lvl4pPr marL="1920192" indent="0">
              <a:buNone/>
              <a:defRPr sz="1300"/>
            </a:lvl4pPr>
            <a:lvl5pPr marL="2560256" indent="0">
              <a:buNone/>
              <a:defRPr sz="1300"/>
            </a:lvl5pPr>
            <a:lvl6pPr marL="3200320" indent="0">
              <a:buNone/>
              <a:defRPr sz="1300"/>
            </a:lvl6pPr>
            <a:lvl7pPr marL="3840384" indent="0">
              <a:buNone/>
              <a:defRPr sz="1300"/>
            </a:lvl7pPr>
            <a:lvl8pPr marL="4480448" indent="0">
              <a:buNone/>
              <a:defRPr sz="1300"/>
            </a:lvl8pPr>
            <a:lvl9pPr marL="5120512"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84494"/>
            <a:ext cx="11521440" cy="16002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40080" y="2240282"/>
            <a:ext cx="11521440" cy="6336348"/>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40080" y="8898892"/>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19/12/2025</a:t>
            </a:fld>
            <a:endParaRPr lang="en-GB" dirty="0">
              <a:solidFill>
                <a:prstClr val="black">
                  <a:tint val="75000"/>
                </a:prstClr>
              </a:solidFill>
            </a:endParaRPr>
          </a:p>
        </p:txBody>
      </p:sp>
      <p:sp>
        <p:nvSpPr>
          <p:cNvPr id="5" name="Footer Placeholder 4"/>
          <p:cNvSpPr>
            <a:spLocks noGrp="1"/>
          </p:cNvSpPr>
          <p:nvPr>
            <p:ph type="ftr" sz="quarter" idx="3"/>
          </p:nvPr>
        </p:nvSpPr>
        <p:spPr>
          <a:xfrm>
            <a:off x="4373880" y="8898892"/>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9174480" y="8898892"/>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28" rtl="0" eaLnBrk="1" latinLnBrk="0" hangingPunct="1">
        <a:spcBef>
          <a:spcPct val="0"/>
        </a:spcBef>
        <a:buNone/>
        <a:defRPr sz="6200" kern="1200">
          <a:solidFill>
            <a:schemeClr val="tx1"/>
          </a:solidFill>
          <a:latin typeface="+mj-lt"/>
          <a:ea typeface="+mj-ea"/>
          <a:cs typeface="+mj-cs"/>
        </a:defRPr>
      </a:lvl1pPr>
    </p:titleStyle>
    <p:bodyStyle>
      <a:lvl1pPr marL="480048" indent="-480048" algn="l" defTabSz="1280128"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04" indent="-400040" algn="l" defTabSz="1280128"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160" indent="-320032" algn="l" defTabSz="1280128"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24"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288"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352"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416"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480"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544" indent="-320032" algn="l" defTabSz="128012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28" rtl="0" eaLnBrk="1" latinLnBrk="0" hangingPunct="1">
        <a:defRPr sz="2500" kern="1200">
          <a:solidFill>
            <a:schemeClr val="tx1"/>
          </a:solidFill>
          <a:latin typeface="+mn-lt"/>
          <a:ea typeface="+mn-ea"/>
          <a:cs typeface="+mn-cs"/>
        </a:defRPr>
      </a:lvl1pPr>
      <a:lvl2pPr marL="640064" algn="l" defTabSz="1280128" rtl="0" eaLnBrk="1" latinLnBrk="0" hangingPunct="1">
        <a:defRPr sz="2500" kern="1200">
          <a:solidFill>
            <a:schemeClr val="tx1"/>
          </a:solidFill>
          <a:latin typeface="+mn-lt"/>
          <a:ea typeface="+mn-ea"/>
          <a:cs typeface="+mn-cs"/>
        </a:defRPr>
      </a:lvl2pPr>
      <a:lvl3pPr marL="1280128" algn="l" defTabSz="1280128" rtl="0" eaLnBrk="1" latinLnBrk="0" hangingPunct="1">
        <a:defRPr sz="2500" kern="1200">
          <a:solidFill>
            <a:schemeClr val="tx1"/>
          </a:solidFill>
          <a:latin typeface="+mn-lt"/>
          <a:ea typeface="+mn-ea"/>
          <a:cs typeface="+mn-cs"/>
        </a:defRPr>
      </a:lvl3pPr>
      <a:lvl4pPr marL="1920192" algn="l" defTabSz="1280128" rtl="0" eaLnBrk="1" latinLnBrk="0" hangingPunct="1">
        <a:defRPr sz="2500" kern="1200">
          <a:solidFill>
            <a:schemeClr val="tx1"/>
          </a:solidFill>
          <a:latin typeface="+mn-lt"/>
          <a:ea typeface="+mn-ea"/>
          <a:cs typeface="+mn-cs"/>
        </a:defRPr>
      </a:lvl4pPr>
      <a:lvl5pPr marL="2560256" algn="l" defTabSz="1280128" rtl="0" eaLnBrk="1" latinLnBrk="0" hangingPunct="1">
        <a:defRPr sz="2500" kern="1200">
          <a:solidFill>
            <a:schemeClr val="tx1"/>
          </a:solidFill>
          <a:latin typeface="+mn-lt"/>
          <a:ea typeface="+mn-ea"/>
          <a:cs typeface="+mn-cs"/>
        </a:defRPr>
      </a:lvl5pPr>
      <a:lvl6pPr marL="3200320" algn="l" defTabSz="1280128" rtl="0" eaLnBrk="1" latinLnBrk="0" hangingPunct="1">
        <a:defRPr sz="2500" kern="1200">
          <a:solidFill>
            <a:schemeClr val="tx1"/>
          </a:solidFill>
          <a:latin typeface="+mn-lt"/>
          <a:ea typeface="+mn-ea"/>
          <a:cs typeface="+mn-cs"/>
        </a:defRPr>
      </a:lvl6pPr>
      <a:lvl7pPr marL="3840384" algn="l" defTabSz="1280128" rtl="0" eaLnBrk="1" latinLnBrk="0" hangingPunct="1">
        <a:defRPr sz="2500" kern="1200">
          <a:solidFill>
            <a:schemeClr val="tx1"/>
          </a:solidFill>
          <a:latin typeface="+mn-lt"/>
          <a:ea typeface="+mn-ea"/>
          <a:cs typeface="+mn-cs"/>
        </a:defRPr>
      </a:lvl7pPr>
      <a:lvl8pPr marL="4480448" algn="l" defTabSz="1280128" rtl="0" eaLnBrk="1" latinLnBrk="0" hangingPunct="1">
        <a:defRPr sz="2500" kern="1200">
          <a:solidFill>
            <a:schemeClr val="tx1"/>
          </a:solidFill>
          <a:latin typeface="+mn-lt"/>
          <a:ea typeface="+mn-ea"/>
          <a:cs typeface="+mn-cs"/>
        </a:defRPr>
      </a:lvl8pPr>
      <a:lvl9pPr marL="5120512" algn="l" defTabSz="1280128"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ata.cvdprevent.nhs.uk/insights?period=17&amp;level=1&amp;area=1&amp;group=0&amp;indicator=14&amp;tab=pers#14" TargetMode="External"/><Relationship Id="rId3" Type="http://schemas.openxmlformats.org/officeDocument/2006/relationships/image" Target="../media/image1.png"/><Relationship Id="rId7" Type="http://schemas.openxmlformats.org/officeDocument/2006/relationships/hyperlink" Target="https://data.cvdprevent.nhs.uk/insights?period=17&amp;level=1&amp;area=1&amp;group=0&amp;indicator=34&amp;tab=pers#3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ata.cvdprevent.nhs.uk/insights?period=24&amp;level=1&amp;area=1&amp;group=0&amp;indicator=32&amp;tab=pers#32" TargetMode="External"/><Relationship Id="rId5" Type="http://schemas.openxmlformats.org/officeDocument/2006/relationships/hyperlink" Target="https://data.cvdprevent.nhs.uk/insights?period=24&amp;level=1&amp;area=1&amp;group=0&amp;indicator=7&amp;tab=pers#7" TargetMode="External"/><Relationship Id="rId10" Type="http://schemas.openxmlformats.org/officeDocument/2006/relationships/hyperlink" Target="https://static1.squarespace.com/static/65eafc36395e4d64e18a3232/t/6937fb8666a6d23761182c05/1765276550824/CVDPREVENT+Fifth+Annual+Report.pdf" TargetMode="External"/><Relationship Id="rId4" Type="http://schemas.openxmlformats.org/officeDocument/2006/relationships/image" Target="../media/image2.png"/><Relationship Id="rId9" Type="http://schemas.openxmlformats.org/officeDocument/2006/relationships/hyperlink" Target="https://data.cvdprevent.nhs.uk/insights?period=17&amp;level=1&amp;area=1&amp;group=0&amp;indicator=33&amp;tab=pers#3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E0D74-3219-5998-395A-DCE34748EAC5}"/>
            </a:ext>
          </a:extLst>
        </p:cNvPr>
        <p:cNvGrpSpPr/>
        <p:nvPr/>
      </p:nvGrpSpPr>
      <p:grpSpPr>
        <a:xfrm>
          <a:off x="0" y="0"/>
          <a:ext cx="0" cy="0"/>
          <a:chOff x="0" y="0"/>
          <a:chExt cx="0" cy="0"/>
        </a:xfrm>
      </p:grpSpPr>
      <p:sp>
        <p:nvSpPr>
          <p:cNvPr id="9" name="Rounded Rectangle 22">
            <a:extLst>
              <a:ext uri="{FF2B5EF4-FFF2-40B4-BE49-F238E27FC236}">
                <a16:creationId xmlns:a16="http://schemas.microsoft.com/office/drawing/2014/main" id="{951CC658-9F85-A86B-86AD-153C252A29B6}"/>
              </a:ext>
            </a:extLst>
          </p:cNvPr>
          <p:cNvSpPr/>
          <p:nvPr/>
        </p:nvSpPr>
        <p:spPr>
          <a:xfrm>
            <a:off x="153044" y="4308773"/>
            <a:ext cx="6175747" cy="4683542"/>
          </a:xfrm>
          <a:prstGeom prst="roundRect">
            <a:avLst>
              <a:gd name="adj" fmla="val 7002"/>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94" name="Rounded Rectangle 93">
            <a:extLst>
              <a:ext uri="{FF2B5EF4-FFF2-40B4-BE49-F238E27FC236}">
                <a16:creationId xmlns:a16="http://schemas.microsoft.com/office/drawing/2014/main" id="{EB3B188B-719B-9483-D16F-127133EAD362}"/>
              </a:ext>
            </a:extLst>
          </p:cNvPr>
          <p:cNvSpPr/>
          <p:nvPr/>
        </p:nvSpPr>
        <p:spPr>
          <a:xfrm>
            <a:off x="153044" y="1848271"/>
            <a:ext cx="12512452" cy="2308899"/>
          </a:xfrm>
          <a:prstGeom prst="roundRect">
            <a:avLst>
              <a:gd name="adj" fmla="val 9130"/>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t"/>
          <a:lstStyle/>
          <a:p>
            <a:endParaRPr lang="en-GB" sz="4400" dirty="0">
              <a:solidFill>
                <a:prstClr val="black"/>
              </a:solidFill>
            </a:endParaRPr>
          </a:p>
        </p:txBody>
      </p:sp>
      <p:sp>
        <p:nvSpPr>
          <p:cNvPr id="5" name="TextBox 4">
            <a:extLst>
              <a:ext uri="{FF2B5EF4-FFF2-40B4-BE49-F238E27FC236}">
                <a16:creationId xmlns:a16="http://schemas.microsoft.com/office/drawing/2014/main" id="{06A8D870-7FA9-4FB2-58B0-352EFD0FBD1A}"/>
              </a:ext>
            </a:extLst>
          </p:cNvPr>
          <p:cNvSpPr txBox="1"/>
          <p:nvPr/>
        </p:nvSpPr>
        <p:spPr>
          <a:xfrm>
            <a:off x="8712818" y="9143917"/>
            <a:ext cx="3947428" cy="344710"/>
          </a:xfrm>
          <a:prstGeom prst="rect">
            <a:avLst/>
          </a:prstGeom>
          <a:noFill/>
        </p:spPr>
        <p:txBody>
          <a:bodyPr wrap="square" lIns="128016" tIns="64008" rIns="128016" bIns="64008" rtlCol="0">
            <a:spAutoFit/>
          </a:bodyPr>
          <a:lstStyle/>
          <a:p>
            <a:pPr algn="r"/>
            <a:r>
              <a:rPr lang="en-GB" sz="1400" dirty="0"/>
              <a:t>Impact report produced November 2025. </a:t>
            </a:r>
          </a:p>
        </p:txBody>
      </p:sp>
      <p:sp>
        <p:nvSpPr>
          <p:cNvPr id="4" name="TextBox 3">
            <a:extLst>
              <a:ext uri="{FF2B5EF4-FFF2-40B4-BE49-F238E27FC236}">
                <a16:creationId xmlns:a16="http://schemas.microsoft.com/office/drawing/2014/main" id="{C54AB3FA-0797-B582-D6DE-800EC2C11E3F}"/>
              </a:ext>
            </a:extLst>
          </p:cNvPr>
          <p:cNvSpPr txBox="1"/>
          <p:nvPr/>
        </p:nvSpPr>
        <p:spPr>
          <a:xfrm>
            <a:off x="153044" y="837545"/>
            <a:ext cx="12532504" cy="90794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r>
              <a:rPr lang="en-GB" sz="1800" b="1" dirty="0"/>
              <a:t>IMPROVEMENT GOALS</a:t>
            </a:r>
          </a:p>
          <a:p>
            <a:r>
              <a:rPr lang="en-GB" sz="1100" dirty="0"/>
              <a:t>The CVDPREVENT audit helps primary care identify people with cardiovascular disease (CVD) or high-risk conditions who may be undiagnosed, under-treated, or over-treated. Its analysis supports quality improvement (QI) to reduce health inequalities and improve outcomes. Aligned with the NHS Long Term Plan and national CVD Prevention goals, the audit aims to prevent 150,000 strokes, heart attacks, and dementia cases over the next decade, working with GP practices, Primary Care Networks, and Integrated Care Systems to drive improvement.</a:t>
            </a:r>
            <a:endParaRPr lang="en-GB" sz="11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ound Diagonal Corner Rectangle 10">
            <a:extLst>
              <a:ext uri="{FF2B5EF4-FFF2-40B4-BE49-F238E27FC236}">
                <a16:creationId xmlns:a16="http://schemas.microsoft.com/office/drawing/2014/main" id="{1FCB8B38-BF6F-E09A-027A-6D6EDE68A1AE}"/>
              </a:ext>
            </a:extLst>
          </p:cNvPr>
          <p:cNvSpPr/>
          <p:nvPr/>
        </p:nvSpPr>
        <p:spPr>
          <a:xfrm>
            <a:off x="134931" y="72651"/>
            <a:ext cx="12530565" cy="676274"/>
          </a:xfrm>
          <a:prstGeom prst="round2DiagRect">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path path="circle">
              <a:fillToRect t="100000" r="100000"/>
            </a:path>
            <a:tileRect l="-100000" b="-100000"/>
          </a:gra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2400" b="1" dirty="0">
                <a:solidFill>
                  <a:schemeClr val="bg1"/>
                </a:solidFill>
                <a:ea typeface="Arial Unicode MS" panose="020B0604020202020204" pitchFamily="34" charset="-128"/>
                <a:cs typeface="Vrinda" panose="020B0502040204020203" pitchFamily="34" charset="0"/>
              </a:rPr>
              <a:t>Impact of National Audit of Cardiovascular Disease Prevention in Primary Care (CVDPREVENT) </a:t>
            </a:r>
          </a:p>
          <a:p>
            <a:r>
              <a:rPr lang="en-US" sz="1100" dirty="0">
                <a:solidFill>
                  <a:schemeClr val="bg1"/>
                </a:solidFill>
                <a:latin typeface="Calibri"/>
              </a:rPr>
              <a:t>CVDPREVENT is now in its 5</a:t>
            </a:r>
            <a:r>
              <a:rPr lang="en-US" sz="1100" baseline="30000" dirty="0">
                <a:solidFill>
                  <a:schemeClr val="bg1"/>
                </a:solidFill>
                <a:latin typeface="Calibri"/>
              </a:rPr>
              <a:t>th</a:t>
            </a:r>
            <a:r>
              <a:rPr lang="en-US" sz="1100" dirty="0">
                <a:solidFill>
                  <a:schemeClr val="bg1"/>
                </a:solidFill>
                <a:latin typeface="Calibri"/>
              </a:rPr>
              <a:t> year and reporting on a quarterly basis</a:t>
            </a:r>
            <a:r>
              <a:rPr lang="en-US" sz="1100" dirty="0">
                <a:solidFill>
                  <a:prstClr val="black"/>
                </a:solidFill>
                <a:latin typeface="Calibri"/>
              </a:rPr>
              <a:t>.</a:t>
            </a:r>
          </a:p>
          <a:p>
            <a:endParaRPr lang="en-GB" sz="900" b="1" dirty="0">
              <a:solidFill>
                <a:schemeClr val="bg1"/>
              </a:solidFill>
              <a:ea typeface="Arial Unicode MS" panose="020B0604020202020204" pitchFamily="34" charset="-128"/>
              <a:cs typeface="Vrinda" panose="020B0502040204020203" pitchFamily="34" charset="0"/>
            </a:endParaRPr>
          </a:p>
        </p:txBody>
      </p:sp>
      <p:pic>
        <p:nvPicPr>
          <p:cNvPr id="7" name="Picture 2" descr="I:\HQIP Logos\HQIP Jpeg Logos\HQIP_logo_large.jpg">
            <a:extLst>
              <a:ext uri="{FF2B5EF4-FFF2-40B4-BE49-F238E27FC236}">
                <a16:creationId xmlns:a16="http://schemas.microsoft.com/office/drawing/2014/main" id="{C16CBBEF-CAB0-772C-8F72-62CDFD1C3C3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153044" y="9096459"/>
            <a:ext cx="1279204" cy="499203"/>
          </a:xfrm>
          <a:prstGeom prst="rect">
            <a:avLst/>
          </a:prstGeom>
          <a:noFill/>
          <a:extLst>
            <a:ext uri="{909E8E84-426E-40DD-AFC4-6F175D3DCCD1}">
              <a14:hiddenFill xmlns:a14="http://schemas.microsoft.com/office/drawing/2010/main">
                <a:solidFill>
                  <a:srgbClr val="FFFFFF"/>
                </a:solidFill>
              </a14:hiddenFill>
            </a:ext>
          </a:extLst>
        </p:spPr>
      </p:pic>
      <p:sp>
        <p:nvSpPr>
          <p:cNvPr id="23" name="Rounded Rectangle 38">
            <a:extLst>
              <a:ext uri="{FF2B5EF4-FFF2-40B4-BE49-F238E27FC236}">
                <a16:creationId xmlns:a16="http://schemas.microsoft.com/office/drawing/2014/main" id="{43681BC3-901E-B8F6-BF7D-850AAFA3CE75}"/>
              </a:ext>
            </a:extLst>
          </p:cNvPr>
          <p:cNvSpPr/>
          <p:nvPr/>
        </p:nvSpPr>
        <p:spPr>
          <a:xfrm>
            <a:off x="232588" y="1917103"/>
            <a:ext cx="9048532" cy="466097"/>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64008" rIns="72000" bIns="64008" spcCol="0" rtlCol="0" anchor="ctr"/>
          <a:lstStyle/>
          <a:p>
            <a:pPr defTabSz="1280128">
              <a:defRPr/>
            </a:pPr>
            <a:r>
              <a:rPr lang="en-US" sz="1400" b="1" u="sng" dirty="0">
                <a:solidFill>
                  <a:schemeClr val="tx1"/>
                </a:solidFill>
              </a:rPr>
              <a:t>National Impact</a:t>
            </a:r>
          </a:p>
          <a:p>
            <a:pPr defTabSz="1280128">
              <a:defRPr/>
            </a:pPr>
            <a:r>
              <a:rPr lang="en-US" sz="1200" dirty="0">
                <a:solidFill>
                  <a:schemeClr val="tx1"/>
                </a:solidFill>
              </a:rPr>
              <a:t>CVDPREVENT March 25 data evidences national improvement across the 3 key areas (the ‘ABC’) of CVDP</a:t>
            </a:r>
          </a:p>
        </p:txBody>
      </p:sp>
      <p:pic>
        <p:nvPicPr>
          <p:cNvPr id="48" name="Picture 47">
            <a:extLst>
              <a:ext uri="{FF2B5EF4-FFF2-40B4-BE49-F238E27FC236}">
                <a16:creationId xmlns:a16="http://schemas.microsoft.com/office/drawing/2014/main" id="{02FB5167-73B3-F4DB-751C-84A23CFFC8B1}"/>
              </a:ext>
            </a:extLst>
          </p:cNvPr>
          <p:cNvPicPr>
            <a:picLocks noChangeAspect="1"/>
          </p:cNvPicPr>
          <p:nvPr/>
        </p:nvPicPr>
        <p:blipFill>
          <a:blip r:embed="rId4"/>
          <a:stretch>
            <a:fillRect/>
          </a:stretch>
        </p:blipFill>
        <p:spPr>
          <a:xfrm>
            <a:off x="1576263" y="9138484"/>
            <a:ext cx="611177" cy="439284"/>
          </a:xfrm>
          <a:prstGeom prst="rect">
            <a:avLst/>
          </a:prstGeom>
        </p:spPr>
      </p:pic>
      <p:sp>
        <p:nvSpPr>
          <p:cNvPr id="2" name="Rounded Rectangle 38">
            <a:extLst>
              <a:ext uri="{FF2B5EF4-FFF2-40B4-BE49-F238E27FC236}">
                <a16:creationId xmlns:a16="http://schemas.microsoft.com/office/drawing/2014/main" id="{0B576D27-3D9E-B934-1762-EA6772425254}"/>
              </a:ext>
            </a:extLst>
          </p:cNvPr>
          <p:cNvSpPr/>
          <p:nvPr/>
        </p:nvSpPr>
        <p:spPr>
          <a:xfrm>
            <a:off x="218000" y="2495871"/>
            <a:ext cx="2595272" cy="1548626"/>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64008" rIns="72000" bIns="64008" spcCol="0" rtlCol="0" anchor="t"/>
          <a:lstStyle/>
          <a:p>
            <a:pPr defTabSz="1280128">
              <a:defRPr/>
            </a:pPr>
            <a:r>
              <a:rPr lang="en-US" sz="1200" b="1" dirty="0">
                <a:solidFill>
                  <a:schemeClr val="tx1"/>
                </a:solidFill>
              </a:rPr>
              <a:t>Atrial fibrillation </a:t>
            </a:r>
            <a:r>
              <a:rPr lang="en-US" sz="1200" dirty="0">
                <a:solidFill>
                  <a:schemeClr val="tx1"/>
                </a:solidFill>
              </a:rPr>
              <a:t>(AF): </a:t>
            </a:r>
          </a:p>
          <a:p>
            <a:pPr marL="171450" indent="-171450" defTabSz="1280128">
              <a:buFont typeface="Arial" panose="020B0604020202020204" pitchFamily="34" charset="0"/>
              <a:buChar char="•"/>
              <a:defRPr/>
            </a:pPr>
            <a:r>
              <a:rPr lang="en-US" sz="1200" b="1" dirty="0">
                <a:solidFill>
                  <a:schemeClr val="tx1"/>
                </a:solidFill>
              </a:rPr>
              <a:t>91.9%</a:t>
            </a:r>
            <a:r>
              <a:rPr lang="en-US" sz="1200" dirty="0">
                <a:solidFill>
                  <a:schemeClr val="tx1"/>
                </a:solidFill>
              </a:rPr>
              <a:t> of patients (at high risk of stroke from atrial fibrillation) treated with anticoagulation drug therapy medicine </a:t>
            </a:r>
            <a:r>
              <a:rPr lang="en-US" sz="1200" dirty="0">
                <a:solidFill>
                  <a:srgbClr val="1609EB"/>
                </a:solidFill>
                <a:hlinkClick r:id="rId5">
                  <a:extLst>
                    <a:ext uri="{A12FA001-AC4F-418D-AE19-62706E023703}">
                      <ahyp:hlinkClr xmlns:ahyp="http://schemas.microsoft.com/office/drawing/2018/hyperlinkcolor" val="tx"/>
                    </a:ext>
                  </a:extLst>
                </a:hlinkClick>
              </a:rPr>
              <a:t>LINK</a:t>
            </a:r>
            <a:r>
              <a:rPr lang="en-US" sz="1200" dirty="0">
                <a:solidFill>
                  <a:schemeClr val="tx1"/>
                </a:solidFill>
                <a:hlinkClick r:id="rId5">
                  <a:extLst>
                    <a:ext uri="{A12FA001-AC4F-418D-AE19-62706E023703}">
                      <ahyp:hlinkClr xmlns:ahyp="http://schemas.microsoft.com/office/drawing/2018/hyperlinkcolor" val="tx"/>
                    </a:ext>
                  </a:extLst>
                </a:hlinkClick>
              </a:rPr>
              <a:t>.</a:t>
            </a:r>
            <a:endParaRPr lang="en-US" sz="1200" b="1" dirty="0">
              <a:solidFill>
                <a:schemeClr val="tx1"/>
              </a:solidFill>
              <a:highlight>
                <a:srgbClr val="FFFF00"/>
              </a:highlight>
            </a:endParaRPr>
          </a:p>
        </p:txBody>
      </p:sp>
      <p:sp>
        <p:nvSpPr>
          <p:cNvPr id="8" name="Rounded Rectangle 38">
            <a:extLst>
              <a:ext uri="{FF2B5EF4-FFF2-40B4-BE49-F238E27FC236}">
                <a16:creationId xmlns:a16="http://schemas.microsoft.com/office/drawing/2014/main" id="{E3B9D50A-B9BF-713F-F4E3-871EEEA2EF65}"/>
              </a:ext>
            </a:extLst>
          </p:cNvPr>
          <p:cNvSpPr/>
          <p:nvPr/>
        </p:nvSpPr>
        <p:spPr>
          <a:xfrm>
            <a:off x="2894316" y="2495871"/>
            <a:ext cx="4542438" cy="1548627"/>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64008" rIns="72000" bIns="64008" spcCol="0" rtlCol="0" anchor="ctr"/>
          <a:lstStyle/>
          <a:p>
            <a:pPr>
              <a:defRPr/>
            </a:pPr>
            <a:r>
              <a:rPr lang="en-US" sz="1200" b="1" dirty="0">
                <a:solidFill>
                  <a:schemeClr val="tx1"/>
                </a:solidFill>
              </a:rPr>
              <a:t>Blood pressure </a:t>
            </a:r>
            <a:r>
              <a:rPr lang="en-US" sz="1200" dirty="0">
                <a:solidFill>
                  <a:schemeClr val="tx1"/>
                </a:solidFill>
              </a:rPr>
              <a:t>(BP): </a:t>
            </a:r>
          </a:p>
          <a:p>
            <a:pPr marL="171450" indent="-171450">
              <a:buFont typeface="Arial" panose="020B0604020202020204" pitchFamily="34" charset="0"/>
              <a:buChar char="•"/>
              <a:defRPr/>
            </a:pPr>
            <a:r>
              <a:rPr lang="en-US" sz="1200" b="1" dirty="0">
                <a:solidFill>
                  <a:schemeClr val="tx1"/>
                </a:solidFill>
              </a:rPr>
              <a:t>70.3% </a:t>
            </a:r>
            <a:r>
              <a:rPr lang="en-US" sz="1200" dirty="0">
                <a:solidFill>
                  <a:schemeClr val="tx1"/>
                </a:solidFill>
              </a:rPr>
              <a:t>of patients with known hypertension treated with anti-hypertensive medication to QOF age-appro</a:t>
            </a:r>
            <a:r>
              <a:rPr lang="en-US" sz="1200" dirty="0">
                <a:solidFill>
                  <a:schemeClr val="tx1"/>
                </a:solidFill>
                <a:hlinkClick r:id="rId6">
                  <a:extLst>
                    <a:ext uri="{A12FA001-AC4F-418D-AE19-62706E023703}">
                      <ahyp:hlinkClr xmlns:ahyp="http://schemas.microsoft.com/office/drawing/2018/hyperlinkcolor" val="tx"/>
                    </a:ext>
                  </a:extLst>
                </a:hlinkClick>
              </a:rPr>
              <a:t>p</a:t>
            </a:r>
            <a:r>
              <a:rPr lang="en-US" sz="1200" dirty="0">
                <a:solidFill>
                  <a:schemeClr val="tx1"/>
                </a:solidFill>
              </a:rPr>
              <a:t>riate threshold </a:t>
            </a:r>
            <a:r>
              <a:rPr lang="en-US" sz="1200" dirty="0">
                <a:solidFill>
                  <a:srgbClr val="1609EB"/>
                </a:solidFill>
                <a:hlinkClick r:id="rId6">
                  <a:extLst>
                    <a:ext uri="{A12FA001-AC4F-418D-AE19-62706E023703}">
                      <ahyp:hlinkClr xmlns:ahyp="http://schemas.microsoft.com/office/drawing/2018/hyperlinkcolor" val="tx"/>
                    </a:ext>
                  </a:extLst>
                </a:hlinkClick>
              </a:rPr>
              <a:t>LINK</a:t>
            </a:r>
            <a:r>
              <a:rPr lang="en-US" sz="1200" dirty="0">
                <a:solidFill>
                  <a:schemeClr val="tx1"/>
                </a:solidFill>
                <a:hlinkClick r:id="rId6">
                  <a:extLst>
                    <a:ext uri="{A12FA001-AC4F-418D-AE19-62706E023703}">
                      <ahyp:hlinkClr xmlns:ahyp="http://schemas.microsoft.com/office/drawing/2018/hyperlinkcolor" val="tx"/>
                    </a:ext>
                  </a:extLst>
                </a:hlinkClick>
              </a:rPr>
              <a:t>.</a:t>
            </a:r>
            <a:r>
              <a:rPr lang="en-US" sz="1200" dirty="0">
                <a:solidFill>
                  <a:schemeClr val="tx1"/>
                </a:solidFill>
                <a:latin typeface="Calibri"/>
              </a:rPr>
              <a:t> </a:t>
            </a:r>
            <a:r>
              <a:rPr lang="en-GB" sz="1200" dirty="0">
                <a:solidFill>
                  <a:schemeClr val="tx1"/>
                </a:solidFill>
                <a:latin typeface="Calibri"/>
              </a:rPr>
              <a:t>The number of patients treated to the QOF threshold has increased by </a:t>
            </a:r>
            <a:r>
              <a:rPr lang="en-GB" sz="1200" b="1" dirty="0">
                <a:solidFill>
                  <a:schemeClr val="tx1"/>
                </a:solidFill>
                <a:latin typeface="Calibri"/>
              </a:rPr>
              <a:t>485,158 patients </a:t>
            </a:r>
            <a:r>
              <a:rPr lang="en-GB" sz="1200" dirty="0">
                <a:solidFill>
                  <a:schemeClr val="tx1"/>
                </a:solidFill>
                <a:latin typeface="Calibri"/>
              </a:rPr>
              <a:t>since June 2024*</a:t>
            </a:r>
            <a:endParaRPr lang="en-US" sz="1200" dirty="0">
              <a:solidFill>
                <a:schemeClr val="tx1"/>
              </a:solidFill>
              <a:latin typeface="Calibri"/>
            </a:endParaRPr>
          </a:p>
          <a:p>
            <a:pPr>
              <a:defRPr/>
            </a:pPr>
            <a:endParaRPr lang="en-US" sz="1100" dirty="0">
              <a:solidFill>
                <a:schemeClr val="tx1"/>
              </a:solidFill>
              <a:latin typeface="Calibri"/>
            </a:endParaRPr>
          </a:p>
          <a:p>
            <a:pPr>
              <a:defRPr/>
            </a:pPr>
            <a:r>
              <a:rPr lang="en-US" sz="1050" dirty="0">
                <a:solidFill>
                  <a:schemeClr val="tx1"/>
                </a:solidFill>
                <a:latin typeface="Calibri"/>
              </a:rPr>
              <a:t>*(NB </a:t>
            </a:r>
            <a:r>
              <a:rPr lang="en-US" sz="1050" dirty="0">
                <a:solidFill>
                  <a:schemeClr val="tx1"/>
                </a:solidFill>
              </a:rPr>
              <a:t>June 2024 data period </a:t>
            </a:r>
            <a:r>
              <a:rPr lang="en-US" sz="1050" dirty="0">
                <a:solidFill>
                  <a:schemeClr val="tx1"/>
                </a:solidFill>
                <a:latin typeface="Calibri"/>
              </a:rPr>
              <a:t>the indicator expanded </a:t>
            </a:r>
            <a:r>
              <a:rPr lang="en-US" sz="1050" dirty="0">
                <a:solidFill>
                  <a:schemeClr val="tx1"/>
                </a:solidFill>
              </a:rPr>
              <a:t>to incorporate home and ambulatory BP readings)</a:t>
            </a:r>
          </a:p>
        </p:txBody>
      </p:sp>
      <p:sp>
        <p:nvSpPr>
          <p:cNvPr id="10" name="Rounded Rectangle 38">
            <a:extLst>
              <a:ext uri="{FF2B5EF4-FFF2-40B4-BE49-F238E27FC236}">
                <a16:creationId xmlns:a16="http://schemas.microsoft.com/office/drawing/2014/main" id="{9E993D95-F8B6-6DE3-238C-1575C141E7E1}"/>
              </a:ext>
            </a:extLst>
          </p:cNvPr>
          <p:cNvSpPr/>
          <p:nvPr/>
        </p:nvSpPr>
        <p:spPr>
          <a:xfrm>
            <a:off x="7518650" y="2495871"/>
            <a:ext cx="5064950" cy="1548625"/>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64008" rIns="72000" bIns="64008" spcCol="0" rtlCol="0" anchor="ctr"/>
          <a:lstStyle/>
          <a:p>
            <a:pPr defTabSz="1280128">
              <a:defRPr/>
            </a:pPr>
            <a:r>
              <a:rPr lang="en-US" sz="1200" b="1" dirty="0">
                <a:solidFill>
                  <a:schemeClr val="tx1"/>
                </a:solidFill>
              </a:rPr>
              <a:t>Cholesterol </a:t>
            </a:r>
            <a:r>
              <a:rPr lang="en-US" sz="1200" dirty="0">
                <a:solidFill>
                  <a:schemeClr val="tx1"/>
                </a:solidFill>
              </a:rPr>
              <a:t>(CH): </a:t>
            </a:r>
          </a:p>
          <a:p>
            <a:pPr marL="434964" lvl="1" indent="-171446">
              <a:buFont typeface="Arial" panose="020B0604020202020204" pitchFamily="34" charset="0"/>
              <a:buChar char="•"/>
              <a:defRPr/>
            </a:pPr>
            <a:r>
              <a:rPr lang="en-US" sz="1200" b="1" dirty="0">
                <a:solidFill>
                  <a:schemeClr val="tx1"/>
                </a:solidFill>
                <a:latin typeface="Calibri"/>
              </a:rPr>
              <a:t>85.5% </a:t>
            </a:r>
            <a:r>
              <a:rPr lang="en-US" sz="1200" dirty="0">
                <a:solidFill>
                  <a:schemeClr val="tx1"/>
                </a:solidFill>
                <a:latin typeface="Calibri"/>
              </a:rPr>
              <a:t>of people with CVD are treated with lipid-lowering therapy </a:t>
            </a:r>
            <a:r>
              <a:rPr lang="en-US" sz="1200" dirty="0">
                <a:solidFill>
                  <a:schemeClr val="tx1"/>
                </a:solidFill>
                <a:latin typeface="Calibri"/>
                <a:hlinkClick r:id="rId7">
                  <a:extLst>
                    <a:ext uri="{A12FA001-AC4F-418D-AE19-62706E023703}">
                      <ahyp:hlinkClr xmlns:ahyp="http://schemas.microsoft.com/office/drawing/2018/hyperlinkcolor" val="tx"/>
                    </a:ext>
                  </a:extLst>
                </a:hlinkClick>
              </a:rPr>
              <a:t>LINK.</a:t>
            </a:r>
            <a:endParaRPr lang="en-US" sz="1200" dirty="0">
              <a:solidFill>
                <a:schemeClr val="tx1"/>
              </a:solidFill>
              <a:latin typeface="Calibri"/>
            </a:endParaRPr>
          </a:p>
          <a:p>
            <a:pPr marL="434964" lvl="1" indent="-171446">
              <a:buFont typeface="Arial" panose="020B0604020202020204" pitchFamily="34" charset="0"/>
              <a:buChar char="•"/>
              <a:defRPr/>
            </a:pPr>
            <a:r>
              <a:rPr lang="en-US" sz="1200" b="1" dirty="0">
                <a:solidFill>
                  <a:schemeClr val="tx1"/>
                </a:solidFill>
                <a:latin typeface="Calibri"/>
              </a:rPr>
              <a:t>63.6% </a:t>
            </a:r>
            <a:r>
              <a:rPr lang="en-US" sz="1200" dirty="0">
                <a:solidFill>
                  <a:schemeClr val="tx1"/>
                </a:solidFill>
                <a:latin typeface="Calibri"/>
              </a:rPr>
              <a:t>of high-risk patients (QRISK &gt;20%) without pre-existing CVD are now prescribed lipid-lowering therapy (up from 62% in Mar 24, having steadily risen since 54.7% in Mar 21).</a:t>
            </a:r>
            <a:r>
              <a:rPr lang="en-US" sz="1200" dirty="0">
                <a:solidFill>
                  <a:schemeClr val="tx1"/>
                </a:solidFill>
              </a:rPr>
              <a:t> </a:t>
            </a:r>
            <a:r>
              <a:rPr lang="en-US" sz="1200" dirty="0">
                <a:solidFill>
                  <a:srgbClr val="1609EB"/>
                </a:solidFill>
                <a:latin typeface="Calibri"/>
                <a:hlinkClick r:id="rId8">
                  <a:extLst>
                    <a:ext uri="{A12FA001-AC4F-418D-AE19-62706E023703}">
                      <ahyp:hlinkClr xmlns:ahyp="http://schemas.microsoft.com/office/drawing/2018/hyperlinkcolor" val="tx"/>
                    </a:ext>
                  </a:extLst>
                </a:hlinkClick>
              </a:rPr>
              <a:t>LINK</a:t>
            </a:r>
            <a:endParaRPr lang="en-US" sz="1200" dirty="0">
              <a:solidFill>
                <a:srgbClr val="1609EB"/>
              </a:solidFill>
              <a:latin typeface="Calibri"/>
            </a:endParaRPr>
          </a:p>
          <a:p>
            <a:pPr marL="434964" lvl="1" indent="-171446">
              <a:buFont typeface="Arial" panose="020B0604020202020204" pitchFamily="34" charset="0"/>
              <a:buChar char="•"/>
              <a:defRPr/>
            </a:pPr>
            <a:r>
              <a:rPr lang="en-US" sz="1200" b="1" dirty="0">
                <a:solidFill>
                  <a:schemeClr val="tx1"/>
                </a:solidFill>
                <a:latin typeface="Calibri"/>
              </a:rPr>
              <a:t>56.7%</a:t>
            </a:r>
            <a:r>
              <a:rPr lang="en-US" sz="1200" dirty="0">
                <a:solidFill>
                  <a:schemeClr val="tx1"/>
                </a:solidFill>
                <a:latin typeface="Calibri"/>
              </a:rPr>
              <a:t> of patients (QRISK &gt; 10%) without pre-existing CVD are prescribed lipid-lowering therapy (up from 54.6% in Mar 24) </a:t>
            </a:r>
            <a:r>
              <a:rPr lang="en-US" sz="1200" dirty="0">
                <a:solidFill>
                  <a:srgbClr val="1609EB"/>
                </a:solidFill>
                <a:latin typeface="Calibri"/>
                <a:hlinkClick r:id="rId9">
                  <a:extLst>
                    <a:ext uri="{A12FA001-AC4F-418D-AE19-62706E023703}">
                      <ahyp:hlinkClr xmlns:ahyp="http://schemas.microsoft.com/office/drawing/2018/hyperlinkcolor" val="tx"/>
                    </a:ext>
                  </a:extLst>
                </a:hlinkClick>
              </a:rPr>
              <a:t>LINK</a:t>
            </a:r>
            <a:endParaRPr lang="en-US" sz="1200" dirty="0">
              <a:solidFill>
                <a:srgbClr val="1609EB"/>
              </a:solidFill>
            </a:endParaRPr>
          </a:p>
        </p:txBody>
      </p:sp>
      <p:sp>
        <p:nvSpPr>
          <p:cNvPr id="13" name="Rounded Rectangle 17">
            <a:extLst>
              <a:ext uri="{FF2B5EF4-FFF2-40B4-BE49-F238E27FC236}">
                <a16:creationId xmlns:a16="http://schemas.microsoft.com/office/drawing/2014/main" id="{B8B1B3A1-3540-F63B-C161-CE52182CFEE5}"/>
              </a:ext>
            </a:extLst>
          </p:cNvPr>
          <p:cNvSpPr/>
          <p:nvPr/>
        </p:nvSpPr>
        <p:spPr>
          <a:xfrm>
            <a:off x="6472809" y="4317445"/>
            <a:ext cx="6192688" cy="2195121"/>
          </a:xfrm>
          <a:prstGeom prst="roundRect">
            <a:avLst>
              <a:gd name="adj" fmla="val 9630"/>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39" name="Rounded Rectangle 29">
            <a:extLst>
              <a:ext uri="{FF2B5EF4-FFF2-40B4-BE49-F238E27FC236}">
                <a16:creationId xmlns:a16="http://schemas.microsoft.com/office/drawing/2014/main" id="{7E332C55-8E4F-287D-4B5A-A0A99F523335}"/>
              </a:ext>
            </a:extLst>
          </p:cNvPr>
          <p:cNvSpPr/>
          <p:nvPr/>
        </p:nvSpPr>
        <p:spPr>
          <a:xfrm>
            <a:off x="6472809" y="6599826"/>
            <a:ext cx="6192688" cy="2392489"/>
          </a:xfrm>
          <a:prstGeom prst="roundRect">
            <a:avLst>
              <a:gd name="adj" fmla="val 7564"/>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32" name="Rounded Rectangle 46">
            <a:extLst>
              <a:ext uri="{FF2B5EF4-FFF2-40B4-BE49-F238E27FC236}">
                <a16:creationId xmlns:a16="http://schemas.microsoft.com/office/drawing/2014/main" id="{F2C82004-55F0-4299-761A-593F63736E7A}"/>
              </a:ext>
            </a:extLst>
          </p:cNvPr>
          <p:cNvSpPr/>
          <p:nvPr/>
        </p:nvSpPr>
        <p:spPr>
          <a:xfrm>
            <a:off x="6565125" y="4435507"/>
            <a:ext cx="6028363" cy="2000374"/>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128016" tIns="0" rIns="128016" bIns="0" spcCol="0" rtlCol="0" anchor="t"/>
          <a:lstStyle/>
          <a:p>
            <a:pPr defTabSz="1280128">
              <a:lnSpc>
                <a:spcPct val="150000"/>
              </a:lnSpc>
              <a:defRPr/>
            </a:pPr>
            <a:r>
              <a:rPr lang="en-US" sz="1400" b="1" u="sng" dirty="0">
                <a:solidFill>
                  <a:schemeClr val="tx1"/>
                </a:solidFill>
                <a:latin typeface="Calibri"/>
              </a:rPr>
              <a:t>Targeted quality improvement</a:t>
            </a:r>
          </a:p>
          <a:p>
            <a:pPr marL="171450" indent="-171450" defTabSz="1280128">
              <a:buFont typeface="Arial" panose="020B0604020202020204" pitchFamily="34" charset="0"/>
              <a:buChar char="•"/>
              <a:defRPr/>
            </a:pPr>
            <a:r>
              <a:rPr lang="en-US" sz="1200" dirty="0">
                <a:solidFill>
                  <a:schemeClr val="tx1"/>
                </a:solidFill>
                <a:latin typeface="Calibri"/>
              </a:rPr>
              <a:t>CVDPREVENT Quality Improvement Data Packs were introduced in Nov 24 with a focus on four key indicators for improvement.</a:t>
            </a:r>
          </a:p>
          <a:p>
            <a:pPr marL="171450" indent="-171450" defTabSz="1280128">
              <a:buFont typeface="Arial" panose="020B0604020202020204" pitchFamily="34" charset="0"/>
              <a:buChar char="•"/>
              <a:defRPr/>
            </a:pPr>
            <a:r>
              <a:rPr lang="en-US" sz="1200" dirty="0">
                <a:solidFill>
                  <a:schemeClr val="tx1"/>
                </a:solidFill>
                <a:latin typeface="Calibri"/>
              </a:rPr>
              <a:t>Statistically significant improvement seen across multiple ICBs within 12 months </a:t>
            </a:r>
          </a:p>
          <a:p>
            <a:pPr defTabSz="1280128">
              <a:lnSpc>
                <a:spcPct val="150000"/>
              </a:lnSpc>
              <a:defRPr/>
            </a:pPr>
            <a:r>
              <a:rPr lang="en-US" sz="1200" b="1" dirty="0">
                <a:solidFill>
                  <a:schemeClr val="tx1"/>
                </a:solidFill>
                <a:latin typeface="Calibri"/>
              </a:rPr>
              <a:t>Examples of statistically significant improvement (March 2024 – March 2025):</a:t>
            </a:r>
          </a:p>
          <a:p>
            <a:pPr marL="171450" indent="-171450" defTabSz="1280128">
              <a:buFont typeface="Arial" panose="020B0604020202020204" pitchFamily="34" charset="0"/>
              <a:buChar char="•"/>
              <a:defRPr/>
            </a:pPr>
            <a:r>
              <a:rPr lang="en-GB" sz="1200" dirty="0">
                <a:solidFill>
                  <a:prstClr val="black"/>
                </a:solidFill>
                <a:latin typeface="Calibri"/>
              </a:rPr>
              <a:t>Hypertension monitoring (CVDP004HYP) up to </a:t>
            </a:r>
            <a:r>
              <a:rPr lang="en-GB" sz="1200" b="1" dirty="0">
                <a:solidFill>
                  <a:prstClr val="black"/>
                </a:solidFill>
                <a:latin typeface="Calibri"/>
              </a:rPr>
              <a:t>+5.1%</a:t>
            </a:r>
          </a:p>
          <a:p>
            <a:pPr marL="171450" indent="-171450" defTabSz="1280128">
              <a:buFont typeface="Arial" panose="020B0604020202020204" pitchFamily="34" charset="0"/>
              <a:buChar char="•"/>
              <a:defRPr/>
            </a:pPr>
            <a:r>
              <a:rPr lang="en-GB" sz="1200" dirty="0">
                <a:solidFill>
                  <a:prstClr val="black"/>
                </a:solidFill>
                <a:latin typeface="Calibri"/>
              </a:rPr>
              <a:t>Hypertension treatment to target (CVDP007HYP) up to </a:t>
            </a:r>
            <a:r>
              <a:rPr lang="en-GB" sz="1200" b="1" dirty="0">
                <a:solidFill>
                  <a:prstClr val="black"/>
                </a:solidFill>
                <a:latin typeface="Calibri"/>
              </a:rPr>
              <a:t>+4.0%</a:t>
            </a:r>
          </a:p>
          <a:p>
            <a:pPr marL="171450" indent="-171450" defTabSz="1280128">
              <a:buFont typeface="Arial" panose="020B0604020202020204" pitchFamily="34" charset="0"/>
              <a:buChar char="•"/>
              <a:defRPr/>
            </a:pPr>
            <a:r>
              <a:rPr lang="en-GB" sz="1200" dirty="0">
                <a:solidFill>
                  <a:prstClr val="black"/>
                </a:solidFill>
                <a:latin typeface="Calibri"/>
              </a:rPr>
              <a:t>Cholesterol primary prevention (QRISK &gt;10%) (CVDP008CHOL) up to </a:t>
            </a:r>
            <a:r>
              <a:rPr lang="en-GB" sz="1200" b="1" dirty="0">
                <a:solidFill>
                  <a:prstClr val="black"/>
                </a:solidFill>
                <a:latin typeface="Calibri"/>
              </a:rPr>
              <a:t>+6.6%</a:t>
            </a:r>
            <a:endParaRPr lang="en-US" sz="1200" b="1" dirty="0">
              <a:solidFill>
                <a:prstClr val="black"/>
              </a:solidFill>
              <a:latin typeface="Calibri"/>
            </a:endParaRPr>
          </a:p>
        </p:txBody>
      </p:sp>
      <p:sp>
        <p:nvSpPr>
          <p:cNvPr id="38" name="Rectangle: Rounded Corners 37">
            <a:extLst>
              <a:ext uri="{FF2B5EF4-FFF2-40B4-BE49-F238E27FC236}">
                <a16:creationId xmlns:a16="http://schemas.microsoft.com/office/drawing/2014/main" id="{1420A5CE-6830-1124-E708-1B5C38F3A03D}"/>
              </a:ext>
            </a:extLst>
          </p:cNvPr>
          <p:cNvSpPr/>
          <p:nvPr/>
        </p:nvSpPr>
        <p:spPr>
          <a:xfrm>
            <a:off x="6565126" y="6692013"/>
            <a:ext cx="6028362" cy="2213043"/>
          </a:xfrm>
          <a:prstGeom prst="roundRect">
            <a:avLst>
              <a:gd name="adj" fmla="val 11771"/>
            </a:avLst>
          </a:prstGeom>
          <a:solidFill>
            <a:schemeClr val="accent5">
              <a:lumMod val="20000"/>
              <a:lumOff val="8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50000"/>
              </a:lnSpc>
              <a:defRPr/>
            </a:pPr>
            <a:r>
              <a:rPr lang="en-US" sz="1400" b="1" u="sng" dirty="0">
                <a:solidFill>
                  <a:schemeClr val="tx1"/>
                </a:solidFill>
                <a:latin typeface="Calibri"/>
              </a:rPr>
              <a:t>System Impact</a:t>
            </a:r>
          </a:p>
          <a:p>
            <a:pPr>
              <a:defRPr/>
            </a:pPr>
            <a:r>
              <a:rPr lang="en-US" sz="1200" dirty="0">
                <a:solidFill>
                  <a:schemeClr val="tx1"/>
                </a:solidFill>
                <a:latin typeface="Calibri"/>
              </a:rPr>
              <a:t>The </a:t>
            </a:r>
            <a:r>
              <a:rPr lang="en-US" sz="1200" dirty="0">
                <a:solidFill>
                  <a:schemeClr val="tx1"/>
                </a:solidFill>
                <a:latin typeface="Calibri"/>
                <a:hlinkClick r:id="rId10"/>
              </a:rPr>
              <a:t>2025 Annual Report </a:t>
            </a:r>
            <a:r>
              <a:rPr lang="en-US" sz="1200" dirty="0">
                <a:solidFill>
                  <a:schemeClr val="tx1"/>
                </a:solidFill>
                <a:latin typeface="Calibri"/>
              </a:rPr>
              <a:t>makes 5 clear recommendations to NHSE and Integrated Care Systems to translate the clinical audits findings into clear, national and system-level actions:</a:t>
            </a:r>
          </a:p>
          <a:p>
            <a:pPr marL="228600" indent="-228600">
              <a:buFont typeface="+mj-lt"/>
              <a:buAutoNum type="arabicPeriod"/>
              <a:defRPr/>
            </a:pPr>
            <a:r>
              <a:rPr lang="en-US" sz="1200" b="1" dirty="0">
                <a:solidFill>
                  <a:schemeClr val="tx1"/>
                </a:solidFill>
                <a:latin typeface="Calibri"/>
              </a:rPr>
              <a:t>Prioritise blood pressure control </a:t>
            </a:r>
            <a:r>
              <a:rPr lang="en-US" sz="1200" dirty="0">
                <a:solidFill>
                  <a:schemeClr val="tx1"/>
                </a:solidFill>
                <a:latin typeface="Calibri"/>
              </a:rPr>
              <a:t>for people at highest CVD risk, including expanded self-monitoring and digital reporting.</a:t>
            </a:r>
          </a:p>
          <a:p>
            <a:pPr marL="228600" indent="-228600">
              <a:buFont typeface="+mj-lt"/>
              <a:buAutoNum type="arabicPeriod"/>
              <a:defRPr/>
            </a:pPr>
            <a:r>
              <a:rPr lang="en-US" sz="1200" b="1" dirty="0">
                <a:solidFill>
                  <a:schemeClr val="tx1"/>
                </a:solidFill>
                <a:latin typeface="Calibri"/>
              </a:rPr>
              <a:t>Raise ambitions for cholesterol management</a:t>
            </a:r>
            <a:r>
              <a:rPr lang="en-US" sz="1200" dirty="0">
                <a:solidFill>
                  <a:schemeClr val="tx1"/>
                </a:solidFill>
                <a:latin typeface="Calibri"/>
              </a:rPr>
              <a:t>, ensuring regular QRISK assessment and optimal lipid-lowering treatment.</a:t>
            </a:r>
          </a:p>
          <a:p>
            <a:pPr marL="228600" indent="-228600">
              <a:buFont typeface="+mj-lt"/>
              <a:buAutoNum type="arabicPeriod"/>
              <a:defRPr/>
            </a:pPr>
            <a:r>
              <a:rPr lang="en-US" sz="1200" b="1" dirty="0">
                <a:solidFill>
                  <a:schemeClr val="tx1"/>
                </a:solidFill>
                <a:latin typeface="Calibri"/>
              </a:rPr>
              <a:t>Address CVD health inequalities</a:t>
            </a:r>
            <a:r>
              <a:rPr lang="en-US" sz="1200" dirty="0">
                <a:solidFill>
                  <a:schemeClr val="tx1"/>
                </a:solidFill>
                <a:latin typeface="Calibri"/>
              </a:rPr>
              <a:t>, focusing on groups with the poorest outcomes.</a:t>
            </a:r>
          </a:p>
          <a:p>
            <a:pPr marL="228600" indent="-228600">
              <a:buFont typeface="+mj-lt"/>
              <a:buAutoNum type="arabicPeriod"/>
              <a:defRPr/>
            </a:pPr>
            <a:r>
              <a:rPr lang="en-US" sz="1200" b="1" dirty="0">
                <a:solidFill>
                  <a:schemeClr val="tx1"/>
                </a:solidFill>
                <a:latin typeface="Calibri"/>
              </a:rPr>
              <a:t>Strengthen CKD care </a:t>
            </a:r>
            <a:r>
              <a:rPr lang="en-US" sz="1200" dirty="0">
                <a:solidFill>
                  <a:schemeClr val="tx1"/>
                </a:solidFill>
                <a:latin typeface="Calibri"/>
              </a:rPr>
              <a:t>through improved ACR testing and treatment optimisation.</a:t>
            </a:r>
          </a:p>
          <a:p>
            <a:pPr marL="228600" indent="-228600">
              <a:buFont typeface="+mj-lt"/>
              <a:buAutoNum type="arabicPeriod"/>
              <a:defRPr/>
            </a:pPr>
            <a:r>
              <a:rPr lang="en-US" sz="1200" b="1" dirty="0">
                <a:solidFill>
                  <a:schemeClr val="tx1"/>
                </a:solidFill>
                <a:latin typeface="Calibri"/>
              </a:rPr>
              <a:t>Improve targeted case finding </a:t>
            </a:r>
            <a:r>
              <a:rPr lang="en-US" sz="1200" dirty="0">
                <a:solidFill>
                  <a:schemeClr val="tx1"/>
                </a:solidFill>
                <a:latin typeface="Calibri"/>
              </a:rPr>
              <a:t>for undiagnosed hypertension, CKD and diabetes.</a:t>
            </a:r>
          </a:p>
        </p:txBody>
      </p:sp>
      <p:sp>
        <p:nvSpPr>
          <p:cNvPr id="6" name="Rounded Rectangle 59">
            <a:extLst>
              <a:ext uri="{FF2B5EF4-FFF2-40B4-BE49-F238E27FC236}">
                <a16:creationId xmlns:a16="http://schemas.microsoft.com/office/drawing/2014/main" id="{9EC38C8A-A375-BDD1-0553-CCB2CC5BCDE8}"/>
              </a:ext>
            </a:extLst>
          </p:cNvPr>
          <p:cNvSpPr/>
          <p:nvPr/>
        </p:nvSpPr>
        <p:spPr>
          <a:xfrm>
            <a:off x="265365" y="4435507"/>
            <a:ext cx="5858792" cy="2632499"/>
          </a:xfrm>
          <a:prstGeom prst="roundRect">
            <a:avLst>
              <a:gd name="adj" fmla="val 12860"/>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tIns="0" rIns="0" bIns="64008" spcCol="0" rtlCol="0" anchor="ctr"/>
          <a:lstStyle/>
          <a:p>
            <a:pPr defTabSz="1280128">
              <a:defRPr/>
            </a:pPr>
            <a:r>
              <a:rPr lang="en-US" sz="1400" b="1" u="sng" dirty="0">
                <a:solidFill>
                  <a:schemeClr val="tx1"/>
                </a:solidFill>
                <a:latin typeface="Calibri"/>
                <a:cs typeface="Calibri" panose="020F0502020204030204" pitchFamily="34" charset="0"/>
              </a:rPr>
              <a:t>Public and Patient impact</a:t>
            </a:r>
          </a:p>
          <a:p>
            <a:pPr defTabSz="1280128">
              <a:defRPr/>
            </a:pPr>
            <a:endParaRPr lang="en-US" sz="1100" b="1" u="sng" dirty="0">
              <a:solidFill>
                <a:schemeClr val="tx1"/>
              </a:solidFill>
              <a:latin typeface="Calibri"/>
              <a:cs typeface="Calibri" panose="020F0502020204030204" pitchFamily="34" charset="0"/>
            </a:endParaRPr>
          </a:p>
          <a:p>
            <a:pPr defTabSz="1280128">
              <a:defRPr/>
            </a:pPr>
            <a:r>
              <a:rPr lang="en-US" sz="1200" b="1" dirty="0">
                <a:solidFill>
                  <a:schemeClr val="tx1"/>
                </a:solidFill>
                <a:latin typeface="Calibri"/>
                <a:cs typeface="Calibri" panose="020F0502020204030204" pitchFamily="34" charset="0"/>
              </a:rPr>
              <a:t>Patient Panel</a:t>
            </a:r>
            <a:r>
              <a:rPr lang="en-US" sz="1200" dirty="0">
                <a:solidFill>
                  <a:schemeClr val="tx1"/>
                </a:solidFill>
                <a:latin typeface="Calibri"/>
                <a:cs typeface="Calibri" panose="020F0502020204030204" pitchFamily="34" charset="0"/>
              </a:rPr>
              <a:t> </a:t>
            </a:r>
          </a:p>
          <a:p>
            <a:pPr marL="171450" indent="-171450" defTabSz="1280128">
              <a:buFont typeface="Wingdings" panose="05000000000000000000" pitchFamily="2" charset="2"/>
              <a:buChar char="Ø"/>
              <a:defRPr/>
            </a:pPr>
            <a:r>
              <a:rPr lang="en-US" sz="1200" dirty="0">
                <a:solidFill>
                  <a:schemeClr val="tx1"/>
                </a:solidFill>
                <a:latin typeface="Calibri"/>
                <a:cs typeface="Calibri" panose="020F0502020204030204" pitchFamily="34" charset="0"/>
              </a:rPr>
              <a:t>The Patients’ Association and patient representatives address important questions to ensure impact of the audit from a patient and public perspective.</a:t>
            </a:r>
          </a:p>
          <a:p>
            <a:pPr marL="171450" indent="-171450" defTabSz="1280128">
              <a:buFont typeface="Wingdings" panose="05000000000000000000" pitchFamily="2" charset="2"/>
              <a:buChar char="Ø"/>
              <a:defRPr/>
            </a:pPr>
            <a:r>
              <a:rPr lang="en-US" sz="1200" dirty="0">
                <a:solidFill>
                  <a:schemeClr val="tx1"/>
                </a:solidFill>
                <a:latin typeface="Calibri"/>
                <a:cs typeface="Calibri" panose="020F0502020204030204" pitchFamily="34" charset="0"/>
              </a:rPr>
              <a:t>Patients raising the profile of the audit in their Patient Participation Groups</a:t>
            </a:r>
          </a:p>
          <a:p>
            <a:pPr defTabSz="1280128">
              <a:defRPr/>
            </a:pPr>
            <a:endParaRPr lang="en-US" sz="500" dirty="0">
              <a:solidFill>
                <a:schemeClr val="tx1"/>
              </a:solidFill>
              <a:latin typeface="Calibri"/>
              <a:cs typeface="Calibri" panose="020F0502020204030204" pitchFamily="34" charset="0"/>
            </a:endParaRPr>
          </a:p>
          <a:p>
            <a:pPr defTabSz="1280128">
              <a:defRPr/>
            </a:pPr>
            <a:r>
              <a:rPr lang="en-US" sz="1200" b="1" dirty="0">
                <a:solidFill>
                  <a:schemeClr val="tx1"/>
                </a:solidFill>
                <a:latin typeface="Calibri"/>
                <a:cs typeface="Calibri" panose="020F0502020204030204" pitchFamily="34" charset="0"/>
              </a:rPr>
              <a:t>Charitable organisations and professional associations</a:t>
            </a:r>
            <a:endParaRPr lang="en-US" sz="1200" dirty="0">
              <a:solidFill>
                <a:schemeClr val="tx1"/>
              </a:solidFill>
              <a:latin typeface="Calibri"/>
              <a:cs typeface="Calibri" panose="020F0502020204030204" pitchFamily="34" charset="0"/>
            </a:endParaRPr>
          </a:p>
          <a:p>
            <a:pPr defTabSz="1280128">
              <a:defRPr/>
            </a:pPr>
            <a:endParaRPr lang="en-US" sz="400" dirty="0">
              <a:solidFill>
                <a:schemeClr val="tx1"/>
              </a:solidFill>
              <a:latin typeface="Calibri"/>
              <a:cs typeface="Calibri" panose="020F0502020204030204" pitchFamily="34" charset="0"/>
            </a:endParaRPr>
          </a:p>
          <a:p>
            <a:pPr marL="171450" indent="-171450" defTabSz="1280128">
              <a:buFont typeface="Wingdings" panose="05000000000000000000" pitchFamily="2" charset="2"/>
              <a:buChar char="Ø"/>
              <a:defRPr/>
            </a:pPr>
            <a:r>
              <a:rPr lang="en-GB" sz="1200" dirty="0">
                <a:solidFill>
                  <a:schemeClr val="tx1"/>
                </a:solidFill>
                <a:latin typeface="Calibri"/>
                <a:cs typeface="Calibri" panose="020F0502020204030204" pitchFamily="34" charset="0"/>
              </a:rPr>
              <a:t>e.g. The British Heart Foundation, Heart UK, The British Society for Heart Failure, The UK Kidney Association</a:t>
            </a:r>
          </a:p>
          <a:p>
            <a:pPr marL="171450" indent="-171450" defTabSz="1280128">
              <a:buFont typeface="Wingdings" panose="05000000000000000000" pitchFamily="2" charset="2"/>
              <a:buChar char="Ø"/>
              <a:defRPr/>
            </a:pPr>
            <a:r>
              <a:rPr lang="en-GB" sz="1200" dirty="0">
                <a:solidFill>
                  <a:schemeClr val="tx1"/>
                </a:solidFill>
                <a:cs typeface="Calibri" panose="020F0502020204030204" pitchFamily="34" charset="0"/>
              </a:rPr>
              <a:t>These organisations use CVDPREVENT data to inform analysis, public-facing resources and use of Ambassadors and ChangeMakers, improving understanding of CVD demographics and inequalities.</a:t>
            </a:r>
            <a:r>
              <a:rPr lang="en-US" sz="1200" dirty="0">
                <a:solidFill>
                  <a:schemeClr val="tx1"/>
                </a:solidFill>
                <a:latin typeface="Calibri"/>
                <a:cs typeface="Calibri" panose="020F0502020204030204" pitchFamily="34" charset="0"/>
              </a:rPr>
              <a:t> </a:t>
            </a:r>
          </a:p>
        </p:txBody>
      </p:sp>
      <p:sp>
        <p:nvSpPr>
          <p:cNvPr id="28" name="Rounded Rectangle 59">
            <a:extLst>
              <a:ext uri="{FF2B5EF4-FFF2-40B4-BE49-F238E27FC236}">
                <a16:creationId xmlns:a16="http://schemas.microsoft.com/office/drawing/2014/main" id="{E0650101-382F-3408-EF7F-4A5169EE00C4}"/>
              </a:ext>
            </a:extLst>
          </p:cNvPr>
          <p:cNvSpPr/>
          <p:nvPr/>
        </p:nvSpPr>
        <p:spPr>
          <a:xfrm>
            <a:off x="265365" y="7164438"/>
            <a:ext cx="5858792" cy="1727092"/>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tIns="0" rIns="0" bIns="64008" spcCol="0" rtlCol="0" anchor="ctr"/>
          <a:lstStyle/>
          <a:p>
            <a:pPr defTabSz="1280128">
              <a:defRPr/>
            </a:pPr>
            <a:r>
              <a:rPr lang="en-US" sz="1400" b="1" u="sng" dirty="0">
                <a:solidFill>
                  <a:schemeClr val="tx1"/>
                </a:solidFill>
                <a:latin typeface="Calibri"/>
                <a:cs typeface="Calibri" panose="020F0502020204030204" pitchFamily="34" charset="0"/>
              </a:rPr>
              <a:t>Reach and Engagement</a:t>
            </a:r>
          </a:p>
          <a:p>
            <a:pPr defTabSz="1280128">
              <a:defRPr/>
            </a:pPr>
            <a:endParaRPr lang="en-US" sz="1200" b="1" u="sng" dirty="0">
              <a:solidFill>
                <a:schemeClr val="tx1"/>
              </a:solidFill>
              <a:latin typeface="Calibri"/>
              <a:cs typeface="Calibri" panose="020F0502020204030204" pitchFamily="34" charset="0"/>
            </a:endParaRPr>
          </a:p>
          <a:p>
            <a:pPr defTabSz="1280128">
              <a:defRPr/>
            </a:pPr>
            <a:r>
              <a:rPr lang="en-US" sz="1200" b="1" dirty="0">
                <a:solidFill>
                  <a:schemeClr val="tx1"/>
                </a:solidFill>
                <a:latin typeface="Calibri"/>
                <a:cs typeface="Calibri" panose="020F0502020204030204" pitchFamily="34" charset="0"/>
              </a:rPr>
              <a:t>CVDPREVENT User Statistics - Data &amp; Improvement tool yearly usage (Oct 24–25):</a:t>
            </a:r>
          </a:p>
          <a:p>
            <a:pPr marL="171450" indent="-171450" defTabSz="1280128">
              <a:buFont typeface="Arial" panose="020B0604020202020204" pitchFamily="34" charset="0"/>
              <a:buChar char="•"/>
              <a:defRPr/>
            </a:pPr>
            <a:r>
              <a:rPr lang="en-US" sz="1200" dirty="0">
                <a:solidFill>
                  <a:schemeClr val="tx1"/>
                </a:solidFill>
                <a:latin typeface="Calibri"/>
                <a:cs typeface="Calibri" panose="020F0502020204030204" pitchFamily="34" charset="0"/>
              </a:rPr>
              <a:t>Total users – 3k; Total views – 307k</a:t>
            </a:r>
          </a:p>
          <a:p>
            <a:pPr marL="171450" indent="-171450" defTabSz="1280128">
              <a:buFont typeface="Arial" panose="020B0604020202020204" pitchFamily="34" charset="0"/>
              <a:buChar char="•"/>
              <a:defRPr/>
            </a:pPr>
            <a:r>
              <a:rPr lang="en-US" sz="1200" dirty="0">
                <a:solidFill>
                  <a:schemeClr val="tx1"/>
                </a:solidFill>
                <a:latin typeface="Calibri"/>
                <a:cs typeface="Calibri" panose="020F0502020204030204" pitchFamily="34" charset="0"/>
              </a:rPr>
              <a:t>Average number of sessions per user – 5</a:t>
            </a:r>
          </a:p>
          <a:p>
            <a:pPr marL="171450" indent="-171450" defTabSz="1280128">
              <a:buFont typeface="Arial" panose="020B0604020202020204" pitchFamily="34" charset="0"/>
              <a:buChar char="•"/>
              <a:defRPr/>
            </a:pPr>
            <a:r>
              <a:rPr lang="en-US" sz="1200" dirty="0">
                <a:solidFill>
                  <a:schemeClr val="tx1"/>
                </a:solidFill>
                <a:latin typeface="Calibri"/>
                <a:cs typeface="Calibri" panose="020F0502020204030204" pitchFamily="34" charset="0"/>
              </a:rPr>
              <a:t>Average engagement time – 16 min 27 seconds</a:t>
            </a:r>
          </a:p>
          <a:p>
            <a:pPr marL="171450" indent="-171450" defTabSz="1280128">
              <a:buFont typeface="Arial" panose="020B0604020202020204" pitchFamily="34" charset="0"/>
              <a:buChar char="•"/>
              <a:defRPr/>
            </a:pPr>
            <a:r>
              <a:rPr lang="en-US" sz="1200" dirty="0">
                <a:solidFill>
                  <a:schemeClr val="tx1"/>
                </a:solidFill>
                <a:latin typeface="Calibri"/>
                <a:cs typeface="Calibri" panose="020F0502020204030204" pitchFamily="34" charset="0"/>
              </a:rPr>
              <a:t>Active social media engagement </a:t>
            </a:r>
            <a:r>
              <a:rPr lang="en-GB" sz="1200" dirty="0">
                <a:solidFill>
                  <a:schemeClr val="tx1"/>
                </a:solidFill>
                <a:latin typeface="Calibri"/>
                <a:cs typeface="Calibri" panose="020F0502020204030204" pitchFamily="34" charset="0"/>
              </a:rPr>
              <a:t>with an increasing audience sharing updates to the data and the release of reports</a:t>
            </a:r>
            <a:endParaRPr lang="en-US" sz="1200" dirty="0">
              <a:solidFill>
                <a:schemeClr val="tx1"/>
              </a:solidFill>
              <a:latin typeface="Calibri"/>
              <a:cs typeface="Calibri" panose="020F0502020204030204" pitchFamily="34" charset="0"/>
            </a:endParaRPr>
          </a:p>
        </p:txBody>
      </p:sp>
    </p:spTree>
    <p:extLst>
      <p:ext uri="{BB962C8B-B14F-4D97-AF65-F5344CB8AC3E}">
        <p14:creationId xmlns:p14="http://schemas.microsoft.com/office/powerpoint/2010/main" val="162307325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sponsiblePerson xmlns="55f99f0f-87d8-4be9-9440-df45adb4b6c5">Not Noted</ResponsiblePerson>
    <DocumentOwner_x002f_Creator xmlns="55f99f0f-87d8-4be9-9440-df45adb4b6c5">
      <UserInfo>
        <DisplayName/>
        <AccountId xsi:nil="true"/>
        <AccountType/>
      </UserInfo>
    </DocumentOwner_x002f_Creator>
    <lcf76f155ced4ddcb4097134ff3c332f xmlns="55f99f0f-87d8-4be9-9440-df45adb4b6c5">
      <Terms xmlns="http://schemas.microsoft.com/office/infopath/2007/PartnerControls"/>
    </lcf76f155ced4ddcb4097134ff3c332f>
    <TaxCatchAll xmlns="eb556f03-1ab5-485a-9aea-0ebfad31cc2d" xsi:nil="true"/>
    <_Flow_SignoffStatus xmlns="55f99f0f-87d8-4be9-9440-df45adb4b6c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1373531D4220B4B8DC89F1AB9AB0F90" ma:contentTypeVersion="19" ma:contentTypeDescription="Create a new document." ma:contentTypeScope="" ma:versionID="e08e0e503fab1b86ff6ed5b8d12b6770">
  <xsd:schema xmlns:xsd="http://www.w3.org/2001/XMLSchema" xmlns:xs="http://www.w3.org/2001/XMLSchema" xmlns:p="http://schemas.microsoft.com/office/2006/metadata/properties" xmlns:ns2="55f99f0f-87d8-4be9-9440-df45adb4b6c5" xmlns:ns3="eb556f03-1ab5-485a-9aea-0ebfad31cc2d" targetNamespace="http://schemas.microsoft.com/office/2006/metadata/properties" ma:root="true" ma:fieldsID="fcd669bb87b0d4499faded74d46130ae" ns2:_="" ns3:_="">
    <xsd:import namespace="55f99f0f-87d8-4be9-9440-df45adb4b6c5"/>
    <xsd:import namespace="eb556f03-1ab5-485a-9aea-0ebfad31cc2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CR" minOccurs="0"/>
                <xsd:element ref="ns2:MediaServiceSearchProperties" minOccurs="0"/>
                <xsd:element ref="ns2:DocumentOwner_x002f_Creator" minOccurs="0"/>
                <xsd:element ref="ns2:ResponsiblePers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f99f0f-87d8-4be9-9440-df45adb4b6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906682b-9559-4106-93ae-b8242d33929b"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ocumentOwner_x002f_Creator" ma:index="23" nillable="true" ma:displayName="Document Owner/ Creator" ma:description="Person responsible for the documents creation and/ or updates " ma:format="Dropdown" ma:list="UserInfo" ma:SharePointGroup="0" ma:internalName="DocumentOwner_x002f_Creator">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sponsiblePerson" ma:index="24" nillable="true" ma:displayName="Responsible Person" ma:default="Not Noted" ma:format="Dropdown" ma:internalName="ResponsiblePerson">
      <xsd:simpleType>
        <xsd:restriction base="dms:Text">
          <xsd:maxLength value="255"/>
        </xsd:restriction>
      </xsd:simpleType>
    </xsd:element>
    <xsd:element name="_Flow_SignoffStatus" ma:index="25" nillable="true" ma:displayName="Sign-off status" ma:internalName="_x0024_Resources_x003a_core_x002c_Signoff_Status">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556f03-1ab5-485a-9aea-0ebfad31cc2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a2d7fde-55e5-4372-af2a-23590a38db2a}" ma:internalName="TaxCatchAll" ma:showField="CatchAllData" ma:web="eb556f03-1ab5-485a-9aea-0ebfad31cc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869894-A8BA-4FB8-9804-49B8061EE1E6}">
  <ds:schemaRefs>
    <ds:schemaRef ds:uri="http://schemas.microsoft.com/office/2006/documentManagement/types"/>
    <ds:schemaRef ds:uri="http://purl.org/dc/elements/1.1/"/>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eb556f03-1ab5-485a-9aea-0ebfad31cc2d"/>
    <ds:schemaRef ds:uri="http://schemas.openxmlformats.org/package/2006/metadata/core-properties"/>
    <ds:schemaRef ds:uri="55f99f0f-87d8-4be9-9440-df45adb4b6c5"/>
  </ds:schemaRefs>
</ds:datastoreItem>
</file>

<file path=customXml/itemProps2.xml><?xml version="1.0" encoding="utf-8"?>
<ds:datastoreItem xmlns:ds="http://schemas.openxmlformats.org/officeDocument/2006/customXml" ds:itemID="{4C0CBD03-26F6-49E6-A741-5C75C36047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f99f0f-87d8-4be9-9440-df45adb4b6c5"/>
    <ds:schemaRef ds:uri="eb556f03-1ab5-485a-9aea-0ebfad31cc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DCFDD7-5DFD-4365-A294-CF30A71DDF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40842</TotalTime>
  <Words>652</Words>
  <Application>Microsoft Office PowerPoint</Application>
  <PresentationFormat>A3 Paper (297x420 mm)</PresentationFormat>
  <Paragraphs>49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Unicode MS</vt:lpstr>
      <vt:lpstr>Calibri</vt:lpstr>
      <vt:lpstr>Wingdings</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Alex Parry-Jones</cp:lastModifiedBy>
  <cp:revision>124</cp:revision>
  <cp:lastPrinted>2020-09-16T13:23:30Z</cp:lastPrinted>
  <dcterms:created xsi:type="dcterms:W3CDTF">2016-08-12T08:36:34Z</dcterms:created>
  <dcterms:modified xsi:type="dcterms:W3CDTF">2025-12-19T11:13:12Z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0x010100D1373531D4220B4B8DC89F1AB9AB0F90</vt:lpwstr>
  </property>
  <property fmtid="{D5CDD505-2E9C-101B-9397-08002B2CF9AE}" pid="3" name="MediaServiceImageTags">
    <vt:lpwstr/>
  </property>
</Properties>
</file>