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  <p:sldMasterId id="2147483659" r:id="rId4"/>
  </p:sldMasterIdLst>
  <p:notesMasterIdLst>
    <p:notesMasterId r:id="rId16"/>
  </p:notesMasterIdLst>
  <p:sldIdLst>
    <p:sldId id="256" r:id="rId5"/>
    <p:sldId id="282" r:id="rId6"/>
    <p:sldId id="316" r:id="rId7"/>
    <p:sldId id="323" r:id="rId8"/>
    <p:sldId id="319" r:id="rId9"/>
    <p:sldId id="321" r:id="rId10"/>
    <p:sldId id="300" r:id="rId11"/>
    <p:sldId id="299" r:id="rId12"/>
    <p:sldId id="317" r:id="rId13"/>
    <p:sldId id="291" r:id="rId14"/>
    <p:sldId id="280" r:id="rId15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ia Ashman" initials="LA" lastIdx="1" clrIdx="0">
    <p:extLst>
      <p:ext uri="{19B8F6BF-5375-455C-9EA6-DF929625EA0E}">
        <p15:presenceInfo xmlns:p15="http://schemas.microsoft.com/office/powerpoint/2012/main" userId="Lacia Ash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D9"/>
    <a:srgbClr val="050032"/>
    <a:srgbClr val="0218BE"/>
    <a:srgbClr val="CCA11B"/>
    <a:srgbClr val="C0396F"/>
    <a:srgbClr val="0A0032"/>
    <a:srgbClr val="0A0018"/>
    <a:srgbClr val="4F2E7F"/>
    <a:srgbClr val="70A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8689" autoAdjust="0"/>
  </p:normalViewPr>
  <p:slideViewPr>
    <p:cSldViewPr snapToGrid="0" snapToObjects="1">
      <p:cViewPr varScale="1">
        <p:scale>
          <a:sx n="90" d="100"/>
          <a:sy n="90" d="100"/>
        </p:scale>
        <p:origin x="22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B1076-3395-4503-A34E-43F8EB93E414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CD387-796E-44A9-8AB2-78E25E9D5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3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s@hqip.org.u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Tom: Show slides before event begins so early joiners can see ‘event will start at 12.30’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CD387-796E-44A9-8AB2-78E25E9D5B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4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2 mins max – </a:t>
            </a:r>
            <a:r>
              <a:rPr lang="en-US" dirty="0"/>
              <a:t>And there’s much more planned…</a:t>
            </a:r>
          </a:p>
          <a:p>
            <a:r>
              <a:rPr lang="en-US" dirty="0"/>
              <a:t>-Keep in touch to find out more abut our activities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Many other events planned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Many resources / tools and guidance will be launched and reshared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Many ways to stay up-to-date – ebulletins, social media and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387-796E-44A9-8AB2-78E25E9D5BB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7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questions after this event, send to comms@...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CD387-796E-44A9-8AB2-78E25E9D5BB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1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176"/>
              </a:spcBef>
              <a:buNone/>
            </a:pPr>
            <a:r>
              <a:rPr lang="en-US" sz="1200" b="1" dirty="0"/>
              <a:t>5 mins max </a:t>
            </a:r>
            <a:r>
              <a:rPr lang="en-US" sz="1200" dirty="0"/>
              <a:t>- Welcome; thank you for coming. 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1200" dirty="0"/>
              <a:t>1. House-keeping:</a:t>
            </a:r>
          </a:p>
          <a:p>
            <a:pPr>
              <a:spcBef>
                <a:spcPts val="1176"/>
              </a:spcBef>
            </a:pPr>
            <a:r>
              <a:rPr lang="en-US" sz="1200" dirty="0"/>
              <a:t>- Event will be recorded and subsequently shared on our website</a:t>
            </a:r>
          </a:p>
          <a:p>
            <a:pPr>
              <a:spcBef>
                <a:spcPts val="1176"/>
              </a:spcBef>
            </a:pPr>
            <a:r>
              <a:rPr lang="en-US" sz="1200" dirty="0"/>
              <a:t>- Mics automatically set to mute</a:t>
            </a:r>
          </a:p>
          <a:p>
            <a:pPr marL="0" indent="0">
              <a:spcBef>
                <a:spcPts val="1176"/>
              </a:spcBef>
              <a:buFontTx/>
              <a:buNone/>
            </a:pPr>
            <a:r>
              <a:rPr lang="en-US" sz="1200" dirty="0"/>
              <a:t>- Due to the brevity of event, chat function has been switched off; please do email </a:t>
            </a:r>
            <a:r>
              <a:rPr lang="en-US" sz="1200" dirty="0">
                <a:hlinkClick r:id="rId3"/>
              </a:rPr>
              <a:t>communications@hqip.org.uk</a:t>
            </a:r>
            <a:r>
              <a:rPr lang="en-US" sz="1200" dirty="0"/>
              <a:t> after this event if you have any questions</a:t>
            </a:r>
          </a:p>
          <a:p>
            <a:pPr marL="0" indent="0">
              <a:spcBef>
                <a:spcPts val="1176"/>
              </a:spcBef>
              <a:buFontTx/>
              <a:buNone/>
            </a:pPr>
            <a:r>
              <a:rPr lang="en-US" sz="1200" dirty="0"/>
              <a:t>2. Introduction</a:t>
            </a:r>
          </a:p>
          <a:p>
            <a:pPr marL="0" indent="0">
              <a:spcBef>
                <a:spcPts val="1176"/>
              </a:spcBef>
              <a:buFontTx/>
              <a:buNone/>
            </a:pPr>
            <a:r>
              <a:rPr lang="en-US" sz="1200" dirty="0"/>
              <a:t>- Delighted to launch this important event as new CEO (bit about you, Chris?)</a:t>
            </a:r>
          </a:p>
          <a:p>
            <a:pPr marL="0" indent="0">
              <a:spcBef>
                <a:spcPts val="1176"/>
              </a:spcBef>
              <a:buFontTx/>
              <a:buNone/>
            </a:pPr>
            <a:r>
              <a:rPr lang="en-US" sz="1200" dirty="0"/>
              <a:t>- 24-28 June 2024 this year</a:t>
            </a:r>
          </a:p>
          <a:p>
            <a:pPr marL="0" indent="0">
              <a:spcBef>
                <a:spcPts val="1176"/>
              </a:spcBef>
              <a:buFontTx/>
              <a:buNone/>
            </a:pPr>
            <a:r>
              <a:rPr lang="en-US" sz="1200" dirty="0"/>
              <a:t>- Includes Clinical Audit Heroes Awards – more later…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1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 Thanks to our collaborator, NQICAN – but also to all of you, the clinical audit community – and the wider quality improvement and healthcare sector – that makes this event such a success</a:t>
            </a:r>
          </a:p>
          <a:p>
            <a:pPr>
              <a:spcBef>
                <a:spcPts val="1176"/>
              </a:spcBef>
            </a:pPr>
            <a:r>
              <a:rPr lang="en-US" sz="1200" dirty="0"/>
              <a:t>- Importance of campaign – raise awareness / share value of clinical audit and evidence-informed improvement</a:t>
            </a:r>
          </a:p>
          <a:p>
            <a:pPr marL="0" indent="0">
              <a:spcBef>
                <a:spcPts val="1176"/>
              </a:spcBef>
              <a:buFontTx/>
              <a:buNone/>
            </a:pPr>
            <a:r>
              <a:rPr lang="en-US" sz="1200" dirty="0">
                <a:highlight>
                  <a:srgbClr val="FFFF00"/>
                </a:highlight>
              </a:rPr>
              <a:t>More on activities and practicalities later; first I’ll pass over to Danny to share more about the value of this/all of your important work…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CD387-796E-44A9-8AB2-78E25E9D5BB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32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i="0" dirty="0">
                <a:solidFill>
                  <a:srgbClr val="43423E"/>
                </a:solidFill>
                <a:effectLst/>
                <a:latin typeface="Univers LT Pro"/>
              </a:rPr>
              <a:t>10 mins max in total for the next 4 slides: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i="0" dirty="0">
              <a:solidFill>
                <a:srgbClr val="43423E"/>
              </a:solidFill>
              <a:effectLst/>
              <a:latin typeface="Univers LT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solidFill>
                  <a:srgbClr val="43423E"/>
                </a:solidFill>
                <a:effectLst/>
                <a:latin typeface="Univers LT Pro"/>
              </a:rPr>
              <a:t>National audit continuing to enable significant improvements in care for our patients….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solidFill>
                  <a:srgbClr val="43423E"/>
                </a:solidFill>
                <a:effectLst/>
                <a:latin typeface="Univers LT Pro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solidFill>
                  <a:srgbClr val="43423E"/>
                </a:solidFill>
                <a:effectLst/>
                <a:latin typeface="Univers LT Pro"/>
              </a:rPr>
              <a:t>Some of the changes HQIP has been making….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i="0" dirty="0">
              <a:solidFill>
                <a:srgbClr val="43423E"/>
              </a:solidFill>
              <a:effectLst/>
              <a:latin typeface="Univers LT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solidFill>
                  <a:srgbClr val="43423E"/>
                </a:solidFill>
                <a:effectLst/>
                <a:latin typeface="Univers LT Pro"/>
              </a:rPr>
              <a:t>Emphasise a bright future for clinical audit…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i="0" dirty="0">
              <a:solidFill>
                <a:srgbClr val="43423E"/>
              </a:solidFill>
              <a:effectLst/>
              <a:latin typeface="Univers LT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i="0" dirty="0">
              <a:solidFill>
                <a:srgbClr val="43423E"/>
              </a:solidFill>
              <a:effectLst/>
              <a:latin typeface="Univers LT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CD387-796E-44A9-8AB2-78E25E9D5B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6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Quality improvement can - and must - follow on from clinical 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CD387-796E-44A9-8AB2-78E25E9D5B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i="0" dirty="0">
              <a:solidFill>
                <a:srgbClr val="43423E"/>
              </a:solidFill>
              <a:effectLst/>
              <a:latin typeface="Univers LT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solidFill>
                  <a:srgbClr val="43423E"/>
                </a:solidFill>
                <a:effectLst/>
                <a:latin typeface="Univers LT Pro"/>
              </a:rPr>
              <a:t>National audit continuing to enable significant improvements in care for our patients….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solidFill>
                  <a:srgbClr val="43423E"/>
                </a:solidFill>
                <a:effectLst/>
                <a:latin typeface="Univers LT Pro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solidFill>
                  <a:srgbClr val="43423E"/>
                </a:solidFill>
                <a:effectLst/>
                <a:latin typeface="Univers LT Pro"/>
              </a:rPr>
              <a:t>Some of the changes HQIP has been making….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i="0" dirty="0">
              <a:solidFill>
                <a:srgbClr val="43423E"/>
              </a:solidFill>
              <a:effectLst/>
              <a:latin typeface="Univers LT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dirty="0">
                <a:solidFill>
                  <a:srgbClr val="43423E"/>
                </a:solidFill>
                <a:effectLst/>
                <a:latin typeface="Univers LT Pro"/>
              </a:rPr>
              <a:t>Emphasise a bright future for clinical audit…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i="0" dirty="0">
              <a:solidFill>
                <a:srgbClr val="43423E"/>
              </a:solidFill>
              <a:effectLst/>
              <a:latin typeface="Univers LT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0" i="0" dirty="0">
              <a:solidFill>
                <a:srgbClr val="43423E"/>
              </a:solidFill>
              <a:effectLst/>
              <a:latin typeface="Univers LT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CD387-796E-44A9-8AB2-78E25E9D5B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653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back to Chris at the end of this slide…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CD387-796E-44A9-8AB2-78E25E9D5BB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12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5 mins max </a:t>
            </a:r>
            <a:r>
              <a:rPr lang="en-GB" dirty="0"/>
              <a:t>- So, what’s happening this year?</a:t>
            </a:r>
          </a:p>
          <a:p>
            <a:r>
              <a:rPr lang="en-GB" dirty="0"/>
              <a:t>I’ll start with the </a:t>
            </a:r>
            <a:r>
              <a:rPr lang="en-US" dirty="0"/>
              <a:t>Clinical Audit Hero Awards…</a:t>
            </a:r>
            <a:endParaRPr lang="en-GB" dirty="0"/>
          </a:p>
          <a:p>
            <a:r>
              <a:rPr lang="en-GB" dirty="0"/>
              <a:t>We have five awards – covering these important topics. They are designed to enhance the way that the audit programme is evolving – emphasis on lasting change, and bringing about change, whether local or system level. </a:t>
            </a:r>
          </a:p>
          <a:p>
            <a:pPr marL="171450" indent="-171450">
              <a:buFontTx/>
              <a:buChar char="-"/>
            </a:pPr>
            <a:r>
              <a:rPr lang="en-GB" dirty="0"/>
              <a:t>Patient safety remains critical. PPI crucial. And Health inequalities is a focus for all of us, only enhanced by the revealing nature of the pandemic.</a:t>
            </a:r>
          </a:p>
          <a:p>
            <a:pPr marL="171450" indent="-171450">
              <a:buFontTx/>
              <a:buChar char="-"/>
            </a:pPr>
            <a:r>
              <a:rPr lang="en-GB" dirty="0"/>
              <a:t>Your chance to share your amazing work; but also best practice and innovation (and make a difference beyond your organisation with the work you are doing)</a:t>
            </a:r>
          </a:p>
          <a:p>
            <a:pPr marL="171450" indent="-171450">
              <a:buFontTx/>
              <a:buChar char="-"/>
            </a:pPr>
            <a:r>
              <a:rPr lang="en-GB" dirty="0"/>
              <a:t>Awards open nominations NOW. Closing date Sunday 5 May 2024. Criteria (which are minimal, designed to encourage entries) and online nomination forms available online now.</a:t>
            </a:r>
          </a:p>
          <a:p>
            <a:pPr marL="171450" indent="-171450">
              <a:buFontTx/>
              <a:buChar char="-"/>
            </a:pPr>
            <a:r>
              <a:rPr lang="en-GB" b="0" i="0" dirty="0">
                <a:solidFill>
                  <a:srgbClr val="333333"/>
                </a:solidFill>
                <a:effectLst/>
                <a:latin typeface="FF Meta"/>
              </a:rPr>
              <a:t>Looking for projects that demonstrate excellence in clinical audit and/or quality improvement. Awards are open to projects, individuals or teams involved in any type of healthcare setting in the UK, whether at a local, system or national level.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Making a nomination is quick and easy – four short questions only to complete, and reliably informed it could take as a little as 20 minutes!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Make a note of the deadline, share with colleagues. Get your thinking caps on about your entries – you can enter as many projects as you like – and encourage others to 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CD387-796E-44A9-8AB2-78E25E9D5BB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33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3 mins max - </a:t>
            </a:r>
            <a:r>
              <a:rPr lang="en-US" sz="1200" dirty="0">
                <a:solidFill>
                  <a:srgbClr val="050032"/>
                </a:solidFill>
              </a:rPr>
              <a:t>Award winner(s) announced at daily online Lunch &amp; Learn events </a:t>
            </a:r>
          </a:p>
          <a:p>
            <a:r>
              <a:rPr lang="en-US" sz="1200" dirty="0" err="1">
                <a:solidFill>
                  <a:srgbClr val="050032"/>
                </a:solidFill>
              </a:rPr>
              <a:t>Organised</a:t>
            </a:r>
            <a:r>
              <a:rPr lang="en-US" sz="1200" dirty="0">
                <a:solidFill>
                  <a:srgbClr val="050032"/>
                </a:solidFill>
              </a:rPr>
              <a:t> by collaborator NQICAN and co-hosted with HQIP</a:t>
            </a:r>
          </a:p>
          <a:p>
            <a:r>
              <a:rPr lang="en-US" sz="1200" dirty="0">
                <a:solidFill>
                  <a:srgbClr val="050032"/>
                </a:solidFill>
              </a:rPr>
              <a:t>Make a note of dates / times in diary. Links to join are available on our website. Share with colleagues. Subscribe to HQIP monthly ebulletins and see website for more details in due course…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CD387-796E-44A9-8AB2-78E25E9D5BB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42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5 mins max - </a:t>
            </a:r>
            <a:r>
              <a:rPr lang="en-US" dirty="0"/>
              <a:t>In addition to the awards, there are many other ways you can get involved…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year, we are keen to max. impact of CAAW by getting everyone involved – from local and national audit and Quality Improvement Specialists to Trusts/clinicians and others in healthcare provision as well as policy makers, regulators, royal colleges and, of course, patients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etc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Quality improvement is everyone’s business! Effective quality improvement is to everyone’s benefit – we are all patients too, after all!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on board and </a:t>
            </a:r>
            <a:r>
              <a:rPr lang="en-US" dirty="0" err="1"/>
              <a:t>organise</a:t>
            </a:r>
            <a:r>
              <a:rPr lang="en-US" dirty="0"/>
              <a:t> your own local events, awards, activities </a:t>
            </a:r>
            <a:r>
              <a:rPr lang="en-US" dirty="0" err="1"/>
              <a:t>etc</a:t>
            </a:r>
            <a:r>
              <a:rPr lang="en-US" dirty="0"/>
              <a:t> – and encourage others to do so too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Share information across your teams and beyond; ask Comms teams to help by sharing content in newsletters etc</a:t>
            </a:r>
          </a:p>
          <a:p>
            <a:pPr marL="171450" indent="-171450">
              <a:buFontTx/>
              <a:buChar char="-"/>
            </a:pPr>
            <a:r>
              <a:rPr lang="en-GB" dirty="0"/>
              <a:t>Use our free online toolkit to help – from event posters and social media images to text for newsletters and resources to promote nominations and saying thank you – it’s all there!</a:t>
            </a:r>
          </a:p>
          <a:p>
            <a:pPr marL="171450" indent="-171450">
              <a:buFontTx/>
              <a:buChar char="-"/>
            </a:pPr>
            <a:r>
              <a:rPr lang="en-GB" dirty="0"/>
              <a:t>And don’t forget to share on plans – and activities when they happen – online and, in particular, social media using #CAAW24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D387-796E-44A9-8AB2-78E25E9D5BB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31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366" y="2130425"/>
            <a:ext cx="8129434" cy="868729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 presentation’s title in </a:t>
            </a:r>
            <a:r>
              <a:rPr lang="en-GB" dirty="0" err="1"/>
              <a:t>calibri</a:t>
            </a:r>
            <a:r>
              <a:rPr lang="en-GB" dirty="0"/>
              <a:t>, size 32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66" y="2873325"/>
            <a:ext cx="6400800" cy="89759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name, size 25</a:t>
            </a:r>
          </a:p>
          <a:p>
            <a:r>
              <a:rPr lang="en-GB" dirty="0">
                <a:solidFill>
                  <a:srgbClr val="CCA11B"/>
                </a:solidFill>
              </a:rPr>
              <a:t>Presenter’s job title, size 25</a:t>
            </a:r>
          </a:p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31015"/>
            <a:ext cx="8305324" cy="0"/>
          </a:xfrm>
          <a:prstGeom prst="line">
            <a:avLst/>
          </a:prstGeom>
          <a:ln>
            <a:solidFill>
              <a:srgbClr val="CCA1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 userDrawn="1"/>
        </p:nvSpPr>
        <p:spPr>
          <a:xfrm>
            <a:off x="6877632" y="6362732"/>
            <a:ext cx="1884892" cy="703186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err="1"/>
              <a:t>www.hqip.org.uk</a:t>
            </a:r>
            <a:endParaRPr lang="en-US" sz="1600" dirty="0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4798683" y="6362732"/>
            <a:ext cx="1884892" cy="703186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/>
              <a:t>@HQIP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56" y="6314939"/>
            <a:ext cx="399386" cy="399386"/>
          </a:xfrm>
          <a:prstGeom prst="rect">
            <a:avLst/>
          </a:prstGeom>
        </p:spPr>
      </p:pic>
      <p:pic>
        <p:nvPicPr>
          <p:cNvPr id="5" name="Picture 4" descr="A white x in a black circle&#10;&#10;Description automatically generated">
            <a:extLst>
              <a:ext uri="{FF2B5EF4-FFF2-40B4-BE49-F238E27FC236}">
                <a16:creationId xmlns:a16="http://schemas.microsoft.com/office/drawing/2014/main" id="{DEDBAC68-86E9-4B3D-53B9-8B9E6FBDB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0847" y="6314940"/>
            <a:ext cx="399386" cy="3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1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05003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310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Clr>
                <a:srgbClr val="CCA11B"/>
              </a:buClr>
              <a:defRPr sz="2800">
                <a:solidFill>
                  <a:srgbClr val="050032"/>
                </a:solidFill>
              </a:defRPr>
            </a:lvl1pPr>
            <a:lvl2pPr>
              <a:buClr>
                <a:srgbClr val="CCA11B"/>
              </a:buClr>
              <a:defRPr sz="2600">
                <a:solidFill>
                  <a:srgbClr val="050032"/>
                </a:solidFill>
              </a:defRPr>
            </a:lvl2pPr>
            <a:lvl3pPr>
              <a:buClr>
                <a:srgbClr val="CCA11B"/>
              </a:buClr>
              <a:defRPr sz="2200">
                <a:solidFill>
                  <a:srgbClr val="050032"/>
                </a:solidFill>
              </a:defRPr>
            </a:lvl3pPr>
            <a:lvl4pPr>
              <a:buClr>
                <a:srgbClr val="CCA11B"/>
              </a:buClr>
              <a:defRPr sz="1800">
                <a:solidFill>
                  <a:srgbClr val="050032"/>
                </a:solidFill>
              </a:defRPr>
            </a:lvl4pPr>
            <a:lvl5pPr>
              <a:buClr>
                <a:srgbClr val="CCA11B"/>
              </a:buClr>
              <a:defRPr sz="1600">
                <a:solidFill>
                  <a:srgbClr val="05003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07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05003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135001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CCA11B"/>
              </a:buClr>
              <a:defRPr sz="2200">
                <a:solidFill>
                  <a:srgbClr val="050032"/>
                </a:solidFill>
              </a:defRPr>
            </a:lvl1pPr>
            <a:lvl2pPr>
              <a:buClr>
                <a:srgbClr val="CCA11B"/>
              </a:buClr>
              <a:defRPr sz="1800">
                <a:solidFill>
                  <a:srgbClr val="05003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38632" y="1600200"/>
            <a:ext cx="484816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5003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Graphs/charts/images here</a:t>
            </a:r>
          </a:p>
        </p:txBody>
      </p:sp>
    </p:spTree>
    <p:extLst>
      <p:ext uri="{BB962C8B-B14F-4D97-AF65-F5344CB8AC3E}">
        <p14:creationId xmlns:p14="http://schemas.microsoft.com/office/powerpoint/2010/main" val="85629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rgbClr val="05003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310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Clr>
                <a:srgbClr val="CCA11B"/>
              </a:buClr>
              <a:defRPr sz="2400">
                <a:solidFill>
                  <a:srgbClr val="050032"/>
                </a:solidFill>
              </a:defRPr>
            </a:lvl1pPr>
            <a:lvl2pPr>
              <a:buClr>
                <a:srgbClr val="CCA11B"/>
              </a:buClr>
              <a:defRPr sz="2000">
                <a:solidFill>
                  <a:srgbClr val="050032"/>
                </a:solidFill>
              </a:defRPr>
            </a:lvl2pPr>
            <a:lvl3pPr>
              <a:buClr>
                <a:srgbClr val="CCA11B"/>
              </a:buClr>
              <a:defRPr sz="1800">
                <a:solidFill>
                  <a:srgbClr val="050032"/>
                </a:solidFill>
              </a:defRPr>
            </a:lvl3pPr>
            <a:lvl4pPr>
              <a:buClr>
                <a:srgbClr val="CCA11B"/>
              </a:buClr>
              <a:defRPr sz="1800">
                <a:solidFill>
                  <a:srgbClr val="050032"/>
                </a:solidFill>
              </a:defRPr>
            </a:lvl4pPr>
            <a:lvl5pPr>
              <a:buClr>
                <a:srgbClr val="CCA11B"/>
              </a:buClr>
              <a:defRPr sz="1600">
                <a:solidFill>
                  <a:srgbClr val="05003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2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07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rgbClr val="05003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135001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CCA11B"/>
              </a:buClr>
              <a:defRPr sz="2200">
                <a:solidFill>
                  <a:srgbClr val="050032"/>
                </a:solidFill>
              </a:defRPr>
            </a:lvl1pPr>
            <a:lvl2pPr>
              <a:buClr>
                <a:srgbClr val="CCA11B"/>
              </a:buClr>
              <a:defRPr sz="1800">
                <a:solidFill>
                  <a:srgbClr val="05003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38632" y="1600200"/>
            <a:ext cx="484816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5003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Graphs/charts/images here</a:t>
            </a:r>
          </a:p>
        </p:txBody>
      </p:sp>
    </p:spTree>
    <p:extLst>
      <p:ext uri="{BB962C8B-B14F-4D97-AF65-F5344CB8AC3E}">
        <p14:creationId xmlns:p14="http://schemas.microsoft.com/office/powerpoint/2010/main" val="37586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48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rgbClr val="05003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310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Clr>
                <a:srgbClr val="CCA11B"/>
              </a:buClr>
              <a:defRPr sz="2400">
                <a:solidFill>
                  <a:srgbClr val="050032"/>
                </a:solidFill>
              </a:defRPr>
            </a:lvl1pPr>
            <a:lvl2pPr>
              <a:buClr>
                <a:srgbClr val="CCA11B"/>
              </a:buClr>
              <a:defRPr sz="2000">
                <a:solidFill>
                  <a:srgbClr val="050032"/>
                </a:solidFill>
              </a:defRPr>
            </a:lvl2pPr>
            <a:lvl3pPr>
              <a:buClr>
                <a:srgbClr val="CCA11B"/>
              </a:buClr>
              <a:defRPr sz="1800">
                <a:solidFill>
                  <a:srgbClr val="050032"/>
                </a:solidFill>
              </a:defRPr>
            </a:lvl3pPr>
            <a:lvl4pPr>
              <a:buClr>
                <a:srgbClr val="CCA11B"/>
              </a:buClr>
              <a:defRPr sz="1800">
                <a:solidFill>
                  <a:srgbClr val="050032"/>
                </a:solidFill>
              </a:defRPr>
            </a:lvl4pPr>
            <a:lvl5pPr>
              <a:buClr>
                <a:srgbClr val="CCA11B"/>
              </a:buClr>
              <a:defRPr sz="1600">
                <a:solidFill>
                  <a:srgbClr val="05003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07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rgbClr val="05003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135001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CCA11B"/>
              </a:buClr>
              <a:defRPr sz="2200">
                <a:solidFill>
                  <a:srgbClr val="050032"/>
                </a:solidFill>
              </a:defRPr>
            </a:lvl1pPr>
            <a:lvl2pPr>
              <a:buClr>
                <a:srgbClr val="CCA11B"/>
              </a:buClr>
              <a:defRPr sz="1800">
                <a:solidFill>
                  <a:srgbClr val="05003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38632" y="1600200"/>
            <a:ext cx="484816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5003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Graphs/charts/images here</a:t>
            </a:r>
          </a:p>
        </p:txBody>
      </p:sp>
    </p:spTree>
    <p:extLst>
      <p:ext uri="{BB962C8B-B14F-4D97-AF65-F5344CB8AC3E}">
        <p14:creationId xmlns:p14="http://schemas.microsoft.com/office/powerpoint/2010/main" val="327357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qip_backgroun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Picture 8" descr="HQIP-brand-device-graphi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82" y="2848600"/>
            <a:ext cx="2976425" cy="2976425"/>
          </a:xfrm>
          <a:prstGeom prst="rect">
            <a:avLst/>
          </a:prstGeom>
        </p:spPr>
      </p:pic>
      <p:pic>
        <p:nvPicPr>
          <p:cNvPr id="11" name="Picture 10" descr="HQIP-white-landscap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49" y="383524"/>
            <a:ext cx="3874999" cy="5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9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ip_background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29474"/>
            <a:ext cx="9144001" cy="62852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20652" y="922770"/>
            <a:ext cx="8305324" cy="0"/>
          </a:xfrm>
          <a:prstGeom prst="line">
            <a:avLst/>
          </a:prstGeom>
          <a:ln w="12700">
            <a:solidFill>
              <a:srgbClr val="CCA1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QIP-white-landscap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77" y="6362732"/>
            <a:ext cx="2352403" cy="352653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1514243" y="6378508"/>
            <a:ext cx="1884892" cy="703186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err="1"/>
              <a:t>www.hqip.org.uk</a:t>
            </a:r>
            <a:endParaRPr lang="en-US" sz="1600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-564706" y="6378508"/>
            <a:ext cx="1884892" cy="703186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/>
              <a:t>@HQIP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67" y="6330715"/>
            <a:ext cx="399386" cy="399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D483D-506A-B875-B0B8-891E03EA237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720" y="6330715"/>
            <a:ext cx="373034" cy="3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5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ip_background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29474"/>
            <a:ext cx="9144001" cy="62852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20652" y="922770"/>
            <a:ext cx="8305324" cy="0"/>
          </a:xfrm>
          <a:prstGeom prst="line">
            <a:avLst/>
          </a:prstGeom>
          <a:ln w="12700">
            <a:solidFill>
              <a:srgbClr val="CCA1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QIP-white-landscap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77" y="6362732"/>
            <a:ext cx="2352403" cy="352653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1514243" y="6378508"/>
            <a:ext cx="1884892" cy="703186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err="1"/>
              <a:t>www.hqip.org.uk</a:t>
            </a:r>
            <a:endParaRPr lang="en-US" sz="1600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-564706" y="6378508"/>
            <a:ext cx="1884892" cy="703186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/>
              <a:t>@HQIP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67" y="6355358"/>
            <a:ext cx="399386" cy="399386"/>
          </a:xfrm>
          <a:prstGeom prst="rect">
            <a:avLst/>
          </a:prstGeom>
        </p:spPr>
      </p:pic>
      <p:pic>
        <p:nvPicPr>
          <p:cNvPr id="5" name="Picture 4" descr="A white x in a black circle&#10;&#10;Description automatically generated">
            <a:extLst>
              <a:ext uri="{FF2B5EF4-FFF2-40B4-BE49-F238E27FC236}">
                <a16:creationId xmlns:a16="http://schemas.microsoft.com/office/drawing/2014/main" id="{41D7D9C6-82EA-74C8-E0F4-B24D5FF4F0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9589" y="6378508"/>
            <a:ext cx="362767" cy="3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8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 userDrawn="1"/>
        </p:nvSpPr>
        <p:spPr>
          <a:xfrm>
            <a:off x="-564706" y="6378508"/>
            <a:ext cx="1884892" cy="703186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/>
              <a:t>@HQIP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822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qip.org.uk/subscribe-for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hqip.org.uk/clinical-audit-awareness-wee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hqip.org.uk/clinical-audit-awareness-week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qip.org.uk/assets/Guidance/HQIP-Clinical-Audit-Simple-Guide-online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www.hqip.org.uk/clinical-audit-heroes-awards-202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hqip.org.uk/clinical-audit-awareness-wee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qip.org.uk/clinical-audit-awareness-week-2024-promotional-toolkit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42106-6A0E-7941-8675-CDBEAB3DDA0D}"/>
              </a:ext>
            </a:extLst>
          </p:cNvPr>
          <p:cNvSpPr txBox="1"/>
          <p:nvPr/>
        </p:nvSpPr>
        <p:spPr>
          <a:xfrm>
            <a:off x="399906" y="6326206"/>
            <a:ext cx="507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March 2024; 12:30-1pm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9908" y="1441271"/>
            <a:ext cx="8129434" cy="868729"/>
          </a:xfrm>
        </p:spPr>
        <p:txBody>
          <a:bodyPr/>
          <a:lstStyle/>
          <a:p>
            <a:r>
              <a:rPr lang="en-US" b="1" dirty="0"/>
              <a:t>Clinical Audit Awareness Week 2024</a:t>
            </a:r>
            <a:br>
              <a:rPr lang="en-US" b="1" dirty="0"/>
            </a:br>
            <a:r>
              <a:rPr lang="en-US" sz="2800" i="1" dirty="0"/>
              <a:t>featuring the Clinical Audit Heroes Awards</a:t>
            </a:r>
            <a:br>
              <a:rPr lang="en-US" sz="2800" dirty="0"/>
            </a:br>
            <a:r>
              <a:rPr lang="en-US" sz="2800" dirty="0">
                <a:solidFill>
                  <a:srgbClr val="CCA11B"/>
                </a:solidFill>
              </a:rPr>
              <a:t>24-28 June 2024 </a:t>
            </a:r>
            <a:br>
              <a:rPr lang="en-US" sz="2800" dirty="0"/>
            </a:br>
            <a:br>
              <a:rPr lang="en-US" dirty="0"/>
            </a:br>
            <a:br>
              <a:rPr lang="en-US" dirty="0"/>
            </a:br>
            <a:r>
              <a:rPr lang="en-US" sz="2800" dirty="0">
                <a:highlight>
                  <a:srgbClr val="CCA11B"/>
                </a:highlight>
                <a:latin typeface="+mn-lt"/>
                <a:ea typeface="+mn-ea"/>
                <a:cs typeface="+mn-cs"/>
              </a:rPr>
              <a:t>This event will start at 12:30pm</a:t>
            </a:r>
            <a:r>
              <a:rPr lang="en-US" sz="2800" dirty="0"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99908" y="5600816"/>
            <a:ext cx="3704083" cy="897597"/>
          </a:xfrm>
        </p:spPr>
        <p:txBody>
          <a:bodyPr/>
          <a:lstStyle/>
          <a:p>
            <a:r>
              <a:rPr lang="en-GB" sz="2000" dirty="0"/>
              <a:t>Professor Danny Keenan</a:t>
            </a:r>
            <a:br>
              <a:rPr lang="en-GB" sz="2000" dirty="0"/>
            </a:br>
            <a:r>
              <a:rPr lang="en-GB" sz="2000" dirty="0">
                <a:solidFill>
                  <a:srgbClr val="CCA11B"/>
                </a:solidFill>
              </a:rPr>
              <a:t>Medical Director, HQIP</a:t>
            </a:r>
          </a:p>
          <a:p>
            <a:endParaRPr lang="en-US" sz="2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9906" y="5132384"/>
            <a:ext cx="6792342" cy="89759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CCA11B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99908" y="5032977"/>
            <a:ext cx="3704083" cy="89759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Chris Gush</a:t>
            </a:r>
            <a:br>
              <a:rPr lang="en-GB" sz="2000" dirty="0"/>
            </a:br>
            <a:r>
              <a:rPr lang="en-GB" sz="2000" dirty="0">
                <a:solidFill>
                  <a:srgbClr val="CCA11B"/>
                </a:solidFill>
              </a:rPr>
              <a:t>CEO, HQIP</a:t>
            </a:r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D388D2-DFEC-9009-C5F4-5644AB238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14" y="418080"/>
            <a:ext cx="514536" cy="5145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FF280E-D187-5670-2852-7019ABC95433}"/>
              </a:ext>
            </a:extLst>
          </p:cNvPr>
          <p:cNvSpPr/>
          <p:nvPr/>
        </p:nvSpPr>
        <p:spPr>
          <a:xfrm flipH="1">
            <a:off x="5858540" y="2905827"/>
            <a:ext cx="2670802" cy="2942079"/>
          </a:xfrm>
          <a:prstGeom prst="rect">
            <a:avLst/>
          </a:prstGeom>
          <a:solidFill>
            <a:srgbClr val="0500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artoon character wearing a garment and cape&#10;&#10;Description automatically generated">
            <a:extLst>
              <a:ext uri="{FF2B5EF4-FFF2-40B4-BE49-F238E27FC236}">
                <a16:creationId xmlns:a16="http://schemas.microsoft.com/office/drawing/2014/main" id="{96BE5519-2BB0-8758-10F5-C54FE07E5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1915">
            <a:off x="5612634" y="3083829"/>
            <a:ext cx="3293254" cy="32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2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274638"/>
            <a:ext cx="8229600" cy="631449"/>
          </a:xfrm>
        </p:spPr>
        <p:txBody>
          <a:bodyPr/>
          <a:lstStyle/>
          <a:p>
            <a:r>
              <a:rPr lang="en-GB" dirty="0"/>
              <a:t>And there’s 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79" y="1035584"/>
            <a:ext cx="8434940" cy="5134678"/>
          </a:xfrm>
        </p:spPr>
        <p:txBody>
          <a:bodyPr/>
          <a:lstStyle/>
          <a:p>
            <a:pPr>
              <a:spcBef>
                <a:spcPts val="1176"/>
              </a:spcBef>
            </a:pPr>
            <a:r>
              <a:rPr lang="en-US" sz="2000" dirty="0"/>
              <a:t>Host of other activities / resources planned during Clinical Audit Awareness Week – watch this space…</a:t>
            </a:r>
          </a:p>
          <a:p>
            <a:pPr>
              <a:spcBef>
                <a:spcPts val="1176"/>
              </a:spcBef>
            </a:pPr>
            <a:r>
              <a:rPr lang="en-US" sz="2000" dirty="0"/>
              <a:t>Stay up-to-date: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Sign up to HQIP mailing list (monthly updates): </a:t>
            </a:r>
            <a:r>
              <a:rPr lang="en-US" dirty="0">
                <a:hlinkClick r:id="rId3"/>
              </a:rPr>
              <a:t>www.hqip.org.uk/subscribe-form</a:t>
            </a:r>
            <a:endParaRPr lang="en-US" dirty="0"/>
          </a:p>
          <a:p>
            <a:pPr lvl="1">
              <a:spcBef>
                <a:spcPts val="1176"/>
              </a:spcBef>
            </a:pPr>
            <a:r>
              <a:rPr lang="en-US" dirty="0"/>
              <a:t>Share on social media (#CAAW24)</a:t>
            </a:r>
          </a:p>
          <a:p>
            <a:pPr lvl="1">
              <a:spcBef>
                <a:spcPts val="1176"/>
              </a:spcBef>
            </a:pPr>
            <a:r>
              <a:rPr lang="en-US" dirty="0">
                <a:hlinkClick r:id="rId4"/>
              </a:rPr>
              <a:t>www.hqip.org.uk/clinical-audit-awareness-week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CA81A-FBB6-EEB4-2DBA-1087D79E2904}"/>
              </a:ext>
            </a:extLst>
          </p:cNvPr>
          <p:cNvSpPr txBox="1"/>
          <p:nvPr/>
        </p:nvSpPr>
        <p:spPr>
          <a:xfrm>
            <a:off x="6828768" y="5848251"/>
            <a:ext cx="485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176"/>
              </a:spcBef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Chris Gush, HQIP CEO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6CBD0-EBF0-BFC9-7D29-9AB281D2E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95" y="6393299"/>
            <a:ext cx="318305" cy="3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784" y="1585329"/>
            <a:ext cx="4874945" cy="636486"/>
          </a:xfrm>
        </p:spPr>
        <p:txBody>
          <a:bodyPr/>
          <a:lstStyle/>
          <a:p>
            <a:r>
              <a:rPr lang="en-GB" b="1" dirty="0"/>
              <a:t>Thank you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2106-6A0E-7941-8675-CDBEAB3DDA0D}"/>
              </a:ext>
            </a:extLst>
          </p:cNvPr>
          <p:cNvSpPr txBox="1"/>
          <p:nvPr/>
        </p:nvSpPr>
        <p:spPr>
          <a:xfrm>
            <a:off x="399906" y="5793015"/>
            <a:ext cx="5076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communications@hqip.org.uk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9906" y="4535679"/>
            <a:ext cx="4874945" cy="16229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Stay in touch:</a:t>
            </a:r>
            <a:endParaRPr lang="en-US" sz="2400" dirty="0">
              <a:solidFill>
                <a:srgbClr val="CCA11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A11B"/>
                </a:solidFill>
              </a:rPr>
              <a:t>Sign up to HQIP mailing list</a:t>
            </a:r>
            <a:endParaRPr lang="en-GB" sz="2400" dirty="0">
              <a:solidFill>
                <a:srgbClr val="CCA11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A11B"/>
                </a:solidFill>
              </a:rPr>
              <a:t>Follow on X: @HQIP</a:t>
            </a:r>
            <a:endParaRPr lang="en-GB" sz="2400" dirty="0">
              <a:solidFill>
                <a:srgbClr val="CCA11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42106-6A0E-7941-8675-CDBEAB3DDA0D}"/>
              </a:ext>
            </a:extLst>
          </p:cNvPr>
          <p:cNvSpPr txBox="1"/>
          <p:nvPr/>
        </p:nvSpPr>
        <p:spPr>
          <a:xfrm>
            <a:off x="449784" y="1903572"/>
            <a:ext cx="7480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CCA11B"/>
                </a:solidFill>
                <a:latin typeface="+mj-lt"/>
                <a:ea typeface="+mj-ea"/>
                <a:cs typeface="+mj-cs"/>
              </a:rPr>
              <a:t>www.hqip.org.uk/clinical-audit-awareness-week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2CC9C-C546-9CD5-7D97-D6507A210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14" y="418080"/>
            <a:ext cx="514536" cy="5145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D79AE6-85D9-A937-890C-72C274E6B6E4}"/>
              </a:ext>
            </a:extLst>
          </p:cNvPr>
          <p:cNvSpPr/>
          <p:nvPr/>
        </p:nvSpPr>
        <p:spPr>
          <a:xfrm>
            <a:off x="5274850" y="2874528"/>
            <a:ext cx="3316257" cy="2918487"/>
          </a:xfrm>
          <a:prstGeom prst="rect">
            <a:avLst/>
          </a:prstGeom>
          <a:solidFill>
            <a:srgbClr val="0500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44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33" y="274638"/>
            <a:ext cx="8229600" cy="797704"/>
          </a:xfrm>
        </p:spPr>
        <p:txBody>
          <a:bodyPr/>
          <a:lstStyle/>
          <a:p>
            <a:r>
              <a:rPr lang="en-US" dirty="0"/>
              <a:t>Welcome &amp; introduction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920CE-1740-5E23-500E-ABC51CD615A1}"/>
              </a:ext>
            </a:extLst>
          </p:cNvPr>
          <p:cNvSpPr txBox="1"/>
          <p:nvPr/>
        </p:nvSpPr>
        <p:spPr>
          <a:xfrm>
            <a:off x="6828768" y="5848251"/>
            <a:ext cx="485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176"/>
              </a:spcBef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Chris Gush, HQIP CEO</a:t>
            </a:r>
          </a:p>
        </p:txBody>
      </p:sp>
      <p:pic>
        <p:nvPicPr>
          <p:cNvPr id="6" name="Picture 5" descr="A blue and yellow banner with white text&#10;&#10;Description automatically generated">
            <a:extLst>
              <a:ext uri="{FF2B5EF4-FFF2-40B4-BE49-F238E27FC236}">
                <a16:creationId xmlns:a16="http://schemas.microsoft.com/office/drawing/2014/main" id="{AF31B370-6C68-5D46-0E83-A3E06D950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02" y="1072341"/>
            <a:ext cx="8139565" cy="3495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A7C1B-E066-E33B-0AFD-D51A5D320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95" y="6393299"/>
            <a:ext cx="318305" cy="31830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C67FF9-1FEE-E311-9F46-0D34872A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38" y="4617391"/>
            <a:ext cx="8428211" cy="1294306"/>
          </a:xfrm>
        </p:spPr>
        <p:txBody>
          <a:bodyPr/>
          <a:lstStyle/>
          <a:p>
            <a:pPr>
              <a:spcBef>
                <a:spcPts val="1176"/>
              </a:spcBef>
            </a:pPr>
            <a:r>
              <a:rPr lang="en-US" sz="2000" dirty="0"/>
              <a:t>24-28 June 2024, in collaboration with N-QI-CAN</a:t>
            </a:r>
          </a:p>
          <a:p>
            <a:pPr>
              <a:spcBef>
                <a:spcPts val="1176"/>
              </a:spcBef>
            </a:pPr>
            <a:r>
              <a:rPr lang="en-US" sz="2000" dirty="0"/>
              <a:t>Clinical Audit Heroes Awards</a:t>
            </a:r>
          </a:p>
          <a:p>
            <a:pPr>
              <a:spcBef>
                <a:spcPts val="1176"/>
              </a:spcBef>
            </a:pPr>
            <a:r>
              <a:rPr lang="en-US" sz="2000" dirty="0"/>
              <a:t>#CAAW24 – </a:t>
            </a:r>
            <a:r>
              <a:rPr lang="en-US" sz="2000" dirty="0">
                <a:hlinkClick r:id="rId5"/>
              </a:rPr>
              <a:t>www.hqip.org.uk/clinical-audit-awareness-week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486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53F70A-CD96-9A9E-97D6-015FC91BA9B7}"/>
              </a:ext>
            </a:extLst>
          </p:cNvPr>
          <p:cNvSpPr txBox="1">
            <a:spLocks/>
          </p:cNvSpPr>
          <p:nvPr/>
        </p:nvSpPr>
        <p:spPr>
          <a:xfrm>
            <a:off x="374968" y="961228"/>
            <a:ext cx="8229599" cy="53031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fontAlgn="auto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CCA11B"/>
              </a:buClr>
              <a:buSzTx/>
              <a:buFont typeface="Arial"/>
              <a:buChar char="•"/>
              <a:tabLst/>
              <a:defRPr/>
            </a:pPr>
            <a:r>
              <a:rPr lang="en-US" sz="2000" dirty="0">
                <a:solidFill>
                  <a:srgbClr val="050032"/>
                </a:solidFill>
                <a:latin typeface="+mn-lt"/>
                <a:ea typeface="+mn-ea"/>
                <a:cs typeface="+mn-cs"/>
              </a:rPr>
              <a:t>Strength to strength </a:t>
            </a:r>
            <a:r>
              <a:rPr lang="en-US" sz="2000" dirty="0" err="1">
                <a:solidFill>
                  <a:srgbClr val="050032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2000" dirty="0">
                <a:solidFill>
                  <a:srgbClr val="050032"/>
                </a:solidFill>
                <a:latin typeface="+mn-lt"/>
                <a:ea typeface="+mn-ea"/>
                <a:cs typeface="+mn-cs"/>
              </a:rPr>
              <a:t> new approach with NATCAN (National Cancer Centre)</a:t>
            </a:r>
          </a:p>
          <a:p>
            <a:pPr marL="800100" marR="0" lvl="2" indent="-342900" fontAlgn="auto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CCA11B"/>
              </a:buClr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lang="en-GB" sz="2000" dirty="0">
                <a:solidFill>
                  <a:srgbClr val="050032"/>
                </a:solidFill>
              </a:rPr>
              <a:t>Creating insights</a:t>
            </a:r>
          </a:p>
          <a:p>
            <a:pPr marL="800100" marR="0" lvl="2" indent="-342900" fontAlgn="auto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CCA11B"/>
              </a:buClr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lang="en-GB" sz="2000" dirty="0">
                <a:solidFill>
                  <a:srgbClr val="050032"/>
                </a:solidFill>
              </a:rPr>
              <a:t>Enabling improvements in quality</a:t>
            </a:r>
          </a:p>
          <a:p>
            <a:pPr marL="800100" marR="0" lvl="2" indent="-342900" fontAlgn="auto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CCA11B"/>
              </a:buClr>
              <a:buSzTx/>
              <a:buFont typeface="Courier New" panose="02070309020205020404" pitchFamily="49" charset="0"/>
              <a:buChar char="-"/>
              <a:tabLst/>
              <a:defRPr/>
            </a:pPr>
            <a:r>
              <a:rPr lang="en-GB" sz="2000" dirty="0">
                <a:solidFill>
                  <a:srgbClr val="050032"/>
                </a:solidFill>
              </a:rPr>
              <a:t>Learning &amp; sustaining impact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CCA11B"/>
              </a:buClr>
              <a:buSzTx/>
              <a:buFont typeface="Arial"/>
              <a:buChar char="•"/>
              <a:tabLst/>
              <a:defRPr/>
            </a:pPr>
            <a:r>
              <a:rPr lang="en-US" sz="2000" dirty="0">
                <a:solidFill>
                  <a:srgbClr val="050032"/>
                </a:solidFill>
                <a:latin typeface="+mn-lt"/>
                <a:ea typeface="+mn-ea"/>
                <a:cs typeface="+mn-cs"/>
              </a:rPr>
              <a:t>Improvements to support implementation of recommendations</a:t>
            </a:r>
          </a:p>
          <a:p>
            <a:pPr marL="800100" lvl="2" indent="-342900"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buFont typeface="Courier New" panose="02070309020205020404" pitchFamily="49" charset="0"/>
              <a:buChar char="-"/>
              <a:defRPr/>
            </a:pPr>
            <a:r>
              <a:rPr lang="en-US" sz="2000" dirty="0">
                <a:solidFill>
                  <a:srgbClr val="050032"/>
                </a:solidFill>
              </a:rPr>
              <a:t>State of the Nation summaries</a:t>
            </a:r>
          </a:p>
          <a:p>
            <a:pPr marL="800100" lvl="2" indent="-342900"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buFont typeface="Courier New" panose="02070309020205020404" pitchFamily="49" charset="0"/>
              <a:buChar char="-"/>
              <a:defRPr/>
            </a:pPr>
            <a:r>
              <a:rPr lang="en-US" sz="2000" dirty="0">
                <a:solidFill>
                  <a:srgbClr val="050032"/>
                </a:solidFill>
              </a:rPr>
              <a:t>Reduced number of metrics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CCA11B"/>
              </a:buClr>
              <a:buSzTx/>
              <a:buFont typeface="Arial"/>
              <a:buChar char="•"/>
              <a:tabLst/>
              <a:defRPr/>
            </a:pPr>
            <a:r>
              <a:rPr lang="en-GB" sz="2000" dirty="0">
                <a:solidFill>
                  <a:srgbClr val="050032"/>
                </a:solidFill>
                <a:latin typeface="+mn-lt"/>
                <a:ea typeface="+mn-ea"/>
                <a:cs typeface="+mn-cs"/>
              </a:rPr>
              <a:t>National Clinical Audit Benchmarking (NCAB) tool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CCA11B"/>
              </a:buClr>
              <a:buSzTx/>
              <a:buFont typeface="Arial"/>
              <a:buChar char="•"/>
              <a:tabLst/>
              <a:defRPr/>
            </a:pPr>
            <a:r>
              <a:rPr lang="en-GB" sz="2000" dirty="0">
                <a:solidFill>
                  <a:srgbClr val="050032"/>
                </a:solidFill>
                <a:latin typeface="+mn-lt"/>
                <a:ea typeface="+mn-ea"/>
                <a:cs typeface="+mn-cs"/>
              </a:rPr>
              <a:t>Outliers – guidance published 2024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CCA11B"/>
              </a:buClr>
              <a:buSzTx/>
              <a:buFont typeface="Arial"/>
              <a:buChar char="•"/>
              <a:tabLst/>
              <a:defRPr/>
            </a:pPr>
            <a:r>
              <a:rPr lang="en-GB" sz="2000" dirty="0">
                <a:solidFill>
                  <a:srgbClr val="050032"/>
                </a:solidFill>
                <a:latin typeface="+mn-lt"/>
                <a:ea typeface="+mn-ea"/>
                <a:cs typeface="+mn-cs"/>
              </a:rPr>
              <a:t>Future of clinical audit</a:t>
            </a:r>
          </a:p>
          <a:p>
            <a:pPr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defRPr/>
            </a:pPr>
            <a:r>
              <a:rPr lang="en-GB" sz="2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Quality improvement can - and must - follow on from clinical audit…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AB7A36C-0F0C-CABF-702C-53962C3B6B6B}"/>
              </a:ext>
            </a:extLst>
          </p:cNvPr>
          <p:cNvSpPr txBox="1">
            <a:spLocks/>
          </p:cNvSpPr>
          <p:nvPr/>
        </p:nvSpPr>
        <p:spPr>
          <a:xfrm>
            <a:off x="539433" y="274638"/>
            <a:ext cx="8229600" cy="7977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50032"/>
                </a:solidFill>
              </a:rPr>
              <a:t>Clinical audit</a:t>
            </a:r>
            <a:endParaRPr lang="en-GB" sz="2800" b="1" dirty="0">
              <a:solidFill>
                <a:srgbClr val="050032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3834AF1-C1D0-C527-A454-CBE5F10AD288}"/>
              </a:ext>
            </a:extLst>
          </p:cNvPr>
          <p:cNvSpPr txBox="1">
            <a:spLocks/>
          </p:cNvSpPr>
          <p:nvPr/>
        </p:nvSpPr>
        <p:spPr>
          <a:xfrm>
            <a:off x="691833" y="427038"/>
            <a:ext cx="8229600" cy="7977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19148-9646-DA72-AE36-72A7E8AF978A}"/>
              </a:ext>
            </a:extLst>
          </p:cNvPr>
          <p:cNvSpPr txBox="1"/>
          <p:nvPr/>
        </p:nvSpPr>
        <p:spPr>
          <a:xfrm>
            <a:off x="4824345" y="5852156"/>
            <a:ext cx="485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176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Prof Danny Keenan, HQIP Medical Director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38C631-0D14-68D7-B6F1-B47871B77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95" y="6393299"/>
            <a:ext cx="318305" cy="3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3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BC4E7F-AB92-12A5-707B-2EDC2804C958}"/>
              </a:ext>
            </a:extLst>
          </p:cNvPr>
          <p:cNvSpPr txBox="1">
            <a:spLocks/>
          </p:cNvSpPr>
          <p:nvPr/>
        </p:nvSpPr>
        <p:spPr>
          <a:xfrm>
            <a:off x="712608" y="2794863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B78C30"/>
                </a:solidFill>
                <a:latin typeface="Arial" pitchFamily="34" charset="0"/>
                <a:cs typeface="Arial" pitchFamily="34" charset="0"/>
              </a:rPr>
              <a:t>Audit cycle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85F422F6-F5D2-2CF7-3024-325D9F52BD56}"/>
              </a:ext>
            </a:extLst>
          </p:cNvPr>
          <p:cNvSpPr/>
          <p:nvPr/>
        </p:nvSpPr>
        <p:spPr>
          <a:xfrm>
            <a:off x="4937279" y="286314"/>
            <a:ext cx="2637791" cy="1062632"/>
          </a:xfrm>
          <a:custGeom>
            <a:avLst/>
            <a:gdLst>
              <a:gd name="connsiteX0" fmla="*/ 0 w 1062632"/>
              <a:gd name="connsiteY0" fmla="*/ 0 h 1062632"/>
              <a:gd name="connsiteX1" fmla="*/ 1062632 w 1062632"/>
              <a:gd name="connsiteY1" fmla="*/ 0 h 1062632"/>
              <a:gd name="connsiteX2" fmla="*/ 1062632 w 1062632"/>
              <a:gd name="connsiteY2" fmla="*/ 1062632 h 1062632"/>
              <a:gd name="connsiteX3" fmla="*/ 0 w 1062632"/>
              <a:gd name="connsiteY3" fmla="*/ 1062632 h 1062632"/>
              <a:gd name="connsiteX4" fmla="*/ 0 w 1062632"/>
              <a:gd name="connsiteY4" fmla="*/ 0 h 106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632" h="1062632">
                <a:moveTo>
                  <a:pt x="0" y="0"/>
                </a:moveTo>
                <a:lnTo>
                  <a:pt x="1062632" y="0"/>
                </a:lnTo>
                <a:lnTo>
                  <a:pt x="1062632" y="1062632"/>
                </a:lnTo>
                <a:lnTo>
                  <a:pt x="0" y="1062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97" tIns="25397" rIns="25397" bIns="25397" numCol="1" spcCol="1270" anchor="ctr" anchorCtr="0">
            <a:noAutofit/>
          </a:bodyPr>
          <a:lstStyle/>
          <a:p>
            <a:pPr marL="0" marR="0" lvl="0" indent="0" algn="ctr" defTabSz="88889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Identify a topic that is important to audit</a:t>
            </a:r>
            <a:endParaRPr kumimoji="0" lang="en-GB" sz="18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BC5410E3-4E0A-681F-BBDC-380977D6B3F7}"/>
              </a:ext>
            </a:extLst>
          </p:cNvPr>
          <p:cNvSpPr/>
          <p:nvPr/>
        </p:nvSpPr>
        <p:spPr>
          <a:xfrm>
            <a:off x="6306950" y="2003827"/>
            <a:ext cx="2635258" cy="1062632"/>
          </a:xfrm>
          <a:custGeom>
            <a:avLst/>
            <a:gdLst>
              <a:gd name="connsiteX0" fmla="*/ 0 w 1062632"/>
              <a:gd name="connsiteY0" fmla="*/ 0 h 1062632"/>
              <a:gd name="connsiteX1" fmla="*/ 1062632 w 1062632"/>
              <a:gd name="connsiteY1" fmla="*/ 0 h 1062632"/>
              <a:gd name="connsiteX2" fmla="*/ 1062632 w 1062632"/>
              <a:gd name="connsiteY2" fmla="*/ 1062632 h 1062632"/>
              <a:gd name="connsiteX3" fmla="*/ 0 w 1062632"/>
              <a:gd name="connsiteY3" fmla="*/ 1062632 h 1062632"/>
              <a:gd name="connsiteX4" fmla="*/ 0 w 1062632"/>
              <a:gd name="connsiteY4" fmla="*/ 0 h 106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632" h="1062632">
                <a:moveTo>
                  <a:pt x="0" y="0"/>
                </a:moveTo>
                <a:lnTo>
                  <a:pt x="1062632" y="0"/>
                </a:lnTo>
                <a:lnTo>
                  <a:pt x="1062632" y="1062632"/>
                </a:lnTo>
                <a:lnTo>
                  <a:pt x="0" y="1062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97" tIns="25397" rIns="25397" bIns="25397" numCol="1" spcCol="1270" anchor="ctr" anchorCtr="0">
            <a:noAutofit/>
          </a:bodyPr>
          <a:lstStyle/>
          <a:p>
            <a:pPr marL="0" marR="0" lvl="0" indent="0" algn="ctr" defTabSz="88889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Establish the authoritative standards against which to audit</a:t>
            </a:r>
            <a:endParaRPr kumimoji="0" lang="en-GB" sz="18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75FCE6AB-9B62-B575-2017-313F854EC574}"/>
              </a:ext>
            </a:extLst>
          </p:cNvPr>
          <p:cNvSpPr/>
          <p:nvPr/>
        </p:nvSpPr>
        <p:spPr>
          <a:xfrm>
            <a:off x="5818119" y="4145527"/>
            <a:ext cx="3124087" cy="1062632"/>
          </a:xfrm>
          <a:custGeom>
            <a:avLst/>
            <a:gdLst>
              <a:gd name="connsiteX0" fmla="*/ 0 w 1062632"/>
              <a:gd name="connsiteY0" fmla="*/ 0 h 1062632"/>
              <a:gd name="connsiteX1" fmla="*/ 1062632 w 1062632"/>
              <a:gd name="connsiteY1" fmla="*/ 0 h 1062632"/>
              <a:gd name="connsiteX2" fmla="*/ 1062632 w 1062632"/>
              <a:gd name="connsiteY2" fmla="*/ 1062632 h 1062632"/>
              <a:gd name="connsiteX3" fmla="*/ 0 w 1062632"/>
              <a:gd name="connsiteY3" fmla="*/ 1062632 h 1062632"/>
              <a:gd name="connsiteX4" fmla="*/ 0 w 1062632"/>
              <a:gd name="connsiteY4" fmla="*/ 0 h 106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632" h="1062632">
                <a:moveTo>
                  <a:pt x="0" y="0"/>
                </a:moveTo>
                <a:lnTo>
                  <a:pt x="1062632" y="0"/>
                </a:lnTo>
                <a:lnTo>
                  <a:pt x="1062632" y="1062632"/>
                </a:lnTo>
                <a:lnTo>
                  <a:pt x="0" y="1062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97" tIns="25397" rIns="25397" bIns="25397" numCol="1" spcCol="1270" anchor="ctr" anchorCtr="0">
            <a:noAutofit/>
          </a:bodyPr>
          <a:lstStyle/>
          <a:p>
            <a:pPr marL="0" marR="0" lvl="0" indent="0" algn="ctr" defTabSz="88889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Develop clear criteria that will measure performance against the agreed standard</a:t>
            </a:r>
            <a:endParaRPr kumimoji="0" lang="en-GB" sz="18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0CA021A-758C-9268-A1C3-5C1552F74991}"/>
              </a:ext>
            </a:extLst>
          </p:cNvPr>
          <p:cNvSpPr/>
          <p:nvPr/>
        </p:nvSpPr>
        <p:spPr>
          <a:xfrm>
            <a:off x="3910696" y="4981715"/>
            <a:ext cx="958926" cy="1062632"/>
          </a:xfrm>
          <a:custGeom>
            <a:avLst/>
            <a:gdLst>
              <a:gd name="connsiteX0" fmla="*/ 0 w 1062632"/>
              <a:gd name="connsiteY0" fmla="*/ 0 h 1062632"/>
              <a:gd name="connsiteX1" fmla="*/ 1062632 w 1062632"/>
              <a:gd name="connsiteY1" fmla="*/ 0 h 1062632"/>
              <a:gd name="connsiteX2" fmla="*/ 1062632 w 1062632"/>
              <a:gd name="connsiteY2" fmla="*/ 1062632 h 1062632"/>
              <a:gd name="connsiteX3" fmla="*/ 0 w 1062632"/>
              <a:gd name="connsiteY3" fmla="*/ 1062632 h 1062632"/>
              <a:gd name="connsiteX4" fmla="*/ 0 w 1062632"/>
              <a:gd name="connsiteY4" fmla="*/ 0 h 106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632" h="1062632">
                <a:moveTo>
                  <a:pt x="0" y="0"/>
                </a:moveTo>
                <a:lnTo>
                  <a:pt x="1062632" y="0"/>
                </a:lnTo>
                <a:lnTo>
                  <a:pt x="1062632" y="1062632"/>
                </a:lnTo>
                <a:lnTo>
                  <a:pt x="0" y="1062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97" tIns="25397" rIns="25397" bIns="25397" numCol="1" spcCol="1270" anchor="ctr" anchorCtr="0">
            <a:noAutofit/>
          </a:bodyPr>
          <a:lstStyle/>
          <a:p>
            <a:pPr marL="0" marR="0" lvl="0" indent="0" algn="ctr" defTabSz="88889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 data and report results</a:t>
            </a:r>
            <a:endParaRPr kumimoji="0" lang="en-GB" sz="18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6971D95-D68C-3F1C-4021-64232BA44038}"/>
              </a:ext>
            </a:extLst>
          </p:cNvPr>
          <p:cNvSpPr/>
          <p:nvPr/>
        </p:nvSpPr>
        <p:spPr>
          <a:xfrm>
            <a:off x="625792" y="4145527"/>
            <a:ext cx="2296501" cy="1062632"/>
          </a:xfrm>
          <a:custGeom>
            <a:avLst/>
            <a:gdLst>
              <a:gd name="connsiteX0" fmla="*/ 0 w 1062632"/>
              <a:gd name="connsiteY0" fmla="*/ 0 h 1062632"/>
              <a:gd name="connsiteX1" fmla="*/ 1062632 w 1062632"/>
              <a:gd name="connsiteY1" fmla="*/ 0 h 1062632"/>
              <a:gd name="connsiteX2" fmla="*/ 1062632 w 1062632"/>
              <a:gd name="connsiteY2" fmla="*/ 1062632 h 1062632"/>
              <a:gd name="connsiteX3" fmla="*/ 0 w 1062632"/>
              <a:gd name="connsiteY3" fmla="*/ 1062632 h 1062632"/>
              <a:gd name="connsiteX4" fmla="*/ 0 w 1062632"/>
              <a:gd name="connsiteY4" fmla="*/ 0 h 106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632" h="1062632">
                <a:moveTo>
                  <a:pt x="0" y="0"/>
                </a:moveTo>
                <a:lnTo>
                  <a:pt x="1062632" y="0"/>
                </a:lnTo>
                <a:lnTo>
                  <a:pt x="1062632" y="1062632"/>
                </a:lnTo>
                <a:lnTo>
                  <a:pt x="0" y="1062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97" tIns="25397" rIns="25397" bIns="25397" numCol="1" spcCol="1270" anchor="ctr" anchorCtr="0">
            <a:noAutofit/>
          </a:bodyPr>
          <a:lstStyle/>
          <a:p>
            <a:pPr marL="0" marR="0" lvl="0" indent="0" algn="ctr" defTabSz="88889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Agree an improvement plan with stakeholders</a:t>
            </a:r>
            <a:endParaRPr kumimoji="0" lang="en-GB" sz="18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7A01C11D-6A08-1D0C-69E1-9222DED3994F}"/>
              </a:ext>
            </a:extLst>
          </p:cNvPr>
          <p:cNvSpPr/>
          <p:nvPr/>
        </p:nvSpPr>
        <p:spPr>
          <a:xfrm>
            <a:off x="265751" y="1780534"/>
            <a:ext cx="2167712" cy="1062632"/>
          </a:xfrm>
          <a:custGeom>
            <a:avLst/>
            <a:gdLst>
              <a:gd name="connsiteX0" fmla="*/ 0 w 1062632"/>
              <a:gd name="connsiteY0" fmla="*/ 0 h 1062632"/>
              <a:gd name="connsiteX1" fmla="*/ 1062632 w 1062632"/>
              <a:gd name="connsiteY1" fmla="*/ 0 h 1062632"/>
              <a:gd name="connsiteX2" fmla="*/ 1062632 w 1062632"/>
              <a:gd name="connsiteY2" fmla="*/ 1062632 h 1062632"/>
              <a:gd name="connsiteX3" fmla="*/ 0 w 1062632"/>
              <a:gd name="connsiteY3" fmla="*/ 1062632 h 1062632"/>
              <a:gd name="connsiteX4" fmla="*/ 0 w 1062632"/>
              <a:gd name="connsiteY4" fmla="*/ 0 h 106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632" h="1062632">
                <a:moveTo>
                  <a:pt x="0" y="0"/>
                </a:moveTo>
                <a:lnTo>
                  <a:pt x="1062632" y="0"/>
                </a:lnTo>
                <a:lnTo>
                  <a:pt x="1062632" y="1062632"/>
                </a:lnTo>
                <a:lnTo>
                  <a:pt x="0" y="1062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97" tIns="25397" rIns="25397" bIns="25397" numCol="1" spcCol="1270" anchor="ctr" anchorCtr="0">
            <a:noAutofit/>
          </a:bodyPr>
          <a:lstStyle/>
          <a:p>
            <a:pPr marL="0" marR="0" lvl="0" indent="0" algn="ctr" defTabSz="88889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Implement the improvements</a:t>
            </a:r>
            <a:endParaRPr kumimoji="0" lang="en-GB" sz="18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D155EF6F-501F-8EB8-F440-418CEF44F229}"/>
              </a:ext>
            </a:extLst>
          </p:cNvPr>
          <p:cNvSpPr/>
          <p:nvPr/>
        </p:nvSpPr>
        <p:spPr>
          <a:xfrm>
            <a:off x="-201793" y="286314"/>
            <a:ext cx="4004925" cy="1062632"/>
          </a:xfrm>
          <a:custGeom>
            <a:avLst/>
            <a:gdLst>
              <a:gd name="connsiteX0" fmla="*/ 0 w 1062632"/>
              <a:gd name="connsiteY0" fmla="*/ 0 h 1062632"/>
              <a:gd name="connsiteX1" fmla="*/ 1062632 w 1062632"/>
              <a:gd name="connsiteY1" fmla="*/ 0 h 1062632"/>
              <a:gd name="connsiteX2" fmla="*/ 1062632 w 1062632"/>
              <a:gd name="connsiteY2" fmla="*/ 1062632 h 1062632"/>
              <a:gd name="connsiteX3" fmla="*/ 0 w 1062632"/>
              <a:gd name="connsiteY3" fmla="*/ 1062632 h 1062632"/>
              <a:gd name="connsiteX4" fmla="*/ 0 w 1062632"/>
              <a:gd name="connsiteY4" fmla="*/ 0 h 106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632" h="1062632">
                <a:moveTo>
                  <a:pt x="0" y="0"/>
                </a:moveTo>
                <a:lnTo>
                  <a:pt x="1062632" y="0"/>
                </a:lnTo>
                <a:lnTo>
                  <a:pt x="1062632" y="1062632"/>
                </a:lnTo>
                <a:lnTo>
                  <a:pt x="0" y="1062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97" tIns="25397" rIns="25397" bIns="25397" numCol="1" spcCol="1270" anchor="ctr" anchorCtr="0">
            <a:noAutofit/>
          </a:bodyPr>
          <a:lstStyle/>
          <a:p>
            <a:pPr marL="0" marR="0" lvl="0" indent="0" algn="ctr" defTabSz="88889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Repeat the data collection to measure if improvement has occurred</a:t>
            </a:r>
            <a:endParaRPr kumimoji="0" lang="en-GB" sz="18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Circular Arrow 9">
            <a:extLst>
              <a:ext uri="{FF2B5EF4-FFF2-40B4-BE49-F238E27FC236}">
                <a16:creationId xmlns:a16="http://schemas.microsoft.com/office/drawing/2014/main" id="{2D3EFD83-3F1C-ED71-FAB6-98742C2EE2CD}"/>
              </a:ext>
            </a:extLst>
          </p:cNvPr>
          <p:cNvSpPr/>
          <p:nvPr/>
        </p:nvSpPr>
        <p:spPr>
          <a:xfrm>
            <a:off x="1614195" y="342449"/>
            <a:ext cx="5512022" cy="5512022"/>
          </a:xfrm>
          <a:prstGeom prst="circularArrow">
            <a:avLst>
              <a:gd name="adj1" fmla="val 3759"/>
              <a:gd name="adj2" fmla="val 234537"/>
              <a:gd name="adj3" fmla="val 19828263"/>
              <a:gd name="adj4" fmla="val 18604381"/>
              <a:gd name="adj5" fmla="val 4386"/>
            </a:avLst>
          </a:prstGeom>
          <a:solidFill>
            <a:srgbClr val="B78C30"/>
          </a:solidFill>
          <a:ln>
            <a:solidFill>
              <a:srgbClr val="B78C3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Circular Arrow 10">
            <a:extLst>
              <a:ext uri="{FF2B5EF4-FFF2-40B4-BE49-F238E27FC236}">
                <a16:creationId xmlns:a16="http://schemas.microsoft.com/office/drawing/2014/main" id="{D52FC197-4A18-9183-1E6F-3641AAE09CD7}"/>
              </a:ext>
            </a:extLst>
          </p:cNvPr>
          <p:cNvSpPr/>
          <p:nvPr/>
        </p:nvSpPr>
        <p:spPr>
          <a:xfrm>
            <a:off x="1614195" y="342449"/>
            <a:ext cx="5512022" cy="5512022"/>
          </a:xfrm>
          <a:prstGeom prst="circularArrow">
            <a:avLst>
              <a:gd name="adj1" fmla="val 3759"/>
              <a:gd name="adj2" fmla="val 234537"/>
              <a:gd name="adj3" fmla="val 1231372"/>
              <a:gd name="adj4" fmla="val 21556541"/>
              <a:gd name="adj5" fmla="val 4386"/>
            </a:avLst>
          </a:prstGeom>
          <a:solidFill>
            <a:srgbClr val="B78C30"/>
          </a:solidFill>
          <a:ln>
            <a:solidFill>
              <a:srgbClr val="B78C3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Circular Arrow 12">
            <a:extLst>
              <a:ext uri="{FF2B5EF4-FFF2-40B4-BE49-F238E27FC236}">
                <a16:creationId xmlns:a16="http://schemas.microsoft.com/office/drawing/2014/main" id="{1BE17E00-81BD-D2E5-D884-6C44D9ADE500}"/>
              </a:ext>
            </a:extLst>
          </p:cNvPr>
          <p:cNvSpPr/>
          <p:nvPr/>
        </p:nvSpPr>
        <p:spPr>
          <a:xfrm>
            <a:off x="1614195" y="342449"/>
            <a:ext cx="5512022" cy="5512022"/>
          </a:xfrm>
          <a:prstGeom prst="circularArrow">
            <a:avLst>
              <a:gd name="adj1" fmla="val 3759"/>
              <a:gd name="adj2" fmla="val 234537"/>
              <a:gd name="adj3" fmla="val 7258650"/>
              <a:gd name="adj4" fmla="val 6126918"/>
              <a:gd name="adj5" fmla="val 4386"/>
            </a:avLst>
          </a:prstGeom>
          <a:solidFill>
            <a:srgbClr val="B78C30"/>
          </a:solidFill>
          <a:ln>
            <a:solidFill>
              <a:srgbClr val="B78C3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Circular Arrow 13">
            <a:extLst>
              <a:ext uri="{FF2B5EF4-FFF2-40B4-BE49-F238E27FC236}">
                <a16:creationId xmlns:a16="http://schemas.microsoft.com/office/drawing/2014/main" id="{C889C18E-4316-0CF8-FA73-F38C777108D4}"/>
              </a:ext>
            </a:extLst>
          </p:cNvPr>
          <p:cNvSpPr/>
          <p:nvPr/>
        </p:nvSpPr>
        <p:spPr>
          <a:xfrm>
            <a:off x="1614195" y="342449"/>
            <a:ext cx="5512022" cy="5512022"/>
          </a:xfrm>
          <a:prstGeom prst="circularArrow">
            <a:avLst>
              <a:gd name="adj1" fmla="val 3759"/>
              <a:gd name="adj2" fmla="val 234537"/>
              <a:gd name="adj3" fmla="val 10608922"/>
              <a:gd name="adj4" fmla="val 9334090"/>
              <a:gd name="adj5" fmla="val 4386"/>
            </a:avLst>
          </a:prstGeom>
          <a:solidFill>
            <a:srgbClr val="B78C30"/>
          </a:solidFill>
          <a:ln>
            <a:solidFill>
              <a:srgbClr val="B78C3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Circular Arrow 14">
            <a:extLst>
              <a:ext uri="{FF2B5EF4-FFF2-40B4-BE49-F238E27FC236}">
                <a16:creationId xmlns:a16="http://schemas.microsoft.com/office/drawing/2014/main" id="{3B263D08-2BEE-2C88-11E2-BA502FF076AB}"/>
              </a:ext>
            </a:extLst>
          </p:cNvPr>
          <p:cNvSpPr/>
          <p:nvPr/>
        </p:nvSpPr>
        <p:spPr>
          <a:xfrm>
            <a:off x="1614195" y="342449"/>
            <a:ext cx="5512022" cy="5512022"/>
          </a:xfrm>
          <a:prstGeom prst="circularArrow">
            <a:avLst>
              <a:gd name="adj1" fmla="val 3759"/>
              <a:gd name="adj2" fmla="val 234537"/>
              <a:gd name="adj3" fmla="val 13561082"/>
              <a:gd name="adj4" fmla="val 12337200"/>
              <a:gd name="adj5" fmla="val 4386"/>
            </a:avLst>
          </a:prstGeom>
          <a:solidFill>
            <a:srgbClr val="B78C30"/>
          </a:solidFill>
          <a:ln>
            <a:solidFill>
              <a:srgbClr val="B78C3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Circular Arrow 15">
            <a:extLst>
              <a:ext uri="{FF2B5EF4-FFF2-40B4-BE49-F238E27FC236}">
                <a16:creationId xmlns:a16="http://schemas.microsoft.com/office/drawing/2014/main" id="{B79FE2A1-B4FD-890A-A0A3-6FBFDE98850A}"/>
              </a:ext>
            </a:extLst>
          </p:cNvPr>
          <p:cNvSpPr/>
          <p:nvPr/>
        </p:nvSpPr>
        <p:spPr>
          <a:xfrm>
            <a:off x="1614195" y="342449"/>
            <a:ext cx="5512022" cy="5512022"/>
          </a:xfrm>
          <a:prstGeom prst="circularArrow">
            <a:avLst>
              <a:gd name="adj1" fmla="val 3759"/>
              <a:gd name="adj2" fmla="val 234537"/>
              <a:gd name="adj3" fmla="val 16742122"/>
              <a:gd name="adj4" fmla="val 15423340"/>
              <a:gd name="adj5" fmla="val 4386"/>
            </a:avLst>
          </a:prstGeom>
          <a:solidFill>
            <a:srgbClr val="B78C30"/>
          </a:solidFill>
          <a:ln>
            <a:solidFill>
              <a:srgbClr val="B78C3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4DE788-40FD-795F-A656-28E359008922}"/>
              </a:ext>
            </a:extLst>
          </p:cNvPr>
          <p:cNvSpPr txBox="1"/>
          <p:nvPr/>
        </p:nvSpPr>
        <p:spPr>
          <a:xfrm>
            <a:off x="6133893" y="5393857"/>
            <a:ext cx="2808312" cy="83098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B78C3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Tip: Make sure everyone is signed up to how you collect the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334886-BC3F-B9E5-3C67-3323839EAA0E}"/>
              </a:ext>
            </a:extLst>
          </p:cNvPr>
          <p:cNvSpPr txBox="1"/>
          <p:nvPr/>
        </p:nvSpPr>
        <p:spPr>
          <a:xfrm>
            <a:off x="4985869" y="14239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B78C3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START</a:t>
            </a:r>
          </a:p>
        </p:txBody>
      </p:sp>
      <p:sp>
        <p:nvSpPr>
          <p:cNvPr id="19" name="Circular Arrow 11">
            <a:extLst>
              <a:ext uri="{FF2B5EF4-FFF2-40B4-BE49-F238E27FC236}">
                <a16:creationId xmlns:a16="http://schemas.microsoft.com/office/drawing/2014/main" id="{0777CD56-5C74-43F5-38C3-0270169604E8}"/>
              </a:ext>
            </a:extLst>
          </p:cNvPr>
          <p:cNvSpPr/>
          <p:nvPr/>
        </p:nvSpPr>
        <p:spPr>
          <a:xfrm>
            <a:off x="1614195" y="342449"/>
            <a:ext cx="5512022" cy="5512022"/>
          </a:xfrm>
          <a:prstGeom prst="circularArrow">
            <a:avLst>
              <a:gd name="adj1" fmla="val 3759"/>
              <a:gd name="adj2" fmla="val 234537"/>
              <a:gd name="adj3" fmla="val 4438545"/>
              <a:gd name="adj4" fmla="val 3306813"/>
              <a:gd name="adj5" fmla="val 4386"/>
            </a:avLst>
          </a:prstGeom>
          <a:solidFill>
            <a:srgbClr val="B78C30"/>
          </a:solidFill>
          <a:ln>
            <a:solidFill>
              <a:srgbClr val="B78C3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41EE372-9C28-5FF6-87AC-AAF8EC39AB89}"/>
              </a:ext>
            </a:extLst>
          </p:cNvPr>
          <p:cNvSpPr/>
          <p:nvPr/>
        </p:nvSpPr>
        <p:spPr>
          <a:xfrm>
            <a:off x="233851" y="2568347"/>
            <a:ext cx="3376903" cy="36447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41557D-AA32-2DFD-0B77-FFC36930450B}"/>
              </a:ext>
            </a:extLst>
          </p:cNvPr>
          <p:cNvSpPr/>
          <p:nvPr/>
        </p:nvSpPr>
        <p:spPr>
          <a:xfrm>
            <a:off x="2105980" y="6436089"/>
            <a:ext cx="9540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B78C3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http://www.hqip.org.uk/assets/Guidance/HQIP-Clinical-Audit-Simple-Guide-online1.pdf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B78C3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96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53F70A-CD96-9A9E-97D6-015FC91BA9B7}"/>
              </a:ext>
            </a:extLst>
          </p:cNvPr>
          <p:cNvSpPr txBox="1">
            <a:spLocks/>
          </p:cNvSpPr>
          <p:nvPr/>
        </p:nvSpPr>
        <p:spPr>
          <a:xfrm>
            <a:off x="332436" y="961228"/>
            <a:ext cx="8229599" cy="53031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fontAlgn="auto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CCA11B"/>
              </a:buClr>
              <a:buSzTx/>
              <a:tabLst/>
              <a:defRPr/>
            </a:pPr>
            <a:r>
              <a:rPr lang="en-GB" sz="2000" dirty="0">
                <a:solidFill>
                  <a:srgbClr val="050032"/>
                </a:solidFill>
                <a:latin typeface="+mn-lt"/>
                <a:ea typeface="+mn-ea"/>
                <a:cs typeface="+mn-cs"/>
              </a:rPr>
              <a:t>What can HQIP do to help you:</a:t>
            </a:r>
          </a:p>
          <a:p>
            <a:pPr marL="800100" lvl="1" indent="-342900"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buFont typeface="Arial"/>
              <a:buChar char="•"/>
              <a:defRPr/>
            </a:pPr>
            <a:r>
              <a:rPr lang="en-GB" sz="2000" dirty="0">
                <a:solidFill>
                  <a:srgbClr val="050032"/>
                </a:solidFill>
              </a:rPr>
              <a:t>Tighter sets of metrics in the national audit</a:t>
            </a:r>
          </a:p>
          <a:p>
            <a:pPr marL="800100" lvl="1" indent="-342900"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buFont typeface="Arial"/>
              <a:buChar char="•"/>
              <a:defRPr/>
            </a:pPr>
            <a:r>
              <a:rPr lang="en-GB" sz="2000" dirty="0">
                <a:solidFill>
                  <a:srgbClr val="050032"/>
                </a:solidFill>
                <a:latin typeface="+mn-lt"/>
                <a:ea typeface="+mn-ea"/>
                <a:cs typeface="+mn-cs"/>
              </a:rPr>
              <a:t>Getting the results out to you</a:t>
            </a:r>
          </a:p>
          <a:p>
            <a:pPr marL="1257300" lvl="2" indent="-342900"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buFont typeface="Arial"/>
              <a:buChar char="•"/>
              <a:defRPr/>
            </a:pPr>
            <a:r>
              <a:rPr lang="en-GB" sz="2000" dirty="0">
                <a:solidFill>
                  <a:srgbClr val="050032"/>
                </a:solidFill>
              </a:rPr>
              <a:t>Timely</a:t>
            </a:r>
          </a:p>
          <a:p>
            <a:pPr marL="1257300" lvl="2" indent="-342900"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buFont typeface="Arial"/>
              <a:buChar char="•"/>
              <a:defRPr/>
            </a:pPr>
            <a:r>
              <a:rPr lang="en-GB" sz="2000" dirty="0">
                <a:solidFill>
                  <a:srgbClr val="050032"/>
                </a:solidFill>
                <a:latin typeface="+mn-lt"/>
                <a:ea typeface="+mn-ea"/>
                <a:cs typeface="+mn-cs"/>
              </a:rPr>
              <a:t>Visual (infographics and NCAB)</a:t>
            </a:r>
          </a:p>
          <a:p>
            <a:pPr marL="1257300" lvl="2" indent="-342900"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buFont typeface="Arial"/>
              <a:buChar char="•"/>
              <a:defRPr/>
            </a:pPr>
            <a:r>
              <a:rPr lang="en-GB" sz="2000" dirty="0">
                <a:solidFill>
                  <a:srgbClr val="050032"/>
                </a:solidFill>
              </a:rPr>
              <a:t>Direct (Newsletter with signposting)</a:t>
            </a:r>
          </a:p>
          <a:p>
            <a:pPr marL="1257300" lvl="2" indent="-342900"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buFont typeface="Arial"/>
              <a:buChar char="•"/>
              <a:defRPr/>
            </a:pPr>
            <a:r>
              <a:rPr lang="en-GB" sz="2000" dirty="0">
                <a:solidFill>
                  <a:srgbClr val="050032"/>
                </a:solidFill>
                <a:latin typeface="+mn-lt"/>
                <a:ea typeface="+mn-ea"/>
                <a:cs typeface="+mn-cs"/>
              </a:rPr>
              <a:t>Social media</a:t>
            </a:r>
          </a:p>
          <a:p>
            <a:pPr marL="800100" lvl="1" indent="-342900"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buFont typeface="Arial"/>
              <a:buChar char="•"/>
              <a:defRPr/>
            </a:pPr>
            <a:r>
              <a:rPr lang="en-GB" sz="2000" dirty="0">
                <a:solidFill>
                  <a:srgbClr val="050032"/>
                </a:solidFill>
              </a:rPr>
              <a:t>Less and more direct recommendations which are doable</a:t>
            </a:r>
          </a:p>
          <a:p>
            <a:pPr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defRPr/>
            </a:pPr>
            <a:r>
              <a:rPr lang="en-GB" sz="2000" dirty="0">
                <a:solidFill>
                  <a:srgbClr val="050032"/>
                </a:solidFill>
                <a:latin typeface="+mn-lt"/>
                <a:ea typeface="+mn-ea"/>
                <a:cs typeface="+mn-cs"/>
              </a:rPr>
              <a:t>What more could we do to help?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CCA11B"/>
              </a:buClr>
              <a:buSzTx/>
              <a:buFont typeface="Arial"/>
              <a:buChar char="•"/>
              <a:tabLst/>
              <a:defRPr/>
            </a:pPr>
            <a:endParaRPr lang="en-GB" sz="2800" dirty="0">
              <a:solidFill>
                <a:srgbClr val="05003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AB7A36C-0F0C-CABF-702C-53962C3B6B6B}"/>
              </a:ext>
            </a:extLst>
          </p:cNvPr>
          <p:cNvSpPr txBox="1">
            <a:spLocks/>
          </p:cNvSpPr>
          <p:nvPr/>
        </p:nvSpPr>
        <p:spPr>
          <a:xfrm>
            <a:off x="539433" y="274638"/>
            <a:ext cx="8229600" cy="7977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50032"/>
                </a:solidFill>
              </a:rPr>
              <a:t>Quality improvement</a:t>
            </a:r>
            <a:endParaRPr lang="en-GB" sz="2800" b="1" dirty="0">
              <a:solidFill>
                <a:srgbClr val="050032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3834AF1-C1D0-C527-A454-CBE5F10AD288}"/>
              </a:ext>
            </a:extLst>
          </p:cNvPr>
          <p:cNvSpPr txBox="1">
            <a:spLocks/>
          </p:cNvSpPr>
          <p:nvPr/>
        </p:nvSpPr>
        <p:spPr>
          <a:xfrm>
            <a:off x="691833" y="427038"/>
            <a:ext cx="8229600" cy="7977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19148-9646-DA72-AE36-72A7E8AF978A}"/>
              </a:ext>
            </a:extLst>
          </p:cNvPr>
          <p:cNvSpPr txBox="1"/>
          <p:nvPr/>
        </p:nvSpPr>
        <p:spPr>
          <a:xfrm>
            <a:off x="4824345" y="5852156"/>
            <a:ext cx="485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176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Prof Danny Keenan, HQIP Medical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726C2-B85A-1479-A2F7-6A2EC7C30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95" y="6393299"/>
            <a:ext cx="318305" cy="3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3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A273970-C40F-9D04-2545-8D52807FB5D6}"/>
              </a:ext>
            </a:extLst>
          </p:cNvPr>
          <p:cNvSpPr txBox="1">
            <a:spLocks/>
          </p:cNvSpPr>
          <p:nvPr/>
        </p:nvSpPr>
        <p:spPr>
          <a:xfrm>
            <a:off x="250825" y="260350"/>
            <a:ext cx="8514034" cy="5762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800" b="1" dirty="0">
                <a:solidFill>
                  <a:srgbClr val="050032"/>
                </a:solidFill>
                <a:latin typeface="+mj-lt"/>
                <a:ea typeface="+mj-ea"/>
                <a:cs typeface="+mj-cs"/>
              </a:rPr>
              <a:t>Key questions to ask…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0C88E52-4DE9-B44C-413B-44F4B19D319D}"/>
              </a:ext>
            </a:extLst>
          </p:cNvPr>
          <p:cNvSpPr txBox="1">
            <a:spLocks/>
          </p:cNvSpPr>
          <p:nvPr/>
        </p:nvSpPr>
        <p:spPr>
          <a:xfrm>
            <a:off x="250825" y="1196975"/>
            <a:ext cx="8642350" cy="45354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defRPr/>
            </a:pPr>
            <a:r>
              <a:rPr lang="en-US" sz="2000" dirty="0">
                <a:solidFill>
                  <a:srgbClr val="050032"/>
                </a:solidFill>
              </a:rPr>
              <a:t>Do we know how good we are?</a:t>
            </a:r>
            <a:endParaRPr lang="en-GB" sz="2000" dirty="0">
              <a:solidFill>
                <a:srgbClr val="050032"/>
              </a:solidFill>
            </a:endParaRPr>
          </a:p>
          <a:p>
            <a:pPr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defRPr/>
            </a:pPr>
            <a:r>
              <a:rPr lang="en-GB" sz="2000" dirty="0">
                <a:solidFill>
                  <a:srgbClr val="050032"/>
                </a:solidFill>
              </a:rPr>
              <a:t>Do we know where we stand relative to the best?</a:t>
            </a:r>
          </a:p>
          <a:p>
            <a:pPr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defRPr/>
            </a:pPr>
            <a:r>
              <a:rPr lang="en-US" sz="2000" dirty="0">
                <a:solidFill>
                  <a:srgbClr val="050032"/>
                </a:solidFill>
              </a:rPr>
              <a:t>Do we know/understand where variation exists in our organisation? </a:t>
            </a:r>
          </a:p>
          <a:p>
            <a:pPr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defRPr/>
            </a:pPr>
            <a:r>
              <a:rPr lang="en-US" sz="2000" dirty="0">
                <a:solidFill>
                  <a:srgbClr val="050032"/>
                </a:solidFill>
              </a:rPr>
              <a:t>In our efforts to improve, what’s working? </a:t>
            </a:r>
            <a:r>
              <a:rPr lang="en-GB" sz="2000" dirty="0">
                <a:solidFill>
                  <a:srgbClr val="050032"/>
                </a:solidFill>
              </a:rPr>
              <a:t> </a:t>
            </a:r>
          </a:p>
          <a:p>
            <a:pPr>
              <a:lnSpc>
                <a:spcPct val="90000"/>
              </a:lnSpc>
              <a:spcBef>
                <a:spcPts val="1176"/>
              </a:spcBef>
              <a:buClr>
                <a:srgbClr val="CCA11B"/>
              </a:buClr>
              <a:defRPr/>
            </a:pPr>
            <a:r>
              <a:rPr lang="en-GB" sz="2000" dirty="0">
                <a:solidFill>
                  <a:srgbClr val="050032"/>
                </a:solidFill>
              </a:rPr>
              <a:t>Why are we measuring all this, and what difference is this actually making to the quality of services?</a:t>
            </a:r>
          </a:p>
          <a:p>
            <a:endParaRPr lang="en-GB" dirty="0"/>
          </a:p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7AE57-8D81-0CA7-4A06-1C7435E8B32A}"/>
              </a:ext>
            </a:extLst>
          </p:cNvPr>
          <p:cNvSpPr txBox="1"/>
          <p:nvPr/>
        </p:nvSpPr>
        <p:spPr>
          <a:xfrm>
            <a:off x="4824345" y="5852156"/>
            <a:ext cx="485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176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Prof Danny Keenan, HQIP Medical Director</a:t>
            </a:r>
          </a:p>
        </p:txBody>
      </p:sp>
    </p:spTree>
    <p:extLst>
      <p:ext uri="{BB962C8B-B14F-4D97-AF65-F5344CB8AC3E}">
        <p14:creationId xmlns:p14="http://schemas.microsoft.com/office/powerpoint/2010/main" val="1971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53112" y="1278913"/>
            <a:ext cx="790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1957600"/>
            <a:ext cx="1200150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Audit Hero Awards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19702" y="1004159"/>
            <a:ext cx="844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2D9"/>
                </a:solidFill>
              </a:rPr>
              <a:t>Patient Safety Hero </a:t>
            </a:r>
            <a:r>
              <a:rPr lang="en-US" sz="2000" dirty="0">
                <a:solidFill>
                  <a:srgbClr val="050032"/>
                </a:solidFill>
              </a:rPr>
              <a:t>(clinical audits supporting improved patient safety)</a:t>
            </a:r>
            <a:endParaRPr lang="en-GB" sz="2000" dirty="0">
              <a:solidFill>
                <a:srgbClr val="05003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836" y="1425266"/>
            <a:ext cx="8440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2D9"/>
                </a:solidFill>
              </a:rPr>
              <a:t>Patient and Public Involvement Hero </a:t>
            </a:r>
            <a:r>
              <a:rPr lang="en-GB" sz="2000" dirty="0">
                <a:solidFill>
                  <a:srgbClr val="0500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(effective involvement in clinical audit by patients, carers and/or the public) </a:t>
            </a:r>
            <a:endParaRPr lang="en-GB" sz="2000" dirty="0">
              <a:solidFill>
                <a:srgbClr val="05003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701" y="2886646"/>
            <a:ext cx="8449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2D9"/>
                </a:solidFill>
              </a:rPr>
              <a:t>Influencing Change Hero </a:t>
            </a:r>
            <a:r>
              <a:rPr lang="en-US" sz="2000" dirty="0">
                <a:solidFill>
                  <a:srgbClr val="0500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(clinical audits that are supporting change in healthcare practice, planning or process) </a:t>
            </a:r>
            <a:endParaRPr lang="en-GB" sz="2000" dirty="0">
              <a:solidFill>
                <a:srgbClr val="05003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702" y="2157763"/>
            <a:ext cx="8449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2D9"/>
                </a:solidFill>
              </a:rPr>
              <a:t>Healthcare Inequalities Hero </a:t>
            </a:r>
            <a:r>
              <a:rPr lang="en-US" sz="2000" dirty="0">
                <a:solidFill>
                  <a:srgbClr val="0500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(clinical audits that have </a:t>
            </a:r>
            <a:r>
              <a:rPr lang="en-US" sz="2000" dirty="0" err="1">
                <a:solidFill>
                  <a:srgbClr val="0500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utilised</a:t>
            </a:r>
            <a:r>
              <a:rPr lang="en-US" sz="2000" dirty="0">
                <a:solidFill>
                  <a:srgbClr val="0500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findings to reduce health inequalities) </a:t>
            </a:r>
            <a:endParaRPr lang="en-GB" sz="2000" dirty="0">
              <a:solidFill>
                <a:srgbClr val="05003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836" y="3615529"/>
            <a:ext cx="84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2D9"/>
                </a:solidFill>
              </a:rPr>
              <a:t>Sustainability Hero </a:t>
            </a:r>
            <a:r>
              <a:rPr lang="en-US" sz="2000" dirty="0">
                <a:solidFill>
                  <a:srgbClr val="0500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dirty="0">
                <a:solidFill>
                  <a:srgbClr val="0500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clinical audits that will have a sustainable impact, environmentally, organisationally or otherwise – future-proofing</a:t>
            </a:r>
            <a:r>
              <a:rPr lang="en-US" sz="2000" dirty="0">
                <a:solidFill>
                  <a:srgbClr val="05003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000" dirty="0">
              <a:solidFill>
                <a:srgbClr val="05003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1E73D5-C5A2-F86D-4E2E-248EE2435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95" y="6393299"/>
            <a:ext cx="318305" cy="318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F59F7E-F43D-3BC2-2D60-21035B5BCA68}"/>
              </a:ext>
            </a:extLst>
          </p:cNvPr>
          <p:cNvSpPr txBox="1"/>
          <p:nvPr/>
        </p:nvSpPr>
        <p:spPr>
          <a:xfrm>
            <a:off x="6828768" y="5848251"/>
            <a:ext cx="485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176"/>
              </a:spcBef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Chris Gush, HQIP CEO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51567-9222-9566-C236-902BFBBD1988}"/>
              </a:ext>
            </a:extLst>
          </p:cNvPr>
          <p:cNvSpPr txBox="1"/>
          <p:nvPr/>
        </p:nvSpPr>
        <p:spPr>
          <a:xfrm>
            <a:off x="319701" y="5482665"/>
            <a:ext cx="61243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hlinkClick r:id="rId4"/>
              </a:rPr>
              <a:t>www.hqip.org.uk/clinical-audit-heroes-awards-2024</a:t>
            </a:r>
            <a:endParaRPr lang="en-GB" sz="2000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97A49-1202-AEF6-489E-B6CC1CC7F0E7}"/>
              </a:ext>
            </a:extLst>
          </p:cNvPr>
          <p:cNvSpPr txBox="1"/>
          <p:nvPr/>
        </p:nvSpPr>
        <p:spPr>
          <a:xfrm>
            <a:off x="319701" y="5088722"/>
            <a:ext cx="61243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Closing date: </a:t>
            </a:r>
            <a:r>
              <a:rPr lang="en-GB" sz="2000" b="1" dirty="0"/>
              <a:t>Sunday 5 May 2024</a:t>
            </a:r>
          </a:p>
          <a:p>
            <a:endParaRPr lang="en-GB" dirty="0"/>
          </a:p>
        </p:txBody>
      </p:sp>
      <p:pic>
        <p:nvPicPr>
          <p:cNvPr id="6" name="Picture 5" descr="A cartoon character wearing a garment and cape&#10;&#10;Description automatically generated">
            <a:extLst>
              <a:ext uri="{FF2B5EF4-FFF2-40B4-BE49-F238E27FC236}">
                <a16:creationId xmlns:a16="http://schemas.microsoft.com/office/drawing/2014/main" id="{6C0E2322-EA2D-7C67-D2D3-E2CD3E64B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1915">
            <a:off x="6954297" y="4075658"/>
            <a:ext cx="1942579" cy="19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274638"/>
            <a:ext cx="8229600" cy="631449"/>
          </a:xfrm>
        </p:spPr>
        <p:txBody>
          <a:bodyPr/>
          <a:lstStyle/>
          <a:p>
            <a:r>
              <a:rPr lang="en-US" dirty="0"/>
              <a:t>Online lunch &amp; learn events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332444" y="978874"/>
            <a:ext cx="832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A11B"/>
              </a:buClr>
            </a:pPr>
            <a:r>
              <a:rPr lang="en-US" sz="2000" dirty="0">
                <a:solidFill>
                  <a:srgbClr val="050032"/>
                </a:solidFill>
              </a:rPr>
              <a:t>Daily online Lunch &amp; Learn events (</a:t>
            </a:r>
            <a:r>
              <a:rPr lang="en-US" sz="2000" b="1" dirty="0">
                <a:solidFill>
                  <a:srgbClr val="050032"/>
                </a:solidFill>
              </a:rPr>
              <a:t>12.30-1.30pm</a:t>
            </a:r>
            <a:r>
              <a:rPr lang="en-US" sz="2000" dirty="0">
                <a:solidFill>
                  <a:srgbClr val="050032"/>
                </a:solidFill>
              </a:rPr>
              <a:t>):</a:t>
            </a:r>
            <a:r>
              <a:rPr lang="en-US" sz="2400" b="1" dirty="0">
                <a:solidFill>
                  <a:srgbClr val="C0396F"/>
                </a:solidFill>
              </a:rPr>
              <a:t> </a:t>
            </a:r>
            <a:endParaRPr lang="en-US" sz="2400" dirty="0">
              <a:solidFill>
                <a:srgbClr val="0A001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8712" y="1443817"/>
            <a:ext cx="665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2D9"/>
                </a:solidFill>
              </a:rPr>
              <a:t>Mon 24 June: </a:t>
            </a:r>
            <a:r>
              <a:rPr lang="en-US" sz="2000" dirty="0">
                <a:solidFill>
                  <a:srgbClr val="050032"/>
                </a:solidFill>
              </a:rPr>
              <a:t>Winner of the </a:t>
            </a:r>
            <a:r>
              <a:rPr lang="en-US" sz="2000" b="1" dirty="0">
                <a:solidFill>
                  <a:srgbClr val="050032"/>
                </a:solidFill>
              </a:rPr>
              <a:t>Patient Safety</a:t>
            </a:r>
            <a:endParaRPr lang="en-US" sz="2000" dirty="0">
              <a:solidFill>
                <a:srgbClr val="05003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8078" y="1883082"/>
            <a:ext cx="7896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2D9"/>
                </a:solidFill>
              </a:rPr>
              <a:t>Tues 25 June: </a:t>
            </a:r>
            <a:r>
              <a:rPr lang="en-US" sz="2000" dirty="0">
                <a:solidFill>
                  <a:srgbClr val="0A0032"/>
                </a:solidFill>
              </a:rPr>
              <a:t>Winner of the </a:t>
            </a:r>
            <a:r>
              <a:rPr lang="en-US" sz="2000" b="1" dirty="0">
                <a:solidFill>
                  <a:srgbClr val="0A0032"/>
                </a:solidFill>
              </a:rPr>
              <a:t>Patient and Public Involvement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8711" y="2324116"/>
            <a:ext cx="7131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2D9"/>
                </a:solidFill>
              </a:rPr>
              <a:t>Wed 26 June: </a:t>
            </a:r>
            <a:r>
              <a:rPr lang="en-US" sz="2000" dirty="0">
                <a:solidFill>
                  <a:srgbClr val="050032"/>
                </a:solidFill>
              </a:rPr>
              <a:t>Winner of the </a:t>
            </a:r>
            <a:r>
              <a:rPr lang="en-US" sz="2000" b="1" dirty="0">
                <a:solidFill>
                  <a:srgbClr val="050032"/>
                </a:solidFill>
              </a:rPr>
              <a:t>Healthcare Inequalities </a:t>
            </a:r>
            <a:endParaRPr lang="en-US" sz="2000" b="1" dirty="0">
              <a:solidFill>
                <a:srgbClr val="0A0018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8711" y="2767682"/>
            <a:ext cx="7896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2D9"/>
                </a:solidFill>
              </a:rPr>
              <a:t>Thurs 27 June: </a:t>
            </a:r>
            <a:r>
              <a:rPr lang="en-US" sz="2000" dirty="0">
                <a:solidFill>
                  <a:srgbClr val="0A0018"/>
                </a:solidFill>
              </a:rPr>
              <a:t>Winner of the </a:t>
            </a:r>
            <a:r>
              <a:rPr lang="en-US" sz="2000" b="1" dirty="0">
                <a:solidFill>
                  <a:srgbClr val="0A0018"/>
                </a:solidFill>
              </a:rPr>
              <a:t>Influencing Change</a:t>
            </a:r>
            <a:endParaRPr lang="en-US" sz="2000" b="1" dirty="0">
              <a:solidFill>
                <a:srgbClr val="05003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9344" y="3210962"/>
            <a:ext cx="8188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2D9"/>
                </a:solidFill>
              </a:rPr>
              <a:t>Fri 28 June: </a:t>
            </a:r>
            <a:r>
              <a:rPr lang="en-US" sz="2000" dirty="0">
                <a:solidFill>
                  <a:srgbClr val="0A0032"/>
                </a:solidFill>
              </a:rPr>
              <a:t>Winner of the </a:t>
            </a:r>
            <a:r>
              <a:rPr lang="en-US" sz="2000" b="1" dirty="0">
                <a:solidFill>
                  <a:srgbClr val="0A0032"/>
                </a:solidFill>
              </a:rPr>
              <a:t>Sustainability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9C456-A9C5-F4CE-8B3B-56495CE0E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95" y="6393299"/>
            <a:ext cx="318305" cy="318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3105C5-1210-DFE0-CAF8-D9944F382301}"/>
              </a:ext>
            </a:extLst>
          </p:cNvPr>
          <p:cNvSpPr txBox="1"/>
          <p:nvPr/>
        </p:nvSpPr>
        <p:spPr>
          <a:xfrm>
            <a:off x="6828768" y="5848251"/>
            <a:ext cx="485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176"/>
              </a:spcBef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Chris Gush, HQIP CEO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A894E-8F46-D796-9B6E-E1E8DFA6388B}"/>
              </a:ext>
            </a:extLst>
          </p:cNvPr>
          <p:cNvSpPr txBox="1"/>
          <p:nvPr/>
        </p:nvSpPr>
        <p:spPr>
          <a:xfrm>
            <a:off x="-162590" y="5532181"/>
            <a:ext cx="6124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1176"/>
              </a:spcBef>
            </a:pPr>
            <a:r>
              <a:rPr lang="en-US" sz="2000" dirty="0">
                <a:hlinkClick r:id="rId4"/>
              </a:rPr>
              <a:t>www.hqip.org.uk/clinical-audit-awareness-week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B87718-A905-1CDD-E65C-BAB90E93F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08" y="1066220"/>
            <a:ext cx="1313525" cy="13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8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274638"/>
            <a:ext cx="8229600" cy="631449"/>
          </a:xfrm>
        </p:spPr>
        <p:txBody>
          <a:bodyPr/>
          <a:lstStyle/>
          <a:p>
            <a:r>
              <a:rPr lang="en-GB" dirty="0"/>
              <a:t>What will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79" y="1035584"/>
            <a:ext cx="8378954" cy="5134678"/>
          </a:xfrm>
        </p:spPr>
        <p:txBody>
          <a:bodyPr/>
          <a:lstStyle/>
          <a:p>
            <a:pPr marL="0" indent="0">
              <a:spcBef>
                <a:spcPts val="1176"/>
              </a:spcBef>
              <a:buNone/>
            </a:pPr>
            <a:r>
              <a:rPr lang="en-US" sz="2000" dirty="0"/>
              <a:t>Toolkit for sharing: </a:t>
            </a:r>
            <a:r>
              <a:rPr lang="en-US" sz="2000" dirty="0">
                <a:hlinkClick r:id="rId3"/>
              </a:rPr>
              <a:t>www.hqip.org.uk/clinical-audit-awareness-week-2024-promotional-toolkit</a:t>
            </a:r>
            <a:endParaRPr lang="en-US" sz="2000" dirty="0"/>
          </a:p>
          <a:p>
            <a:pPr>
              <a:spcBef>
                <a:spcPts val="1176"/>
              </a:spcBef>
            </a:pPr>
            <a:r>
              <a:rPr lang="en-US" sz="2000" dirty="0"/>
              <a:t>Social media &amp; digital content</a:t>
            </a:r>
          </a:p>
          <a:p>
            <a:pPr>
              <a:spcBef>
                <a:spcPts val="1176"/>
              </a:spcBef>
            </a:pPr>
            <a:r>
              <a:rPr lang="en-US" sz="2000" dirty="0"/>
              <a:t>Hero awards resources</a:t>
            </a:r>
          </a:p>
          <a:p>
            <a:pPr>
              <a:spcBef>
                <a:spcPts val="1176"/>
              </a:spcBef>
            </a:pPr>
            <a:r>
              <a:rPr lang="en-US" sz="2000" dirty="0"/>
              <a:t>Promotional text</a:t>
            </a:r>
          </a:p>
          <a:p>
            <a:pPr>
              <a:spcBef>
                <a:spcPts val="1176"/>
              </a:spcBef>
            </a:pPr>
            <a:r>
              <a:rPr lang="en-US" sz="2000" dirty="0"/>
              <a:t>Say thank you</a:t>
            </a:r>
          </a:p>
          <a:p>
            <a:pPr marL="0" indent="0">
              <a:spcBef>
                <a:spcPts val="1176"/>
              </a:spcBef>
              <a:buNone/>
            </a:pPr>
            <a:endParaRPr lang="en-US" sz="2000" dirty="0"/>
          </a:p>
          <a:p>
            <a:pPr marL="0" indent="0">
              <a:spcBef>
                <a:spcPts val="1176"/>
              </a:spcBef>
              <a:buNone/>
            </a:pPr>
            <a:endParaRPr lang="en-US" sz="2000" dirty="0"/>
          </a:p>
          <a:p>
            <a:pPr marL="0" indent="0">
              <a:spcBef>
                <a:spcPts val="1176"/>
              </a:spcBef>
              <a:buNone/>
            </a:pPr>
            <a:endParaRPr lang="en-US" sz="2000" dirty="0"/>
          </a:p>
          <a:p>
            <a:pPr marL="0" indent="0">
              <a:spcBef>
                <a:spcPts val="1176"/>
              </a:spcBef>
              <a:buNone/>
            </a:pPr>
            <a:endParaRPr lang="en-US" sz="2000" dirty="0"/>
          </a:p>
          <a:p>
            <a:pPr marL="0" indent="0">
              <a:spcBef>
                <a:spcPts val="1176"/>
              </a:spcBef>
              <a:buNone/>
            </a:pPr>
            <a:endParaRPr lang="en-US" sz="2000" dirty="0"/>
          </a:p>
          <a:p>
            <a:pPr marL="0" indent="0">
              <a:spcBef>
                <a:spcPts val="1176"/>
              </a:spcBef>
              <a:buNone/>
            </a:pPr>
            <a:r>
              <a:rPr lang="en-US" sz="2000" dirty="0"/>
              <a:t>Get involved! #CAAW24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CA81A-FBB6-EEB4-2DBA-1087D79E2904}"/>
              </a:ext>
            </a:extLst>
          </p:cNvPr>
          <p:cNvSpPr txBox="1"/>
          <p:nvPr/>
        </p:nvSpPr>
        <p:spPr>
          <a:xfrm>
            <a:off x="6828768" y="5848251"/>
            <a:ext cx="4853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176"/>
              </a:spcBef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Chris Gush, HQIP CEO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6CBD0-EBF0-BFC9-7D29-9AB281D2E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95" y="6393299"/>
            <a:ext cx="318305" cy="3183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B784FF8-349B-2204-F86F-ECACF031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3006">
            <a:off x="5310534" y="2042581"/>
            <a:ext cx="3319926" cy="1659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7A6558-1B7F-CB4E-7B61-AD6E3FDA8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3126">
            <a:off x="3122106" y="2506702"/>
            <a:ext cx="3064253" cy="21746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35BCFAB-FAEA-BD04-D2F2-F2F18773E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26" y="3709237"/>
            <a:ext cx="3604437" cy="20274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52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 HQIP corporate slides 03-02-21 DO NOT OVERWRITE" id="{522624C8-A7A0-44B7-9FA0-442D12B76FF2}" vid="{659F8E25-A655-409C-B221-B9FA8D923F1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 HQIP corporate slides 03-02-21 DO NOT OVERWRITE" id="{522624C8-A7A0-44B7-9FA0-442D12B76FF2}" vid="{44E4BE3A-CFC9-469C-82F5-30C4C5BED105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 HQIP corporate slides 03-02-21 DO NOT OVERWRITE" id="{522624C8-A7A0-44B7-9FA0-442D12B76FF2}" vid="{063835DF-3715-4E1C-83C6-06FDED27707C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 HQIP corporate slides 03-02-21 DO NOT OVERWRITE" id="{522624C8-A7A0-44B7-9FA0-442D12B76FF2}" vid="{A31161AF-8812-4453-B051-191BF6309F9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HQIP corporate slides 03-02-21 DO NOT OVERWRITE</Template>
  <TotalTime>2545</TotalTime>
  <Words>1576</Words>
  <Application>Microsoft Office PowerPoint</Application>
  <PresentationFormat>On-screen Show (4:3)</PresentationFormat>
  <Paragraphs>160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Courier New</vt:lpstr>
      <vt:lpstr>FF Meta</vt:lpstr>
      <vt:lpstr>Trebuchet MS</vt:lpstr>
      <vt:lpstr>Univers LT Pro</vt:lpstr>
      <vt:lpstr>Office Theme</vt:lpstr>
      <vt:lpstr>Custom Design</vt:lpstr>
      <vt:lpstr>1_Custom Design</vt:lpstr>
      <vt:lpstr>2_Custom Design</vt:lpstr>
      <vt:lpstr>Clinical Audit Awareness Week 2024 featuring the Clinical Audit Heroes Awards 24-28 June 2024    This event will start at 12:30pm  </vt:lpstr>
      <vt:lpstr>Welcome &amp; introduction</vt:lpstr>
      <vt:lpstr>PowerPoint Presentation</vt:lpstr>
      <vt:lpstr>PowerPoint Presentation</vt:lpstr>
      <vt:lpstr>PowerPoint Presentation</vt:lpstr>
      <vt:lpstr>PowerPoint Presentation</vt:lpstr>
      <vt:lpstr>Clinical Audit Hero Awards</vt:lpstr>
      <vt:lpstr>Online lunch &amp; learn events</vt:lpstr>
      <vt:lpstr>What will you do?</vt:lpstr>
      <vt:lpstr>And there’s more…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title: keep short; Calibri 32 bold</dc:title>
  <dc:creator>Katie Lonslow</dc:creator>
  <cp:lastModifiedBy>Lacia Ashman</cp:lastModifiedBy>
  <cp:revision>145</cp:revision>
  <cp:lastPrinted>2016-06-07T16:16:57Z</cp:lastPrinted>
  <dcterms:created xsi:type="dcterms:W3CDTF">2022-01-21T10:36:45Z</dcterms:created>
  <dcterms:modified xsi:type="dcterms:W3CDTF">2024-03-26T17:28:11Z</dcterms:modified>
</cp:coreProperties>
</file>