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handoutMasterIdLst>
    <p:handoutMasterId r:id="rId79"/>
  </p:handoutMasterIdLst>
  <p:sldIdLst>
    <p:sldId id="257" r:id="rId2"/>
    <p:sldId id="258" r:id="rId3"/>
    <p:sldId id="338" r:id="rId4"/>
    <p:sldId id="260" r:id="rId5"/>
    <p:sldId id="337" r:id="rId6"/>
    <p:sldId id="262" r:id="rId7"/>
    <p:sldId id="331" r:id="rId8"/>
    <p:sldId id="263" r:id="rId9"/>
    <p:sldId id="264" r:id="rId10"/>
    <p:sldId id="265" r:id="rId11"/>
    <p:sldId id="266" r:id="rId12"/>
    <p:sldId id="267" r:id="rId13"/>
    <p:sldId id="332"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39"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35" r:id="rId53"/>
    <p:sldId id="308" r:id="rId54"/>
    <p:sldId id="309" r:id="rId55"/>
    <p:sldId id="310" r:id="rId56"/>
    <p:sldId id="311" r:id="rId57"/>
    <p:sldId id="312" r:id="rId58"/>
    <p:sldId id="313" r:id="rId59"/>
    <p:sldId id="314" r:id="rId60"/>
    <p:sldId id="315" r:id="rId61"/>
    <p:sldId id="316" r:id="rId62"/>
    <p:sldId id="318" r:id="rId63"/>
    <p:sldId id="317" r:id="rId64"/>
    <p:sldId id="336"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O'Keefe" initials="JO" lastIdx="25" clrIdx="0"/>
  <p:cmAuthor id="7" name="Isla Salisbury" initials="IS" lastIdx="41" clrIdx="7">
    <p:extLst/>
  </p:cmAuthor>
  <p:cmAuthor id="1" name="Nick" initials="N" lastIdx="4" clrIdx="1"/>
  <p:cmAuthor id="2" name="Carla Howgate" initials="CH" lastIdx="20" clrIdx="2"/>
  <p:cmAuthor id="3" name="Anna Duggan" initials="AD" lastIdx="83" clrIdx="3"/>
  <p:cmAuthor id="4" name="Cartwright, Cher" initials="CC" lastIdx="9" clrIdx="4"/>
  <p:cmAuthor id="5" name="Matthew Curley" initials="MC" lastIdx="2" clrIdx="5"/>
  <p:cmAuthor id="6" name="Peter Knighton" initials="PK"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1" autoAdjust="0"/>
    <p:restoredTop sz="94693" autoAdjust="0"/>
  </p:normalViewPr>
  <p:slideViewPr>
    <p:cSldViewPr>
      <p:cViewPr>
        <p:scale>
          <a:sx n="100" d="100"/>
          <a:sy n="100" d="100"/>
        </p:scale>
        <p:origin x="-2814"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21315098770549"/>
          <c:y val="0.18302180685358255"/>
          <c:w val="0.74489390410705703"/>
          <c:h val="0.6803624868153163"/>
        </c:manualLayout>
      </c:layout>
      <c:barChart>
        <c:barDir val="bar"/>
        <c:grouping val="percentStacked"/>
        <c:varyColors val="0"/>
        <c:ser>
          <c:idx val="0"/>
          <c:order val="0"/>
          <c:tx>
            <c:strRef>
              <c:f>regions!$B$15</c:f>
              <c:strCache>
                <c:ptCount val="1"/>
                <c:pt idx="0">
                  <c:v>Type 1 diabetes</c:v>
                </c:pt>
              </c:strCache>
            </c:strRef>
          </c:tx>
          <c:invertIfNegative val="0"/>
          <c:cat>
            <c:strRef>
              <c:f>regions!$A$16:$A$26</c:f>
              <c:strCache>
                <c:ptCount val="11"/>
                <c:pt idx="0">
                  <c:v>East Midlands</c:v>
                </c:pt>
                <c:pt idx="1">
                  <c:v>East of England</c:v>
                </c:pt>
                <c:pt idx="2">
                  <c:v>London</c:v>
                </c:pt>
                <c:pt idx="3">
                  <c:v>North East</c:v>
                </c:pt>
                <c:pt idx="4">
                  <c:v>North West</c:v>
                </c:pt>
                <c:pt idx="5">
                  <c:v>South East</c:v>
                </c:pt>
                <c:pt idx="6">
                  <c:v>South West</c:v>
                </c:pt>
                <c:pt idx="7">
                  <c:v>West Midlands</c:v>
                </c:pt>
                <c:pt idx="8">
                  <c:v>Yorkshire and The Humber</c:v>
                </c:pt>
                <c:pt idx="9">
                  <c:v>England</c:v>
                </c:pt>
                <c:pt idx="10">
                  <c:v>Wales</c:v>
                </c:pt>
              </c:strCache>
            </c:strRef>
          </c:cat>
          <c:val>
            <c:numRef>
              <c:f>regions!$B$16:$B$26</c:f>
              <c:numCache>
                <c:formatCode>0.0</c:formatCode>
                <c:ptCount val="11"/>
                <c:pt idx="0">
                  <c:v>52.697095435684602</c:v>
                </c:pt>
                <c:pt idx="1">
                  <c:v>55.613577023498699</c:v>
                </c:pt>
                <c:pt idx="2">
                  <c:v>27.108433734939801</c:v>
                </c:pt>
                <c:pt idx="3">
                  <c:v>50.340136054421798</c:v>
                </c:pt>
                <c:pt idx="4">
                  <c:v>51.953125</c:v>
                </c:pt>
                <c:pt idx="5">
                  <c:v>56.206088992974202</c:v>
                </c:pt>
                <c:pt idx="6">
                  <c:v>58.709677419354797</c:v>
                </c:pt>
                <c:pt idx="7">
                  <c:v>42.066420664206603</c:v>
                </c:pt>
                <c:pt idx="8">
                  <c:v>49.565217391304401</c:v>
                </c:pt>
                <c:pt idx="9">
                  <c:v>48.564135290363801</c:v>
                </c:pt>
                <c:pt idx="10">
                  <c:v>59.589041095890401</c:v>
                </c:pt>
              </c:numCache>
            </c:numRef>
          </c:val>
          <c:extLst xmlns:c16r2="http://schemas.microsoft.com/office/drawing/2015/06/chart">
            <c:ext xmlns:c16="http://schemas.microsoft.com/office/drawing/2014/chart" uri="{C3380CC4-5D6E-409C-BE32-E72D297353CC}">
              <c16:uniqueId val="{00000000-101B-467F-8D33-CD920F11C46A}"/>
            </c:ext>
          </c:extLst>
        </c:ser>
        <c:ser>
          <c:idx val="1"/>
          <c:order val="1"/>
          <c:tx>
            <c:strRef>
              <c:f>regions!$C$15</c:f>
              <c:strCache>
                <c:ptCount val="1"/>
                <c:pt idx="0">
                  <c:v>Type 2 diabetes</c:v>
                </c:pt>
              </c:strCache>
            </c:strRef>
          </c:tx>
          <c:spPr>
            <a:solidFill>
              <a:schemeClr val="accent5"/>
            </a:solidFill>
          </c:spPr>
          <c:invertIfNegative val="0"/>
          <c:cat>
            <c:strRef>
              <c:f>regions!$A$16:$A$26</c:f>
              <c:strCache>
                <c:ptCount val="11"/>
                <c:pt idx="0">
                  <c:v>East Midlands</c:v>
                </c:pt>
                <c:pt idx="1">
                  <c:v>East of England</c:v>
                </c:pt>
                <c:pt idx="2">
                  <c:v>London</c:v>
                </c:pt>
                <c:pt idx="3">
                  <c:v>North East</c:v>
                </c:pt>
                <c:pt idx="4">
                  <c:v>North West</c:v>
                </c:pt>
                <c:pt idx="5">
                  <c:v>South East</c:v>
                </c:pt>
                <c:pt idx="6">
                  <c:v>South West</c:v>
                </c:pt>
                <c:pt idx="7">
                  <c:v>West Midlands</c:v>
                </c:pt>
                <c:pt idx="8">
                  <c:v>Yorkshire and The Humber</c:v>
                </c:pt>
                <c:pt idx="9">
                  <c:v>England</c:v>
                </c:pt>
                <c:pt idx="10">
                  <c:v>Wales</c:v>
                </c:pt>
              </c:strCache>
            </c:strRef>
          </c:cat>
          <c:val>
            <c:numRef>
              <c:f>regions!$C$16:$C$26</c:f>
              <c:numCache>
                <c:formatCode>0.0</c:formatCode>
                <c:ptCount val="11"/>
                <c:pt idx="0">
                  <c:v>47.302904564315398</c:v>
                </c:pt>
                <c:pt idx="1">
                  <c:v>42.297650130548298</c:v>
                </c:pt>
                <c:pt idx="2">
                  <c:v>70.682730923694805</c:v>
                </c:pt>
                <c:pt idx="3">
                  <c:v>46.2585034013605</c:v>
                </c:pt>
                <c:pt idx="4">
                  <c:v>47.0703125</c:v>
                </c:pt>
                <c:pt idx="5">
                  <c:v>41.686182669789197</c:v>
                </c:pt>
                <c:pt idx="6">
                  <c:v>39.0322580645161</c:v>
                </c:pt>
                <c:pt idx="7">
                  <c:v>57.195571955719601</c:v>
                </c:pt>
                <c:pt idx="8">
                  <c:v>49.855072463768103</c:v>
                </c:pt>
                <c:pt idx="9">
                  <c:v>49.872367581365701</c:v>
                </c:pt>
                <c:pt idx="10">
                  <c:v>29.4520547945205</c:v>
                </c:pt>
              </c:numCache>
            </c:numRef>
          </c:val>
          <c:extLst xmlns:c16r2="http://schemas.microsoft.com/office/drawing/2015/06/chart">
            <c:ext xmlns:c16="http://schemas.microsoft.com/office/drawing/2014/chart" uri="{C3380CC4-5D6E-409C-BE32-E72D297353CC}">
              <c16:uniqueId val="{00000001-101B-467F-8D33-CD920F11C46A}"/>
            </c:ext>
          </c:extLst>
        </c:ser>
        <c:ser>
          <c:idx val="2"/>
          <c:order val="2"/>
          <c:tx>
            <c:strRef>
              <c:f>regions!$D$15</c:f>
              <c:strCache>
                <c:ptCount val="1"/>
                <c:pt idx="0">
                  <c:v>Other diabetes</c:v>
                </c:pt>
              </c:strCache>
            </c:strRef>
          </c:tx>
          <c:spPr>
            <a:solidFill>
              <a:schemeClr val="tx1"/>
            </a:solidFill>
          </c:spPr>
          <c:invertIfNegative val="0"/>
          <c:cat>
            <c:strRef>
              <c:f>regions!$A$16:$A$26</c:f>
              <c:strCache>
                <c:ptCount val="11"/>
                <c:pt idx="0">
                  <c:v>East Midlands</c:v>
                </c:pt>
                <c:pt idx="1">
                  <c:v>East of England</c:v>
                </c:pt>
                <c:pt idx="2">
                  <c:v>London</c:v>
                </c:pt>
                <c:pt idx="3">
                  <c:v>North East</c:v>
                </c:pt>
                <c:pt idx="4">
                  <c:v>North West</c:v>
                </c:pt>
                <c:pt idx="5">
                  <c:v>South East</c:v>
                </c:pt>
                <c:pt idx="6">
                  <c:v>South West</c:v>
                </c:pt>
                <c:pt idx="7">
                  <c:v>West Midlands</c:v>
                </c:pt>
                <c:pt idx="8">
                  <c:v>Yorkshire and The Humber</c:v>
                </c:pt>
                <c:pt idx="9">
                  <c:v>England</c:v>
                </c:pt>
                <c:pt idx="10">
                  <c:v>Wales</c:v>
                </c:pt>
              </c:strCache>
            </c:strRef>
          </c:cat>
          <c:val>
            <c:numRef>
              <c:f>regions!$D$16:$D$26</c:f>
              <c:numCache>
                <c:formatCode>0.0</c:formatCode>
                <c:ptCount val="11"/>
                <c:pt idx="0">
                  <c:v>0</c:v>
                </c:pt>
                <c:pt idx="1">
                  <c:v>1.56657963446475</c:v>
                </c:pt>
                <c:pt idx="2">
                  <c:v>1.80722891566265</c:v>
                </c:pt>
                <c:pt idx="3">
                  <c:v>3.40136054421769</c:v>
                </c:pt>
                <c:pt idx="4">
                  <c:v>0.9765625</c:v>
                </c:pt>
                <c:pt idx="5">
                  <c:v>1.63934426229508</c:v>
                </c:pt>
                <c:pt idx="6">
                  <c:v>1.93548387096774</c:v>
                </c:pt>
                <c:pt idx="7">
                  <c:v>0.73800738007380096</c:v>
                </c:pt>
                <c:pt idx="8">
                  <c:v>0.57971014492753603</c:v>
                </c:pt>
                <c:pt idx="9">
                  <c:v>1.3401403956605</c:v>
                </c:pt>
                <c:pt idx="10">
                  <c:v>0.68493150684931503</c:v>
                </c:pt>
              </c:numCache>
            </c:numRef>
          </c:val>
          <c:extLst xmlns:c16r2="http://schemas.microsoft.com/office/drawing/2015/06/chart">
            <c:ext xmlns:c16="http://schemas.microsoft.com/office/drawing/2014/chart" uri="{C3380CC4-5D6E-409C-BE32-E72D297353CC}">
              <c16:uniqueId val="{00000002-101B-467F-8D33-CD920F11C46A}"/>
            </c:ext>
          </c:extLst>
        </c:ser>
        <c:ser>
          <c:idx val="3"/>
          <c:order val="3"/>
          <c:tx>
            <c:strRef>
              <c:f>regions!$E$15</c:f>
              <c:strCache>
                <c:ptCount val="1"/>
                <c:pt idx="0">
                  <c:v>Diabetes type not known</c:v>
                </c:pt>
              </c:strCache>
            </c:strRef>
          </c:tx>
          <c:invertIfNegative val="0"/>
          <c:cat>
            <c:strRef>
              <c:f>regions!$A$16:$A$26</c:f>
              <c:strCache>
                <c:ptCount val="11"/>
                <c:pt idx="0">
                  <c:v>East Midlands</c:v>
                </c:pt>
                <c:pt idx="1">
                  <c:v>East of England</c:v>
                </c:pt>
                <c:pt idx="2">
                  <c:v>London</c:v>
                </c:pt>
                <c:pt idx="3">
                  <c:v>North East</c:v>
                </c:pt>
                <c:pt idx="4">
                  <c:v>North West</c:v>
                </c:pt>
                <c:pt idx="5">
                  <c:v>South East</c:v>
                </c:pt>
                <c:pt idx="6">
                  <c:v>South West</c:v>
                </c:pt>
                <c:pt idx="7">
                  <c:v>West Midlands</c:v>
                </c:pt>
                <c:pt idx="8">
                  <c:v>Yorkshire and The Humber</c:v>
                </c:pt>
                <c:pt idx="9">
                  <c:v>England</c:v>
                </c:pt>
                <c:pt idx="10">
                  <c:v>Wales</c:v>
                </c:pt>
              </c:strCache>
            </c:strRef>
          </c:cat>
          <c:val>
            <c:numRef>
              <c:f>regions!$E$16:$E$26</c:f>
              <c:numCache>
                <c:formatCode>0.0</c:formatCode>
                <c:ptCount val="11"/>
                <c:pt idx="0">
                  <c:v>0</c:v>
                </c:pt>
                <c:pt idx="1">
                  <c:v>0.52219321148825104</c:v>
                </c:pt>
                <c:pt idx="2">
                  <c:v>0.40160642570281102</c:v>
                </c:pt>
                <c:pt idx="3">
                  <c:v>0</c:v>
                </c:pt>
                <c:pt idx="4">
                  <c:v>0</c:v>
                </c:pt>
                <c:pt idx="5">
                  <c:v>0.46838407494145201</c:v>
                </c:pt>
                <c:pt idx="6">
                  <c:v>0.32258064516128998</c:v>
                </c:pt>
                <c:pt idx="7">
                  <c:v>0</c:v>
                </c:pt>
                <c:pt idx="8">
                  <c:v>0</c:v>
                </c:pt>
                <c:pt idx="9">
                  <c:v>0.22335673261008299</c:v>
                </c:pt>
                <c:pt idx="10">
                  <c:v>10.2739726027397</c:v>
                </c:pt>
              </c:numCache>
            </c:numRef>
          </c:val>
          <c:extLst xmlns:c16r2="http://schemas.microsoft.com/office/drawing/2015/06/chart">
            <c:ext xmlns:c16="http://schemas.microsoft.com/office/drawing/2014/chart" uri="{C3380CC4-5D6E-409C-BE32-E72D297353CC}">
              <c16:uniqueId val="{00000003-101B-467F-8D33-CD920F11C46A}"/>
            </c:ext>
          </c:extLst>
        </c:ser>
        <c:dLbls>
          <c:showLegendKey val="0"/>
          <c:showVal val="0"/>
          <c:showCatName val="0"/>
          <c:showSerName val="0"/>
          <c:showPercent val="0"/>
          <c:showBubbleSize val="0"/>
        </c:dLbls>
        <c:gapWidth val="150"/>
        <c:overlap val="100"/>
        <c:axId val="65841408"/>
        <c:axId val="70562176"/>
      </c:barChart>
      <c:catAx>
        <c:axId val="65841408"/>
        <c:scaling>
          <c:orientation val="minMax"/>
        </c:scaling>
        <c:delete val="0"/>
        <c:axPos val="l"/>
        <c:title>
          <c:tx>
            <c:rich>
              <a:bodyPr rot="0" vert="horz"/>
              <a:lstStyle/>
              <a:p>
                <a:pPr>
                  <a:defRPr/>
                </a:pPr>
                <a:r>
                  <a:rPr lang="en-US" sz="1400" dirty="0"/>
                  <a:t>Region</a:t>
                </a:r>
              </a:p>
            </c:rich>
          </c:tx>
          <c:layout>
            <c:manualLayout>
              <c:xMode val="edge"/>
              <c:yMode val="edge"/>
              <c:x val="7.5717427927142908E-2"/>
              <c:y val="6.0553252580339244E-2"/>
            </c:manualLayout>
          </c:layout>
          <c:overlay val="0"/>
        </c:title>
        <c:numFmt formatCode="General" sourceLinked="0"/>
        <c:majorTickMark val="out"/>
        <c:minorTickMark val="none"/>
        <c:tickLblPos val="nextTo"/>
        <c:crossAx val="70562176"/>
        <c:crosses val="autoZero"/>
        <c:auto val="1"/>
        <c:lblAlgn val="ctr"/>
        <c:lblOffset val="100"/>
        <c:noMultiLvlLbl val="0"/>
      </c:catAx>
      <c:valAx>
        <c:axId val="70562176"/>
        <c:scaling>
          <c:orientation val="minMax"/>
        </c:scaling>
        <c:delete val="1"/>
        <c:axPos val="b"/>
        <c:majorGridlines/>
        <c:title>
          <c:tx>
            <c:rich>
              <a:bodyPr/>
              <a:lstStyle/>
              <a:p>
                <a:pPr>
                  <a:defRPr/>
                </a:pPr>
                <a:r>
                  <a:rPr lang="en-US" sz="1400" dirty="0"/>
                  <a:t>Percentage of women</a:t>
                </a:r>
              </a:p>
            </c:rich>
          </c:tx>
          <c:layout>
            <c:manualLayout>
              <c:xMode val="edge"/>
              <c:yMode val="edge"/>
              <c:x val="0.48816257122789225"/>
              <c:y val="5.7033443928683078E-2"/>
            </c:manualLayout>
          </c:layout>
          <c:overlay val="0"/>
        </c:title>
        <c:numFmt formatCode="0%" sourceLinked="1"/>
        <c:majorTickMark val="out"/>
        <c:minorTickMark val="none"/>
        <c:tickLblPos val="nextTo"/>
        <c:crossAx val="65841408"/>
        <c:crosses val="autoZero"/>
        <c:crossBetween val="between"/>
        <c:majorUnit val="0.25"/>
      </c:valAx>
    </c:plotArea>
    <c:legend>
      <c:legendPos val="b"/>
      <c:layout>
        <c:manualLayout>
          <c:xMode val="edge"/>
          <c:yMode val="edge"/>
          <c:x val="4.541329340874644E-2"/>
          <c:y val="0.8728994107710939"/>
          <c:w val="0.95238888888888884"/>
          <c:h val="0.10207858071479382"/>
        </c:manualLayout>
      </c:layout>
      <c:overlay val="0"/>
    </c:legend>
    <c:plotVisOnly val="1"/>
    <c:dispBlanksAs val="gap"/>
    <c:showDLblsOverMax val="0"/>
  </c:chart>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7" dt="2017-10-06T14:44:25.105" idx="41">
    <p:pos x="3188" y="898"/>
    <p:text>full stop just or top bullet</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0.20211</cdr:x>
      <cdr:y>0.1285</cdr:y>
    </cdr:from>
    <cdr:to>
      <cdr:x>0.99789</cdr:x>
      <cdr:y>0.1729</cdr:y>
    </cdr:to>
    <cdr:sp macro="" textlink="">
      <cdr:nvSpPr>
        <cdr:cNvPr id="2" name="TextBox 1"/>
        <cdr:cNvSpPr txBox="1"/>
      </cdr:nvSpPr>
      <cdr:spPr>
        <a:xfrm xmlns:a="http://schemas.openxmlformats.org/drawingml/2006/main">
          <a:off x="1463040" y="419100"/>
          <a:ext cx="5760720" cy="1447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0.19418</cdr:x>
      <cdr:y>0.1215</cdr:y>
    </cdr:from>
    <cdr:to>
      <cdr:x>0.98893</cdr:x>
      <cdr:y>0.20794</cdr:y>
    </cdr:to>
    <cdr:sp macro="" textlink="">
      <cdr:nvSpPr>
        <cdr:cNvPr id="3" name="TextBox 2"/>
        <cdr:cNvSpPr txBox="1"/>
      </cdr:nvSpPr>
      <cdr:spPr>
        <a:xfrm xmlns:a="http://schemas.openxmlformats.org/drawingml/2006/main">
          <a:off x="1470756" y="396240"/>
          <a:ext cx="6019704" cy="28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0	</a:t>
          </a:r>
          <a:r>
            <a:rPr lang="en-GB" sz="1100" baseline="0" dirty="0"/>
            <a:t>              25		 50	                 75	                             100</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B8D86D64-1963-48C2-8C5E-5C974AE1FAFE}" type="datetimeFigureOut">
              <a:rPr lang="en-GB" smtClean="0"/>
              <a:t>09/10/2017</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CF10EF6C-5C7F-43B6-B72C-368832421680}" type="slidenum">
              <a:rPr lang="en-GB" smtClean="0"/>
              <a:t>‹#›</a:t>
            </a:fld>
            <a:endParaRPr lang="en-GB"/>
          </a:p>
        </p:txBody>
      </p:sp>
    </p:spTree>
    <p:extLst>
      <p:ext uri="{BB962C8B-B14F-4D97-AF65-F5344CB8AC3E}">
        <p14:creationId xmlns:p14="http://schemas.microsoft.com/office/powerpoint/2010/main" val="218873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3CF5CC66-E5B6-4BD7-8996-6C431DBEE25A}" type="datetimeFigureOut">
              <a:rPr lang="en-GB" smtClean="0"/>
              <a:t>09/10/2017</a:t>
            </a:fld>
            <a:endParaRPr lang="en-GB" dirty="0"/>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664" y="3228895"/>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4BB47806-4ABD-4065-BDDE-31EDE4327A40}" type="slidenum">
              <a:rPr lang="en-GB" smtClean="0"/>
              <a:t>‹#›</a:t>
            </a:fld>
            <a:endParaRPr lang="en-GB" dirty="0"/>
          </a:p>
        </p:txBody>
      </p:sp>
    </p:spTree>
    <p:extLst>
      <p:ext uri="{BB962C8B-B14F-4D97-AF65-F5344CB8AC3E}">
        <p14:creationId xmlns:p14="http://schemas.microsoft.com/office/powerpoint/2010/main" val="122366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417512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27652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0130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40</a:t>
            </a:fld>
            <a:endParaRPr lang="en-GB" dirty="0">
              <a:solidFill>
                <a:prstClr val="black"/>
              </a:solidFill>
            </a:endParaRPr>
          </a:p>
        </p:txBody>
      </p:sp>
    </p:spTree>
    <p:extLst>
      <p:ext uri="{BB962C8B-B14F-4D97-AF65-F5344CB8AC3E}">
        <p14:creationId xmlns:p14="http://schemas.microsoft.com/office/powerpoint/2010/main" val="426149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58</a:t>
            </a:fld>
            <a:endParaRPr lang="en-GB" dirty="0">
              <a:solidFill>
                <a:prstClr val="black"/>
              </a:solidFill>
            </a:endParaRPr>
          </a:p>
        </p:txBody>
      </p:sp>
    </p:spTree>
    <p:extLst>
      <p:ext uri="{BB962C8B-B14F-4D97-AF65-F5344CB8AC3E}">
        <p14:creationId xmlns:p14="http://schemas.microsoft.com/office/powerpoint/2010/main" val="290575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59</a:t>
            </a:fld>
            <a:endParaRPr lang="en-GB" dirty="0">
              <a:solidFill>
                <a:prstClr val="black"/>
              </a:solidFill>
            </a:endParaRPr>
          </a:p>
        </p:txBody>
      </p:sp>
    </p:spTree>
    <p:extLst>
      <p:ext uri="{BB962C8B-B14F-4D97-AF65-F5344CB8AC3E}">
        <p14:creationId xmlns:p14="http://schemas.microsoft.com/office/powerpoint/2010/main" val="3742520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9144000" cy="58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Rectangle 4"/>
          <p:cNvSpPr/>
          <p:nvPr userDrawn="1"/>
        </p:nvSpPr>
        <p:spPr>
          <a:xfrm>
            <a:off x="0" y="5808000"/>
            <a:ext cx="9144000" cy="10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6948263" y="339648"/>
            <a:ext cx="1728193" cy="1263685"/>
          </a:xfrm>
          <a:prstGeom prst="rect">
            <a:avLst/>
          </a:prstGeom>
        </p:spPr>
      </p:pic>
      <p:sp>
        <p:nvSpPr>
          <p:cNvPr id="9" name="Text Placeholder 5"/>
          <p:cNvSpPr>
            <a:spLocks noGrp="1"/>
          </p:cNvSpPr>
          <p:nvPr>
            <p:ph type="body" sz="quarter" idx="12" hasCustomPrompt="1"/>
          </p:nvPr>
        </p:nvSpPr>
        <p:spPr>
          <a:xfrm>
            <a:off x="720000" y="2304000"/>
            <a:ext cx="6660312" cy="644744"/>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3024002"/>
            <a:ext cx="6660312" cy="592737"/>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Tree>
    <p:extLst>
      <p:ext uri="{BB962C8B-B14F-4D97-AF65-F5344CB8AC3E}">
        <p14:creationId xmlns:p14="http://schemas.microsoft.com/office/powerpoint/2010/main" val="354580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248000"/>
            <a:ext cx="9144000" cy="56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480001"/>
            <a:ext cx="7632000" cy="706091"/>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440000"/>
            <a:ext cx="7704000" cy="4581288"/>
          </a:xfrm>
        </p:spPr>
        <p:txBody>
          <a:bodyPr lIns="0" tIns="0" rIns="0" bIns="0"/>
          <a:lstStyle>
            <a:lvl1pPr>
              <a:defRPr sz="2400">
                <a:solidFill>
                  <a:schemeClr val="accent6"/>
                </a:solidFill>
              </a:defRPr>
            </a:lvl1pPr>
            <a:lvl2pPr>
              <a:defRPr sz="2100">
                <a:solidFill>
                  <a:schemeClr val="accent6"/>
                </a:solidFill>
              </a:defRPr>
            </a:lvl2pPr>
            <a:lvl3pPr marL="1143000" indent="-228600">
              <a:buFont typeface="Wingdings" panose="05000000000000000000" pitchFamily="2" charset="2"/>
              <a:buChar char="§"/>
              <a:defRPr sz="1800">
                <a:solidFill>
                  <a:schemeClr val="accent6"/>
                </a:solidFill>
              </a:defRPr>
            </a:lvl3pPr>
            <a:lvl4pPr>
              <a:defRPr sz="2100"/>
            </a:lvl4pPr>
            <a:lvl5pPr>
              <a:defRPr sz="1750"/>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6309320"/>
            <a:ext cx="2133600" cy="365125"/>
          </a:xfrm>
        </p:spPr>
        <p:txBody>
          <a:bodyPr/>
          <a:lstStyle>
            <a:lvl1pPr>
              <a:defRPr sz="1000">
                <a:solidFill>
                  <a:schemeClr val="accent6"/>
                </a:solidFill>
              </a:defRPr>
            </a:lvl1pPr>
          </a:lstStyle>
          <a:p>
            <a:fld id="{280AA684-6FB9-400F-B313-F111F0F48737}" type="slidenum">
              <a:rPr lang="en-GB" smtClean="0">
                <a:solidFill>
                  <a:srgbClr val="424D58"/>
                </a:solidFill>
              </a:rPr>
              <a:pPr/>
              <a:t>‹#›</a:t>
            </a:fld>
            <a:endParaRPr lang="en-GB" dirty="0">
              <a:solidFill>
                <a:srgbClr val="424D58"/>
              </a:solidFill>
            </a:endParaRPr>
          </a:p>
        </p:txBody>
      </p:sp>
    </p:spTree>
    <p:extLst>
      <p:ext uri="{BB962C8B-B14F-4D97-AF65-F5344CB8AC3E}">
        <p14:creationId xmlns:p14="http://schemas.microsoft.com/office/powerpoint/2010/main" val="65392302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9144000" cy="6885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hasCustomPrompt="1"/>
          </p:nvPr>
        </p:nvSpPr>
        <p:spPr>
          <a:xfrm>
            <a:off x="720000" y="932925"/>
            <a:ext cx="6804328" cy="1200091"/>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11" name="Content Placeholder 2"/>
          <p:cNvSpPr>
            <a:spLocks noGrp="1"/>
          </p:cNvSpPr>
          <p:nvPr>
            <p:ph idx="1"/>
          </p:nvPr>
        </p:nvSpPr>
        <p:spPr>
          <a:xfrm>
            <a:off x="683568" y="5829267"/>
            <a:ext cx="8003232" cy="880884"/>
          </a:xfrm>
        </p:spPr>
        <p:txBody>
          <a:bodyPr lIns="0" tIns="0" rIns="0" bIns="0">
            <a:normAutofit/>
          </a:bodyPr>
          <a:lstStyle>
            <a:lvl1pPr marL="0" indent="0">
              <a:buNone/>
              <a:defRPr sz="2100" b="1">
                <a:solidFill>
                  <a:srgbClr val="FFB81C"/>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Click to edit Master text styles</a:t>
            </a:r>
          </a:p>
        </p:txBody>
      </p:sp>
      <p:sp>
        <p:nvSpPr>
          <p:cNvPr id="6" name="Slide Number Placeholder 5"/>
          <p:cNvSpPr>
            <a:spLocks noGrp="1"/>
          </p:cNvSpPr>
          <p:nvPr>
            <p:ph type="sldNum" sz="quarter" idx="12"/>
          </p:nvPr>
        </p:nvSpPr>
        <p:spPr>
          <a:xfrm>
            <a:off x="6300192" y="6309320"/>
            <a:ext cx="2133600" cy="365125"/>
          </a:xfrm>
        </p:spPr>
        <p:txBody>
          <a:bodyPr/>
          <a:lstStyle>
            <a:lvl1pPr>
              <a:defRPr sz="1000">
                <a:solidFill>
                  <a:schemeClr val="bg1"/>
                </a:solidFill>
              </a:defRPr>
            </a:lvl1pPr>
          </a:lstStyle>
          <a:p>
            <a:fld id="{4F2E129E-16B7-480B-972E-C025DBFD1D53}" type="slidenum">
              <a:rPr lang="en-GB" smtClean="0">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54391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9144000" cy="58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339648"/>
            <a:ext cx="1198245" cy="1263685"/>
          </a:xfrm>
          <a:prstGeom prst="rect">
            <a:avLst/>
          </a:prstGeom>
        </p:spPr>
      </p:pic>
      <p:sp>
        <p:nvSpPr>
          <p:cNvPr id="10" name="Rectangle 9"/>
          <p:cNvSpPr/>
          <p:nvPr userDrawn="1"/>
        </p:nvSpPr>
        <p:spPr>
          <a:xfrm>
            <a:off x="0" y="5253203"/>
            <a:ext cx="9144000" cy="172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5" name="TextBox 4"/>
          <p:cNvSpPr txBox="1"/>
          <p:nvPr userDrawn="1"/>
        </p:nvSpPr>
        <p:spPr>
          <a:xfrm>
            <a:off x="755576" y="1864313"/>
            <a:ext cx="6048672" cy="1938992"/>
          </a:xfrm>
          <a:prstGeom prst="rect">
            <a:avLst/>
          </a:prstGeom>
          <a:noFill/>
        </p:spPr>
        <p:txBody>
          <a:bodyPr wrap="square" rtlCol="0">
            <a:spAutoFit/>
          </a:bodyPr>
          <a:lstStyle/>
          <a:p>
            <a:pPr>
              <a:lnSpc>
                <a:spcPts val="3600"/>
              </a:lnSpc>
            </a:pPr>
            <a:r>
              <a:rPr lang="en-GB" sz="2400" b="1" dirty="0">
                <a:solidFill>
                  <a:srgbClr val="005EB8"/>
                </a:solidFill>
              </a:rPr>
              <a:t>www.digital.nhs.uk</a:t>
            </a:r>
            <a:endParaRPr lang="en-GB" sz="2400" dirty="0">
              <a:solidFill>
                <a:srgbClr val="005EB8"/>
              </a:solidFill>
            </a:endParaRPr>
          </a:p>
          <a:p>
            <a:pPr>
              <a:lnSpc>
                <a:spcPts val="3600"/>
              </a:lnSpc>
              <a:defRPr/>
            </a:pPr>
            <a:r>
              <a:rPr lang="en-GB" sz="2400" dirty="0">
                <a:solidFill>
                  <a:srgbClr val="005EB8"/>
                </a:solidFill>
              </a:rPr>
              <a:t>     </a:t>
            </a:r>
            <a:r>
              <a:rPr lang="en-GB" sz="2400" b="1" dirty="0">
                <a:solidFill>
                  <a:srgbClr val="005EB8"/>
                </a:solidFill>
              </a:rPr>
              <a:t>@nhsdigital</a:t>
            </a:r>
          </a:p>
          <a:p>
            <a:pPr>
              <a:lnSpc>
                <a:spcPts val="3600"/>
              </a:lnSpc>
            </a:pPr>
            <a:r>
              <a:rPr lang="en-GB" sz="2400" b="1" dirty="0">
                <a:solidFill>
                  <a:srgbClr val="005EB8"/>
                </a:solidFill>
              </a:rPr>
              <a:t>enquiries@nhsdigital.nhs.uk</a:t>
            </a:r>
          </a:p>
          <a:p>
            <a:pPr>
              <a:lnSpc>
                <a:spcPts val="3600"/>
              </a:lnSpc>
            </a:pPr>
            <a:r>
              <a:rPr lang="en-GB" sz="2400" b="1" dirty="0">
                <a:solidFill>
                  <a:srgbClr val="005EB8"/>
                </a:solidFill>
              </a:rPr>
              <a:t>0300 303 5678</a:t>
            </a:r>
            <a:endParaRPr lang="en-GB" sz="2400" dirty="0">
              <a:solidFill>
                <a:srgbClr val="005EB8"/>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5647392"/>
            <a:ext cx="3671171" cy="94996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7" y="2624027"/>
            <a:ext cx="387707" cy="516943"/>
          </a:xfrm>
          <a:prstGeom prst="rect">
            <a:avLst/>
          </a:prstGeom>
        </p:spPr>
      </p:pic>
    </p:spTree>
    <p:extLst>
      <p:ext uri="{BB962C8B-B14F-4D97-AF65-F5344CB8AC3E}">
        <p14:creationId xmlns:p14="http://schemas.microsoft.com/office/powerpoint/2010/main" val="12364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solidFill>
                  <a:srgbClr val="0F0F0F">
                    <a:tint val="75000"/>
                  </a:srgbClr>
                </a:solidFill>
              </a:rPr>
              <a:pPr/>
              <a:t>09/10/2017</a:t>
            </a:fld>
            <a:endParaRPr lang="en-GB" dirty="0">
              <a:solidFill>
                <a:srgbClr val="0F0F0F">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solidFill>
                  <a:srgbClr val="0F0F0F">
                    <a:tint val="75000"/>
                  </a:srgbClr>
                </a:solidFill>
              </a:rPr>
              <a:t>Click to edit master footer style</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solidFill>
                  <a:srgbClr val="0F0F0F">
                    <a:tint val="75000"/>
                  </a:srgbClr>
                </a:solidFill>
              </a:rPr>
              <a:pPr/>
              <a:t>‹#›</a:t>
            </a:fld>
            <a:endParaRPr lang="en-GB" dirty="0">
              <a:solidFill>
                <a:srgbClr val="0F0F0F">
                  <a:tint val="75000"/>
                </a:srgbClr>
              </a:solidFill>
            </a:endParaRPr>
          </a:p>
        </p:txBody>
      </p:sp>
    </p:spTree>
    <p:extLst>
      <p:ext uri="{BB962C8B-B14F-4D97-AF65-F5344CB8AC3E}">
        <p14:creationId xmlns:p14="http://schemas.microsoft.com/office/powerpoint/2010/main" val="718949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hyperlink" Target="http://digital.nhs.uk/pubs/npdaudit17"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hyperlink" Target="https://doi.org/10.1007/s00125-017-4314-3" TargetMode="External"/><Relationship Id="rId3" Type="http://schemas.openxmlformats.org/officeDocument/2006/relationships/hyperlink" Target="https://www.rcog.org.uk/globalassets/documents/careers-and-training/census-workforce-planning/final-census-2014-15.pdf" TargetMode="External"/><Relationship Id="rId7" Type="http://schemas.openxmlformats.org/officeDocument/2006/relationships/hyperlink" Target="http://www.gestation.net/" TargetMode="External"/><Relationship Id="rId2" Type="http://schemas.openxmlformats.org/officeDocument/2006/relationships/hyperlink" Target="https://www.nice.org.uk/Guidance/NG3" TargetMode="External"/><Relationship Id="rId1" Type="http://schemas.openxmlformats.org/officeDocument/2006/relationships/slideLayout" Target="../slideLayouts/slideLayout2.xml"/><Relationship Id="rId6" Type="http://schemas.openxmlformats.org/officeDocument/2006/relationships/hyperlink" Target="https://www.ons.gov.uk/peoplepopulationandcommunity/birthsdeathsandmarriages/livebirths/bulletins/birthcharacteristicsinenglandandwales/2015#birthweight" TargetMode="External"/><Relationship Id="rId5" Type="http://schemas.openxmlformats.org/officeDocument/2006/relationships/hyperlink" Target="https://www.ons.gov.uk/peoplepopulationandcommunity/populationandmigration/populationestimates/datasets/vitalstatisticspopulationandhealthreferencetables" TargetMode="External"/><Relationship Id="rId4" Type="http://schemas.openxmlformats.org/officeDocument/2006/relationships/hyperlink" Target="https://www.ons.gov.uk/peoplepopulationandcommunity/birthsdeathsandmarriages/livebirths/bulletins/birthsummarytablesenglandandwales/2016"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enquiries@nhsdigital.nhs.uk?subject=NPID%20Audit%20Report%202015" TargetMode="External"/><Relationship Id="rId2" Type="http://schemas.openxmlformats.org/officeDocument/2006/relationships/hyperlink" Target="digital.nhs.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95536" y="1484784"/>
            <a:ext cx="6660312" cy="1413032"/>
          </a:xfrm>
        </p:spPr>
        <p:txBody>
          <a:bodyPr>
            <a:noAutofit/>
          </a:bodyPr>
          <a:lstStyle/>
          <a:p>
            <a:r>
              <a:rPr lang="en-GB" dirty="0"/>
              <a:t>National Pregnancy in Diabetes Audit Report, 2016</a:t>
            </a:r>
          </a:p>
        </p:txBody>
      </p:sp>
      <p:sp>
        <p:nvSpPr>
          <p:cNvPr id="9" name="Text Placeholder 8"/>
          <p:cNvSpPr>
            <a:spLocks noGrp="1"/>
          </p:cNvSpPr>
          <p:nvPr>
            <p:ph type="body" sz="quarter" idx="13"/>
          </p:nvPr>
        </p:nvSpPr>
        <p:spPr>
          <a:xfrm>
            <a:off x="395536" y="2492896"/>
            <a:ext cx="4896544" cy="792088"/>
          </a:xfrm>
        </p:spPr>
        <p:txBody>
          <a:bodyPr>
            <a:noAutofit/>
          </a:bodyPr>
          <a:lstStyle/>
          <a:p>
            <a:r>
              <a:rPr lang="en-GB" dirty="0"/>
              <a:t>England, Wales and the Isle of Man</a:t>
            </a:r>
          </a:p>
          <a:p>
            <a:r>
              <a:rPr lang="en-GB" dirty="0"/>
              <a:t>12th October 2017</a:t>
            </a:r>
          </a:p>
          <a:p>
            <a:endParaRPr lang="en-GB" dirty="0"/>
          </a:p>
          <a:p>
            <a:endParaRPr lang="en-GB" dirty="0"/>
          </a:p>
          <a:p>
            <a:endParaRPr lang="en-GB" dirty="0">
              <a:solidFill>
                <a:schemeClr val="bg1">
                  <a:lumMod val="6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01008"/>
            <a:ext cx="16271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768" y="3501008"/>
            <a:ext cx="3073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747" y="3501008"/>
            <a:ext cx="17256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96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028472" cy="706091"/>
          </a:xfrm>
        </p:spPr>
        <p:txBody>
          <a:bodyPr>
            <a:normAutofit/>
          </a:bodyPr>
          <a:lstStyle/>
          <a:p>
            <a:r>
              <a:rPr lang="en-GB" sz="3300" dirty="0"/>
              <a:t>Key findings</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10</a:t>
            </a:fld>
            <a:endParaRPr lang="en-GB" dirty="0">
              <a:solidFill>
                <a:srgbClr val="424D58"/>
              </a:solidFill>
            </a:endParaRPr>
          </a:p>
        </p:txBody>
      </p:sp>
      <p:sp>
        <p:nvSpPr>
          <p:cNvPr id="6" name="Content Placeholder 2"/>
          <p:cNvSpPr txBox="1">
            <a:spLocks/>
          </p:cNvSpPr>
          <p:nvPr/>
        </p:nvSpPr>
        <p:spPr>
          <a:xfrm>
            <a:off x="251520" y="1124744"/>
            <a:ext cx="8640960" cy="54726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sz="2000" dirty="0">
              <a:solidFill>
                <a:srgbClr val="424D58"/>
              </a:solidFill>
            </a:endParaRPr>
          </a:p>
        </p:txBody>
      </p:sp>
      <p:sp>
        <p:nvSpPr>
          <p:cNvPr id="5" name="Content Placeholder 2"/>
          <p:cNvSpPr>
            <a:spLocks noGrp="1"/>
          </p:cNvSpPr>
          <p:nvPr>
            <p:ph idx="1"/>
          </p:nvPr>
        </p:nvSpPr>
        <p:spPr>
          <a:xfrm>
            <a:off x="324000" y="1188000"/>
            <a:ext cx="8229600" cy="5328592"/>
          </a:xfrm>
        </p:spPr>
        <p:txBody>
          <a:bodyPr>
            <a:normAutofit/>
          </a:bodyPr>
          <a:lstStyle/>
          <a:p>
            <a:pPr marL="0" indent="0">
              <a:buNone/>
            </a:pPr>
            <a:r>
              <a:rPr lang="en-US" b="1" dirty="0"/>
              <a:t>Presentation before 10</a:t>
            </a:r>
            <a:r>
              <a:rPr lang="en-US" b="1" baseline="30000" dirty="0"/>
              <a:t>+0</a:t>
            </a:r>
            <a:r>
              <a:rPr lang="en-US" b="1" dirty="0"/>
              <a:t> weeks of pregnancy:</a:t>
            </a:r>
          </a:p>
          <a:p>
            <a:r>
              <a:rPr lang="en-GB" dirty="0"/>
              <a:t>24.0 per cent of women with Type 1 diabetes and </a:t>
            </a:r>
            <a:r>
              <a:rPr lang="en-US" dirty="0"/>
              <a:t>41.9 per cent of women with Type 2 diabetes did not present to the joint diabetes antenatal team before 10</a:t>
            </a:r>
            <a:r>
              <a:rPr lang="en-US" baseline="30000" dirty="0"/>
              <a:t>+0</a:t>
            </a:r>
            <a:r>
              <a:rPr lang="en-US" dirty="0"/>
              <a:t> weeks gestation.</a:t>
            </a:r>
          </a:p>
          <a:p>
            <a:r>
              <a:rPr lang="en-US" dirty="0"/>
              <a:t>This suggests reduced awareness of pregnancy risks and/or failure of diabetes antenatal care and referral pathways.</a:t>
            </a:r>
          </a:p>
          <a:p>
            <a:pPr marL="0" indent="0">
              <a:buNone/>
            </a:pPr>
            <a:endParaRPr lang="en-US" sz="1600" dirty="0"/>
          </a:p>
          <a:p>
            <a:pPr marL="0" indent="0">
              <a:buNone/>
            </a:pPr>
            <a:r>
              <a:rPr lang="en-US" b="1" dirty="0"/>
              <a:t>Maternal hypoglycaemia and ketoacidosis:</a:t>
            </a:r>
          </a:p>
          <a:p>
            <a:r>
              <a:rPr lang="en-US" dirty="0"/>
              <a:t>Almost one in 10 women with Type 1 diabetes had at least one hospital admission for severe hypoglycaemia.  </a:t>
            </a:r>
          </a:p>
          <a:p>
            <a:r>
              <a:rPr lang="en-US" dirty="0"/>
              <a:t>Ketoacidosis, a high risk for mother and fetus, occurred in 2.7 per cent of women with Type 1 diabetes.</a:t>
            </a:r>
          </a:p>
          <a:p>
            <a:endParaRPr lang="en-US" sz="2200" dirty="0"/>
          </a:p>
        </p:txBody>
      </p:sp>
    </p:spTree>
    <p:extLst>
      <p:ext uri="{BB962C8B-B14F-4D97-AF65-F5344CB8AC3E}">
        <p14:creationId xmlns:p14="http://schemas.microsoft.com/office/powerpoint/2010/main" val="313775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028472" cy="706091"/>
          </a:xfrm>
        </p:spPr>
        <p:txBody>
          <a:bodyPr>
            <a:normAutofit/>
          </a:bodyPr>
          <a:lstStyle/>
          <a:p>
            <a:r>
              <a:rPr lang="en-GB" sz="3300" dirty="0"/>
              <a:t>Key findings</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11</a:t>
            </a:fld>
            <a:endParaRPr lang="en-GB" dirty="0">
              <a:solidFill>
                <a:srgbClr val="424D58"/>
              </a:solidFill>
            </a:endParaRPr>
          </a:p>
        </p:txBody>
      </p:sp>
      <p:sp>
        <p:nvSpPr>
          <p:cNvPr id="6" name="Content Placeholder 2"/>
          <p:cNvSpPr>
            <a:spLocks noGrp="1"/>
          </p:cNvSpPr>
          <p:nvPr>
            <p:ph idx="1"/>
          </p:nvPr>
        </p:nvSpPr>
        <p:spPr>
          <a:xfrm>
            <a:off x="323528" y="1188000"/>
            <a:ext cx="8424936" cy="5112568"/>
          </a:xfrm>
        </p:spPr>
        <p:txBody>
          <a:bodyPr>
            <a:normAutofit fontScale="92500"/>
          </a:bodyPr>
          <a:lstStyle/>
          <a:p>
            <a:pPr marL="0" indent="0">
              <a:buNone/>
            </a:pPr>
            <a:r>
              <a:rPr lang="en-US" b="1" dirty="0"/>
              <a:t>Almost one in two babies had complications related to maternal diabetes:</a:t>
            </a:r>
          </a:p>
          <a:p>
            <a:pPr>
              <a:spcBef>
                <a:spcPts val="1200"/>
              </a:spcBef>
            </a:pPr>
            <a:r>
              <a:rPr lang="en-US" sz="2200" dirty="0"/>
              <a:t>47.6 per cent of babies born to women with Type 1 diabetes were </a:t>
            </a:r>
            <a:r>
              <a:rPr lang="en-GB" sz="2000" dirty="0"/>
              <a:t>large for gestational age (LGA)</a:t>
            </a:r>
            <a:r>
              <a:rPr lang="en-US" sz="2200" dirty="0"/>
              <a:t>,  as were 22.9 per cent of babies born to women with Type 2.</a:t>
            </a:r>
          </a:p>
          <a:p>
            <a:pPr>
              <a:spcBef>
                <a:spcPts val="1200"/>
              </a:spcBef>
            </a:pPr>
            <a:r>
              <a:rPr lang="en-US" sz="2200" dirty="0"/>
              <a:t>Preterm delivery was common especially in women with Type 1 diabetes (43.3 per cent of singleton live births).</a:t>
            </a:r>
          </a:p>
          <a:p>
            <a:pPr>
              <a:spcBef>
                <a:spcPts val="1200"/>
              </a:spcBef>
            </a:pPr>
            <a:r>
              <a:rPr lang="en-US" sz="2200" dirty="0"/>
              <a:t>Delivery by caesarean section was common (</a:t>
            </a:r>
            <a:r>
              <a:rPr lang="en-GB" sz="2200" dirty="0"/>
              <a:t>64.7 per cent of Type 1 and 56.9 per cent of Type 2).</a:t>
            </a:r>
            <a:endParaRPr lang="en-US" sz="2200" dirty="0"/>
          </a:p>
          <a:p>
            <a:r>
              <a:rPr lang="en-GB" sz="2200" dirty="0"/>
              <a:t>HbA</a:t>
            </a:r>
            <a:r>
              <a:rPr lang="en-GB" sz="2200" baseline="-25000" dirty="0"/>
              <a:t>1c</a:t>
            </a:r>
            <a:r>
              <a:rPr lang="en-US" sz="2200" dirty="0"/>
              <a:t> levels at or above 48 mmol/mol after 24 weeks were associated with preterm delivery, LGA babies, and neonatal unit admission.</a:t>
            </a:r>
          </a:p>
          <a:p>
            <a:pPr>
              <a:spcBef>
                <a:spcPts val="1200"/>
              </a:spcBef>
            </a:pPr>
            <a:r>
              <a:rPr lang="en-GB" sz="2200" dirty="0"/>
              <a:t>Even after 37</a:t>
            </a:r>
            <a:r>
              <a:rPr lang="en-GB" sz="2200" baseline="30000" dirty="0"/>
              <a:t>+0</a:t>
            </a:r>
            <a:r>
              <a:rPr lang="en-GB" sz="2200" dirty="0"/>
              <a:t> weeks, rates of infant admission to neonatal care units was higher in women with diabetes than in the general population.</a:t>
            </a:r>
            <a:endParaRPr lang="en-US" sz="2200" dirty="0"/>
          </a:p>
          <a:p>
            <a:pPr marL="0" indent="0">
              <a:buNone/>
            </a:pPr>
            <a:endParaRPr lang="en-US" sz="2200" dirty="0"/>
          </a:p>
        </p:txBody>
      </p:sp>
    </p:spTree>
    <p:extLst>
      <p:ext uri="{BB962C8B-B14F-4D97-AF65-F5344CB8AC3E}">
        <p14:creationId xmlns:p14="http://schemas.microsoft.com/office/powerpoint/2010/main" val="12518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028472" cy="706091"/>
          </a:xfrm>
        </p:spPr>
        <p:txBody>
          <a:bodyPr>
            <a:normAutofit/>
          </a:bodyPr>
          <a:lstStyle/>
          <a:p>
            <a:r>
              <a:rPr lang="en-GB" sz="3300" dirty="0"/>
              <a:t>Key findings</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12</a:t>
            </a:fld>
            <a:endParaRPr lang="en-GB" dirty="0">
              <a:solidFill>
                <a:srgbClr val="424D58"/>
              </a:solidFill>
            </a:endParaRPr>
          </a:p>
        </p:txBody>
      </p:sp>
      <p:sp>
        <p:nvSpPr>
          <p:cNvPr id="6" name="Content Placeholder 2"/>
          <p:cNvSpPr>
            <a:spLocks noGrp="1"/>
          </p:cNvSpPr>
          <p:nvPr>
            <p:ph idx="1"/>
          </p:nvPr>
        </p:nvSpPr>
        <p:spPr>
          <a:xfrm>
            <a:off x="323528" y="1188000"/>
            <a:ext cx="8229600" cy="5472608"/>
          </a:xfrm>
        </p:spPr>
        <p:txBody>
          <a:bodyPr>
            <a:normAutofit/>
          </a:bodyPr>
          <a:lstStyle/>
          <a:p>
            <a:pPr marL="0" indent="0">
              <a:buNone/>
            </a:pPr>
            <a:r>
              <a:rPr lang="en-US" b="1" dirty="0"/>
              <a:t>Adverse neonatal outcomes are more common than in the general population:</a:t>
            </a:r>
          </a:p>
          <a:p>
            <a:pPr>
              <a:spcBef>
                <a:spcPts val="1800"/>
              </a:spcBef>
            </a:pPr>
            <a:r>
              <a:rPr lang="en-US" dirty="0"/>
              <a:t>99.0 per cent of registered births were live births.</a:t>
            </a:r>
          </a:p>
          <a:p>
            <a:pPr>
              <a:spcBef>
                <a:spcPts val="1800"/>
              </a:spcBef>
            </a:pPr>
            <a:r>
              <a:rPr lang="en-US" dirty="0"/>
              <a:t>Stillbirth rates were more than twice, and neonatal death rates nearly four times the general population rate. </a:t>
            </a:r>
          </a:p>
          <a:p>
            <a:pPr>
              <a:spcBef>
                <a:spcPts val="1800"/>
              </a:spcBef>
            </a:pPr>
            <a:r>
              <a:rPr lang="en-US" dirty="0"/>
              <a:t>Congenital anomaly rates were high (47.6 per 1,000 for Type 1 diabetes and 44.8 per 1,000 for Type 2 diabetes).</a:t>
            </a:r>
          </a:p>
          <a:p>
            <a:pPr>
              <a:spcBef>
                <a:spcPts val="1800"/>
              </a:spcBef>
            </a:pPr>
            <a:r>
              <a:rPr lang="en-US" dirty="0"/>
              <a:t>Higher first trimester </a:t>
            </a:r>
            <a:r>
              <a:rPr lang="en-GB" dirty="0"/>
              <a:t>HbA</a:t>
            </a:r>
            <a:r>
              <a:rPr lang="en-GB" baseline="-25000" dirty="0"/>
              <a:t>1c</a:t>
            </a:r>
            <a:r>
              <a:rPr lang="en-US" dirty="0"/>
              <a:t> was related to congenital anomaly rates and in women with Type 1 diabetes to stillbirth and neonatal death.</a:t>
            </a:r>
          </a:p>
          <a:p>
            <a:pPr marL="0" indent="0">
              <a:buNone/>
            </a:pPr>
            <a:endParaRPr lang="en-US" b="1" dirty="0"/>
          </a:p>
        </p:txBody>
      </p:sp>
    </p:spTree>
    <p:extLst>
      <p:ext uri="{BB962C8B-B14F-4D97-AF65-F5344CB8AC3E}">
        <p14:creationId xmlns:p14="http://schemas.microsoft.com/office/powerpoint/2010/main" val="321945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028472" cy="706091"/>
          </a:xfrm>
        </p:spPr>
        <p:txBody>
          <a:bodyPr>
            <a:normAutofit/>
          </a:bodyPr>
          <a:lstStyle/>
          <a:p>
            <a:r>
              <a:rPr lang="en-GB" sz="3300" dirty="0"/>
              <a:t>Key findings</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13</a:t>
            </a:fld>
            <a:endParaRPr lang="en-GB" dirty="0">
              <a:solidFill>
                <a:srgbClr val="424D58"/>
              </a:solidFill>
            </a:endParaRPr>
          </a:p>
        </p:txBody>
      </p:sp>
      <p:sp>
        <p:nvSpPr>
          <p:cNvPr id="6" name="Content Placeholder 2"/>
          <p:cNvSpPr>
            <a:spLocks noGrp="1"/>
          </p:cNvSpPr>
          <p:nvPr>
            <p:ph idx="1"/>
          </p:nvPr>
        </p:nvSpPr>
        <p:spPr>
          <a:xfrm>
            <a:off x="323528" y="1188000"/>
            <a:ext cx="8229600" cy="5472608"/>
          </a:xfrm>
        </p:spPr>
        <p:txBody>
          <a:bodyPr>
            <a:normAutofit/>
          </a:bodyPr>
          <a:lstStyle/>
          <a:p>
            <a:pPr marL="0" indent="0">
              <a:buNone/>
            </a:pPr>
            <a:r>
              <a:rPr lang="en-US" b="1" dirty="0"/>
              <a:t>Progress since 2014 and future opportunities :</a:t>
            </a:r>
          </a:p>
          <a:p>
            <a:pPr marL="57150" indent="0">
              <a:buNone/>
            </a:pPr>
            <a:r>
              <a:rPr lang="en-GB" dirty="0"/>
              <a:t>There has been little overall change since 2014. However there is very considerable inter-service variation in measures relating to:</a:t>
            </a:r>
          </a:p>
          <a:p>
            <a:pPr>
              <a:spcBef>
                <a:spcPts val="1800"/>
              </a:spcBef>
            </a:pPr>
            <a:r>
              <a:rPr lang="en-GB" sz="2600" dirty="0"/>
              <a:t>First trimester glucose control and 5mg folic acid supplementation. </a:t>
            </a:r>
          </a:p>
          <a:p>
            <a:pPr>
              <a:spcBef>
                <a:spcPts val="1800"/>
              </a:spcBef>
            </a:pPr>
            <a:r>
              <a:rPr lang="en-GB" sz="2600" dirty="0"/>
              <a:t>First contact with the antenatal diabetes team.</a:t>
            </a:r>
          </a:p>
          <a:p>
            <a:pPr>
              <a:spcBef>
                <a:spcPts val="1800"/>
              </a:spcBef>
            </a:pPr>
            <a:r>
              <a:rPr lang="en-GB" sz="2600" dirty="0"/>
              <a:t>Admission rates of term infants to a neonatal unit.</a:t>
            </a:r>
          </a:p>
          <a:p>
            <a:pPr marL="0" indent="0">
              <a:buNone/>
            </a:pPr>
            <a:endParaRPr lang="en-US" sz="2200" b="1" dirty="0"/>
          </a:p>
        </p:txBody>
      </p:sp>
    </p:spTree>
    <p:extLst>
      <p:ext uri="{BB962C8B-B14F-4D97-AF65-F5344CB8AC3E}">
        <p14:creationId xmlns:p14="http://schemas.microsoft.com/office/powerpoint/2010/main" val="47051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000" y="288000"/>
            <a:ext cx="8445624" cy="936104"/>
          </a:xfrm>
        </p:spPr>
        <p:txBody>
          <a:bodyPr>
            <a:noAutofit/>
          </a:bodyPr>
          <a:lstStyle/>
          <a:p>
            <a:r>
              <a:rPr lang="en-GB" sz="3300" dirty="0"/>
              <a:t>Recommendations:</a:t>
            </a:r>
            <a:br>
              <a:rPr lang="en-GB" sz="3300" dirty="0"/>
            </a:br>
            <a:r>
              <a:rPr lang="en-GB" sz="3300" dirty="0"/>
              <a:t>Local diabetes and maternity services</a:t>
            </a:r>
          </a:p>
        </p:txBody>
      </p:sp>
      <p:sp>
        <p:nvSpPr>
          <p:cNvPr id="5" name="Text Placeholder 4"/>
          <p:cNvSpPr>
            <a:spLocks noGrp="1"/>
          </p:cNvSpPr>
          <p:nvPr>
            <p:ph idx="1"/>
          </p:nvPr>
        </p:nvSpPr>
        <p:spPr>
          <a:xfrm>
            <a:off x="324000" y="1433700"/>
            <a:ext cx="8640960" cy="5112568"/>
          </a:xfrm>
        </p:spPr>
        <p:txBody>
          <a:bodyPr>
            <a:normAutofit lnSpcReduction="10000"/>
          </a:bodyPr>
          <a:lstStyle/>
          <a:p>
            <a:pPr marL="0" indent="0">
              <a:buNone/>
            </a:pPr>
            <a:r>
              <a:rPr lang="en-GB" sz="1900" b="1" dirty="0"/>
              <a:t>Implement Locality Wide collaborative Systems and Pathways:</a:t>
            </a:r>
          </a:p>
          <a:p>
            <a:r>
              <a:rPr lang="en-GB" sz="1800" i="1" dirty="0"/>
              <a:t>Take ownership of the challenges of improved care:</a:t>
            </a:r>
          </a:p>
          <a:p>
            <a:pPr lvl="1"/>
            <a:r>
              <a:rPr lang="en-GB" sz="1700" dirty="0"/>
              <a:t>Joint diabetes and maternity services, who alone have sufficient focus on pregnancy in diabetes must lead change, reduce social and cultural barriers to pregnancy preparation and provide improved support in pregnancy.</a:t>
            </a:r>
          </a:p>
          <a:p>
            <a:pPr lvl="1"/>
            <a:r>
              <a:rPr lang="en-GB" sz="1700" dirty="0"/>
              <a:t>This will involve identifying key stakeholders (page 7, 16) and, working with service users to redesign local services.</a:t>
            </a:r>
          </a:p>
          <a:p>
            <a:r>
              <a:rPr lang="en-GB" sz="1800" i="1" dirty="0"/>
              <a:t>Pregnancy preparation:</a:t>
            </a:r>
          </a:p>
          <a:p>
            <a:pPr lvl="1"/>
            <a:r>
              <a:rPr lang="en-GB" sz="1700" dirty="0"/>
              <a:t>Increase awareness among all women </a:t>
            </a:r>
            <a:r>
              <a:rPr lang="en-GB" sz="1700" dirty="0" smtClean="0"/>
              <a:t>with diabetes of </a:t>
            </a:r>
            <a:r>
              <a:rPr lang="en-GB" sz="1700" dirty="0"/>
              <a:t>risks and actions that they can take to reduce these, especially women with Type 2 diabetes, including safe and effective contraception </a:t>
            </a:r>
          </a:p>
          <a:p>
            <a:pPr lvl="1"/>
            <a:r>
              <a:rPr lang="en-GB" sz="1700" dirty="0"/>
              <a:t>Publish clear information about how </a:t>
            </a:r>
            <a:r>
              <a:rPr lang="en-GB" sz="1700" dirty="0" smtClean="0"/>
              <a:t>these women </a:t>
            </a:r>
            <a:r>
              <a:rPr lang="en-GB" sz="1700" dirty="0"/>
              <a:t>can access specialist support</a:t>
            </a:r>
          </a:p>
          <a:p>
            <a:pPr lvl="1"/>
            <a:r>
              <a:rPr lang="en-GB" sz="1700" dirty="0"/>
              <a:t>Ensure that specialist and generalist teams are able to individualise support</a:t>
            </a:r>
          </a:p>
          <a:p>
            <a:pPr>
              <a:spcBef>
                <a:spcPts val="1200"/>
              </a:spcBef>
            </a:pPr>
            <a:r>
              <a:rPr lang="en-GB" sz="1800" i="1" dirty="0"/>
              <a:t>Improved access to specialist support in early pregnancy</a:t>
            </a:r>
          </a:p>
          <a:p>
            <a:pPr lvl="1"/>
            <a:r>
              <a:rPr lang="en-GB" sz="1700" dirty="0"/>
              <a:t>Create clear pathways and publishing these in every locally appropriate setting </a:t>
            </a:r>
          </a:p>
          <a:p>
            <a:pPr>
              <a:spcBef>
                <a:spcPts val="1200"/>
              </a:spcBef>
            </a:pPr>
            <a:r>
              <a:rPr lang="en-GB" sz="1800" i="1" dirty="0"/>
              <a:t>Specialist Support during pregnancy</a:t>
            </a:r>
          </a:p>
          <a:p>
            <a:pPr lvl="1"/>
            <a:r>
              <a:rPr lang="en-GB" sz="1700" dirty="0"/>
              <a:t>Ensure optimal personalised glucose control and </a:t>
            </a:r>
            <a:r>
              <a:rPr lang="en-GB" sz="1700" dirty="0" err="1"/>
              <a:t>fetal</a:t>
            </a:r>
            <a:r>
              <a:rPr lang="en-GB" sz="1700" dirty="0"/>
              <a:t> monitoring during pregnancy</a:t>
            </a:r>
            <a:endParaRPr lang="en-GB" sz="1600" dirty="0"/>
          </a:p>
        </p:txBody>
      </p:sp>
      <p:sp>
        <p:nvSpPr>
          <p:cNvPr id="2" name="Slide Number Placeholder 1"/>
          <p:cNvSpPr>
            <a:spLocks noGrp="1"/>
          </p:cNvSpPr>
          <p:nvPr>
            <p:ph type="sldNum" sz="quarter" idx="12"/>
          </p:nvPr>
        </p:nvSpPr>
        <p:spPr/>
        <p:txBody>
          <a:bodyPr/>
          <a:lstStyle/>
          <a:p>
            <a:fld id="{4F2E129E-16B7-480B-972E-C025DBFD1D53}" type="slidenum">
              <a:rPr lang="en-GB" smtClean="0">
                <a:solidFill>
                  <a:srgbClr val="424D58"/>
                </a:solidFill>
              </a:rPr>
              <a:pPr/>
              <a:t>14</a:t>
            </a:fld>
            <a:endParaRPr lang="en-GB" dirty="0">
              <a:solidFill>
                <a:srgbClr val="424D58"/>
              </a:solidFill>
            </a:endParaRPr>
          </a:p>
        </p:txBody>
      </p:sp>
    </p:spTree>
    <p:extLst>
      <p:ext uri="{BB962C8B-B14F-4D97-AF65-F5344CB8AC3E}">
        <p14:creationId xmlns:p14="http://schemas.microsoft.com/office/powerpoint/2010/main" val="388524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4000" y="288000"/>
            <a:ext cx="8640960" cy="648072"/>
          </a:xfrm>
        </p:spPr>
        <p:txBody>
          <a:bodyPr>
            <a:noAutofit/>
          </a:bodyPr>
          <a:lstStyle/>
          <a:p>
            <a:r>
              <a:rPr lang="en-GB" sz="3300" dirty="0"/>
              <a:t>Recommendations:</a:t>
            </a:r>
            <a:br>
              <a:rPr lang="en-GB" sz="3300" dirty="0"/>
            </a:br>
            <a:r>
              <a:rPr lang="en-GB" sz="3300" dirty="0"/>
              <a:t>Wider diabetes care services</a:t>
            </a:r>
          </a:p>
        </p:txBody>
      </p:sp>
      <p:sp>
        <p:nvSpPr>
          <p:cNvPr id="2" name="Slide Number Placeholder 1"/>
          <p:cNvSpPr>
            <a:spLocks noGrp="1"/>
          </p:cNvSpPr>
          <p:nvPr>
            <p:ph type="sldNum" sz="quarter" idx="12"/>
          </p:nvPr>
        </p:nvSpPr>
        <p:spPr/>
        <p:txBody>
          <a:bodyPr/>
          <a:lstStyle/>
          <a:p>
            <a:fld id="{4F2E129E-16B7-480B-972E-C025DBFD1D53}" type="slidenum">
              <a:rPr lang="en-GB" smtClean="0">
                <a:solidFill>
                  <a:srgbClr val="424D58"/>
                </a:solidFill>
              </a:rPr>
              <a:pPr/>
              <a:t>15</a:t>
            </a:fld>
            <a:endParaRPr lang="en-GB" dirty="0">
              <a:solidFill>
                <a:srgbClr val="424D58"/>
              </a:solidFill>
            </a:endParaRPr>
          </a:p>
        </p:txBody>
      </p:sp>
      <p:sp>
        <p:nvSpPr>
          <p:cNvPr id="6" name="Text Placeholder 4"/>
          <p:cNvSpPr>
            <a:spLocks noGrp="1"/>
          </p:cNvSpPr>
          <p:nvPr>
            <p:ph idx="1"/>
          </p:nvPr>
        </p:nvSpPr>
        <p:spPr>
          <a:xfrm>
            <a:off x="324000" y="1432800"/>
            <a:ext cx="8640960" cy="5112568"/>
          </a:xfrm>
        </p:spPr>
        <p:txBody>
          <a:bodyPr>
            <a:normAutofit/>
          </a:bodyPr>
          <a:lstStyle/>
          <a:p>
            <a:pPr marL="0" indent="0">
              <a:buNone/>
            </a:pPr>
            <a:r>
              <a:rPr lang="en-GB" sz="1900" b="1" dirty="0"/>
              <a:t>Primary care, family planning and community teams:</a:t>
            </a:r>
          </a:p>
          <a:p>
            <a:r>
              <a:rPr lang="en-GB" sz="1800" i="1" dirty="0"/>
              <a:t>Planned, proactive awareness raising</a:t>
            </a:r>
          </a:p>
          <a:p>
            <a:pPr lvl="1"/>
            <a:r>
              <a:rPr lang="en-GB" sz="1600" dirty="0"/>
              <a:t>General Practices should identify all women with diabetes  who may become pregnant as a part of </a:t>
            </a:r>
            <a:r>
              <a:rPr lang="en-GB" sz="1600" dirty="0" smtClean="0"/>
              <a:t>their annual </a:t>
            </a:r>
            <a:r>
              <a:rPr lang="en-GB" sz="1600" dirty="0"/>
              <a:t>review / care and support </a:t>
            </a:r>
            <a:r>
              <a:rPr lang="en-GB" sz="1600" dirty="0" smtClean="0"/>
              <a:t>planning, </a:t>
            </a:r>
            <a:r>
              <a:rPr lang="en-GB" sz="1600" dirty="0"/>
              <a:t>and support them to develop a plan for either safe, effective contraception or for pregnancy preparation as part of routine review / care (link to info prescription)</a:t>
            </a:r>
            <a:endParaRPr lang="en-GB" sz="1500" dirty="0"/>
          </a:p>
          <a:p>
            <a:pPr>
              <a:spcBef>
                <a:spcPts val="1200"/>
              </a:spcBef>
            </a:pPr>
            <a:r>
              <a:rPr lang="en-GB" sz="1800" i="1" dirty="0"/>
              <a:t>Clear pathways of referral (names / contact numbers) to specialist support</a:t>
            </a:r>
          </a:p>
          <a:p>
            <a:pPr marL="0" indent="0">
              <a:spcBef>
                <a:spcPts val="1200"/>
              </a:spcBef>
              <a:buNone/>
            </a:pPr>
            <a:r>
              <a:rPr lang="en-GB" sz="1800" b="1" dirty="0"/>
              <a:t>Specialist diabetes services:</a:t>
            </a:r>
          </a:p>
          <a:p>
            <a:pPr>
              <a:spcBef>
                <a:spcPts val="1200"/>
              </a:spcBef>
            </a:pPr>
            <a:r>
              <a:rPr lang="en-GB" sz="1800" i="1" dirty="0"/>
              <a:t>Planned proactive awareness raising</a:t>
            </a:r>
          </a:p>
          <a:p>
            <a:pPr lvl="1">
              <a:spcBef>
                <a:spcPts val="384"/>
              </a:spcBef>
            </a:pPr>
            <a:r>
              <a:rPr lang="en-GB" sz="1600" dirty="0"/>
              <a:t>Ensure that all women with diabetes  who may become pregnant have a plan for either safe, effective contraception or for pregnancy preparation as part of </a:t>
            </a:r>
            <a:r>
              <a:rPr lang="en-GB" sz="1600" dirty="0" smtClean="0"/>
              <a:t>their routine </a:t>
            </a:r>
            <a:r>
              <a:rPr lang="en-GB" sz="1600" dirty="0"/>
              <a:t>review / care and support planning (link to info prescription)</a:t>
            </a:r>
          </a:p>
          <a:p>
            <a:pPr>
              <a:spcBef>
                <a:spcPts val="1200"/>
              </a:spcBef>
            </a:pPr>
            <a:r>
              <a:rPr lang="en-GB" sz="1800" i="1" dirty="0"/>
              <a:t>Ensure access, where indicated, to new technologies to support optimal glucose management before and during pregnancy</a:t>
            </a:r>
          </a:p>
          <a:p>
            <a:pPr>
              <a:spcBef>
                <a:spcPts val="1200"/>
              </a:spcBef>
            </a:pPr>
            <a:r>
              <a:rPr lang="en-GB" sz="1800" i="1" dirty="0"/>
              <a:t>Identify leadership for local quality improvement</a:t>
            </a:r>
          </a:p>
        </p:txBody>
      </p:sp>
    </p:spTree>
    <p:extLst>
      <p:ext uri="{BB962C8B-B14F-4D97-AF65-F5344CB8AC3E}">
        <p14:creationId xmlns:p14="http://schemas.microsoft.com/office/powerpoint/2010/main" val="163565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88000"/>
            <a:ext cx="8892480" cy="548680"/>
          </a:xfrm>
        </p:spPr>
        <p:txBody>
          <a:bodyPr>
            <a:noAutofit/>
          </a:bodyPr>
          <a:lstStyle/>
          <a:p>
            <a:r>
              <a:rPr lang="en-GB" sz="2800" dirty="0"/>
              <a:t>Recommendations: Commissioners and Networks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3274090"/>
              </p:ext>
            </p:extLst>
          </p:nvPr>
        </p:nvGraphicFramePr>
        <p:xfrm>
          <a:off x="251520" y="692696"/>
          <a:ext cx="8568472" cy="6035040"/>
        </p:xfrm>
        <a:graphic>
          <a:graphicData uri="http://schemas.openxmlformats.org/drawingml/2006/table">
            <a:tbl>
              <a:tblPr firstRow="1" bandRow="1">
                <a:tableStyleId>{5C22544A-7EE6-4342-B048-85BDC9FD1C3A}</a:tableStyleId>
              </a:tblPr>
              <a:tblGrid>
                <a:gridCol w="3095864">
                  <a:extLst>
                    <a:ext uri="{9D8B030D-6E8A-4147-A177-3AD203B41FA5}">
                      <a16:colId xmlns="" xmlns:a16="http://schemas.microsoft.com/office/drawing/2014/main" val="20000"/>
                    </a:ext>
                  </a:extLst>
                </a:gridCol>
                <a:gridCol w="5472608">
                  <a:extLst>
                    <a:ext uri="{9D8B030D-6E8A-4147-A177-3AD203B41FA5}">
                      <a16:colId xmlns="" xmlns:a16="http://schemas.microsoft.com/office/drawing/2014/main" val="20001"/>
                    </a:ext>
                  </a:extLst>
                </a:gridCol>
              </a:tblGrid>
              <a:tr h="361385">
                <a:tc>
                  <a:txBody>
                    <a:bodyPr/>
                    <a:lstStyle/>
                    <a:p>
                      <a:endParaRPr lang="en-GB"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aseline="0" dirty="0">
                          <a:solidFill>
                            <a:schemeClr val="accent6"/>
                          </a:solidFill>
                        </a:rPr>
                        <a:t>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917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kern="1200" dirty="0" smtClean="0">
                          <a:solidFill>
                            <a:schemeClr val="accent6"/>
                          </a:solidFill>
                          <a:latin typeface="+mn-lt"/>
                          <a:ea typeface="+mn-ea"/>
                          <a:cs typeface="+mn-cs"/>
                        </a:rPr>
                        <a:t>STPs</a:t>
                      </a:r>
                      <a:r>
                        <a:rPr lang="en-GB" sz="2000" kern="1200" baseline="0" dirty="0" smtClean="0">
                          <a:solidFill>
                            <a:schemeClr val="accent6"/>
                          </a:solidFill>
                          <a:latin typeface="+mn-lt"/>
                          <a:ea typeface="+mn-ea"/>
                          <a:cs typeface="+mn-cs"/>
                        </a:rPr>
                        <a:t> </a:t>
                      </a:r>
                      <a:r>
                        <a:rPr lang="en-GB" sz="2000" kern="1200" dirty="0" smtClean="0">
                          <a:solidFill>
                            <a:schemeClr val="accent6"/>
                          </a:solidFill>
                          <a:latin typeface="+mn-lt"/>
                          <a:ea typeface="+mn-ea"/>
                          <a:cs typeface="+mn-cs"/>
                        </a:rPr>
                        <a:t>via Local Maternity Systems (LMS</a:t>
                      </a:r>
                      <a:r>
                        <a:rPr lang="en-GB" sz="2000" kern="1200" dirty="0">
                          <a:solidFill>
                            <a:schemeClr val="accent6"/>
                          </a:solidFill>
                          <a:latin typeface="+mn-lt"/>
                          <a:ea typeface="+mn-ea"/>
                          <a:cs typeface="+mn-cs"/>
                        </a:rPr>
                        <a:t>), CCGs </a:t>
                      </a:r>
                      <a:r>
                        <a:rPr lang="en-GB" sz="2000" baseline="0" dirty="0">
                          <a:solidFill>
                            <a:schemeClr val="accent6"/>
                          </a:solidFill>
                        </a:rPr>
                        <a:t>and </a:t>
                      </a:r>
                      <a:r>
                        <a:rPr lang="en-GB" sz="2000" dirty="0">
                          <a:solidFill>
                            <a:schemeClr val="accent6"/>
                          </a:solidFill>
                        </a:rPr>
                        <a:t>LHBs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baseline="0" dirty="0">
                          <a:solidFill>
                            <a:schemeClr val="accent6"/>
                          </a:solidFill>
                        </a:rPr>
                        <a:t>Commit to monitoring and improving local performance against NICE guideline (NG3) and NICE Quality Standard (QS109).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195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Public Health Programmes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Work</a:t>
                      </a:r>
                      <a:r>
                        <a:rPr lang="en-GB" sz="2000" baseline="0" dirty="0">
                          <a:solidFill>
                            <a:schemeClr val="accent6"/>
                          </a:solidFill>
                        </a:rPr>
                        <a:t> with local networks and services to raise awareness of the risks of pregnancy in diabetes, </a:t>
                      </a:r>
                      <a:r>
                        <a:rPr lang="en-GB" sz="2000" baseline="0" dirty="0" smtClean="0">
                          <a:solidFill>
                            <a:schemeClr val="accent6"/>
                          </a:solidFill>
                        </a:rPr>
                        <a:t>giving options </a:t>
                      </a:r>
                      <a:r>
                        <a:rPr lang="en-GB" sz="2000" baseline="0" dirty="0">
                          <a:solidFill>
                            <a:schemeClr val="accent6"/>
                          </a:solidFill>
                        </a:rPr>
                        <a:t>for mitigation, and address ethnic and social barriers to </a:t>
                      </a:r>
                      <a:r>
                        <a:rPr lang="en-GB" sz="2000" baseline="0" dirty="0" smtClean="0">
                          <a:solidFill>
                            <a:schemeClr val="accent6"/>
                          </a:solidFill>
                        </a:rPr>
                        <a:t>the uptake </a:t>
                      </a:r>
                      <a:r>
                        <a:rPr lang="en-GB" sz="2000" baseline="0" dirty="0">
                          <a:solidFill>
                            <a:schemeClr val="accent6"/>
                          </a:solidFill>
                        </a:rPr>
                        <a:t>of care.</a:t>
                      </a:r>
                      <a:endParaRPr lang="en-GB" sz="20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6393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Patient education programmes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Include teaching about pregnancy</a:t>
                      </a:r>
                      <a:r>
                        <a:rPr lang="en-GB" sz="2000" baseline="0" dirty="0">
                          <a:solidFill>
                            <a:schemeClr val="accent6"/>
                          </a:solidFill>
                        </a:rPr>
                        <a:t> in diabetes in education sessions.</a:t>
                      </a:r>
                      <a:endParaRPr lang="en-GB" sz="20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195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Diabetes and Maternity Networks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Provide</a:t>
                      </a:r>
                      <a:r>
                        <a:rPr lang="en-GB" sz="2000" baseline="0" dirty="0">
                          <a:solidFill>
                            <a:schemeClr val="accent6"/>
                          </a:solidFill>
                        </a:rPr>
                        <a:t> infrastructure support and coordination for pregnancy in diabetes across local services, Acute Trusts, CCGs, LHBs, STPs and local communities.</a:t>
                      </a:r>
                      <a:endParaRPr lang="en-GB" sz="20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917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Diabetes support groups and charities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6"/>
                          </a:solidFill>
                        </a:rPr>
                        <a:t>Raise awareness of the benefits</a:t>
                      </a:r>
                      <a:r>
                        <a:rPr lang="en-GB" sz="2000" baseline="0" dirty="0">
                          <a:solidFill>
                            <a:schemeClr val="accent6"/>
                          </a:solidFill>
                        </a:rPr>
                        <a:t> of pregnancy preparation and work with local services and networks. Help to develop support material.</a:t>
                      </a:r>
                      <a:endParaRPr lang="en-GB" sz="20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a:xfrm>
            <a:off x="6974532" y="6381328"/>
            <a:ext cx="2133600" cy="365125"/>
          </a:xfrm>
        </p:spPr>
        <p:txBody>
          <a:bodyPr/>
          <a:lstStyle/>
          <a:p>
            <a:fld id="{4F2E129E-16B7-480B-972E-C025DBFD1D53}" type="slidenum">
              <a:rPr lang="en-GB" smtClean="0">
                <a:solidFill>
                  <a:srgbClr val="424D58"/>
                </a:solidFill>
              </a:rPr>
              <a:pPr/>
              <a:t>16</a:t>
            </a:fld>
            <a:endParaRPr lang="en-GB" dirty="0">
              <a:solidFill>
                <a:srgbClr val="424D58"/>
              </a:solidFill>
            </a:endParaRPr>
          </a:p>
        </p:txBody>
      </p:sp>
    </p:spTree>
    <p:extLst>
      <p:ext uri="{BB962C8B-B14F-4D97-AF65-F5344CB8AC3E}">
        <p14:creationId xmlns:p14="http://schemas.microsoft.com/office/powerpoint/2010/main" val="21321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1113" cy="706438"/>
          </a:xfrm>
        </p:spPr>
        <p:txBody>
          <a:bodyPr/>
          <a:lstStyle/>
          <a:p>
            <a:r>
              <a:rPr lang="en-GB" sz="3300" dirty="0"/>
              <a:t>Audit Participation</a:t>
            </a:r>
          </a:p>
        </p:txBody>
      </p:sp>
      <p:sp>
        <p:nvSpPr>
          <p:cNvPr id="3" name="Content Placeholder 2"/>
          <p:cNvSpPr>
            <a:spLocks noGrp="1"/>
          </p:cNvSpPr>
          <p:nvPr>
            <p:ph idx="1"/>
          </p:nvPr>
        </p:nvSpPr>
        <p:spPr>
          <a:xfrm>
            <a:off x="324000" y="1188000"/>
            <a:ext cx="4175992" cy="5256000"/>
          </a:xfrm>
        </p:spPr>
        <p:txBody>
          <a:bodyPr>
            <a:noAutofit/>
          </a:bodyPr>
          <a:lstStyle/>
          <a:p>
            <a:pPr marL="0" indent="0">
              <a:buNone/>
            </a:pPr>
            <a:r>
              <a:rPr lang="en-GB" sz="2200" b="1" dirty="0">
                <a:solidFill>
                  <a:schemeClr val="accent1"/>
                </a:solidFill>
              </a:rPr>
              <a:t>Figure 1: Services that participated in the audit, 2016</a:t>
            </a:r>
            <a:endParaRPr lang="en-GB" sz="2200" dirty="0"/>
          </a:p>
          <a:p>
            <a:pPr>
              <a:spcBef>
                <a:spcPts val="1800"/>
              </a:spcBef>
            </a:pPr>
            <a:r>
              <a:rPr lang="en-GB" sz="2200" dirty="0"/>
              <a:t>172 services submitted data on pregnancies with a recorded outcome in 2016.</a:t>
            </a:r>
          </a:p>
          <a:p>
            <a:pPr>
              <a:spcBef>
                <a:spcPts val="1800"/>
              </a:spcBef>
            </a:pPr>
            <a:r>
              <a:rPr lang="en-GB" sz="2200" dirty="0"/>
              <a:t>9 units submitted data to the audit for the first time in 2016.</a:t>
            </a:r>
          </a:p>
          <a:p>
            <a:pPr>
              <a:spcBef>
                <a:spcPts val="1800"/>
              </a:spcBef>
            </a:pPr>
            <a:r>
              <a:rPr lang="en-GB" sz="2200" dirty="0"/>
              <a:t>3 units which had submitted ten or more records in 2014 and 2015, and which have not closed, did not participate in 2016.</a:t>
            </a:r>
          </a:p>
          <a:p>
            <a:endParaRPr lang="en-GB" sz="2000" dirty="0"/>
          </a:p>
          <a:p>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17</a:t>
            </a:fld>
            <a:endParaRPr lang="en-GB" dirty="0">
              <a:solidFill>
                <a:srgbClr val="424D58"/>
              </a:solidFill>
            </a:endParaRPr>
          </a:p>
        </p:txBody>
      </p:sp>
      <p:pic>
        <p:nvPicPr>
          <p:cNvPr id="7" name="Picture 3">
            <a:extLst>
              <a:ext uri="{FF2B5EF4-FFF2-40B4-BE49-F238E27FC236}">
                <a16:creationId xmlns="" xmlns:a16="http://schemas.microsoft.com/office/drawing/2014/main" id="{F7CE873A-E05E-4253-B2AF-379D89983E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88001"/>
            <a:ext cx="4248472" cy="6034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19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Records used in this report</a:t>
            </a:r>
          </a:p>
        </p:txBody>
      </p:sp>
      <p:sp>
        <p:nvSpPr>
          <p:cNvPr id="3" name="Content Placeholder 2"/>
          <p:cNvSpPr>
            <a:spLocks noGrp="1"/>
          </p:cNvSpPr>
          <p:nvPr>
            <p:ph idx="1"/>
          </p:nvPr>
        </p:nvSpPr>
        <p:spPr>
          <a:xfrm>
            <a:off x="324000" y="1188000"/>
            <a:ext cx="8928992" cy="576064"/>
          </a:xfrm>
        </p:spPr>
        <p:txBody>
          <a:bodyPr>
            <a:normAutofit/>
          </a:bodyPr>
          <a:lstStyle/>
          <a:p>
            <a:pPr marL="0" indent="0">
              <a:buNone/>
            </a:pPr>
            <a:r>
              <a:rPr lang="en-GB" sz="2000" b="1" dirty="0">
                <a:solidFill>
                  <a:schemeClr val="accent1"/>
                </a:solidFill>
              </a:rPr>
              <a:t>Table 1: Numbers of women, pregnancies and babies, 2016</a:t>
            </a:r>
          </a:p>
          <a:p>
            <a:endParaRPr lang="en-GB" sz="1800"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18</a:t>
            </a:fld>
            <a:endParaRPr lang="en-GB" dirty="0">
              <a:solidFill>
                <a:srgbClr val="424D58"/>
              </a:solidFill>
            </a:endParaRPr>
          </a:p>
        </p:txBody>
      </p:sp>
      <p:sp>
        <p:nvSpPr>
          <p:cNvPr id="20" name="TextBox 19"/>
          <p:cNvSpPr txBox="1"/>
          <p:nvPr/>
        </p:nvSpPr>
        <p:spPr>
          <a:xfrm>
            <a:off x="324000" y="5445224"/>
            <a:ext cx="8712968" cy="646331"/>
          </a:xfrm>
          <a:prstGeom prst="rect">
            <a:avLst/>
          </a:prstGeom>
          <a:noFill/>
        </p:spPr>
        <p:txBody>
          <a:bodyPr wrap="square" rtlCol="0">
            <a:spAutoFit/>
          </a:bodyPr>
          <a:lstStyle/>
          <a:p>
            <a:r>
              <a:rPr lang="en-GB" sz="1400" baseline="30000" dirty="0">
                <a:solidFill>
                  <a:schemeClr val="accent6"/>
                </a:solidFill>
              </a:rPr>
              <a:t>a </a:t>
            </a:r>
            <a:r>
              <a:rPr lang="en-GB" sz="1200" dirty="0">
                <a:solidFill>
                  <a:schemeClr val="accent6"/>
                </a:solidFill>
              </a:rPr>
              <a:t>Diabetes type not specified (28), maturity onset diabetes of the young (MODY) (33) or ‘Other’ diabetes type (10)</a:t>
            </a:r>
          </a:p>
          <a:p>
            <a:r>
              <a:rPr lang="en-GB" sz="1200" baseline="30000" dirty="0">
                <a:solidFill>
                  <a:schemeClr val="accent6"/>
                </a:solidFill>
              </a:rPr>
              <a:t>b </a:t>
            </a:r>
            <a:r>
              <a:rPr lang="en-GB" sz="1200" dirty="0">
                <a:solidFill>
                  <a:schemeClr val="accent6"/>
                </a:solidFill>
              </a:rPr>
              <a:t> 7 women had two pregnancies recorded.</a:t>
            </a:r>
          </a:p>
          <a:p>
            <a:r>
              <a:rPr lang="en-GB" sz="1200" baseline="30000" dirty="0">
                <a:solidFill>
                  <a:schemeClr val="accent6"/>
                </a:solidFill>
              </a:rPr>
              <a:t>c </a:t>
            </a:r>
            <a:r>
              <a:rPr lang="en-GB" sz="1200" dirty="0">
                <a:solidFill>
                  <a:schemeClr val="accent6"/>
                </a:solidFill>
              </a:rPr>
              <a:t>49 twin and 1 triplet pregnancies were recorded</a:t>
            </a:r>
            <a:endParaRPr lang="en-GB" sz="1200" baseline="30000" dirty="0">
              <a:solidFill>
                <a:schemeClr val="accent6"/>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99050613"/>
              </p:ext>
            </p:extLst>
          </p:nvPr>
        </p:nvGraphicFramePr>
        <p:xfrm>
          <a:off x="323528" y="1600752"/>
          <a:ext cx="7916862" cy="3779837"/>
        </p:xfrm>
        <a:graphic>
          <a:graphicData uri="http://schemas.openxmlformats.org/presentationml/2006/ole">
            <mc:AlternateContent xmlns:mc="http://schemas.openxmlformats.org/markup-compatibility/2006">
              <mc:Choice xmlns:v="urn:schemas-microsoft-com:vml" Requires="v">
                <p:oleObj spid="_x0000_s1212" name="Worksheet" r:id="rId3" imgW="7917272" imgH="3779568" progId="Excel.Sheet.12">
                  <p:embed/>
                </p:oleObj>
              </mc:Choice>
              <mc:Fallback>
                <p:oleObj name="Worksheet" r:id="rId3" imgW="7917272" imgH="3779568" progId="Excel.Sheet.12">
                  <p:embed/>
                  <p:pic>
                    <p:nvPicPr>
                      <p:cNvPr id="0" name=""/>
                      <p:cNvPicPr/>
                      <p:nvPr/>
                    </p:nvPicPr>
                    <p:blipFill>
                      <a:blip r:embed="rId4"/>
                      <a:stretch>
                        <a:fillRect/>
                      </a:stretch>
                    </p:blipFill>
                    <p:spPr>
                      <a:xfrm>
                        <a:off x="323528" y="1600752"/>
                        <a:ext cx="7916862" cy="3779837"/>
                      </a:xfrm>
                      <a:prstGeom prst="rect">
                        <a:avLst/>
                      </a:prstGeom>
                    </p:spPr>
                  </p:pic>
                </p:oleObj>
              </mc:Fallback>
            </mc:AlternateContent>
          </a:graphicData>
        </a:graphic>
      </p:graphicFrame>
    </p:spTree>
    <p:extLst>
      <p:ext uri="{BB962C8B-B14F-4D97-AF65-F5344CB8AC3E}">
        <p14:creationId xmlns:p14="http://schemas.microsoft.com/office/powerpoint/2010/main" val="380770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288000"/>
            <a:ext cx="8496944" cy="648072"/>
          </a:xfrm>
        </p:spPr>
        <p:txBody>
          <a:bodyPr>
            <a:noAutofit/>
          </a:bodyPr>
          <a:lstStyle/>
          <a:p>
            <a:r>
              <a:rPr lang="en-GB" sz="3200" dirty="0"/>
              <a:t>National Pregnancy in Diabetes Audit 2016</a:t>
            </a:r>
          </a:p>
        </p:txBody>
      </p:sp>
      <p:sp>
        <p:nvSpPr>
          <p:cNvPr id="6" name="Content Placeholder 5"/>
          <p:cNvSpPr>
            <a:spLocks noGrp="1"/>
          </p:cNvSpPr>
          <p:nvPr>
            <p:ph idx="1"/>
          </p:nvPr>
        </p:nvSpPr>
        <p:spPr>
          <a:xfrm>
            <a:off x="324000" y="1188000"/>
            <a:ext cx="8003232" cy="408045"/>
          </a:xfrm>
        </p:spPr>
        <p:txBody>
          <a:bodyPr>
            <a:noAutofit/>
          </a:bodyPr>
          <a:lstStyle/>
          <a:p>
            <a:r>
              <a:rPr lang="en-GB" sz="4000" dirty="0"/>
              <a:t>Characteristics of women </a:t>
            </a:r>
          </a:p>
        </p:txBody>
      </p:sp>
      <p:sp>
        <p:nvSpPr>
          <p:cNvPr id="4" name="Slide Number Placeholder 3"/>
          <p:cNvSpPr>
            <a:spLocks noGrp="1"/>
          </p:cNvSpPr>
          <p:nvPr>
            <p:ph type="sldNum" sz="quarter" idx="12"/>
          </p:nvPr>
        </p:nvSpPr>
        <p:spPr/>
        <p:txBody>
          <a:bodyPr/>
          <a:lstStyle/>
          <a:p>
            <a:fld id="{4F2E129E-16B7-480B-972E-C025DBFD1D53}" type="slidenum">
              <a:rPr lang="en-GB" smtClean="0">
                <a:solidFill>
                  <a:srgbClr val="FFFFFF"/>
                </a:solidFill>
              </a:rPr>
              <a:pPr/>
              <a:t>19</a:t>
            </a:fld>
            <a:endParaRPr lang="en-GB" dirty="0">
              <a:solidFill>
                <a:srgbClr val="FFFFFF"/>
              </a:solidFill>
            </a:endParaRPr>
          </a:p>
        </p:txBody>
      </p:sp>
      <p:sp>
        <p:nvSpPr>
          <p:cNvPr id="2" name="TextBox 1"/>
          <p:cNvSpPr txBox="1"/>
          <p:nvPr/>
        </p:nvSpPr>
        <p:spPr>
          <a:xfrm>
            <a:off x="540000" y="1980000"/>
            <a:ext cx="7560840" cy="360098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rgbClr val="FFFFFF"/>
                </a:solidFill>
              </a:rPr>
              <a:t>Diabetes type</a:t>
            </a:r>
          </a:p>
          <a:p>
            <a:pPr marL="285750" indent="-285750">
              <a:spcAft>
                <a:spcPts val="1200"/>
              </a:spcAft>
              <a:buFont typeface="Arial" panose="020B0604020202020204" pitchFamily="34" charset="0"/>
              <a:buChar char="•"/>
            </a:pPr>
            <a:r>
              <a:rPr lang="en-GB" sz="2400" dirty="0">
                <a:solidFill>
                  <a:srgbClr val="FFFFFF"/>
                </a:solidFill>
              </a:rPr>
              <a:t>Age</a:t>
            </a:r>
          </a:p>
          <a:p>
            <a:pPr marL="285750" indent="-285750">
              <a:spcAft>
                <a:spcPts val="1200"/>
              </a:spcAft>
              <a:buFont typeface="Arial" panose="020B0604020202020204" pitchFamily="34" charset="0"/>
              <a:buChar char="•"/>
            </a:pPr>
            <a:r>
              <a:rPr lang="en-GB" sz="2400" dirty="0">
                <a:solidFill>
                  <a:srgbClr val="FFFFFF"/>
                </a:solidFill>
              </a:rPr>
              <a:t>Duration of diabetes</a:t>
            </a:r>
          </a:p>
          <a:p>
            <a:pPr marL="285750" indent="-285750">
              <a:spcAft>
                <a:spcPts val="1200"/>
              </a:spcAft>
              <a:buFont typeface="Arial" panose="020B0604020202020204" pitchFamily="34" charset="0"/>
              <a:buChar char="•"/>
            </a:pPr>
            <a:r>
              <a:rPr lang="en-GB" sz="2400" dirty="0">
                <a:solidFill>
                  <a:srgbClr val="FFFFFF"/>
                </a:solidFill>
              </a:rPr>
              <a:t>BMI</a:t>
            </a:r>
          </a:p>
          <a:p>
            <a:pPr marL="285750" indent="-285750">
              <a:spcAft>
                <a:spcPts val="1200"/>
              </a:spcAft>
              <a:buFont typeface="Arial" panose="020B0604020202020204" pitchFamily="34" charset="0"/>
              <a:buChar char="•"/>
            </a:pPr>
            <a:r>
              <a:rPr lang="en-GB" sz="2400" dirty="0">
                <a:solidFill>
                  <a:srgbClr val="FFFFFF"/>
                </a:solidFill>
              </a:rPr>
              <a:t>Region</a:t>
            </a:r>
          </a:p>
          <a:p>
            <a:pPr marL="285750" indent="-285750">
              <a:spcAft>
                <a:spcPts val="1200"/>
              </a:spcAft>
              <a:buFont typeface="Arial" panose="020B0604020202020204" pitchFamily="34" charset="0"/>
              <a:buChar char="•"/>
            </a:pPr>
            <a:r>
              <a:rPr lang="en-GB" sz="2400" dirty="0">
                <a:solidFill>
                  <a:srgbClr val="FFFFFF"/>
                </a:solidFill>
              </a:rPr>
              <a:t>Ethnicity</a:t>
            </a:r>
          </a:p>
          <a:p>
            <a:pPr marL="285750" indent="-285750">
              <a:spcAft>
                <a:spcPts val="1200"/>
              </a:spcAft>
              <a:buFont typeface="Arial" panose="020B0604020202020204" pitchFamily="34" charset="0"/>
              <a:buChar char="•"/>
            </a:pPr>
            <a:r>
              <a:rPr lang="en-GB" sz="2400" dirty="0">
                <a:solidFill>
                  <a:srgbClr val="FFFFFF"/>
                </a:solidFill>
              </a:rPr>
              <a:t>Deprivation</a:t>
            </a:r>
          </a:p>
        </p:txBody>
      </p:sp>
    </p:spTree>
    <p:extLst>
      <p:ext uri="{BB962C8B-B14F-4D97-AF65-F5344CB8AC3E}">
        <p14:creationId xmlns:p14="http://schemas.microsoft.com/office/powerpoint/2010/main" val="40903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935162393"/>
              </p:ext>
            </p:extLst>
          </p:nvPr>
        </p:nvGraphicFramePr>
        <p:xfrm>
          <a:off x="186722" y="1340768"/>
          <a:ext cx="8754770" cy="4163969"/>
        </p:xfrm>
        <a:graphic>
          <a:graphicData uri="http://schemas.openxmlformats.org/drawingml/2006/table">
            <a:tbl>
              <a:tblPr firstRow="1" firstCol="1" bandRow="1">
                <a:tableStyleId>{5C22544A-7EE6-4342-B048-85BDC9FD1C3A}</a:tableStyleId>
              </a:tblPr>
              <a:tblGrid>
                <a:gridCol w="2516802">
                  <a:extLst>
                    <a:ext uri="{9D8B030D-6E8A-4147-A177-3AD203B41FA5}">
                      <a16:colId xmlns="" xmlns:a16="http://schemas.microsoft.com/office/drawing/2014/main" val="20000"/>
                    </a:ext>
                  </a:extLst>
                </a:gridCol>
                <a:gridCol w="6237968">
                  <a:extLst>
                    <a:ext uri="{9D8B030D-6E8A-4147-A177-3AD203B41FA5}">
                      <a16:colId xmlns="" xmlns:a16="http://schemas.microsoft.com/office/drawing/2014/main" val="20001"/>
                    </a:ext>
                  </a:extLst>
                </a:gridCol>
              </a:tblGrid>
              <a:tr h="2551557">
                <a:tc>
                  <a:txBody>
                    <a:bodyPr/>
                    <a:lstStyle/>
                    <a:p>
                      <a:pPr algn="ctr">
                        <a:spcAft>
                          <a:spcPts val="0"/>
                        </a:spcAft>
                      </a:pPr>
                      <a:endParaRPr lang="en-GB" sz="1300" dirty="0">
                        <a:solidFill>
                          <a:sysClr val="windowText" lastClr="000000"/>
                        </a:solidFill>
                        <a:effectLst/>
                      </a:endParaRPr>
                    </a:p>
                    <a:p>
                      <a:pPr>
                        <a:spcAft>
                          <a:spcPts val="0"/>
                        </a:spcAft>
                      </a:pPr>
                      <a:r>
                        <a:rPr lang="en-GB" sz="1300" dirty="0">
                          <a:solidFill>
                            <a:sysClr val="windowText" lastClr="000000"/>
                          </a:solidFill>
                          <a:effectLst/>
                        </a:rPr>
                        <a:t> </a:t>
                      </a:r>
                    </a:p>
                    <a:p>
                      <a:pPr>
                        <a:spcAft>
                          <a:spcPts val="0"/>
                        </a:spcAft>
                      </a:pPr>
                      <a:r>
                        <a:rPr lang="en-GB" sz="1300" dirty="0">
                          <a:solidFill>
                            <a:sysClr val="windowText" lastClr="000000"/>
                          </a:solidFill>
                          <a:effectLst/>
                        </a:rPr>
                        <a:t> </a:t>
                      </a:r>
                      <a:endParaRPr lang="en-GB" sz="1300" dirty="0">
                        <a:solidFill>
                          <a:sysClr val="windowText" lastClr="000000"/>
                        </a:solidFill>
                        <a:effectLst/>
                        <a:latin typeface="Arial"/>
                        <a:ea typeface="Times New Roman"/>
                        <a:cs typeface="Times New Roman"/>
                      </a:endParaRPr>
                    </a:p>
                  </a:txBody>
                  <a:tcPr marL="56732" marR="56732"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0"/>
                      </a:schemeClr>
                    </a:solidFill>
                  </a:tcPr>
                </a:tc>
                <a:tc>
                  <a:txBody>
                    <a:bodyPr/>
                    <a:lstStyle/>
                    <a:p>
                      <a:pPr>
                        <a:spcAft>
                          <a:spcPts val="0"/>
                        </a:spcAft>
                      </a:pPr>
                      <a:r>
                        <a:rPr lang="en-GB" sz="1200" b="0" dirty="0">
                          <a:solidFill>
                            <a:schemeClr val="tx1"/>
                          </a:solidFill>
                          <a:effectLst/>
                        </a:rPr>
                        <a:t>The National Pregnancy in Diabetes (NPID) audit is part of the National Clinical Audit and Patient Outcomes Programme (NCAPOP) which is commissioned by the Healthcare Quality Improvement Partnership (HQIP) and funded by NHS England. HQIP is led by a consortium of the Academy of Medical Royal Colleges, the Royal College of Nursing and National Voices. Its aim is to promote quality improvement, and in particular to increase the impact that clinical audit has on healthcare quality in England and Wales. HQIP holds the contract to manage and develop the NCAPOP Programme, comprising more than 30 clinical audits that cover care provided to people with a wide range of medical, surgical and mental health conditions. The programme is funded by NHS England, the Welsh Government and, with some individual audits, also funded by the Health Department of the Scottish Government, DHSSPS Northern Ireland and the Channel Islands.</a:t>
                      </a:r>
                    </a:p>
                  </a:txBody>
                  <a:tcPr marL="56732" marR="56732"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0"/>
                  </a:ext>
                </a:extLst>
              </a:tr>
              <a:tr h="776015">
                <a:tc>
                  <a:txBody>
                    <a:bodyPr/>
                    <a:lstStyle/>
                    <a:p>
                      <a:pPr algn="ctr">
                        <a:spcAft>
                          <a:spcPts val="0"/>
                        </a:spcAft>
                      </a:pPr>
                      <a:endParaRPr lang="en-GB" sz="1300" dirty="0">
                        <a:solidFill>
                          <a:sysClr val="windowText" lastClr="000000"/>
                        </a:solidFill>
                        <a:effectLst/>
                      </a:endParaRPr>
                    </a:p>
                    <a:p>
                      <a:pPr algn="ctr">
                        <a:spcAft>
                          <a:spcPts val="0"/>
                        </a:spcAft>
                      </a:pPr>
                      <a:r>
                        <a:rPr lang="en-GB" sz="1300" dirty="0">
                          <a:solidFill>
                            <a:sysClr val="windowText" lastClr="000000"/>
                          </a:solidFill>
                          <a:effectLst/>
                        </a:rPr>
                        <a:t> </a:t>
                      </a:r>
                    </a:p>
                    <a:p>
                      <a:pPr>
                        <a:spcAft>
                          <a:spcPts val="0"/>
                        </a:spcAft>
                      </a:pPr>
                      <a:r>
                        <a:rPr lang="en-GB" sz="1300" dirty="0">
                          <a:solidFill>
                            <a:sysClr val="windowText" lastClr="000000"/>
                          </a:solidFill>
                          <a:effectLst/>
                        </a:rPr>
                        <a:t> </a:t>
                      </a:r>
                      <a:endParaRPr lang="en-GB" sz="1300" dirty="0">
                        <a:solidFill>
                          <a:sysClr val="windowText" lastClr="000000"/>
                        </a:solidFill>
                        <a:effectLst/>
                        <a:latin typeface="Arial"/>
                        <a:ea typeface="Times New Roman"/>
                        <a:cs typeface="Times New Roman"/>
                      </a:endParaRPr>
                    </a:p>
                  </a:txBody>
                  <a:tcPr marL="56732" marR="56732"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spcAft>
                          <a:spcPts val="0"/>
                        </a:spcAft>
                      </a:pPr>
                      <a:r>
                        <a:rPr lang="en-GB" sz="1200" b="0" dirty="0">
                          <a:solidFill>
                            <a:schemeClr val="tx1"/>
                          </a:solidFill>
                          <a:effectLst/>
                        </a:rPr>
                        <a:t>NHS Digital is</a:t>
                      </a:r>
                      <a:r>
                        <a:rPr lang="en-GB" sz="1200" b="0" baseline="0" dirty="0">
                          <a:solidFill>
                            <a:schemeClr val="tx1"/>
                          </a:solidFill>
                          <a:effectLst/>
                        </a:rPr>
                        <a:t> the trading name for the Health and Social Care Information Centre (HSCIC). </a:t>
                      </a:r>
                      <a:r>
                        <a:rPr lang="en-GB" sz="1200" b="0" dirty="0">
                          <a:solidFill>
                            <a:schemeClr val="tx1"/>
                          </a:solidFill>
                          <a:effectLst/>
                        </a:rPr>
                        <a:t>NHS Digital managed the publication of the 2016</a:t>
                      </a:r>
                      <a:r>
                        <a:rPr lang="en-GB" sz="1200" b="0" baseline="0" dirty="0">
                          <a:solidFill>
                            <a:schemeClr val="tx1"/>
                          </a:solidFill>
                          <a:effectLst/>
                        </a:rPr>
                        <a:t> </a:t>
                      </a:r>
                      <a:r>
                        <a:rPr lang="en-GB" sz="1200" b="0" dirty="0">
                          <a:solidFill>
                            <a:schemeClr val="tx1"/>
                          </a:solidFill>
                          <a:effectLst/>
                        </a:rPr>
                        <a:t>annual report.</a:t>
                      </a:r>
                    </a:p>
                    <a:p>
                      <a:pPr>
                        <a:spcAft>
                          <a:spcPts val="0"/>
                        </a:spcAft>
                      </a:pPr>
                      <a:endParaRPr lang="en-GB" sz="1200" b="0" dirty="0">
                        <a:solidFill>
                          <a:schemeClr val="tx1"/>
                        </a:solidFill>
                        <a:effectLst/>
                      </a:endParaRPr>
                    </a:p>
                    <a:p>
                      <a:pPr>
                        <a:spcAft>
                          <a:spcPts val="0"/>
                        </a:spcAft>
                      </a:pPr>
                      <a:endParaRPr lang="en-GB" sz="1200" b="0" dirty="0">
                        <a:solidFill>
                          <a:schemeClr val="tx1"/>
                        </a:solidFill>
                        <a:effectLst/>
                      </a:endParaRPr>
                    </a:p>
                    <a:p>
                      <a:pPr>
                        <a:spcAft>
                          <a:spcPts val="0"/>
                        </a:spcAft>
                      </a:pPr>
                      <a:endParaRPr lang="en-GB" sz="1200" b="0" dirty="0">
                        <a:solidFill>
                          <a:schemeClr val="tx1"/>
                        </a:solidFill>
                        <a:effectLst/>
                      </a:endParaRPr>
                    </a:p>
                  </a:txBody>
                  <a:tcPr marL="56732" marR="56732"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1"/>
                  </a:ext>
                </a:extLst>
              </a:tr>
              <a:tr h="698012">
                <a:tc>
                  <a:txBody>
                    <a:bodyPr/>
                    <a:lstStyle/>
                    <a:p>
                      <a:pPr algn="ctr">
                        <a:spcAft>
                          <a:spcPts val="0"/>
                        </a:spcAft>
                      </a:pPr>
                      <a:endParaRPr lang="en-GB" sz="1300" dirty="0">
                        <a:solidFill>
                          <a:sysClr val="windowText" lastClr="000000"/>
                        </a:solidFill>
                        <a:effectLst/>
                      </a:endParaRPr>
                    </a:p>
                    <a:p>
                      <a:pPr>
                        <a:spcAft>
                          <a:spcPts val="0"/>
                        </a:spcAft>
                      </a:pPr>
                      <a:r>
                        <a:rPr lang="en-GB" sz="1300" dirty="0">
                          <a:solidFill>
                            <a:sysClr val="windowText" lastClr="000000"/>
                          </a:solidFill>
                          <a:effectLst/>
                        </a:rPr>
                        <a:t> </a:t>
                      </a:r>
                    </a:p>
                    <a:p>
                      <a:pPr>
                        <a:spcAft>
                          <a:spcPts val="0"/>
                        </a:spcAft>
                      </a:pPr>
                      <a:r>
                        <a:rPr lang="en-GB" sz="1300" dirty="0">
                          <a:solidFill>
                            <a:sysClr val="windowText" lastClr="000000"/>
                          </a:solidFill>
                          <a:effectLst/>
                        </a:rPr>
                        <a:t> </a:t>
                      </a:r>
                      <a:endParaRPr lang="en-GB" sz="1300" dirty="0">
                        <a:solidFill>
                          <a:sysClr val="windowText" lastClr="000000"/>
                        </a:solidFill>
                        <a:effectLst/>
                        <a:latin typeface="Arial"/>
                        <a:ea typeface="Times New Roman"/>
                        <a:cs typeface="Times New Roman"/>
                      </a:endParaRPr>
                    </a:p>
                  </a:txBody>
                  <a:tcPr marL="56732" marR="567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spcAft>
                          <a:spcPts val="0"/>
                        </a:spcAft>
                      </a:pPr>
                      <a:r>
                        <a:rPr lang="en-GB" sz="1200" b="0" dirty="0">
                          <a:solidFill>
                            <a:schemeClr val="tx1"/>
                          </a:solidFill>
                          <a:effectLst/>
                        </a:rPr>
                        <a:t>Diabetes UK is the charity leading the fight against the most devastating and fastest growing health crisis of our time, creating a world where diabetes can do no harm.</a:t>
                      </a:r>
                      <a:endParaRPr lang="en-GB" sz="1200" b="0" dirty="0">
                        <a:solidFill>
                          <a:schemeClr val="tx1"/>
                        </a:solidFill>
                        <a:effectLst/>
                        <a:latin typeface="Arial"/>
                        <a:ea typeface="Times New Roman"/>
                        <a:cs typeface="Times New Roman"/>
                      </a:endParaRPr>
                    </a:p>
                  </a:txBody>
                  <a:tcPr marL="56732" marR="56732"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2"/>
                  </a:ext>
                </a:extLst>
              </a:tr>
            </a:tbl>
          </a:graphicData>
        </a:graphic>
      </p:graphicFrame>
      <p:pic>
        <p:nvPicPr>
          <p:cNvPr id="6" name="Picture 2" descr="HQIP_Logo"/>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bwMode="auto">
          <a:xfrm>
            <a:off x="68828" y="1238451"/>
            <a:ext cx="1965960" cy="10349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884368" y="6309320"/>
            <a:ext cx="549424" cy="365125"/>
          </a:xfrm>
        </p:spPr>
        <p:txBody>
          <a:bodyPr/>
          <a:lstStyle/>
          <a:p>
            <a:fld id="{280AA684-6FB9-400F-B313-F111F0F48737}" type="slidenum">
              <a:rPr lang="en-GB" smtClean="0">
                <a:solidFill>
                  <a:srgbClr val="424D58"/>
                </a:solidFill>
              </a:rPr>
              <a:pPr/>
              <a:t>2</a:t>
            </a:fld>
            <a:endParaRPr lang="en-GB" dirty="0">
              <a:solidFill>
                <a:srgbClr val="424D58"/>
              </a:solidFill>
            </a:endParaRPr>
          </a:p>
        </p:txBody>
      </p:sp>
      <p:sp>
        <p:nvSpPr>
          <p:cNvPr id="7" name="Rectangle 6"/>
          <p:cNvSpPr>
            <a:spLocks noChangeArrowheads="1"/>
          </p:cNvSpPr>
          <p:nvPr/>
        </p:nvSpPr>
        <p:spPr bwMode="auto">
          <a:xfrm>
            <a:off x="179512" y="886840"/>
            <a:ext cx="28083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altLang="en-US" sz="1200" dirty="0">
                <a:solidFill>
                  <a:srgbClr val="424D58"/>
                </a:solidFill>
                <a:ea typeface="Times New Roman" pitchFamily="18" charset="0"/>
                <a:cs typeface="Times New Roman" pitchFamily="18" charset="0"/>
              </a:rPr>
              <a:t>Prepared in collaboration with:</a:t>
            </a:r>
            <a:endParaRPr lang="en-GB" altLang="en-US" dirty="0">
              <a:solidFill>
                <a:srgbClr val="424D58"/>
              </a:solidFill>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230679161"/>
              </p:ext>
            </p:extLst>
          </p:nvPr>
        </p:nvGraphicFramePr>
        <p:xfrm>
          <a:off x="395536" y="5485333"/>
          <a:ext cx="8389916" cy="990600"/>
        </p:xfrm>
        <a:graphic>
          <a:graphicData uri="http://schemas.openxmlformats.org/drawingml/2006/table">
            <a:tbl>
              <a:tblPr firstRow="1" firstCol="1" bandRow="1">
                <a:tableStyleId>{5C22544A-7EE6-4342-B048-85BDC9FD1C3A}</a:tableStyleId>
              </a:tblPr>
              <a:tblGrid>
                <a:gridCol w="2341244">
                  <a:extLst>
                    <a:ext uri="{9D8B030D-6E8A-4147-A177-3AD203B41FA5}">
                      <a16:colId xmlns="" xmlns:a16="http://schemas.microsoft.com/office/drawing/2014/main" val="20000"/>
                    </a:ext>
                  </a:extLst>
                </a:gridCol>
                <a:gridCol w="6048672">
                  <a:extLst>
                    <a:ext uri="{9D8B030D-6E8A-4147-A177-3AD203B41FA5}">
                      <a16:colId xmlns="" xmlns:a16="http://schemas.microsoft.com/office/drawing/2014/main" val="20001"/>
                    </a:ext>
                  </a:extLst>
                </a:gridCol>
              </a:tblGrid>
              <a:tr h="990600">
                <a:tc>
                  <a:txBody>
                    <a:bodyPr/>
                    <a:lstStyle/>
                    <a:p>
                      <a:pPr algn="ctr">
                        <a:spcAft>
                          <a:spcPts val="0"/>
                        </a:spcAft>
                      </a:pPr>
                      <a:endParaRPr lang="en-GB" sz="1300" dirty="0">
                        <a:solidFill>
                          <a:schemeClr val="tx1"/>
                        </a:solidFill>
                        <a:effectLst/>
                      </a:endParaRPr>
                    </a:p>
                    <a:p>
                      <a:pPr>
                        <a:spcAft>
                          <a:spcPts val="0"/>
                        </a:spcAft>
                      </a:pPr>
                      <a:r>
                        <a:rPr lang="en-GB" sz="1300" dirty="0">
                          <a:solidFill>
                            <a:schemeClr val="tx1"/>
                          </a:solidFill>
                          <a:effectLst/>
                        </a:rPr>
                        <a:t> </a:t>
                      </a:r>
                    </a:p>
                    <a:p>
                      <a:pPr>
                        <a:spcAft>
                          <a:spcPts val="0"/>
                        </a:spcAft>
                      </a:pPr>
                      <a:r>
                        <a:rPr lang="en-GB" sz="1300" dirty="0">
                          <a:solidFill>
                            <a:schemeClr val="tx1"/>
                          </a:solidFill>
                          <a:effectLst/>
                        </a:rPr>
                        <a:t> </a:t>
                      </a:r>
                      <a:endParaRPr lang="en-GB" sz="1300" dirty="0">
                        <a:solidFill>
                          <a:schemeClr val="tx1"/>
                        </a:solidFill>
                        <a:effectLst/>
                        <a:latin typeface="Arial"/>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0"/>
                      </a:schemeClr>
                    </a:solidFill>
                  </a:tcPr>
                </a:tc>
                <a:tc>
                  <a:txBody>
                    <a:bodyPr/>
                    <a:lstStyle/>
                    <a:p>
                      <a:pPr>
                        <a:spcAft>
                          <a:spcPts val="0"/>
                        </a:spcAft>
                      </a:pPr>
                      <a:r>
                        <a:rPr lang="en-GB" sz="1200" b="0" kern="1200" dirty="0">
                          <a:solidFill>
                            <a:schemeClr val="tx1"/>
                          </a:solidFill>
                          <a:effectLst/>
                          <a:latin typeface="+mn-lt"/>
                          <a:ea typeface="+mn-ea"/>
                          <a:cs typeface="+mn-cs"/>
                        </a:rPr>
                        <a:t>The national cardiovascular intelligence network (NCVIN) is a partnership of leading national cardiovascular organisations which analyses information and data and turns it into meaningful timely health intelligence for commissioners, policy makers, clinicians and health professionals to improve services and outcomes.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alpha val="0"/>
                      </a:schemeClr>
                    </a:solidFill>
                  </a:tcPr>
                </a:tc>
                <a:extLst>
                  <a:ext uri="{0D108BD9-81ED-4DB2-BD59-A6C34878D82A}">
                    <a16:rowId xmlns="" xmlns:a16="http://schemas.microsoft.com/office/drawing/2014/main" val="10000"/>
                  </a:ext>
                </a:extLst>
              </a:tr>
            </a:tbl>
          </a:graphicData>
        </a:graphic>
      </p:graphicFrame>
      <p:sp>
        <p:nvSpPr>
          <p:cNvPr id="11" name="Rectangle 10"/>
          <p:cNvSpPr>
            <a:spLocks noChangeArrowheads="1"/>
          </p:cNvSpPr>
          <p:nvPr/>
        </p:nvSpPr>
        <p:spPr bwMode="auto">
          <a:xfrm>
            <a:off x="161565" y="5157192"/>
            <a:ext cx="115287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GB" altLang="en-US" sz="1200" dirty="0">
              <a:solidFill>
                <a:srgbClr val="000000"/>
              </a:solidFill>
              <a:ea typeface="Times New Roman" pitchFamily="18" charset="0"/>
              <a:cs typeface="Times New Roman" pitchFamily="18" charset="0"/>
            </a:endParaRPr>
          </a:p>
          <a:p>
            <a:pPr eaLnBrk="0" fontAlgn="base" hangingPunct="0">
              <a:spcBef>
                <a:spcPct val="0"/>
              </a:spcBef>
              <a:spcAft>
                <a:spcPct val="0"/>
              </a:spcAft>
            </a:pPr>
            <a:r>
              <a:rPr lang="en-GB" altLang="en-US" sz="1200" dirty="0">
                <a:solidFill>
                  <a:srgbClr val="424D58"/>
                </a:solidFill>
                <a:ea typeface="Times New Roman" pitchFamily="18" charset="0"/>
                <a:cs typeface="Times New Roman" pitchFamily="18" charset="0"/>
              </a:rPr>
              <a:t>Supported by:</a:t>
            </a:r>
            <a:endParaRPr lang="en-GB" altLang="en-US" sz="700" dirty="0">
              <a:solidFill>
                <a:srgbClr val="424D58"/>
              </a:solidFill>
              <a:cs typeface="Arial" pitchFamily="34" charset="0"/>
            </a:endParaRPr>
          </a:p>
          <a:p>
            <a:pPr eaLnBrk="0" fontAlgn="base" hangingPunct="0">
              <a:spcBef>
                <a:spcPct val="0"/>
              </a:spcBef>
              <a:spcAft>
                <a:spcPct val="0"/>
              </a:spcAft>
            </a:pPr>
            <a:endParaRPr lang="en-GB" altLang="en-US" dirty="0">
              <a:solidFill>
                <a:srgbClr val="0F0F0F"/>
              </a:solidFill>
              <a:cs typeface="Arial" pitchFamily="34" charset="0"/>
            </a:endParaRPr>
          </a:p>
        </p:txBody>
      </p:sp>
      <p:pic>
        <p:nvPicPr>
          <p:cNvPr id="13" name="Picture 12"/>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79513" y="5517232"/>
            <a:ext cx="1471353" cy="9102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705485"/>
            <a:ext cx="1255222" cy="947651"/>
          </a:xfrm>
          <a:prstGeom prst="rect">
            <a:avLst/>
          </a:prstGeom>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46" y="4739804"/>
            <a:ext cx="1951037"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32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Diabetes type by region</a:t>
            </a:r>
          </a:p>
        </p:txBody>
      </p:sp>
      <p:sp>
        <p:nvSpPr>
          <p:cNvPr id="3" name="Content Placeholder 2"/>
          <p:cNvSpPr>
            <a:spLocks noGrp="1"/>
          </p:cNvSpPr>
          <p:nvPr>
            <p:ph idx="1"/>
          </p:nvPr>
        </p:nvSpPr>
        <p:spPr>
          <a:xfrm>
            <a:off x="324000" y="1188000"/>
            <a:ext cx="7704000" cy="1513266"/>
          </a:xfrm>
        </p:spPr>
        <p:txBody>
          <a:bodyPr>
            <a:normAutofit fontScale="92500"/>
          </a:bodyPr>
          <a:lstStyle/>
          <a:p>
            <a:r>
              <a:rPr lang="en-GB" sz="2200" dirty="0"/>
              <a:t>There remains considerable regional variation in the percentage of women who have Type 1 and Type 2 diabetes.</a:t>
            </a:r>
          </a:p>
          <a:p>
            <a:r>
              <a:rPr lang="en-GB" sz="2200" dirty="0"/>
              <a:t>Since 2014 the proportion of women with type 2 diabetes in England has risen from 44 to 50 per cent.</a:t>
            </a:r>
          </a:p>
          <a:p>
            <a:pPr marL="0" indent="0">
              <a:buNone/>
            </a:pP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20</a:t>
            </a:fld>
            <a:endParaRPr lang="en-GB" dirty="0">
              <a:solidFill>
                <a:srgbClr val="424D58"/>
              </a:solidFill>
            </a:endParaRPr>
          </a:p>
        </p:txBody>
      </p:sp>
      <p:graphicFrame>
        <p:nvGraphicFramePr>
          <p:cNvPr id="5" name="Chart 4"/>
          <p:cNvGraphicFramePr>
            <a:graphicFrameLocks/>
          </p:cNvGraphicFramePr>
          <p:nvPr>
            <p:extLst>
              <p:ext uri="{D42A27DB-BD31-4B8C-83A1-F6EECF244321}">
                <p14:modId xmlns:p14="http://schemas.microsoft.com/office/powerpoint/2010/main" val="643569908"/>
              </p:ext>
            </p:extLst>
          </p:nvPr>
        </p:nvGraphicFramePr>
        <p:xfrm>
          <a:off x="324000" y="3212976"/>
          <a:ext cx="7574280" cy="304533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24000" y="2636912"/>
            <a:ext cx="7992416" cy="707886"/>
          </a:xfrm>
          <a:prstGeom prst="rect">
            <a:avLst/>
          </a:prstGeom>
        </p:spPr>
        <p:txBody>
          <a:bodyPr wrap="square">
            <a:spAutoFit/>
          </a:bodyPr>
          <a:lstStyle/>
          <a:p>
            <a:r>
              <a:rPr lang="en-GB" sz="2000" b="1" dirty="0">
                <a:solidFill>
                  <a:srgbClr val="005EB8"/>
                </a:solidFill>
              </a:rPr>
              <a:t>Figure 2: Mother’s diabetes type for pregnancies by Government Office Region</a:t>
            </a:r>
            <a:r>
              <a:rPr lang="en-GB" sz="2000" b="1" baseline="30000" dirty="0">
                <a:solidFill>
                  <a:srgbClr val="005EB8"/>
                </a:solidFill>
              </a:rPr>
              <a:t>a</a:t>
            </a:r>
            <a:r>
              <a:rPr lang="en-GB" sz="2000" b="1" dirty="0">
                <a:solidFill>
                  <a:srgbClr val="005EB8"/>
                </a:solidFill>
              </a:rPr>
              <a:t>, 2016 </a:t>
            </a:r>
          </a:p>
        </p:txBody>
      </p:sp>
      <p:sp>
        <p:nvSpPr>
          <p:cNvPr id="7" name="Rectangle 6"/>
          <p:cNvSpPr/>
          <p:nvPr/>
        </p:nvSpPr>
        <p:spPr>
          <a:xfrm>
            <a:off x="324000" y="6263734"/>
            <a:ext cx="7776864" cy="261610"/>
          </a:xfrm>
          <a:prstGeom prst="rect">
            <a:avLst/>
          </a:prstGeom>
        </p:spPr>
        <p:txBody>
          <a:bodyPr wrap="square">
            <a:spAutoFit/>
          </a:bodyPr>
          <a:lstStyle/>
          <a:p>
            <a:r>
              <a:rPr lang="en-GB" sz="1100" baseline="30000" dirty="0">
                <a:solidFill>
                  <a:srgbClr val="0F0F0F"/>
                </a:solidFill>
              </a:rPr>
              <a:t>a</a:t>
            </a:r>
            <a:r>
              <a:rPr lang="en-GB" sz="1100" dirty="0">
                <a:solidFill>
                  <a:srgbClr val="0F0F0F"/>
                </a:solidFill>
              </a:rPr>
              <a:t> Based on location of booking unit (may differ from delivery unit and woman’s residence). </a:t>
            </a:r>
          </a:p>
        </p:txBody>
      </p:sp>
    </p:spTree>
    <p:extLst>
      <p:ext uri="{BB962C8B-B14F-4D97-AF65-F5344CB8AC3E}">
        <p14:creationId xmlns:p14="http://schemas.microsoft.com/office/powerpoint/2010/main" val="406769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Characteristics 1 – age, duration, BMI</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21</a:t>
            </a:fld>
            <a:endParaRPr lang="en-GB" dirty="0">
              <a:solidFill>
                <a:srgbClr val="424D58"/>
              </a:solidFill>
            </a:endParaRPr>
          </a:p>
        </p:txBody>
      </p:sp>
      <p:sp>
        <p:nvSpPr>
          <p:cNvPr id="5" name="TextBox 4"/>
          <p:cNvSpPr txBox="1"/>
          <p:nvPr/>
        </p:nvSpPr>
        <p:spPr>
          <a:xfrm>
            <a:off x="324000" y="2436407"/>
            <a:ext cx="8352928" cy="707886"/>
          </a:xfrm>
          <a:prstGeom prst="rect">
            <a:avLst/>
          </a:prstGeom>
          <a:noFill/>
        </p:spPr>
        <p:txBody>
          <a:bodyPr wrap="square" rtlCol="0">
            <a:spAutoFit/>
          </a:bodyPr>
          <a:lstStyle/>
          <a:p>
            <a:r>
              <a:rPr lang="en-GB" sz="2000" b="1" dirty="0">
                <a:solidFill>
                  <a:srgbClr val="005EB8"/>
                </a:solidFill>
              </a:rPr>
              <a:t>Table 2: Median maternal age, duration of diabetes and Body Mass Index for pregnancies, 2016</a:t>
            </a:r>
          </a:p>
        </p:txBody>
      </p:sp>
      <p:sp>
        <p:nvSpPr>
          <p:cNvPr id="9" name="TextBox 8"/>
          <p:cNvSpPr txBox="1"/>
          <p:nvPr/>
        </p:nvSpPr>
        <p:spPr>
          <a:xfrm>
            <a:off x="324000" y="4623519"/>
            <a:ext cx="7488832" cy="461665"/>
          </a:xfrm>
          <a:prstGeom prst="rect">
            <a:avLst/>
          </a:prstGeom>
          <a:noFill/>
        </p:spPr>
        <p:txBody>
          <a:bodyPr wrap="square" rtlCol="0">
            <a:spAutoFit/>
          </a:bodyPr>
          <a:lstStyle/>
          <a:p>
            <a:r>
              <a:rPr lang="en-GB" sz="1200" baseline="30000" dirty="0">
                <a:solidFill>
                  <a:srgbClr val="424D58"/>
                </a:solidFill>
              </a:rPr>
              <a:t>a </a:t>
            </a:r>
            <a:r>
              <a:rPr lang="en-GB" sz="1200" dirty="0">
                <a:solidFill>
                  <a:srgbClr val="424D58"/>
                </a:solidFill>
              </a:rPr>
              <a:t>Age at completion of pregnancy.</a:t>
            </a:r>
          </a:p>
          <a:p>
            <a:r>
              <a:rPr lang="en-GB" sz="1200" baseline="30000" dirty="0">
                <a:solidFill>
                  <a:srgbClr val="424D58"/>
                </a:solidFill>
              </a:rPr>
              <a:t>b </a:t>
            </a:r>
            <a:r>
              <a:rPr lang="en-GB" sz="1200" dirty="0">
                <a:solidFill>
                  <a:srgbClr val="424D58"/>
                </a:solidFill>
              </a:rPr>
              <a:t>Duration of diabetes at start of pregnancy.</a:t>
            </a:r>
          </a:p>
        </p:txBody>
      </p:sp>
      <p:sp>
        <p:nvSpPr>
          <p:cNvPr id="8" name="TextBox 7"/>
          <p:cNvSpPr txBox="1"/>
          <p:nvPr/>
        </p:nvSpPr>
        <p:spPr>
          <a:xfrm>
            <a:off x="324000" y="1188000"/>
            <a:ext cx="7416824" cy="1107996"/>
          </a:xfrm>
          <a:prstGeom prst="rect">
            <a:avLst/>
          </a:prstGeom>
          <a:noFill/>
        </p:spPr>
        <p:txBody>
          <a:bodyPr wrap="square" rtlCol="0">
            <a:spAutoFit/>
          </a:bodyPr>
          <a:lstStyle/>
          <a:p>
            <a:pPr marL="285750" indent="-285750">
              <a:buFont typeface="Arial" panose="020B0604020202020204" pitchFamily="34" charset="0"/>
              <a:buChar char="•"/>
            </a:pPr>
            <a:r>
              <a:rPr lang="en-GB" sz="2200" dirty="0">
                <a:solidFill>
                  <a:schemeClr val="accent6"/>
                </a:solidFill>
              </a:rPr>
              <a:t>Women with Type 2 diabetes were older, had a higher BMI, and had a shorter duration of diabetes than women with Type 1 diabetes.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212976"/>
            <a:ext cx="7764463"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72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712968" cy="706091"/>
          </a:xfrm>
        </p:spPr>
        <p:txBody>
          <a:bodyPr>
            <a:noAutofit/>
          </a:bodyPr>
          <a:lstStyle/>
          <a:p>
            <a:r>
              <a:rPr lang="en-GB" sz="3300" dirty="0"/>
              <a:t>Characteristics 2 – ethnicity and deprivation</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22</a:t>
            </a:fld>
            <a:endParaRPr lang="en-GB" dirty="0">
              <a:solidFill>
                <a:srgbClr val="424D58"/>
              </a:solidFill>
            </a:endParaRPr>
          </a:p>
        </p:txBody>
      </p:sp>
      <p:sp>
        <p:nvSpPr>
          <p:cNvPr id="5" name="TextBox 4"/>
          <p:cNvSpPr txBox="1"/>
          <p:nvPr/>
        </p:nvSpPr>
        <p:spPr>
          <a:xfrm>
            <a:off x="324000" y="3132000"/>
            <a:ext cx="4095989" cy="646331"/>
          </a:xfrm>
          <a:prstGeom prst="rect">
            <a:avLst/>
          </a:prstGeom>
          <a:noFill/>
        </p:spPr>
        <p:txBody>
          <a:bodyPr wrap="square" rtlCol="0">
            <a:spAutoFit/>
          </a:bodyPr>
          <a:lstStyle/>
          <a:p>
            <a:r>
              <a:rPr lang="en-GB" b="1" dirty="0">
                <a:solidFill>
                  <a:srgbClr val="005EB8"/>
                </a:solidFill>
              </a:rPr>
              <a:t>Table 3: Percentage of pregnancies in each ethnic group, 2016</a:t>
            </a:r>
          </a:p>
        </p:txBody>
      </p:sp>
      <p:sp>
        <p:nvSpPr>
          <p:cNvPr id="9" name="TextBox 8"/>
          <p:cNvSpPr txBox="1"/>
          <p:nvPr/>
        </p:nvSpPr>
        <p:spPr>
          <a:xfrm>
            <a:off x="324000" y="6374794"/>
            <a:ext cx="7488832" cy="438582"/>
          </a:xfrm>
          <a:prstGeom prst="rect">
            <a:avLst/>
          </a:prstGeom>
          <a:noFill/>
        </p:spPr>
        <p:txBody>
          <a:bodyPr wrap="square" rtlCol="0">
            <a:spAutoFit/>
          </a:bodyPr>
          <a:lstStyle/>
          <a:p>
            <a:r>
              <a:rPr lang="en-GB" sz="1050" baseline="30000" dirty="0">
                <a:solidFill>
                  <a:srgbClr val="424D58"/>
                </a:solidFill>
              </a:rPr>
              <a:t>a</a:t>
            </a:r>
            <a:r>
              <a:rPr lang="en-GB" sz="1050" dirty="0">
                <a:solidFill>
                  <a:srgbClr val="424D58"/>
                </a:solidFill>
              </a:rPr>
              <a:t>Ethnic group only </a:t>
            </a:r>
            <a:r>
              <a:rPr lang="en-GB" sz="1200" dirty="0">
                <a:solidFill>
                  <a:srgbClr val="424D58"/>
                </a:solidFill>
              </a:rPr>
              <a:t>available</a:t>
            </a:r>
            <a:r>
              <a:rPr lang="en-GB" sz="1050" dirty="0">
                <a:solidFill>
                  <a:srgbClr val="424D58"/>
                </a:solidFill>
              </a:rPr>
              <a:t> for England</a:t>
            </a:r>
          </a:p>
          <a:p>
            <a:r>
              <a:rPr lang="en-GB" sz="1050" baseline="30000" dirty="0">
                <a:solidFill>
                  <a:srgbClr val="424D58"/>
                </a:solidFill>
              </a:rPr>
              <a:t>b </a:t>
            </a:r>
            <a:r>
              <a:rPr lang="en-GB" sz="1050" dirty="0">
                <a:solidFill>
                  <a:srgbClr val="424D58"/>
                </a:solidFill>
              </a:rPr>
              <a:t>Social deprivation quintile only available for England.</a:t>
            </a:r>
          </a:p>
        </p:txBody>
      </p:sp>
      <p:sp>
        <p:nvSpPr>
          <p:cNvPr id="8" name="TextBox 7"/>
          <p:cNvSpPr txBox="1"/>
          <p:nvPr/>
        </p:nvSpPr>
        <p:spPr>
          <a:xfrm>
            <a:off x="324000" y="1188000"/>
            <a:ext cx="8496944" cy="2046714"/>
          </a:xfrm>
          <a:prstGeom prst="rect">
            <a:avLst/>
          </a:prstGeom>
          <a:noFill/>
        </p:spPr>
        <p:txBody>
          <a:bodyPr wrap="square" rtlCol="0">
            <a:spAutoFit/>
          </a:bodyPr>
          <a:lstStyle/>
          <a:p>
            <a:r>
              <a:rPr lang="en-GB" sz="1600" b="1" dirty="0">
                <a:solidFill>
                  <a:schemeClr val="accent6"/>
                </a:solidFill>
              </a:rPr>
              <a:t>Ethnicity</a:t>
            </a:r>
          </a:p>
          <a:p>
            <a:pPr marL="285750" indent="-285750">
              <a:buFont typeface="Arial" panose="020B0604020202020204" pitchFamily="34" charset="0"/>
              <a:buChar char="•"/>
            </a:pPr>
            <a:r>
              <a:rPr lang="en-GB" sz="1600" dirty="0">
                <a:solidFill>
                  <a:schemeClr val="accent6"/>
                </a:solidFill>
              </a:rPr>
              <a:t>Type 1 diabetes: Over three quarters of women were white. </a:t>
            </a:r>
          </a:p>
          <a:p>
            <a:pPr marL="285750" indent="-285750">
              <a:buFont typeface="Arial" panose="020B0604020202020204" pitchFamily="34" charset="0"/>
              <a:buChar char="•"/>
            </a:pPr>
            <a:r>
              <a:rPr lang="en-GB" sz="1600" dirty="0">
                <a:solidFill>
                  <a:schemeClr val="accent6"/>
                </a:solidFill>
              </a:rPr>
              <a:t>Type 2 diabetes: Half of the women came from non-white ethnic groups.</a:t>
            </a:r>
          </a:p>
          <a:p>
            <a:pPr>
              <a:spcBef>
                <a:spcPts val="1200"/>
              </a:spcBef>
            </a:pPr>
            <a:r>
              <a:rPr lang="en-GB" sz="1600" b="1" dirty="0">
                <a:solidFill>
                  <a:schemeClr val="accent6"/>
                </a:solidFill>
              </a:rPr>
              <a:t>Social deprivation scores</a:t>
            </a:r>
          </a:p>
          <a:p>
            <a:pPr marL="285750" indent="-285750">
              <a:buFont typeface="Arial" panose="020B0604020202020204" pitchFamily="34" charset="0"/>
              <a:buChar char="•"/>
            </a:pPr>
            <a:r>
              <a:rPr lang="en-GB" sz="1600" dirty="0">
                <a:solidFill>
                  <a:schemeClr val="accent6"/>
                </a:solidFill>
              </a:rPr>
              <a:t>Type 1 diabetes: there was a fairly even spread across the deprivation groups.</a:t>
            </a:r>
          </a:p>
          <a:p>
            <a:pPr marL="285750" indent="-285750">
              <a:buFont typeface="Arial" panose="020B0604020202020204" pitchFamily="34" charset="0"/>
              <a:buChar char="•"/>
            </a:pPr>
            <a:r>
              <a:rPr lang="en-GB" sz="1600" dirty="0">
                <a:solidFill>
                  <a:schemeClr val="accent6"/>
                </a:solidFill>
              </a:rPr>
              <a:t>Type 2 diabetes: over 40 per cent of women were from the most deprived group with a clear gradient towards greater deprivation scores.</a:t>
            </a:r>
          </a:p>
        </p:txBody>
      </p:sp>
      <p:sp>
        <p:nvSpPr>
          <p:cNvPr id="10" name="TextBox 9"/>
          <p:cNvSpPr txBox="1"/>
          <p:nvPr/>
        </p:nvSpPr>
        <p:spPr>
          <a:xfrm>
            <a:off x="4500000" y="3132000"/>
            <a:ext cx="4392488" cy="646331"/>
          </a:xfrm>
          <a:prstGeom prst="rect">
            <a:avLst/>
          </a:prstGeom>
          <a:noFill/>
        </p:spPr>
        <p:txBody>
          <a:bodyPr wrap="square" rtlCol="0">
            <a:spAutoFit/>
          </a:bodyPr>
          <a:lstStyle/>
          <a:p>
            <a:r>
              <a:rPr lang="en-GB" b="1" dirty="0">
                <a:solidFill>
                  <a:srgbClr val="005EB8"/>
                </a:solidFill>
              </a:rPr>
              <a:t>Table 4: Percentage of pregnancies in each social deprivation group, 2016</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636000"/>
            <a:ext cx="3895725"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3636000"/>
            <a:ext cx="418147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924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Characteristics of women – comment</a:t>
            </a:r>
            <a:endParaRPr lang="en-GB" sz="3300" dirty="0">
              <a:solidFill>
                <a:srgbClr val="FF0000"/>
              </a:solidFill>
            </a:endParaRP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23</a:t>
            </a:fld>
            <a:endParaRPr lang="en-GB" dirty="0">
              <a:solidFill>
                <a:srgbClr val="424D58"/>
              </a:solidFill>
            </a:endParaRPr>
          </a:p>
        </p:txBody>
      </p:sp>
      <p:sp>
        <p:nvSpPr>
          <p:cNvPr id="5" name="Content Placeholder 2"/>
          <p:cNvSpPr>
            <a:spLocks noGrp="1"/>
          </p:cNvSpPr>
          <p:nvPr>
            <p:ph idx="1"/>
          </p:nvPr>
        </p:nvSpPr>
        <p:spPr>
          <a:xfrm>
            <a:off x="324000" y="1188000"/>
            <a:ext cx="8352456" cy="5265336"/>
          </a:xfrm>
        </p:spPr>
        <p:txBody>
          <a:bodyPr>
            <a:noAutofit/>
          </a:bodyPr>
          <a:lstStyle/>
          <a:p>
            <a:r>
              <a:rPr lang="en-GB" sz="2000" dirty="0"/>
              <a:t>The proportion of women with Type 2 diabetes continues to rise and, for the first time, almost exactly half of women whose diabetes type was identified in the audit have Type 2 diabetes.</a:t>
            </a:r>
          </a:p>
          <a:p>
            <a:r>
              <a:rPr lang="en-GB" sz="2000" dirty="0"/>
              <a:t>There is considerable regional variation in the proportions of women with Type 1 and Type 2 diabetes.  In London, 70 per cent of women </a:t>
            </a:r>
            <a:r>
              <a:rPr lang="en-GB" sz="2000" dirty="0" smtClean="0"/>
              <a:t>in the audit had </a:t>
            </a:r>
            <a:r>
              <a:rPr lang="en-GB" sz="2000" dirty="0"/>
              <a:t>Type 2 diabetes. </a:t>
            </a:r>
          </a:p>
          <a:p>
            <a:r>
              <a:rPr lang="en-GB" sz="2000" dirty="0"/>
              <a:t>Women with Type 2 diabetes are older, have a much shorter duration of diabetes and higher BMI than women with Type 1 diabetes.</a:t>
            </a:r>
          </a:p>
          <a:p>
            <a:r>
              <a:rPr lang="en-GB" sz="2000" dirty="0"/>
              <a:t>Nearly half of women with Type 2 diabetes were Asian, Black or Mixed Race.</a:t>
            </a:r>
          </a:p>
          <a:p>
            <a:r>
              <a:rPr lang="en-GB" sz="2000" dirty="0"/>
              <a:t>Over 40 per cent of women with Type 2 diabetes were from the most deprived socio-economic group.</a:t>
            </a:r>
          </a:p>
          <a:p>
            <a:r>
              <a:rPr lang="en-GB" sz="2000" dirty="0"/>
              <a:t>Initiatives around supporting women to use safe and effective contraception and to prepare successfully for pregnancy will need to take account of ethnicity, age and deprivation, and how these may influence the way women access health service support.</a:t>
            </a:r>
          </a:p>
        </p:txBody>
      </p:sp>
    </p:spTree>
    <p:extLst>
      <p:ext uri="{BB962C8B-B14F-4D97-AF65-F5344CB8AC3E}">
        <p14:creationId xmlns:p14="http://schemas.microsoft.com/office/powerpoint/2010/main" val="3249405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568952" cy="648072"/>
          </a:xfrm>
        </p:spPr>
        <p:txBody>
          <a:bodyPr>
            <a:normAutofit/>
          </a:bodyPr>
          <a:lstStyle/>
          <a:p>
            <a:r>
              <a:rPr lang="en-GB" sz="3300" dirty="0"/>
              <a:t>National Pregnancy in Diabetes Audit 2016</a:t>
            </a:r>
          </a:p>
        </p:txBody>
      </p:sp>
      <p:sp>
        <p:nvSpPr>
          <p:cNvPr id="3" name="Content Placeholder 2"/>
          <p:cNvSpPr>
            <a:spLocks noGrp="1"/>
          </p:cNvSpPr>
          <p:nvPr>
            <p:ph idx="1"/>
          </p:nvPr>
        </p:nvSpPr>
        <p:spPr>
          <a:xfrm>
            <a:off x="324000" y="1188000"/>
            <a:ext cx="8003232" cy="1080120"/>
          </a:xfrm>
        </p:spPr>
        <p:txBody>
          <a:bodyPr>
            <a:normAutofit fontScale="32500" lnSpcReduction="20000"/>
          </a:bodyPr>
          <a:lstStyle/>
          <a:p>
            <a:r>
              <a:rPr lang="en-GB" sz="12300" dirty="0"/>
              <a:t>Were women adequately prepared for pregnancy? </a:t>
            </a:r>
          </a:p>
          <a:p>
            <a:endParaRPr lang="en-GB" dirty="0"/>
          </a:p>
        </p:txBody>
      </p:sp>
      <p:sp>
        <p:nvSpPr>
          <p:cNvPr id="4" name="TextBox 3"/>
          <p:cNvSpPr txBox="1"/>
          <p:nvPr/>
        </p:nvSpPr>
        <p:spPr>
          <a:xfrm>
            <a:off x="540000" y="2333779"/>
            <a:ext cx="7992888" cy="203132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chemeClr val="bg1"/>
                </a:solidFill>
              </a:rPr>
              <a:t>HbA</a:t>
            </a:r>
            <a:r>
              <a:rPr lang="en-GB" sz="2400" baseline="-25000" dirty="0">
                <a:solidFill>
                  <a:schemeClr val="bg1"/>
                </a:solidFill>
              </a:rPr>
              <a:t>1c</a:t>
            </a:r>
            <a:r>
              <a:rPr lang="en-GB" sz="2400" dirty="0">
                <a:solidFill>
                  <a:srgbClr val="FFFFFF"/>
                </a:solidFill>
              </a:rPr>
              <a:t> management</a:t>
            </a:r>
          </a:p>
          <a:p>
            <a:pPr marL="285750" indent="-285750">
              <a:spcAft>
                <a:spcPts val="1200"/>
              </a:spcAft>
              <a:buFont typeface="Arial" panose="020B0604020202020204" pitchFamily="34" charset="0"/>
              <a:buChar char="•"/>
            </a:pPr>
            <a:r>
              <a:rPr lang="en-GB" sz="2400" dirty="0">
                <a:solidFill>
                  <a:srgbClr val="FFFFFF"/>
                </a:solidFill>
              </a:rPr>
              <a:t>Folic acid supplement</a:t>
            </a:r>
          </a:p>
          <a:p>
            <a:pPr marL="285750" indent="-285750">
              <a:spcAft>
                <a:spcPts val="1200"/>
              </a:spcAft>
              <a:buFont typeface="Arial" panose="020B0604020202020204" pitchFamily="34" charset="0"/>
              <a:buChar char="•"/>
            </a:pPr>
            <a:r>
              <a:rPr lang="en-GB" sz="2400" dirty="0">
                <a:solidFill>
                  <a:srgbClr val="FFFFFF"/>
                </a:solidFill>
              </a:rPr>
              <a:t>Non-recommended Diabetes treatments</a:t>
            </a:r>
          </a:p>
          <a:p>
            <a:pPr marL="285750" indent="-285750">
              <a:spcAft>
                <a:spcPts val="1200"/>
              </a:spcAft>
              <a:buFont typeface="Arial" panose="020B0604020202020204" pitchFamily="34" charset="0"/>
              <a:buChar char="•"/>
            </a:pPr>
            <a:r>
              <a:rPr lang="en-GB" sz="2400" dirty="0">
                <a:solidFill>
                  <a:srgbClr val="FFFFFF"/>
                </a:solidFill>
              </a:rPr>
              <a:t>Statins and ACE inhibitors</a:t>
            </a:r>
          </a:p>
        </p:txBody>
      </p:sp>
    </p:spTree>
    <p:extLst>
      <p:ext uri="{BB962C8B-B14F-4D97-AF65-F5344CB8AC3E}">
        <p14:creationId xmlns:p14="http://schemas.microsoft.com/office/powerpoint/2010/main" val="1659619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NICE guideline – HbA</a:t>
            </a:r>
            <a:r>
              <a:rPr lang="en-GB" sz="3300" baseline="-25000" dirty="0"/>
              <a:t>1c</a:t>
            </a:r>
            <a:endParaRPr lang="en-GB" sz="3300" dirty="0">
              <a:solidFill>
                <a:srgbClr val="FF0000"/>
              </a:solidFill>
            </a:endParaRPr>
          </a:p>
        </p:txBody>
      </p:sp>
      <p:sp>
        <p:nvSpPr>
          <p:cNvPr id="3" name="Content Placeholder 2"/>
          <p:cNvSpPr>
            <a:spLocks noGrp="1"/>
          </p:cNvSpPr>
          <p:nvPr>
            <p:ph idx="1"/>
          </p:nvPr>
        </p:nvSpPr>
        <p:spPr>
          <a:xfrm>
            <a:off x="323528" y="1188000"/>
            <a:ext cx="8712968" cy="5231323"/>
          </a:xfrm>
        </p:spPr>
        <p:txBody>
          <a:bodyPr>
            <a:noAutofit/>
          </a:bodyPr>
          <a:lstStyle/>
          <a:p>
            <a:pPr marL="0" indent="0">
              <a:lnSpc>
                <a:spcPct val="110000"/>
              </a:lnSpc>
              <a:buNone/>
            </a:pPr>
            <a:r>
              <a:rPr lang="en-GB" sz="2000" dirty="0"/>
              <a:t>NICE recommendation (NG3</a:t>
            </a:r>
            <a:r>
              <a:rPr lang="en-GB" sz="2000" baseline="30000" dirty="0"/>
              <a:t>1</a:t>
            </a:r>
            <a:r>
              <a:rPr lang="en-GB" sz="2000" dirty="0"/>
              <a:t>):</a:t>
            </a:r>
            <a:r>
              <a:rPr lang="en-GB" sz="2000" baseline="30000" dirty="0"/>
              <a:t> </a:t>
            </a:r>
            <a:r>
              <a:rPr lang="en-GB" sz="2000" dirty="0"/>
              <a:t> Explain to women with diabetes who are planning to become pregnant that establishing good glucose control before conception and continuing this throughout pregnancy will reduce the risk of miscarriage, congenital malformation, stillbirth and neonatal death. It is important to explain that risks can be reduced but not eliminated.</a:t>
            </a:r>
          </a:p>
          <a:p>
            <a:pPr marL="0" indent="0">
              <a:lnSpc>
                <a:spcPct val="110000"/>
              </a:lnSpc>
              <a:buNone/>
            </a:pPr>
            <a:r>
              <a:rPr lang="en-GB" sz="2000" dirty="0"/>
              <a:t>The guideline recommends:</a:t>
            </a:r>
          </a:p>
          <a:p>
            <a:pPr>
              <a:lnSpc>
                <a:spcPct val="110000"/>
              </a:lnSpc>
              <a:spcBef>
                <a:spcPts val="1200"/>
              </a:spcBef>
            </a:pPr>
            <a:r>
              <a:rPr lang="en-GB" sz="2000" dirty="0"/>
              <a:t>Advising women with diabetes who are planning to become pregnant to aim to keep their HbA</a:t>
            </a:r>
            <a:r>
              <a:rPr lang="en-GB" sz="2000" baseline="-25000" dirty="0"/>
              <a:t>1c</a:t>
            </a:r>
            <a:r>
              <a:rPr lang="en-GB" sz="2000" dirty="0"/>
              <a:t> level below 48 mmol/mol if this is achievable without causing problematic hypoglycaemia.</a:t>
            </a:r>
          </a:p>
          <a:p>
            <a:pPr>
              <a:lnSpc>
                <a:spcPct val="110000"/>
              </a:lnSpc>
              <a:spcBef>
                <a:spcPts val="1200"/>
              </a:spcBef>
            </a:pPr>
            <a:r>
              <a:rPr lang="en-GB" sz="2000" dirty="0"/>
              <a:t>Strongly advising women with diabetes whose HbA</a:t>
            </a:r>
            <a:r>
              <a:rPr lang="en-GB" sz="2000" baseline="-25000" dirty="0"/>
              <a:t>1c</a:t>
            </a:r>
            <a:r>
              <a:rPr lang="en-GB" sz="2000" dirty="0"/>
              <a:t> level is above 86 mmol/mol not to get pregnant because of the associated risks.</a:t>
            </a:r>
          </a:p>
          <a:p>
            <a:pPr marL="0" indent="0">
              <a:lnSpc>
                <a:spcPct val="110000"/>
              </a:lnSpc>
              <a:spcBef>
                <a:spcPts val="1200"/>
              </a:spcBef>
              <a:buNone/>
            </a:pPr>
            <a:r>
              <a:rPr lang="en-GB" sz="2000" dirty="0"/>
              <a:t>The NPID audit records the first HbA</a:t>
            </a:r>
            <a:r>
              <a:rPr lang="en-GB" sz="2000" baseline="-25000" dirty="0"/>
              <a:t>1c</a:t>
            </a:r>
            <a:r>
              <a:rPr lang="en-GB" sz="2000" dirty="0"/>
              <a:t> measurement in pregnancy and uses the readings that are in the first trimester as an indication of HbA</a:t>
            </a:r>
            <a:r>
              <a:rPr lang="en-GB" sz="2000" baseline="-25000" dirty="0"/>
              <a:t>1c</a:t>
            </a:r>
            <a:r>
              <a:rPr lang="en-GB" sz="2000" dirty="0"/>
              <a:t> prior to pregnancy. </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25</a:t>
            </a:fld>
            <a:endParaRPr lang="en-GB" dirty="0">
              <a:solidFill>
                <a:srgbClr val="424D58"/>
              </a:solidFill>
            </a:endParaRPr>
          </a:p>
        </p:txBody>
      </p:sp>
      <p:sp>
        <p:nvSpPr>
          <p:cNvPr id="5" name="TextBox 4"/>
          <p:cNvSpPr txBox="1"/>
          <p:nvPr/>
        </p:nvSpPr>
        <p:spPr>
          <a:xfrm>
            <a:off x="324000" y="6444000"/>
            <a:ext cx="2862342" cy="338554"/>
          </a:xfrm>
          <a:prstGeom prst="rect">
            <a:avLst/>
          </a:prstGeom>
          <a:noFill/>
        </p:spPr>
        <p:txBody>
          <a:bodyPr wrap="square" rtlCol="0">
            <a:spAutoFit/>
          </a:bodyPr>
          <a:lstStyle/>
          <a:p>
            <a:r>
              <a:rPr lang="en-GB" sz="1600" baseline="30000" dirty="0">
                <a:solidFill>
                  <a:srgbClr val="424D58"/>
                </a:solidFill>
              </a:rPr>
              <a:t>1</a:t>
            </a:r>
            <a:r>
              <a:rPr lang="en-GB" sz="1600" dirty="0">
                <a:solidFill>
                  <a:srgbClr val="424D58"/>
                </a:solidFill>
              </a:rPr>
              <a:t>See References section. </a:t>
            </a:r>
            <a:endParaRPr lang="en-GB" sz="1600" baseline="30000" dirty="0">
              <a:solidFill>
                <a:srgbClr val="424D58"/>
              </a:solidFill>
            </a:endParaRPr>
          </a:p>
        </p:txBody>
      </p:sp>
    </p:spTree>
    <p:extLst>
      <p:ext uri="{BB962C8B-B14F-4D97-AF65-F5344CB8AC3E}">
        <p14:creationId xmlns:p14="http://schemas.microsoft.com/office/powerpoint/2010/main" val="366820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First trimester HbA</a:t>
            </a:r>
            <a:r>
              <a:rPr lang="en-GB" sz="3300" baseline="-25000" dirty="0"/>
              <a:t>1c</a:t>
            </a:r>
            <a:endParaRPr lang="en-GB" sz="3300"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26</a:t>
            </a:fld>
            <a:endParaRPr lang="en-GB" dirty="0">
              <a:solidFill>
                <a:srgbClr val="424D58"/>
              </a:solidFill>
            </a:endParaRPr>
          </a:p>
        </p:txBody>
      </p:sp>
      <p:sp>
        <p:nvSpPr>
          <p:cNvPr id="6" name="Content Placeholder 5"/>
          <p:cNvSpPr>
            <a:spLocks noGrp="1"/>
          </p:cNvSpPr>
          <p:nvPr>
            <p:ph idx="1"/>
          </p:nvPr>
        </p:nvSpPr>
        <p:spPr>
          <a:xfrm>
            <a:off x="324000" y="1188000"/>
            <a:ext cx="8208440" cy="2272938"/>
          </a:xfrm>
        </p:spPr>
        <p:txBody>
          <a:bodyPr>
            <a:normAutofit/>
          </a:bodyPr>
          <a:lstStyle/>
          <a:p>
            <a:r>
              <a:rPr lang="en-GB" sz="2200" dirty="0"/>
              <a:t>During the three years 2014 to 2016 there has been no significant change in the percentages of pregnancies where the current NICE guideline targets were achieved.</a:t>
            </a:r>
          </a:p>
          <a:p>
            <a:pPr>
              <a:spcBef>
                <a:spcPts val="1200"/>
              </a:spcBef>
            </a:pPr>
            <a:r>
              <a:rPr lang="en-GB" sz="2200" dirty="0"/>
              <a:t>Women with Type 2 diabetes were much more likely than women with Type 1 diabetes to have HbA</a:t>
            </a:r>
            <a:r>
              <a:rPr lang="en-GB" sz="2200" baseline="-25000" dirty="0"/>
              <a:t>1c</a:t>
            </a:r>
            <a:r>
              <a:rPr lang="en-GB" sz="2200" dirty="0"/>
              <a:t> &lt; 48 mmol/mol and less likely to have HbA</a:t>
            </a:r>
            <a:r>
              <a:rPr lang="en-GB" sz="2200" baseline="-25000" dirty="0"/>
              <a:t>1c</a:t>
            </a:r>
            <a:r>
              <a:rPr lang="en-GB" sz="2200" dirty="0"/>
              <a:t> </a:t>
            </a:r>
            <a:r>
              <a:rPr lang="en-GB" sz="2200" u="sng" dirty="0"/>
              <a:t>&gt;</a:t>
            </a:r>
            <a:r>
              <a:rPr lang="en-GB" sz="2200" dirty="0"/>
              <a:t> 86 mmol/mol.</a:t>
            </a:r>
          </a:p>
          <a:p>
            <a:pPr marL="0" indent="0">
              <a:buNone/>
            </a:pPr>
            <a:endParaRPr lang="en-GB" sz="2200" baseline="-25000" dirty="0"/>
          </a:p>
        </p:txBody>
      </p:sp>
      <p:sp>
        <p:nvSpPr>
          <p:cNvPr id="7" name="TextBox 6"/>
          <p:cNvSpPr txBox="1"/>
          <p:nvPr/>
        </p:nvSpPr>
        <p:spPr>
          <a:xfrm>
            <a:off x="323528" y="3604954"/>
            <a:ext cx="8413738" cy="400110"/>
          </a:xfrm>
          <a:prstGeom prst="rect">
            <a:avLst/>
          </a:prstGeom>
          <a:noFill/>
        </p:spPr>
        <p:txBody>
          <a:bodyPr wrap="square" rtlCol="0">
            <a:spAutoFit/>
          </a:bodyPr>
          <a:lstStyle/>
          <a:p>
            <a:r>
              <a:rPr lang="en-GB" sz="2000" b="1" dirty="0">
                <a:solidFill>
                  <a:srgbClr val="005EB8"/>
                </a:solidFill>
              </a:rPr>
              <a:t>Table 5: First trimester HbA</a:t>
            </a:r>
            <a:r>
              <a:rPr lang="en-GB" sz="2000" b="1" baseline="-25000" dirty="0">
                <a:solidFill>
                  <a:srgbClr val="005EB8"/>
                </a:solidFill>
              </a:rPr>
              <a:t>1c</a:t>
            </a:r>
            <a:r>
              <a:rPr lang="en-GB" sz="2000" b="1" dirty="0">
                <a:solidFill>
                  <a:srgbClr val="005EB8"/>
                </a:solidFill>
              </a:rPr>
              <a:t> levels, 2016</a:t>
            </a:r>
            <a:endParaRPr lang="en-GB" sz="2000" b="1" dirty="0">
              <a:solidFill>
                <a:srgbClr val="FF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4089600"/>
            <a:ext cx="8729369"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45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924368" cy="1016170"/>
          </a:xfrm>
        </p:spPr>
        <p:txBody>
          <a:bodyPr>
            <a:noAutofit/>
          </a:bodyPr>
          <a:lstStyle/>
          <a:p>
            <a:r>
              <a:rPr lang="en-GB" sz="3300" dirty="0"/>
              <a:t>Which women had first trimester HbA</a:t>
            </a:r>
            <a:r>
              <a:rPr lang="en-GB" sz="3300" baseline="-25000" dirty="0"/>
              <a:t>1c</a:t>
            </a:r>
            <a:r>
              <a:rPr lang="en-GB" sz="3600" baseline="-25000" dirty="0"/>
              <a:t> </a:t>
            </a:r>
            <a:r>
              <a:rPr lang="en-GB" sz="3300" dirty="0"/>
              <a:t>&lt;48 mmol/mol?</a:t>
            </a:r>
          </a:p>
        </p:txBody>
      </p:sp>
      <p:sp>
        <p:nvSpPr>
          <p:cNvPr id="3" name="Content Placeholder 2"/>
          <p:cNvSpPr>
            <a:spLocks noGrp="1"/>
          </p:cNvSpPr>
          <p:nvPr>
            <p:ph idx="1"/>
          </p:nvPr>
        </p:nvSpPr>
        <p:spPr>
          <a:xfrm>
            <a:off x="324000" y="1432800"/>
            <a:ext cx="8856984" cy="2054395"/>
          </a:xfrm>
        </p:spPr>
        <p:txBody>
          <a:bodyPr>
            <a:noAutofit/>
          </a:bodyPr>
          <a:lstStyle/>
          <a:p>
            <a:r>
              <a:rPr lang="en-GB" sz="2200" dirty="0"/>
              <a:t>Type 2 diabetes: There are no differences in age, duration of diabetes or BMI between women with first trimester HbA</a:t>
            </a:r>
            <a:r>
              <a:rPr lang="en-GB" sz="2200" baseline="-25000" dirty="0"/>
              <a:t>1c</a:t>
            </a:r>
            <a:r>
              <a:rPr lang="en-GB" sz="2200" dirty="0"/>
              <a:t> &lt; 48 mmol/</a:t>
            </a:r>
            <a:r>
              <a:rPr lang="en-GB" sz="2200" dirty="0" err="1"/>
              <a:t>mol</a:t>
            </a:r>
            <a:r>
              <a:rPr lang="en-GB" sz="2200" dirty="0"/>
              <a:t> and those with HbA</a:t>
            </a:r>
            <a:r>
              <a:rPr lang="en-GB" sz="2200" baseline="-25000" dirty="0"/>
              <a:t>1c</a:t>
            </a:r>
            <a:r>
              <a:rPr lang="en-GB" sz="2200" dirty="0"/>
              <a:t> </a:t>
            </a:r>
            <a:r>
              <a:rPr lang="en-GB" sz="2200" u="sng" dirty="0"/>
              <a:t>&gt;</a:t>
            </a:r>
            <a:r>
              <a:rPr lang="en-GB" sz="2200" dirty="0"/>
              <a:t> 48 mmol/mol. </a:t>
            </a:r>
          </a:p>
          <a:p>
            <a:r>
              <a:rPr lang="en-GB" sz="2200" dirty="0"/>
              <a:t>Type 1 diabetes: Those with first trimester HbA</a:t>
            </a:r>
            <a:r>
              <a:rPr lang="en-GB" sz="2200" baseline="-25000" dirty="0"/>
              <a:t>1c</a:t>
            </a:r>
            <a:r>
              <a:rPr lang="en-GB" sz="2200" dirty="0"/>
              <a:t> &lt; 48 mmol/</a:t>
            </a:r>
            <a:r>
              <a:rPr lang="en-GB" sz="2200" dirty="0" err="1"/>
              <a:t>mol</a:t>
            </a:r>
            <a:r>
              <a:rPr lang="en-GB" sz="2200" dirty="0"/>
              <a:t> were older and had been diagnosed more recently than those with HbA</a:t>
            </a:r>
            <a:r>
              <a:rPr lang="en-GB" sz="2200" baseline="-25000" dirty="0"/>
              <a:t>1c</a:t>
            </a:r>
            <a:r>
              <a:rPr lang="en-GB" sz="2200" dirty="0"/>
              <a:t> </a:t>
            </a:r>
            <a:r>
              <a:rPr lang="en-GB" sz="2200" u="sng" dirty="0"/>
              <a:t>&gt;</a:t>
            </a:r>
            <a:r>
              <a:rPr lang="en-GB" sz="2200" dirty="0"/>
              <a:t> 48 mmol/mol. </a:t>
            </a:r>
          </a:p>
        </p:txBody>
      </p:sp>
      <p:sp>
        <p:nvSpPr>
          <p:cNvPr id="4" name="Slide Number Placeholder 3"/>
          <p:cNvSpPr>
            <a:spLocks noGrp="1"/>
          </p:cNvSpPr>
          <p:nvPr>
            <p:ph type="sldNum" sz="quarter" idx="12"/>
          </p:nvPr>
        </p:nvSpPr>
        <p:spPr>
          <a:xfrm>
            <a:off x="7884368" y="6309320"/>
            <a:ext cx="549424" cy="365125"/>
          </a:xfrm>
        </p:spPr>
        <p:txBody>
          <a:bodyPr/>
          <a:lstStyle/>
          <a:p>
            <a:fld id="{280AA684-6FB9-400F-B313-F111F0F48737}" type="slidenum">
              <a:rPr lang="en-GB" smtClean="0">
                <a:solidFill>
                  <a:srgbClr val="424D58"/>
                </a:solidFill>
              </a:rPr>
              <a:pPr/>
              <a:t>27</a:t>
            </a:fld>
            <a:endParaRPr lang="en-GB" dirty="0">
              <a:solidFill>
                <a:srgbClr val="424D58"/>
              </a:solidFill>
            </a:endParaRPr>
          </a:p>
        </p:txBody>
      </p:sp>
      <p:sp>
        <p:nvSpPr>
          <p:cNvPr id="5" name="TextBox 4"/>
          <p:cNvSpPr txBox="1"/>
          <p:nvPr/>
        </p:nvSpPr>
        <p:spPr>
          <a:xfrm>
            <a:off x="324000" y="3645024"/>
            <a:ext cx="8924368" cy="707886"/>
          </a:xfrm>
          <a:prstGeom prst="rect">
            <a:avLst/>
          </a:prstGeom>
          <a:noFill/>
        </p:spPr>
        <p:txBody>
          <a:bodyPr wrap="square" rtlCol="0">
            <a:spAutoFit/>
          </a:bodyPr>
          <a:lstStyle/>
          <a:p>
            <a:r>
              <a:rPr lang="en-GB" sz="2000" b="1" dirty="0">
                <a:solidFill>
                  <a:srgbClr val="005EB8"/>
                </a:solidFill>
              </a:rPr>
              <a:t>Table 6: Average maternal age, duration of diabetes and BMI for women with first trimester HbA</a:t>
            </a:r>
            <a:r>
              <a:rPr lang="en-GB" sz="2000" b="1" baseline="-25000" dirty="0">
                <a:solidFill>
                  <a:srgbClr val="005EB8"/>
                </a:solidFill>
              </a:rPr>
              <a:t>1c</a:t>
            </a:r>
            <a:r>
              <a:rPr lang="en-GB" sz="2000" b="1" dirty="0">
                <a:solidFill>
                  <a:srgbClr val="005EB8"/>
                </a:solidFill>
              </a:rPr>
              <a:t> &lt;48 mmol/mol or </a:t>
            </a:r>
            <a:r>
              <a:rPr lang="en-GB" sz="2000" b="1" u="sng" dirty="0">
                <a:solidFill>
                  <a:schemeClr val="accent1"/>
                </a:solidFill>
              </a:rPr>
              <a:t>&gt;</a:t>
            </a:r>
            <a:r>
              <a:rPr lang="en-GB" sz="2000" b="1" dirty="0">
                <a:solidFill>
                  <a:schemeClr val="accent1"/>
                </a:solidFill>
              </a:rPr>
              <a:t> </a:t>
            </a:r>
            <a:r>
              <a:rPr lang="en-GB" sz="2000" b="1" dirty="0">
                <a:solidFill>
                  <a:srgbClr val="005EB8"/>
                </a:solidFill>
              </a:rPr>
              <a:t>48 mmol/mol, 2016 </a:t>
            </a:r>
          </a:p>
        </p:txBody>
      </p:sp>
      <p:sp>
        <p:nvSpPr>
          <p:cNvPr id="8" name="TextBox 7"/>
          <p:cNvSpPr txBox="1"/>
          <p:nvPr/>
        </p:nvSpPr>
        <p:spPr>
          <a:xfrm>
            <a:off x="324000" y="5805264"/>
            <a:ext cx="7664736" cy="461665"/>
          </a:xfrm>
          <a:prstGeom prst="rect">
            <a:avLst/>
          </a:prstGeom>
          <a:noFill/>
        </p:spPr>
        <p:txBody>
          <a:bodyPr wrap="square" rtlCol="0">
            <a:spAutoFit/>
          </a:bodyPr>
          <a:lstStyle/>
          <a:p>
            <a:r>
              <a:rPr lang="en-GB" sz="1200" baseline="30000" dirty="0">
                <a:solidFill>
                  <a:srgbClr val="0F0F0F"/>
                </a:solidFill>
              </a:rPr>
              <a:t>a </a:t>
            </a:r>
            <a:r>
              <a:rPr lang="en-GB" sz="1200" dirty="0">
                <a:solidFill>
                  <a:srgbClr val="0F0F0F"/>
                </a:solidFill>
              </a:rPr>
              <a:t>Age at completion of pregnancy.  </a:t>
            </a:r>
          </a:p>
          <a:p>
            <a:r>
              <a:rPr lang="en-GB" sz="1200" baseline="30000" dirty="0">
                <a:solidFill>
                  <a:srgbClr val="0F0F0F"/>
                </a:solidFill>
              </a:rPr>
              <a:t>b </a:t>
            </a:r>
            <a:r>
              <a:rPr lang="en-GB" sz="1200" dirty="0">
                <a:solidFill>
                  <a:srgbClr val="0F0F0F"/>
                </a:solidFill>
              </a:rPr>
              <a:t>Duration of diabetes at start of pregnancy.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4365104"/>
            <a:ext cx="871249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981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fontScale="90000"/>
          </a:bodyPr>
          <a:lstStyle/>
          <a:p>
            <a:r>
              <a:rPr lang="en-GB" sz="3700" dirty="0"/>
              <a:t>Local variation in first trimester </a:t>
            </a:r>
            <a:r>
              <a:rPr lang="en-GB" sz="4000" dirty="0"/>
              <a:t>HbA</a:t>
            </a:r>
            <a:r>
              <a:rPr lang="en-GB" sz="4000" baseline="-25000" dirty="0"/>
              <a:t>1c</a:t>
            </a:r>
            <a:r>
              <a:rPr lang="en-GB" sz="3300" baseline="-25000" dirty="0"/>
              <a:t/>
            </a:r>
            <a:br>
              <a:rPr lang="en-GB" sz="3300" baseline="-25000" dirty="0"/>
            </a:br>
            <a:endParaRPr lang="en-GB" sz="3300" baseline="-25000" dirty="0"/>
          </a:p>
        </p:txBody>
      </p:sp>
      <p:sp>
        <p:nvSpPr>
          <p:cNvPr id="3" name="Content Placeholder 2"/>
          <p:cNvSpPr>
            <a:spLocks noGrp="1"/>
          </p:cNvSpPr>
          <p:nvPr>
            <p:ph idx="1"/>
          </p:nvPr>
        </p:nvSpPr>
        <p:spPr>
          <a:xfrm>
            <a:off x="324000" y="1188000"/>
            <a:ext cx="8258347" cy="1120086"/>
          </a:xfrm>
        </p:spPr>
        <p:txBody>
          <a:bodyPr>
            <a:normAutofit fontScale="77500" lnSpcReduction="20000"/>
          </a:bodyPr>
          <a:lstStyle/>
          <a:p>
            <a:r>
              <a:rPr lang="en-GB" sz="2600" dirty="0"/>
              <a:t>The percentage of women achieving first trimester </a:t>
            </a:r>
            <a:r>
              <a:rPr lang="en-GB" sz="2800" dirty="0"/>
              <a:t>HbA</a:t>
            </a:r>
            <a:r>
              <a:rPr lang="en-GB" sz="2800" baseline="-25000" dirty="0"/>
              <a:t>1c</a:t>
            </a:r>
            <a:r>
              <a:rPr lang="en-GB" sz="2600" dirty="0"/>
              <a:t> &lt;48 mmol/mol varied greatly between services.</a:t>
            </a:r>
          </a:p>
          <a:p>
            <a:r>
              <a:rPr lang="en-GB" sz="2600" dirty="0"/>
              <a:t>For women with Type 1 diabetes the range was 0 to 44 per cent and for women with Type 2 diabetes 0 to 73 per cent.</a:t>
            </a:r>
          </a:p>
          <a:p>
            <a:endParaRPr lang="en-GB" dirty="0"/>
          </a:p>
        </p:txBody>
      </p:sp>
      <p:sp>
        <p:nvSpPr>
          <p:cNvPr id="4" name="Slide Number Placeholder 3"/>
          <p:cNvSpPr>
            <a:spLocks noGrp="1"/>
          </p:cNvSpPr>
          <p:nvPr>
            <p:ph type="sldNum" sz="quarter" idx="12"/>
          </p:nvPr>
        </p:nvSpPr>
        <p:spPr>
          <a:xfrm>
            <a:off x="6876256" y="6360447"/>
            <a:ext cx="2133600" cy="365125"/>
          </a:xfrm>
        </p:spPr>
        <p:txBody>
          <a:bodyPr/>
          <a:lstStyle/>
          <a:p>
            <a:fld id="{280AA684-6FB9-400F-B313-F111F0F48737}" type="slidenum">
              <a:rPr lang="en-GB" smtClean="0">
                <a:solidFill>
                  <a:srgbClr val="424D58"/>
                </a:solidFill>
              </a:rPr>
              <a:pPr/>
              <a:t>28</a:t>
            </a:fld>
            <a:endParaRPr lang="en-GB" dirty="0">
              <a:solidFill>
                <a:srgbClr val="424D58"/>
              </a:solidFill>
            </a:endParaRPr>
          </a:p>
        </p:txBody>
      </p:sp>
      <p:sp>
        <p:nvSpPr>
          <p:cNvPr id="6" name="TextBox 5"/>
          <p:cNvSpPr txBox="1"/>
          <p:nvPr/>
        </p:nvSpPr>
        <p:spPr>
          <a:xfrm>
            <a:off x="324000" y="2248824"/>
            <a:ext cx="8928992" cy="707886"/>
          </a:xfrm>
          <a:prstGeom prst="rect">
            <a:avLst/>
          </a:prstGeom>
          <a:noFill/>
        </p:spPr>
        <p:txBody>
          <a:bodyPr wrap="square" rtlCol="0">
            <a:spAutoFit/>
          </a:bodyPr>
          <a:lstStyle/>
          <a:p>
            <a:r>
              <a:rPr lang="en-GB" sz="2000" b="1" dirty="0">
                <a:solidFill>
                  <a:srgbClr val="005EB8"/>
                </a:solidFill>
              </a:rPr>
              <a:t>Figure 3: percentage of pregnancies where mother had first trimester HbA</a:t>
            </a:r>
            <a:r>
              <a:rPr lang="en-GB" sz="2000" b="1" baseline="-25000" dirty="0">
                <a:solidFill>
                  <a:srgbClr val="005EB8"/>
                </a:solidFill>
              </a:rPr>
              <a:t>1c</a:t>
            </a:r>
            <a:r>
              <a:rPr lang="en-GB" sz="2000" b="1" dirty="0">
                <a:solidFill>
                  <a:srgbClr val="005EB8"/>
                </a:solidFill>
              </a:rPr>
              <a:t> &lt;48 mmol/mol, by service</a:t>
            </a:r>
            <a:r>
              <a:rPr lang="en-GB" sz="2000" b="1" baseline="30000" dirty="0">
                <a:solidFill>
                  <a:srgbClr val="005EB8"/>
                </a:solidFill>
              </a:rPr>
              <a:t>a</a:t>
            </a:r>
            <a:r>
              <a:rPr lang="en-GB" sz="2000" b="1" dirty="0">
                <a:solidFill>
                  <a:srgbClr val="005EB8"/>
                </a:solidFill>
              </a:rPr>
              <a:t>, 2014 – 2016, with interquartile ranges</a:t>
            </a:r>
            <a:r>
              <a:rPr lang="en-GB" sz="2000" b="1" baseline="30000" dirty="0">
                <a:solidFill>
                  <a:srgbClr val="005EB8"/>
                </a:solidFill>
              </a:rPr>
              <a:t>b</a:t>
            </a:r>
            <a:endParaRPr lang="en-GB" sz="2000" b="1" dirty="0">
              <a:solidFill>
                <a:srgbClr val="005EB8"/>
              </a:solidFill>
            </a:endParaRPr>
          </a:p>
        </p:txBody>
      </p:sp>
      <p:sp>
        <p:nvSpPr>
          <p:cNvPr id="8" name="TextBox 7"/>
          <p:cNvSpPr txBox="1"/>
          <p:nvPr/>
        </p:nvSpPr>
        <p:spPr>
          <a:xfrm>
            <a:off x="324000" y="6310274"/>
            <a:ext cx="8490048" cy="261610"/>
          </a:xfrm>
          <a:prstGeom prst="rect">
            <a:avLst/>
          </a:prstGeom>
          <a:noFill/>
        </p:spPr>
        <p:txBody>
          <a:bodyPr wrap="square" rtlCol="0">
            <a:spAutoFit/>
          </a:bodyPr>
          <a:lstStyle/>
          <a:p>
            <a:r>
              <a:rPr lang="en-GB" sz="1100" baseline="30000" dirty="0">
                <a:solidFill>
                  <a:srgbClr val="0F0F0F"/>
                </a:solidFill>
              </a:rPr>
              <a:t>a </a:t>
            </a:r>
            <a:r>
              <a:rPr lang="en-GB" sz="1100" dirty="0">
                <a:solidFill>
                  <a:srgbClr val="0F0F0F"/>
                </a:solidFill>
              </a:rPr>
              <a:t>Includes services with at least 10 valid first trimester </a:t>
            </a:r>
            <a:r>
              <a:rPr lang="en-GB" sz="1100" dirty="0"/>
              <a:t>HbA</a:t>
            </a:r>
            <a:r>
              <a:rPr lang="en-GB" sz="1100" baseline="-25000" dirty="0"/>
              <a:t>1c</a:t>
            </a:r>
            <a:r>
              <a:rPr lang="en-GB" sz="1100" dirty="0">
                <a:solidFill>
                  <a:srgbClr val="0F0F0F"/>
                </a:solidFill>
              </a:rPr>
              <a:t> records: Type 1 diabetes – 107 services, Type 2 diabetes – 108 services</a:t>
            </a:r>
          </a:p>
        </p:txBody>
      </p:sp>
      <p:cxnSp>
        <p:nvCxnSpPr>
          <p:cNvPr id="9" name="Straight Arrow Connector 8"/>
          <p:cNvCxnSpPr/>
          <p:nvPr/>
        </p:nvCxnSpPr>
        <p:spPr>
          <a:xfrm>
            <a:off x="2676156" y="6242082"/>
            <a:ext cx="3819872" cy="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10856" y="5898758"/>
            <a:ext cx="3888432" cy="338554"/>
          </a:xfrm>
          <a:prstGeom prst="rect">
            <a:avLst/>
          </a:prstGeom>
          <a:noFill/>
        </p:spPr>
        <p:txBody>
          <a:bodyPr wrap="square" rtlCol="0">
            <a:spAutoFit/>
          </a:bodyPr>
          <a:lstStyle/>
          <a:p>
            <a:r>
              <a:rPr lang="en-GB" sz="1600" dirty="0">
                <a:solidFill>
                  <a:srgbClr val="0F0F0F"/>
                </a:solidFill>
              </a:rPr>
              <a:t>Direction of better performance</a:t>
            </a:r>
          </a:p>
        </p:txBody>
      </p:sp>
      <p:sp>
        <p:nvSpPr>
          <p:cNvPr id="14" name="TextBox 13"/>
          <p:cNvSpPr txBox="1"/>
          <p:nvPr/>
        </p:nvSpPr>
        <p:spPr>
          <a:xfrm>
            <a:off x="324000" y="6479758"/>
            <a:ext cx="7200800" cy="261610"/>
          </a:xfrm>
          <a:prstGeom prst="rect">
            <a:avLst/>
          </a:prstGeom>
          <a:noFill/>
        </p:spPr>
        <p:txBody>
          <a:bodyPr wrap="square" rtlCol="0">
            <a:spAutoFit/>
          </a:bodyPr>
          <a:lstStyle/>
          <a:p>
            <a:r>
              <a:rPr lang="en-GB" sz="1100" baseline="30000" dirty="0">
                <a:solidFill>
                  <a:srgbClr val="0F0F0F"/>
                </a:solidFill>
              </a:rPr>
              <a:t>b </a:t>
            </a:r>
            <a:r>
              <a:rPr lang="en-GB" sz="1100" dirty="0">
                <a:solidFill>
                  <a:srgbClr val="0F0F0F"/>
                </a:solidFill>
              </a:rPr>
              <a:t>see slide Use of statistics in analysing NPID data 2016 for more explanation of median and interquartile range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0" y="3102416"/>
            <a:ext cx="4146839" cy="288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507" y="3094264"/>
            <a:ext cx="4494159" cy="287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5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NICE guideline – folic acid</a:t>
            </a:r>
          </a:p>
        </p:txBody>
      </p:sp>
      <p:sp>
        <p:nvSpPr>
          <p:cNvPr id="3" name="Content Placeholder 2"/>
          <p:cNvSpPr>
            <a:spLocks noGrp="1"/>
          </p:cNvSpPr>
          <p:nvPr>
            <p:ph idx="1"/>
          </p:nvPr>
        </p:nvSpPr>
        <p:spPr>
          <a:xfrm>
            <a:off x="324000" y="1188000"/>
            <a:ext cx="8028464" cy="4581288"/>
          </a:xfrm>
        </p:spPr>
        <p:txBody>
          <a:bodyPr>
            <a:normAutofit/>
          </a:bodyPr>
          <a:lstStyle/>
          <a:p>
            <a:r>
              <a:rPr lang="en-GB" dirty="0"/>
              <a:t>Women with diabetes have an increased risk of having a pregnancy affected by a neural tube defect.</a:t>
            </a:r>
          </a:p>
          <a:p>
            <a:endParaRPr lang="en-GB" dirty="0"/>
          </a:p>
          <a:p>
            <a:r>
              <a:rPr lang="en-GB" dirty="0"/>
              <a:t>NICE recommendation (NG3</a:t>
            </a:r>
            <a:r>
              <a:rPr lang="en-GB" baseline="30000" dirty="0"/>
              <a:t>1</a:t>
            </a:r>
            <a:r>
              <a:rPr lang="en-GB" dirty="0"/>
              <a:t>):  Advise women with diabetes who are planning to become pregnant to take 5mg/day folic acid </a:t>
            </a:r>
            <a:r>
              <a:rPr lang="en-GB" dirty="0" smtClean="0"/>
              <a:t>until 12 weeks of </a:t>
            </a:r>
            <a:r>
              <a:rPr lang="en-GB" dirty="0"/>
              <a:t>gestation to reduce this risk.</a:t>
            </a:r>
          </a:p>
          <a:p>
            <a:endParaRPr lang="en-GB" dirty="0"/>
          </a:p>
          <a:p>
            <a:r>
              <a:rPr lang="en-GB" dirty="0"/>
              <a:t>The 5mg dose is available on prescription.</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29</a:t>
            </a:fld>
            <a:endParaRPr lang="en-GB" dirty="0">
              <a:solidFill>
                <a:srgbClr val="424D58"/>
              </a:solidFill>
            </a:endParaRPr>
          </a:p>
        </p:txBody>
      </p:sp>
      <p:sp>
        <p:nvSpPr>
          <p:cNvPr id="5" name="TextBox 4"/>
          <p:cNvSpPr txBox="1"/>
          <p:nvPr/>
        </p:nvSpPr>
        <p:spPr>
          <a:xfrm>
            <a:off x="324000" y="6444000"/>
            <a:ext cx="2592288" cy="307777"/>
          </a:xfrm>
          <a:prstGeom prst="rect">
            <a:avLst/>
          </a:prstGeom>
          <a:noFill/>
        </p:spPr>
        <p:txBody>
          <a:bodyPr wrap="square" rtlCol="0">
            <a:spAutoFit/>
          </a:bodyPr>
          <a:lstStyle/>
          <a:p>
            <a:r>
              <a:rPr lang="en-GB" sz="1400" baseline="30000" dirty="0">
                <a:solidFill>
                  <a:srgbClr val="424D58"/>
                </a:solidFill>
              </a:rPr>
              <a:t>1</a:t>
            </a:r>
            <a:r>
              <a:rPr lang="en-GB" sz="1400" dirty="0">
                <a:solidFill>
                  <a:srgbClr val="424D58"/>
                </a:solidFill>
              </a:rPr>
              <a:t>See References section. </a:t>
            </a:r>
            <a:endParaRPr lang="en-GB" sz="1400" baseline="30000" dirty="0">
              <a:solidFill>
                <a:srgbClr val="424D58"/>
              </a:solidFill>
            </a:endParaRPr>
          </a:p>
        </p:txBody>
      </p:sp>
    </p:spTree>
    <p:extLst>
      <p:ext uri="{BB962C8B-B14F-4D97-AF65-F5344CB8AC3E}">
        <p14:creationId xmlns:p14="http://schemas.microsoft.com/office/powerpoint/2010/main" val="292929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Introduction</a:t>
            </a:r>
          </a:p>
        </p:txBody>
      </p:sp>
      <p:sp>
        <p:nvSpPr>
          <p:cNvPr id="3" name="Content Placeholder 2"/>
          <p:cNvSpPr>
            <a:spLocks noGrp="1"/>
          </p:cNvSpPr>
          <p:nvPr>
            <p:ph idx="1"/>
          </p:nvPr>
        </p:nvSpPr>
        <p:spPr>
          <a:xfrm>
            <a:off x="323528" y="1188000"/>
            <a:ext cx="8496944" cy="5328592"/>
          </a:xfrm>
        </p:spPr>
        <p:txBody>
          <a:bodyPr>
            <a:noAutofit/>
          </a:bodyPr>
          <a:lstStyle/>
          <a:p>
            <a:r>
              <a:rPr lang="en-GB" sz="1900" dirty="0"/>
              <a:t>Pre-gestational diabetes increases adverse pregnancy outcomes for women and babies, including congenital malformation, miscarriage, preterm delivery, pre-eclampsia, macrosomia, and perinatal mortality. These risks can be reduced.</a:t>
            </a:r>
          </a:p>
          <a:p>
            <a:r>
              <a:rPr lang="en-GB" sz="1900" dirty="0"/>
              <a:t>The National Pregnancy in Diabetes (NPID) audit measures the quality of antenatal care and pregnancy outcomes for women with pre-gestational diabetes.  </a:t>
            </a:r>
          </a:p>
          <a:p>
            <a:r>
              <a:rPr lang="en-GB" sz="1900" dirty="0"/>
              <a:t>It is intended to support local, regional and national quality improvement. </a:t>
            </a:r>
          </a:p>
          <a:p>
            <a:r>
              <a:rPr lang="en-GB" sz="1900" dirty="0"/>
              <a:t>Data is collected and submitted by antenatal diabetes services in England, Wales and the Isle of Man. </a:t>
            </a:r>
          </a:p>
          <a:p>
            <a:r>
              <a:rPr lang="en-GB" sz="1900" dirty="0"/>
              <a:t>Women consent for their data to be included in the audit.</a:t>
            </a:r>
          </a:p>
          <a:p>
            <a:r>
              <a:rPr lang="en-GB" sz="1900" dirty="0"/>
              <a:t>The NPID audit is part of the National Diabetes Audit (NDA) portfolio within the National Clinical Audit and Patient Outcomes Programme (NCAPOP), commissioned by the Healthcare Quality Improvement Partnership (HQIP).</a:t>
            </a:r>
          </a:p>
          <a:p>
            <a:r>
              <a:rPr lang="en-GB" sz="1900" dirty="0"/>
              <a:t>To reduce the burden of data collection for services, NHS Digital link the NPID data to NDA data and Hospital Episode Statistics (HES) / Patient Episode Database for Wales (PEDW) information.</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a:t>
            </a:fld>
            <a:endParaRPr lang="en-GB" dirty="0">
              <a:solidFill>
                <a:srgbClr val="424D58"/>
              </a:solidFill>
            </a:endParaRPr>
          </a:p>
        </p:txBody>
      </p:sp>
    </p:spTree>
    <p:extLst>
      <p:ext uri="{BB962C8B-B14F-4D97-AF65-F5344CB8AC3E}">
        <p14:creationId xmlns:p14="http://schemas.microsoft.com/office/powerpoint/2010/main" val="862030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568952" cy="850107"/>
          </a:xfrm>
        </p:spPr>
        <p:txBody>
          <a:bodyPr>
            <a:noAutofit/>
          </a:bodyPr>
          <a:lstStyle/>
          <a:p>
            <a:r>
              <a:rPr lang="en-GB" sz="3300" dirty="0"/>
              <a:t>Use of folic acid supplement</a:t>
            </a:r>
          </a:p>
        </p:txBody>
      </p:sp>
      <p:sp>
        <p:nvSpPr>
          <p:cNvPr id="3" name="Content Placeholder 2"/>
          <p:cNvSpPr>
            <a:spLocks noGrp="1"/>
          </p:cNvSpPr>
          <p:nvPr>
            <p:ph idx="1"/>
          </p:nvPr>
        </p:nvSpPr>
        <p:spPr>
          <a:xfrm>
            <a:off x="324000" y="1188000"/>
            <a:ext cx="8488476" cy="1471134"/>
          </a:xfrm>
        </p:spPr>
        <p:txBody>
          <a:bodyPr>
            <a:noAutofit/>
          </a:bodyPr>
          <a:lstStyle/>
          <a:p>
            <a:r>
              <a:rPr lang="en-GB" sz="2000" dirty="0"/>
              <a:t>Almost twice as many women with Type 1 diabetes were taking 5mg of folic acid prior to pregnancy as women with Type 2 diabetes</a:t>
            </a:r>
          </a:p>
          <a:p>
            <a:pPr>
              <a:spcBef>
                <a:spcPts val="1200"/>
              </a:spcBef>
            </a:pPr>
            <a:r>
              <a:rPr lang="en-GB" sz="2000" dirty="0"/>
              <a:t>There has been no significant increase in the percentage of women taking folic acid at the recommended dose in the years since 2014.</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30</a:t>
            </a:fld>
            <a:endParaRPr lang="en-GB" dirty="0">
              <a:solidFill>
                <a:srgbClr val="424D58"/>
              </a:solidFill>
            </a:endParaRPr>
          </a:p>
        </p:txBody>
      </p:sp>
      <p:sp>
        <p:nvSpPr>
          <p:cNvPr id="5" name="TextBox 4"/>
          <p:cNvSpPr txBox="1"/>
          <p:nvPr/>
        </p:nvSpPr>
        <p:spPr>
          <a:xfrm>
            <a:off x="324000" y="2736000"/>
            <a:ext cx="8352928" cy="400110"/>
          </a:xfrm>
          <a:prstGeom prst="rect">
            <a:avLst/>
          </a:prstGeom>
          <a:noFill/>
        </p:spPr>
        <p:txBody>
          <a:bodyPr wrap="square" rtlCol="0">
            <a:spAutoFit/>
          </a:bodyPr>
          <a:lstStyle/>
          <a:p>
            <a:r>
              <a:rPr lang="en-GB" sz="2000" b="1" dirty="0">
                <a:solidFill>
                  <a:srgbClr val="005EB8"/>
                </a:solidFill>
              </a:rPr>
              <a:t>Figure 4:Use of folic acid supplement prior to pregnancy, 2016</a:t>
            </a:r>
          </a:p>
        </p:txBody>
      </p:sp>
      <p:sp>
        <p:nvSpPr>
          <p:cNvPr id="7" name="TextBox 6"/>
          <p:cNvSpPr txBox="1"/>
          <p:nvPr/>
        </p:nvSpPr>
        <p:spPr>
          <a:xfrm>
            <a:off x="323528" y="6093296"/>
            <a:ext cx="7848872" cy="666849"/>
          </a:xfrm>
          <a:prstGeom prst="rect">
            <a:avLst/>
          </a:prstGeom>
          <a:noFill/>
        </p:spPr>
        <p:txBody>
          <a:bodyPr wrap="square" rtlCol="0">
            <a:spAutoFit/>
          </a:bodyPr>
          <a:lstStyle/>
          <a:p>
            <a:r>
              <a:rPr lang="en-GB" sz="1400" baseline="30000" dirty="0">
                <a:solidFill>
                  <a:schemeClr val="accent6"/>
                </a:solidFill>
              </a:rPr>
              <a:t>a</a:t>
            </a:r>
            <a:r>
              <a:rPr lang="en-GB" sz="1400" dirty="0">
                <a:solidFill>
                  <a:schemeClr val="accent6"/>
                </a:solidFill>
              </a:rPr>
              <a:t> 400mcg is the folic acid recommended in pregnancy for non-diabetic women</a:t>
            </a:r>
          </a:p>
          <a:p>
            <a:r>
              <a:rPr lang="en-GB" sz="1400" baseline="30000" dirty="0">
                <a:solidFill>
                  <a:schemeClr val="accent6"/>
                </a:solidFill>
              </a:rPr>
              <a:t>b</a:t>
            </a:r>
            <a:r>
              <a:rPr lang="en-GB" sz="1400" dirty="0">
                <a:solidFill>
                  <a:schemeClr val="accent6"/>
                </a:solidFill>
              </a:rPr>
              <a:t> ‘Not known’ includes women recorded as taking folic acid but with unknown dose.</a:t>
            </a:r>
            <a:endParaRPr lang="en-GB" sz="1400" baseline="30000" dirty="0">
              <a:solidFill>
                <a:schemeClr val="accent6"/>
              </a:solidFill>
            </a:endParaRPr>
          </a:p>
          <a:p>
            <a:endParaRPr lang="en-GB" sz="1400" baseline="30000" dirty="0">
              <a:solidFill>
                <a:schemeClr val="accent6"/>
              </a:solidFill>
            </a:endParaRPr>
          </a:p>
        </p:txBody>
      </p:sp>
      <p:pic>
        <p:nvPicPr>
          <p:cNvPr id="2149" name="Picture 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386740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 name="Picture 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34" y="3132048"/>
            <a:ext cx="4807968" cy="29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366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568952" cy="850107"/>
          </a:xfrm>
        </p:spPr>
        <p:txBody>
          <a:bodyPr>
            <a:noAutofit/>
          </a:bodyPr>
          <a:lstStyle/>
          <a:p>
            <a:r>
              <a:rPr lang="en-GB" sz="3300" dirty="0"/>
              <a:t>Deprivation and preparation for pregnancy</a:t>
            </a:r>
          </a:p>
        </p:txBody>
      </p:sp>
      <p:sp>
        <p:nvSpPr>
          <p:cNvPr id="3" name="Content Placeholder 2"/>
          <p:cNvSpPr>
            <a:spLocks noGrp="1"/>
          </p:cNvSpPr>
          <p:nvPr>
            <p:ph idx="1"/>
          </p:nvPr>
        </p:nvSpPr>
        <p:spPr>
          <a:xfrm>
            <a:off x="324000" y="1188000"/>
            <a:ext cx="8488476" cy="1677710"/>
          </a:xfrm>
        </p:spPr>
        <p:txBody>
          <a:bodyPr>
            <a:normAutofit fontScale="32500" lnSpcReduction="20000"/>
          </a:bodyPr>
          <a:lstStyle/>
          <a:p>
            <a:r>
              <a:rPr lang="en-GB" sz="6200" dirty="0"/>
              <a:t>For both Type 1 and Type 2 diabetes, a significantly higher proportion of women in the least deprived group had </a:t>
            </a:r>
            <a:r>
              <a:rPr lang="en-GB" sz="6600" dirty="0"/>
              <a:t>HbA</a:t>
            </a:r>
            <a:r>
              <a:rPr lang="en-GB" sz="6600" baseline="-25000" dirty="0"/>
              <a:t>1c</a:t>
            </a:r>
            <a:r>
              <a:rPr lang="en-GB" sz="6200" dirty="0"/>
              <a:t> &lt; 48 mmol/mol in the first trimester of pregnancy and had taken folic acid prior to Last Menstrual Period (LMP) than in the most deprived group.</a:t>
            </a:r>
          </a:p>
          <a:p>
            <a:pPr>
              <a:spcBef>
                <a:spcPts val="900"/>
              </a:spcBef>
            </a:pPr>
            <a:r>
              <a:rPr lang="en-GB" sz="6200" dirty="0"/>
              <a:t>These results indicate that women in the most deprived groups are the least well prepared for pregnancy</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31</a:t>
            </a:fld>
            <a:endParaRPr lang="en-GB" dirty="0">
              <a:solidFill>
                <a:srgbClr val="424D58"/>
              </a:solidFill>
            </a:endParaRPr>
          </a:p>
        </p:txBody>
      </p:sp>
      <p:sp>
        <p:nvSpPr>
          <p:cNvPr id="5" name="TextBox 4"/>
          <p:cNvSpPr txBox="1"/>
          <p:nvPr/>
        </p:nvSpPr>
        <p:spPr>
          <a:xfrm>
            <a:off x="324000" y="2780928"/>
            <a:ext cx="4464024" cy="923330"/>
          </a:xfrm>
          <a:prstGeom prst="rect">
            <a:avLst/>
          </a:prstGeom>
          <a:noFill/>
        </p:spPr>
        <p:txBody>
          <a:bodyPr wrap="square" rtlCol="0">
            <a:spAutoFit/>
          </a:bodyPr>
          <a:lstStyle/>
          <a:p>
            <a:r>
              <a:rPr lang="en-GB" b="1" dirty="0">
                <a:solidFill>
                  <a:srgbClr val="005EB8"/>
                </a:solidFill>
              </a:rPr>
              <a:t>Figure 5: percentage of pregnancies with first trimester HbA</a:t>
            </a:r>
            <a:r>
              <a:rPr lang="en-GB" b="1" baseline="-25000" dirty="0">
                <a:solidFill>
                  <a:srgbClr val="005EB8"/>
                </a:solidFill>
              </a:rPr>
              <a:t>1c</a:t>
            </a:r>
            <a:r>
              <a:rPr lang="en-GB" b="1" dirty="0">
                <a:solidFill>
                  <a:srgbClr val="005EB8"/>
                </a:solidFill>
              </a:rPr>
              <a:t> &lt; 48 mmol/ </a:t>
            </a:r>
            <a:r>
              <a:rPr lang="en-GB" b="1" dirty="0" err="1">
                <a:solidFill>
                  <a:srgbClr val="005EB8"/>
                </a:solidFill>
              </a:rPr>
              <a:t>mol</a:t>
            </a:r>
            <a:r>
              <a:rPr lang="en-GB" b="1" dirty="0">
                <a:solidFill>
                  <a:srgbClr val="005EB8"/>
                </a:solidFill>
              </a:rPr>
              <a:t>, by deprivation quintile, 2016</a:t>
            </a:r>
          </a:p>
        </p:txBody>
      </p:sp>
      <p:sp>
        <p:nvSpPr>
          <p:cNvPr id="15" name="TextBox 14"/>
          <p:cNvSpPr txBox="1"/>
          <p:nvPr/>
        </p:nvSpPr>
        <p:spPr>
          <a:xfrm>
            <a:off x="4680000" y="2780928"/>
            <a:ext cx="4248472" cy="923330"/>
          </a:xfrm>
          <a:prstGeom prst="rect">
            <a:avLst/>
          </a:prstGeom>
          <a:noFill/>
        </p:spPr>
        <p:txBody>
          <a:bodyPr wrap="square" rtlCol="0">
            <a:spAutoFit/>
          </a:bodyPr>
          <a:lstStyle/>
          <a:p>
            <a:r>
              <a:rPr lang="en-GB" b="1" dirty="0">
                <a:solidFill>
                  <a:srgbClr val="005EB8"/>
                </a:solidFill>
              </a:rPr>
              <a:t>Figure 6: percentage of pregnancies taking 5mg folic acid at last LMP, by deprivation quintile, 2016</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632473"/>
            <a:ext cx="4896000" cy="310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3645368"/>
            <a:ext cx="5105419"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794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Local variation in use of 5mg folic acid</a:t>
            </a:r>
            <a:endParaRPr lang="en-GB" sz="3300" dirty="0">
              <a:solidFill>
                <a:srgbClr val="FF0000"/>
              </a:solidFill>
            </a:endParaRPr>
          </a:p>
        </p:txBody>
      </p:sp>
      <p:sp>
        <p:nvSpPr>
          <p:cNvPr id="3" name="Content Placeholder 2"/>
          <p:cNvSpPr>
            <a:spLocks noGrp="1"/>
          </p:cNvSpPr>
          <p:nvPr>
            <p:ph idx="1"/>
          </p:nvPr>
        </p:nvSpPr>
        <p:spPr>
          <a:xfrm>
            <a:off x="324000" y="1188000"/>
            <a:ext cx="8640960" cy="1440160"/>
          </a:xfrm>
        </p:spPr>
        <p:txBody>
          <a:bodyPr>
            <a:noAutofit/>
          </a:bodyPr>
          <a:lstStyle/>
          <a:p>
            <a:r>
              <a:rPr lang="en-GB" sz="2000" dirty="0"/>
              <a:t>The percentage of women taking 5mg folic acid varied greatly between services – from none to more than 4 in 5 for mothers with Type 1 or Type 2 diabetes.</a:t>
            </a:r>
          </a:p>
          <a:p>
            <a:r>
              <a:rPr lang="en-GB" sz="2000" dirty="0"/>
              <a:t>In 75 per cent of services, only a third of women with Type 2 diabetes had taken 5mg folic acid prior to </a:t>
            </a:r>
            <a:r>
              <a:rPr lang="en-GB" sz="2000" dirty="0" smtClean="0"/>
              <a:t>pregnancy.</a:t>
            </a:r>
            <a:endParaRPr lang="en-GB" sz="2000" dirty="0"/>
          </a:p>
          <a:p>
            <a:endParaRPr lang="en-GB" sz="1800" dirty="0"/>
          </a:p>
        </p:txBody>
      </p:sp>
      <p:sp>
        <p:nvSpPr>
          <p:cNvPr id="4" name="Slide Number Placeholder 3"/>
          <p:cNvSpPr>
            <a:spLocks noGrp="1"/>
          </p:cNvSpPr>
          <p:nvPr>
            <p:ph type="sldNum" sz="quarter" idx="12"/>
          </p:nvPr>
        </p:nvSpPr>
        <p:spPr>
          <a:xfrm>
            <a:off x="6876256" y="6396389"/>
            <a:ext cx="2133600" cy="365125"/>
          </a:xfrm>
        </p:spPr>
        <p:txBody>
          <a:bodyPr/>
          <a:lstStyle/>
          <a:p>
            <a:fld id="{280AA684-6FB9-400F-B313-F111F0F48737}" type="slidenum">
              <a:rPr lang="en-GB" smtClean="0">
                <a:solidFill>
                  <a:srgbClr val="424D58"/>
                </a:solidFill>
              </a:rPr>
              <a:pPr/>
              <a:t>32</a:t>
            </a:fld>
            <a:endParaRPr lang="en-GB" dirty="0">
              <a:solidFill>
                <a:srgbClr val="424D58"/>
              </a:solidFill>
            </a:endParaRPr>
          </a:p>
        </p:txBody>
      </p:sp>
      <p:sp>
        <p:nvSpPr>
          <p:cNvPr id="5" name="TextBox 4"/>
          <p:cNvSpPr txBox="1"/>
          <p:nvPr/>
        </p:nvSpPr>
        <p:spPr>
          <a:xfrm>
            <a:off x="324000" y="2756282"/>
            <a:ext cx="8856984" cy="707886"/>
          </a:xfrm>
          <a:prstGeom prst="rect">
            <a:avLst/>
          </a:prstGeom>
          <a:noFill/>
        </p:spPr>
        <p:txBody>
          <a:bodyPr wrap="square" rtlCol="0">
            <a:spAutoFit/>
          </a:bodyPr>
          <a:lstStyle/>
          <a:p>
            <a:r>
              <a:rPr lang="en-GB" sz="2000" b="1" dirty="0">
                <a:solidFill>
                  <a:srgbClr val="005EB8"/>
                </a:solidFill>
              </a:rPr>
              <a:t>Figure 7: percentage of pregnancies where 5mg folic acid was taken prior to pregnancy, by service</a:t>
            </a:r>
            <a:r>
              <a:rPr lang="en-GB" sz="2000" b="1" baseline="30000" dirty="0">
                <a:solidFill>
                  <a:srgbClr val="005EB8"/>
                </a:solidFill>
              </a:rPr>
              <a:t>a</a:t>
            </a:r>
            <a:r>
              <a:rPr lang="en-GB" sz="2000" b="1" dirty="0">
                <a:solidFill>
                  <a:srgbClr val="005EB8"/>
                </a:solidFill>
              </a:rPr>
              <a:t>, 2014 – 2016, with interquartile range</a:t>
            </a:r>
            <a:r>
              <a:rPr lang="en-GB" sz="2000" b="1" baseline="30000" dirty="0">
                <a:solidFill>
                  <a:srgbClr val="005EB8"/>
                </a:solidFill>
              </a:rPr>
              <a:t>b</a:t>
            </a:r>
            <a:endParaRPr lang="en-GB" sz="2000" b="1" dirty="0">
              <a:solidFill>
                <a:srgbClr val="FF0000"/>
              </a:solidFill>
            </a:endParaRPr>
          </a:p>
        </p:txBody>
      </p:sp>
      <p:sp>
        <p:nvSpPr>
          <p:cNvPr id="9" name="TextBox 8"/>
          <p:cNvSpPr txBox="1"/>
          <p:nvPr/>
        </p:nvSpPr>
        <p:spPr>
          <a:xfrm>
            <a:off x="324000" y="6421100"/>
            <a:ext cx="8280920" cy="261610"/>
          </a:xfrm>
          <a:prstGeom prst="rect">
            <a:avLst/>
          </a:prstGeom>
          <a:noFill/>
        </p:spPr>
        <p:txBody>
          <a:bodyPr wrap="square" rtlCol="0">
            <a:spAutoFit/>
          </a:bodyPr>
          <a:lstStyle/>
          <a:p>
            <a:r>
              <a:rPr lang="en-GB" sz="1100" baseline="30000" dirty="0">
                <a:solidFill>
                  <a:srgbClr val="424D58"/>
                </a:solidFill>
              </a:rPr>
              <a:t>a </a:t>
            </a:r>
            <a:r>
              <a:rPr lang="en-GB" sz="1100" dirty="0">
                <a:solidFill>
                  <a:srgbClr val="0F0F0F"/>
                </a:solidFill>
              </a:rPr>
              <a:t>Includes services with at least 10 valid folic acid dose records: Type 1 diabetes – 144 services, Type 2 diabetes – 123 services</a:t>
            </a:r>
          </a:p>
        </p:txBody>
      </p:sp>
      <p:cxnSp>
        <p:nvCxnSpPr>
          <p:cNvPr id="17" name="Straight Arrow Connector 16"/>
          <p:cNvCxnSpPr/>
          <p:nvPr/>
        </p:nvCxnSpPr>
        <p:spPr>
          <a:xfrm>
            <a:off x="2807149" y="6342087"/>
            <a:ext cx="3819872" cy="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1840" y="6042774"/>
            <a:ext cx="3888432" cy="338554"/>
          </a:xfrm>
          <a:prstGeom prst="rect">
            <a:avLst/>
          </a:prstGeom>
          <a:noFill/>
        </p:spPr>
        <p:txBody>
          <a:bodyPr wrap="square" rtlCol="0">
            <a:spAutoFit/>
          </a:bodyPr>
          <a:lstStyle/>
          <a:p>
            <a:r>
              <a:rPr lang="en-GB" sz="1600" dirty="0">
                <a:solidFill>
                  <a:srgbClr val="0F0F0F"/>
                </a:solidFill>
              </a:rPr>
              <a:t>Direction of better performance</a:t>
            </a:r>
          </a:p>
        </p:txBody>
      </p:sp>
      <p:sp>
        <p:nvSpPr>
          <p:cNvPr id="19" name="TextBox 18"/>
          <p:cNvSpPr txBox="1"/>
          <p:nvPr/>
        </p:nvSpPr>
        <p:spPr>
          <a:xfrm>
            <a:off x="324000" y="6597352"/>
            <a:ext cx="8490048" cy="261610"/>
          </a:xfrm>
          <a:prstGeom prst="rect">
            <a:avLst/>
          </a:prstGeom>
          <a:noFill/>
        </p:spPr>
        <p:txBody>
          <a:bodyPr wrap="square" rtlCol="0">
            <a:spAutoFit/>
          </a:bodyPr>
          <a:lstStyle/>
          <a:p>
            <a:r>
              <a:rPr lang="en-GB" sz="1100" baseline="30000" dirty="0">
                <a:solidFill>
                  <a:srgbClr val="0F0F0F"/>
                </a:solidFill>
              </a:rPr>
              <a:t>b </a:t>
            </a:r>
            <a:r>
              <a:rPr lang="en-GB" sz="1100" dirty="0">
                <a:solidFill>
                  <a:srgbClr val="0F0F0F"/>
                </a:solidFill>
              </a:rPr>
              <a:t>See slide Use of statistics in analysing NPID data 2016 for more explanation of median and interquartile range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370600"/>
            <a:ext cx="4335995" cy="279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206" y="3306899"/>
            <a:ext cx="4520282" cy="285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340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NICE guideline – medications</a:t>
            </a:r>
          </a:p>
        </p:txBody>
      </p:sp>
      <p:sp>
        <p:nvSpPr>
          <p:cNvPr id="3" name="Content Placeholder 2"/>
          <p:cNvSpPr>
            <a:spLocks noGrp="1"/>
          </p:cNvSpPr>
          <p:nvPr>
            <p:ph idx="1"/>
          </p:nvPr>
        </p:nvSpPr>
        <p:spPr>
          <a:xfrm>
            <a:off x="324000" y="1188000"/>
            <a:ext cx="8595116" cy="4581288"/>
          </a:xfrm>
        </p:spPr>
        <p:txBody>
          <a:bodyPr>
            <a:normAutofit/>
          </a:bodyPr>
          <a:lstStyle/>
          <a:p>
            <a:pPr marL="0" indent="0">
              <a:buNone/>
            </a:pPr>
            <a:r>
              <a:rPr lang="en-GB" dirty="0"/>
              <a:t>NICE recommendations (NG3</a:t>
            </a:r>
            <a:r>
              <a:rPr lang="en-GB" baseline="30000" dirty="0"/>
              <a:t>1</a:t>
            </a:r>
            <a:r>
              <a:rPr lang="en-GB" dirty="0"/>
              <a:t>):</a:t>
            </a:r>
          </a:p>
          <a:p>
            <a:pPr marL="0" indent="0">
              <a:buNone/>
            </a:pPr>
            <a:endParaRPr lang="en-GB" sz="1800" dirty="0"/>
          </a:p>
          <a:p>
            <a:r>
              <a:rPr lang="en-GB" dirty="0"/>
              <a:t>Women may be advised to use metformin as an adjunct or alternative to insulin before conception and during pregnancy, when the likely benefits from improved blood glucose control outweigh the potential for harm.</a:t>
            </a:r>
          </a:p>
          <a:p>
            <a:pPr marL="0" indent="0">
              <a:buNone/>
            </a:pPr>
            <a:endParaRPr lang="en-GB" sz="1800" dirty="0"/>
          </a:p>
          <a:p>
            <a:r>
              <a:rPr lang="en-GB" dirty="0"/>
              <a:t>All other oral blood glucose-lowering agents should be discontinued before pregnancy and insulin substituted.</a:t>
            </a:r>
          </a:p>
          <a:p>
            <a:endParaRPr lang="en-GB" sz="1800" dirty="0"/>
          </a:p>
          <a:p>
            <a:r>
              <a:rPr lang="en-GB" dirty="0"/>
              <a:t>ACE inhibitors/ARBs and statins should be discontinued before pregnancy or as soon as pregnancy is confirmed.</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33</a:t>
            </a:fld>
            <a:endParaRPr lang="en-GB" dirty="0">
              <a:solidFill>
                <a:srgbClr val="424D58"/>
              </a:solidFill>
            </a:endParaRPr>
          </a:p>
        </p:txBody>
      </p:sp>
      <p:sp>
        <p:nvSpPr>
          <p:cNvPr id="5" name="TextBox 4"/>
          <p:cNvSpPr txBox="1"/>
          <p:nvPr/>
        </p:nvSpPr>
        <p:spPr>
          <a:xfrm>
            <a:off x="324000" y="6444000"/>
            <a:ext cx="3465796" cy="307777"/>
          </a:xfrm>
          <a:prstGeom prst="rect">
            <a:avLst/>
          </a:prstGeom>
          <a:noFill/>
        </p:spPr>
        <p:txBody>
          <a:bodyPr wrap="square" rtlCol="0">
            <a:spAutoFit/>
          </a:bodyPr>
          <a:lstStyle/>
          <a:p>
            <a:r>
              <a:rPr lang="en-GB" sz="1400" baseline="30000" dirty="0">
                <a:solidFill>
                  <a:srgbClr val="424D58"/>
                </a:solidFill>
              </a:rPr>
              <a:t>1</a:t>
            </a:r>
            <a:r>
              <a:rPr lang="en-GB" sz="1400" dirty="0">
                <a:solidFill>
                  <a:srgbClr val="424D58"/>
                </a:solidFill>
              </a:rPr>
              <a:t>See References section. </a:t>
            </a:r>
            <a:endParaRPr lang="en-GB" sz="1400" baseline="30000" dirty="0">
              <a:solidFill>
                <a:srgbClr val="424D58"/>
              </a:solidFill>
            </a:endParaRPr>
          </a:p>
        </p:txBody>
      </p:sp>
    </p:spTree>
    <p:extLst>
      <p:ext uri="{BB962C8B-B14F-4D97-AF65-F5344CB8AC3E}">
        <p14:creationId xmlns:p14="http://schemas.microsoft.com/office/powerpoint/2010/main" val="1790026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964488" cy="576064"/>
          </a:xfrm>
        </p:spPr>
        <p:txBody>
          <a:bodyPr>
            <a:noAutofit/>
          </a:bodyPr>
          <a:lstStyle/>
          <a:p>
            <a:r>
              <a:rPr lang="en-GB" sz="3300" dirty="0"/>
              <a:t>Treatment regimen prior to pregnancy</a:t>
            </a:r>
          </a:p>
        </p:txBody>
      </p:sp>
      <p:sp>
        <p:nvSpPr>
          <p:cNvPr id="3" name="Content Placeholder 2"/>
          <p:cNvSpPr>
            <a:spLocks noGrp="1"/>
          </p:cNvSpPr>
          <p:nvPr>
            <p:ph idx="1"/>
          </p:nvPr>
        </p:nvSpPr>
        <p:spPr>
          <a:xfrm>
            <a:off x="324000" y="1052736"/>
            <a:ext cx="8712496" cy="2232248"/>
          </a:xfrm>
        </p:spPr>
        <p:txBody>
          <a:bodyPr>
            <a:noAutofit/>
          </a:bodyPr>
          <a:lstStyle/>
          <a:p>
            <a:r>
              <a:rPr lang="en-GB" sz="1800" dirty="0"/>
              <a:t>6.5 per cent of women with Type 2 diabetes were taking potentially hazardous glucose lowering medication at LMP.</a:t>
            </a:r>
          </a:p>
          <a:p>
            <a:r>
              <a:rPr lang="en-GB" sz="1800" dirty="0"/>
              <a:t>Around one in eight women with Type 2 diabetes were taking statins or ACE inhibitors/ARBs or were on adverse diabetes medication prior to pregnancy compared to less than one in fifty women with Type 1 diabetes.</a:t>
            </a:r>
          </a:p>
          <a:p>
            <a:r>
              <a:rPr lang="en-GB" sz="1800" dirty="0"/>
              <a:t>21.2 per cent of women with Type 1 diabetes (344) were using an insulin pump. A significantly higher proportion of these women had first trimester HbA</a:t>
            </a:r>
            <a:r>
              <a:rPr lang="en-GB" sz="1800" baseline="-25000" dirty="0"/>
              <a:t>1c</a:t>
            </a:r>
            <a:r>
              <a:rPr lang="en-GB" sz="1800" dirty="0"/>
              <a:t> &lt; 48 mmol/</a:t>
            </a:r>
            <a:r>
              <a:rPr lang="en-GB" sz="1800" dirty="0" err="1"/>
              <a:t>mol</a:t>
            </a:r>
            <a:r>
              <a:rPr lang="en-GB" sz="1800" dirty="0"/>
              <a:t> – 20 per cent for those on pump and 13 per cent for those not on pump.</a:t>
            </a:r>
          </a:p>
          <a:p>
            <a:endParaRPr lang="en-GB" sz="1600" dirty="0"/>
          </a:p>
          <a:p>
            <a:endParaRPr lang="en-GB" sz="1200"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34</a:t>
            </a:fld>
            <a:endParaRPr lang="en-GB" dirty="0">
              <a:solidFill>
                <a:srgbClr val="424D58"/>
              </a:solidFill>
            </a:endParaRPr>
          </a:p>
        </p:txBody>
      </p:sp>
      <p:sp>
        <p:nvSpPr>
          <p:cNvPr id="5" name="TextBox 4"/>
          <p:cNvSpPr txBox="1"/>
          <p:nvPr/>
        </p:nvSpPr>
        <p:spPr>
          <a:xfrm>
            <a:off x="324000" y="3376317"/>
            <a:ext cx="8352928" cy="646331"/>
          </a:xfrm>
          <a:prstGeom prst="rect">
            <a:avLst/>
          </a:prstGeom>
          <a:noFill/>
        </p:spPr>
        <p:txBody>
          <a:bodyPr wrap="square" rtlCol="0">
            <a:spAutoFit/>
          </a:bodyPr>
          <a:lstStyle/>
          <a:p>
            <a:r>
              <a:rPr lang="en-GB" b="1" dirty="0">
                <a:solidFill>
                  <a:srgbClr val="005EB8"/>
                </a:solidFill>
              </a:rPr>
              <a:t>Table 7: percentage of women on selected diabetes treatment regimens and adverse medications at LMP, 2016</a:t>
            </a:r>
            <a:endParaRPr lang="en-GB" b="1" dirty="0">
              <a:solidFill>
                <a:srgbClr val="FF0000"/>
              </a:solidFill>
            </a:endParaRPr>
          </a:p>
        </p:txBody>
      </p:sp>
      <p:sp>
        <p:nvSpPr>
          <p:cNvPr id="7" name="TextBox 6"/>
          <p:cNvSpPr txBox="1"/>
          <p:nvPr/>
        </p:nvSpPr>
        <p:spPr>
          <a:xfrm>
            <a:off x="324000" y="5874657"/>
            <a:ext cx="8208912" cy="938719"/>
          </a:xfrm>
          <a:prstGeom prst="rect">
            <a:avLst/>
          </a:prstGeom>
          <a:noFill/>
        </p:spPr>
        <p:txBody>
          <a:bodyPr wrap="square" rtlCol="0">
            <a:spAutoFit/>
          </a:bodyPr>
          <a:lstStyle/>
          <a:p>
            <a:r>
              <a:rPr lang="en-GB" sz="1100" baseline="30000" dirty="0">
                <a:solidFill>
                  <a:schemeClr val="accent6"/>
                </a:solidFill>
              </a:rPr>
              <a:t>b </a:t>
            </a:r>
            <a:r>
              <a:rPr lang="en-GB" sz="1100" dirty="0">
                <a:solidFill>
                  <a:schemeClr val="accent6"/>
                </a:solidFill>
              </a:rPr>
              <a:t>‘On insulin’ includes basal bolus insulin regimen, mixed insulin or basal insulin only and insulin pump therapy.</a:t>
            </a:r>
          </a:p>
          <a:p>
            <a:r>
              <a:rPr lang="en-GB" sz="1100" baseline="30000" dirty="0">
                <a:solidFill>
                  <a:schemeClr val="accent6"/>
                </a:solidFill>
              </a:rPr>
              <a:t>c </a:t>
            </a:r>
            <a:r>
              <a:rPr lang="en-GB" sz="1100" dirty="0">
                <a:solidFill>
                  <a:schemeClr val="accent6"/>
                </a:solidFill>
              </a:rPr>
              <a:t>‘Other diabetes medications’ are sulphonylurea or glitinide, gliptin, GLP-1 analogue and pioglitazone, irrespective of whether the woman was also taking metformin and/or insulin.</a:t>
            </a:r>
          </a:p>
          <a:p>
            <a:r>
              <a:rPr lang="en-GB" sz="1100" baseline="30000" dirty="0">
                <a:solidFill>
                  <a:schemeClr val="accent6"/>
                </a:solidFill>
              </a:rPr>
              <a:t>d</a:t>
            </a:r>
            <a:r>
              <a:rPr lang="en-GB" sz="1100" dirty="0">
                <a:solidFill>
                  <a:schemeClr val="accent6"/>
                </a:solidFill>
              </a:rPr>
              <a:t> Data quality warning – some women with Type 1 diabetes were recorded as being on metformin only, and some on other unspecified medication or diet only.  All women with Type 1 diabetes would be taking insulin.</a:t>
            </a:r>
          </a:p>
        </p:txBody>
      </p:sp>
      <p:graphicFrame>
        <p:nvGraphicFramePr>
          <p:cNvPr id="11" name="Table 10"/>
          <p:cNvGraphicFramePr>
            <a:graphicFrameLocks noGrp="1"/>
          </p:cNvGraphicFramePr>
          <p:nvPr>
            <p:extLst>
              <p:ext uri="{D42A27DB-BD31-4B8C-83A1-F6EECF244321}">
                <p14:modId xmlns:p14="http://schemas.microsoft.com/office/powerpoint/2010/main" val="517930169"/>
              </p:ext>
            </p:extLst>
          </p:nvPr>
        </p:nvGraphicFramePr>
        <p:xfrm>
          <a:off x="324000" y="4005064"/>
          <a:ext cx="8640488" cy="1843889"/>
        </p:xfrm>
        <a:graphic>
          <a:graphicData uri="http://schemas.openxmlformats.org/drawingml/2006/table">
            <a:tbl>
              <a:tblPr firstRow="1"/>
              <a:tblGrid>
                <a:gridCol w="4536032">
                  <a:extLst>
                    <a:ext uri="{9D8B030D-6E8A-4147-A177-3AD203B41FA5}">
                      <a16:colId xmlns="" xmlns:a16="http://schemas.microsoft.com/office/drawing/2014/main" val="20000"/>
                    </a:ext>
                  </a:extLst>
                </a:gridCol>
                <a:gridCol w="1944216">
                  <a:extLst>
                    <a:ext uri="{9D8B030D-6E8A-4147-A177-3AD203B41FA5}">
                      <a16:colId xmlns="" xmlns:a16="http://schemas.microsoft.com/office/drawing/2014/main" val="20001"/>
                    </a:ext>
                  </a:extLst>
                </a:gridCol>
                <a:gridCol w="2160240">
                  <a:extLst>
                    <a:ext uri="{9D8B030D-6E8A-4147-A177-3AD203B41FA5}">
                      <a16:colId xmlns="" xmlns:a16="http://schemas.microsoft.com/office/drawing/2014/main" val="20002"/>
                    </a:ext>
                  </a:extLst>
                </a:gridCol>
              </a:tblGrid>
              <a:tr h="441809">
                <a:tc>
                  <a:txBody>
                    <a:bodyPr/>
                    <a:lstStyle/>
                    <a:p>
                      <a:pPr algn="l" rtl="0" fontAlgn="b"/>
                      <a:r>
                        <a:rPr lang="en-GB" sz="1800" b="1" i="0" u="none" strike="noStrike" dirty="0">
                          <a:solidFill>
                            <a:srgbClr val="FFFFFF"/>
                          </a:solidFill>
                          <a:effectLst/>
                          <a:latin typeface="Arial"/>
                        </a:rPr>
                        <a:t> </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r" rtl="0" fontAlgn="b"/>
                      <a:r>
                        <a:rPr lang="en-GB" sz="1800" b="1" i="0" u="none" strike="noStrike" dirty="0">
                          <a:solidFill>
                            <a:srgbClr val="FFFFFF"/>
                          </a:solidFill>
                          <a:effectLst/>
                          <a:latin typeface="Arial"/>
                        </a:rPr>
                        <a:t>Type 1 diabetes</a:t>
                      </a:r>
                      <a:r>
                        <a:rPr lang="en-GB" sz="1800" b="1" i="0" u="none" strike="noStrike" baseline="30000" dirty="0">
                          <a:solidFill>
                            <a:srgbClr val="FFFFFF"/>
                          </a:solidFill>
                          <a:effectLst/>
                          <a:latin typeface="Arial"/>
                        </a:rPr>
                        <a:t>d</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r" rtl="0" fontAlgn="b"/>
                      <a:r>
                        <a:rPr lang="en-GB" sz="1800" b="1" i="0" u="none" strike="noStrike" dirty="0">
                          <a:solidFill>
                            <a:srgbClr val="FFFFFF"/>
                          </a:solidFill>
                          <a:effectLst/>
                          <a:latin typeface="Arial"/>
                        </a:rPr>
                        <a:t>Type 2 diabetes</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 xmlns:a16="http://schemas.microsoft.com/office/drawing/2014/main" val="10000"/>
                  </a:ext>
                </a:extLst>
              </a:tr>
              <a:tr h="278400">
                <a:tc>
                  <a:txBody>
                    <a:bodyPr/>
                    <a:lstStyle/>
                    <a:p>
                      <a:pPr algn="l" rtl="0" fontAlgn="b"/>
                      <a:r>
                        <a:rPr lang="en-GB" sz="1800" b="0" i="0" u="none" strike="noStrike" dirty="0">
                          <a:solidFill>
                            <a:srgbClr val="000000"/>
                          </a:solidFill>
                          <a:effectLst/>
                          <a:latin typeface="Arial"/>
                        </a:rPr>
                        <a:t>On insulin </a:t>
                      </a:r>
                      <a:r>
                        <a:rPr lang="en-GB" sz="1800" b="0" i="0" u="none" strike="noStrike" baseline="30000" dirty="0">
                          <a:solidFill>
                            <a:srgbClr val="000000"/>
                          </a:solidFill>
                          <a:effectLst/>
                          <a:latin typeface="Arial"/>
                        </a:rPr>
                        <a:t>b</a:t>
                      </a:r>
                      <a:r>
                        <a:rPr lang="en-GB" sz="1800" b="0" i="0" u="none" strike="noStrike" dirty="0">
                          <a:solidFill>
                            <a:srgbClr val="000000"/>
                          </a:solidFill>
                          <a:effectLst/>
                          <a:latin typeface="Arial"/>
                        </a:rPr>
                        <a:t> only</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GB" sz="1800" b="0" i="0" u="none" strike="noStrike" dirty="0">
                          <a:solidFill>
                            <a:srgbClr val="000000"/>
                          </a:solidFill>
                          <a:effectLst/>
                          <a:latin typeface="Arial"/>
                        </a:rPr>
                        <a:t>93.4</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GB" sz="1800" b="0" i="0" u="none" strike="noStrike" dirty="0">
                          <a:solidFill>
                            <a:srgbClr val="000000"/>
                          </a:solidFill>
                          <a:effectLst/>
                          <a:latin typeface="Arial"/>
                        </a:rPr>
                        <a:t>7.7</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1"/>
                  </a:ext>
                </a:extLst>
              </a:tr>
              <a:tr h="272348">
                <a:tc>
                  <a:txBody>
                    <a:bodyPr/>
                    <a:lstStyle/>
                    <a:p>
                      <a:pPr algn="l" rtl="0" fontAlgn="b"/>
                      <a:r>
                        <a:rPr lang="en-GB" sz="1800" b="0" i="0" u="none" strike="noStrike" dirty="0">
                          <a:solidFill>
                            <a:srgbClr val="000000"/>
                          </a:solidFill>
                          <a:effectLst/>
                          <a:latin typeface="Arial"/>
                        </a:rPr>
                        <a:t>On insulin </a:t>
                      </a:r>
                      <a:r>
                        <a:rPr lang="en-GB" sz="1800" b="0" i="0" u="none" strike="noStrike" baseline="30000" dirty="0">
                          <a:solidFill>
                            <a:srgbClr val="000000"/>
                          </a:solidFill>
                          <a:effectLst/>
                          <a:latin typeface="Arial"/>
                        </a:rPr>
                        <a:t>b</a:t>
                      </a:r>
                      <a:r>
                        <a:rPr lang="en-GB" sz="1800" b="0" i="0" u="none" strike="noStrike" dirty="0">
                          <a:solidFill>
                            <a:srgbClr val="000000"/>
                          </a:solidFill>
                          <a:effectLst/>
                          <a:latin typeface="Arial"/>
                        </a:rPr>
                        <a:t> and metformin only</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GB" sz="1800" b="0" i="0" u="none" strike="noStrike" dirty="0">
                          <a:solidFill>
                            <a:srgbClr val="000000"/>
                          </a:solidFill>
                          <a:effectLst/>
                          <a:latin typeface="Arial"/>
                        </a:rPr>
                        <a:t>5.2</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GB" sz="1800" b="0" i="0" u="none" strike="noStrike" dirty="0">
                          <a:solidFill>
                            <a:srgbClr val="000000"/>
                          </a:solidFill>
                          <a:effectLst/>
                          <a:latin typeface="Arial"/>
                        </a:rPr>
                        <a:t>12.0</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2"/>
                  </a:ext>
                </a:extLst>
              </a:tr>
              <a:tr h="272348">
                <a:tc>
                  <a:txBody>
                    <a:bodyPr/>
                    <a:lstStyle/>
                    <a:p>
                      <a:pPr algn="l" rtl="0" fontAlgn="b"/>
                      <a:r>
                        <a:rPr lang="en-GB" sz="1800" b="0" i="0" u="none" strike="noStrike" dirty="0">
                          <a:solidFill>
                            <a:srgbClr val="000000"/>
                          </a:solidFill>
                          <a:effectLst/>
                          <a:latin typeface="Arial"/>
                        </a:rPr>
                        <a:t>On metformin only</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GB" sz="1800" b="0" i="0" u="none" strike="noStrike" dirty="0">
                          <a:solidFill>
                            <a:srgbClr val="000000"/>
                          </a:solidFill>
                          <a:effectLst/>
                          <a:latin typeface="Arial"/>
                        </a:rPr>
                        <a:t>0.3</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GB" sz="1800" b="0" i="0" u="none" strike="noStrike" dirty="0">
                          <a:solidFill>
                            <a:srgbClr val="000000"/>
                          </a:solidFill>
                          <a:effectLst/>
                          <a:latin typeface="Arial"/>
                        </a:rPr>
                        <a:t>52.6</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3"/>
                  </a:ext>
                </a:extLst>
              </a:tr>
              <a:tr h="473987">
                <a:tc>
                  <a:txBody>
                    <a:bodyPr/>
                    <a:lstStyle/>
                    <a:p>
                      <a:pPr algn="l" rtl="0" fontAlgn="b"/>
                      <a:r>
                        <a:rPr lang="en-GB" sz="1800" b="0" i="0" u="none" strike="noStrike" dirty="0">
                          <a:solidFill>
                            <a:srgbClr val="000000"/>
                          </a:solidFill>
                          <a:effectLst/>
                          <a:latin typeface="Arial"/>
                        </a:rPr>
                        <a:t>On  at least</a:t>
                      </a:r>
                      <a:r>
                        <a:rPr lang="en-GB" sz="1800" b="0" i="0" u="none" strike="noStrike" baseline="0" dirty="0">
                          <a:solidFill>
                            <a:srgbClr val="000000"/>
                          </a:solidFill>
                          <a:effectLst/>
                          <a:latin typeface="Arial"/>
                        </a:rPr>
                        <a:t> one of statins/ ACE inhibitor/ ARB/adverse </a:t>
                      </a:r>
                      <a:r>
                        <a:rPr lang="en-GB" sz="1800" b="0" i="0" u="none" strike="noStrike" dirty="0">
                          <a:solidFill>
                            <a:srgbClr val="000000"/>
                          </a:solidFill>
                          <a:effectLst/>
                          <a:latin typeface="Arial"/>
                        </a:rPr>
                        <a:t>diabetes medications </a:t>
                      </a:r>
                      <a:r>
                        <a:rPr lang="en-GB" sz="1800" b="0" i="0" u="none" strike="noStrike" baseline="30000" dirty="0">
                          <a:solidFill>
                            <a:srgbClr val="000000"/>
                          </a:solidFill>
                          <a:effectLst/>
                          <a:latin typeface="Arial"/>
                        </a:rPr>
                        <a:t>c</a:t>
                      </a:r>
                      <a:endParaRPr lang="en-GB" sz="1800" b="0" i="0" u="none" strike="noStrike" dirty="0">
                        <a:solidFill>
                          <a:srgbClr val="000000"/>
                        </a:solidFill>
                        <a:effectLst/>
                        <a:latin typeface="Arial"/>
                      </a:endParaRP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GB" sz="1800" b="0" i="0" u="none" strike="noStrike" dirty="0">
                          <a:solidFill>
                            <a:srgbClr val="000000"/>
                          </a:solidFill>
                          <a:effectLst/>
                          <a:latin typeface="Arial"/>
                        </a:rPr>
                        <a:t>1.8</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r" rtl="0" fontAlgn="b"/>
                      <a:r>
                        <a:rPr lang="en-GB" sz="1800" b="0" i="0" u="none" strike="noStrike" dirty="0">
                          <a:solidFill>
                            <a:srgbClr val="000000"/>
                          </a:solidFill>
                          <a:effectLst/>
                          <a:latin typeface="Arial"/>
                        </a:rPr>
                        <a:t>13.0</a:t>
                      </a:r>
                    </a:p>
                  </a:txBody>
                  <a:tcPr marL="7620" marR="7620" marT="762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38096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35</a:t>
            </a:fld>
            <a:endParaRPr lang="en-GB" dirty="0">
              <a:solidFill>
                <a:srgbClr val="424D58"/>
              </a:solidFill>
            </a:endParaRPr>
          </a:p>
        </p:txBody>
      </p:sp>
      <p:sp>
        <p:nvSpPr>
          <p:cNvPr id="6" name="Content Placeholder 5"/>
          <p:cNvSpPr>
            <a:spLocks noGrp="1"/>
          </p:cNvSpPr>
          <p:nvPr>
            <p:ph idx="1"/>
          </p:nvPr>
        </p:nvSpPr>
        <p:spPr>
          <a:xfrm>
            <a:off x="324000" y="1432800"/>
            <a:ext cx="8424936" cy="1848269"/>
          </a:xfrm>
        </p:spPr>
        <p:txBody>
          <a:bodyPr>
            <a:noAutofit/>
          </a:bodyPr>
          <a:lstStyle/>
          <a:p>
            <a:r>
              <a:rPr lang="en-GB" sz="1800" dirty="0"/>
              <a:t>The percentage of women with Type 1 diabetes who were taking statins, ACE inhibitors/ARBs or were on adverse diabetes medication prior to pregnancy has fallen significantly from 3.1 per cent in 2014 to 1.8 per cent in 2016. </a:t>
            </a:r>
          </a:p>
          <a:p>
            <a:pPr>
              <a:spcBef>
                <a:spcPts val="600"/>
              </a:spcBef>
            </a:pPr>
            <a:r>
              <a:rPr lang="en-GB" sz="1800" dirty="0"/>
              <a:t>Over the same period the percentage of women with Type 2 diabetes who were on any of these adverse medications fell from 15.2 per cent to 13.0 per cent, which is not a significant change.</a:t>
            </a:r>
          </a:p>
        </p:txBody>
      </p:sp>
      <p:sp>
        <p:nvSpPr>
          <p:cNvPr id="7" name="TextBox 6"/>
          <p:cNvSpPr txBox="1"/>
          <p:nvPr/>
        </p:nvSpPr>
        <p:spPr>
          <a:xfrm>
            <a:off x="324000" y="3271917"/>
            <a:ext cx="8640960" cy="615553"/>
          </a:xfrm>
          <a:prstGeom prst="rect">
            <a:avLst/>
          </a:prstGeom>
          <a:noFill/>
        </p:spPr>
        <p:txBody>
          <a:bodyPr wrap="square" rtlCol="0">
            <a:spAutoFit/>
          </a:bodyPr>
          <a:lstStyle/>
          <a:p>
            <a:r>
              <a:rPr lang="en-GB" sz="1700" b="1" dirty="0">
                <a:solidFill>
                  <a:srgbClr val="005EB8"/>
                </a:solidFill>
              </a:rPr>
              <a:t>Figure 8: Percentage of women who were taking statins or ACE inhibitors/ARBs, or who were on adverse diabetes medication at LMP, 2014 to 2016</a:t>
            </a:r>
            <a:endParaRPr lang="en-GB" sz="1700" b="1" dirty="0">
              <a:solidFill>
                <a:srgbClr val="FF0000"/>
              </a:solidFill>
            </a:endParaRPr>
          </a:p>
        </p:txBody>
      </p:sp>
      <p:sp>
        <p:nvSpPr>
          <p:cNvPr id="8" name="Title 1"/>
          <p:cNvSpPr txBox="1">
            <a:spLocks/>
          </p:cNvSpPr>
          <p:nvPr/>
        </p:nvSpPr>
        <p:spPr>
          <a:xfrm>
            <a:off x="324000" y="288000"/>
            <a:ext cx="8856984" cy="706091"/>
          </a:xfrm>
          <a:prstGeom prst="rect">
            <a:avLst/>
          </a:prstGeom>
        </p:spPr>
        <p:txBody>
          <a:bodyPr vert="horz" lIns="0" tIns="0" rIns="0" bIns="0" rtlCol="0" anchor="t">
            <a:noAutofit/>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r>
              <a:rPr lang="en-GB" dirty="0"/>
              <a:t>Trends in the use of statins, ACE inhibitors and adverse diabetes medication prior to pregnancy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913" y="3789040"/>
            <a:ext cx="6048375" cy="290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443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496944" cy="692728"/>
          </a:xfrm>
        </p:spPr>
        <p:txBody>
          <a:bodyPr>
            <a:noAutofit/>
          </a:bodyPr>
          <a:lstStyle/>
          <a:p>
            <a:r>
              <a:rPr lang="en-GB" sz="3300" dirty="0"/>
              <a:t>Were women well prepared for pregnancy</a:t>
            </a:r>
            <a:r>
              <a:rPr lang="en-GB" sz="2800" dirty="0"/>
              <a:t>?</a:t>
            </a:r>
          </a:p>
        </p:txBody>
      </p:sp>
      <p:sp>
        <p:nvSpPr>
          <p:cNvPr id="3" name="Content Placeholder 2"/>
          <p:cNvSpPr>
            <a:spLocks noGrp="1"/>
          </p:cNvSpPr>
          <p:nvPr>
            <p:ph idx="1"/>
          </p:nvPr>
        </p:nvSpPr>
        <p:spPr>
          <a:xfrm>
            <a:off x="324000" y="1188000"/>
            <a:ext cx="8568952" cy="2083188"/>
          </a:xfrm>
        </p:spPr>
        <p:txBody>
          <a:bodyPr>
            <a:noAutofit/>
          </a:bodyPr>
          <a:lstStyle/>
          <a:p>
            <a:r>
              <a:rPr lang="en-GB" sz="1800" dirty="0"/>
              <a:t>The definition of “well prepared for pregnancy” includes a first trimester HbA</a:t>
            </a:r>
            <a:r>
              <a:rPr lang="en-GB" sz="1800" baseline="-25000" dirty="0"/>
              <a:t>1c</a:t>
            </a:r>
            <a:r>
              <a:rPr lang="en-GB" sz="1800" dirty="0"/>
              <a:t> below 48 mmol/</a:t>
            </a:r>
            <a:r>
              <a:rPr lang="en-GB" sz="1800" dirty="0" err="1"/>
              <a:t>mol</a:t>
            </a:r>
            <a:r>
              <a:rPr lang="en-GB" sz="1800" dirty="0"/>
              <a:t>, taking 5mg folic acid and coming off all adverse medication prior to pregnancy. </a:t>
            </a:r>
          </a:p>
          <a:p>
            <a:pPr>
              <a:spcBef>
                <a:spcPts val="600"/>
              </a:spcBef>
            </a:pPr>
            <a:r>
              <a:rPr lang="en-GB" sz="1800" dirty="0"/>
              <a:t>Under this definition only around one in twelve women were well prepared for pregnancy – this is not significantly different for </a:t>
            </a:r>
            <a:r>
              <a:rPr lang="en-GB" sz="1800" dirty="0" smtClean="0"/>
              <a:t>women with Type </a:t>
            </a:r>
            <a:r>
              <a:rPr lang="en-GB" sz="1800" dirty="0"/>
              <a:t>1 and Type 2 </a:t>
            </a:r>
            <a:r>
              <a:rPr lang="en-GB" sz="1800" dirty="0" smtClean="0"/>
              <a:t>diabetes </a:t>
            </a:r>
            <a:r>
              <a:rPr lang="en-GB" sz="1800" dirty="0"/>
              <a:t>and has not changed since 2014.</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36</a:t>
            </a:fld>
            <a:endParaRPr lang="en-GB" dirty="0">
              <a:solidFill>
                <a:srgbClr val="424D58"/>
              </a:solidFill>
            </a:endParaRPr>
          </a:p>
        </p:txBody>
      </p:sp>
      <p:sp>
        <p:nvSpPr>
          <p:cNvPr id="5" name="TextBox 4"/>
          <p:cNvSpPr txBox="1"/>
          <p:nvPr/>
        </p:nvSpPr>
        <p:spPr>
          <a:xfrm>
            <a:off x="323528" y="3011933"/>
            <a:ext cx="8527012" cy="877163"/>
          </a:xfrm>
          <a:prstGeom prst="rect">
            <a:avLst/>
          </a:prstGeom>
          <a:noFill/>
        </p:spPr>
        <p:txBody>
          <a:bodyPr wrap="square" rtlCol="0">
            <a:spAutoFit/>
          </a:bodyPr>
          <a:lstStyle/>
          <a:p>
            <a:r>
              <a:rPr lang="en-GB" sz="1700" b="1" dirty="0">
                <a:solidFill>
                  <a:srgbClr val="005EB8"/>
                </a:solidFill>
              </a:rPr>
              <a:t>Figure 9: Percentage of pregnancies where HbA</a:t>
            </a:r>
            <a:r>
              <a:rPr lang="en-GB" sz="1700" b="1" baseline="-25000" dirty="0">
                <a:solidFill>
                  <a:srgbClr val="005EB8"/>
                </a:solidFill>
              </a:rPr>
              <a:t>1c</a:t>
            </a:r>
            <a:r>
              <a:rPr lang="en-GB" sz="1700" b="1" dirty="0">
                <a:solidFill>
                  <a:srgbClr val="005EB8"/>
                </a:solidFill>
              </a:rPr>
              <a:t> was less than 48mmol/</a:t>
            </a:r>
            <a:r>
              <a:rPr lang="en-GB" sz="1700" b="1" dirty="0" err="1">
                <a:solidFill>
                  <a:srgbClr val="005EB8"/>
                </a:solidFill>
              </a:rPr>
              <a:t>mol</a:t>
            </a:r>
            <a:r>
              <a:rPr lang="en-GB" sz="1700" b="1" dirty="0">
                <a:solidFill>
                  <a:srgbClr val="005EB8"/>
                </a:solidFill>
              </a:rPr>
              <a:t>, 5mg of folic acid had been taken prior to pregnancy and not on any adverse medication – 2014 to 2016</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00" y="3933056"/>
            <a:ext cx="5614987" cy="288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183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Preparation for pregnancy - comment</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37</a:t>
            </a:fld>
            <a:endParaRPr lang="en-GB" dirty="0">
              <a:solidFill>
                <a:srgbClr val="424D58"/>
              </a:solidFill>
            </a:endParaRPr>
          </a:p>
        </p:txBody>
      </p:sp>
      <p:sp>
        <p:nvSpPr>
          <p:cNvPr id="5" name="Content Placeholder 2"/>
          <p:cNvSpPr txBox="1">
            <a:spLocks/>
          </p:cNvSpPr>
          <p:nvPr/>
        </p:nvSpPr>
        <p:spPr>
          <a:xfrm>
            <a:off x="251520" y="1340768"/>
            <a:ext cx="8712968" cy="525658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GB" dirty="0">
              <a:solidFill>
                <a:srgbClr val="FF0000"/>
              </a:solidFill>
            </a:endParaRPr>
          </a:p>
        </p:txBody>
      </p:sp>
      <p:sp>
        <p:nvSpPr>
          <p:cNvPr id="6" name="Content Placeholder 5"/>
          <p:cNvSpPr>
            <a:spLocks noGrp="1"/>
          </p:cNvSpPr>
          <p:nvPr>
            <p:ph idx="1"/>
          </p:nvPr>
        </p:nvSpPr>
        <p:spPr>
          <a:xfrm>
            <a:off x="324000" y="1187999"/>
            <a:ext cx="8424464" cy="5486445"/>
          </a:xfrm>
        </p:spPr>
        <p:txBody>
          <a:bodyPr>
            <a:normAutofit fontScale="92500" lnSpcReduction="10000"/>
          </a:bodyPr>
          <a:lstStyle/>
          <a:p>
            <a:r>
              <a:rPr lang="en-US" sz="2200" dirty="0"/>
              <a:t>Only one in twelve women (</a:t>
            </a:r>
            <a:r>
              <a:rPr lang="en-US" sz="2200" dirty="0">
                <a:solidFill>
                  <a:schemeClr val="tx1"/>
                </a:solidFill>
              </a:rPr>
              <a:t>8 per cent</a:t>
            </a:r>
            <a:r>
              <a:rPr lang="en-US" sz="2200" dirty="0"/>
              <a:t>) had achieved </a:t>
            </a:r>
            <a:r>
              <a:rPr lang="en-GB" sz="2200" dirty="0"/>
              <a:t>HbA</a:t>
            </a:r>
            <a:r>
              <a:rPr lang="en-GB" sz="2200" baseline="-25000" dirty="0"/>
              <a:t>1c</a:t>
            </a:r>
            <a:r>
              <a:rPr lang="en-US" sz="2200" dirty="0"/>
              <a:t> </a:t>
            </a:r>
            <a:r>
              <a:rPr lang="en-US" sz="2200" dirty="0" smtClean="0"/>
              <a:t>                  &lt; </a:t>
            </a:r>
            <a:r>
              <a:rPr lang="en-US" sz="2200" dirty="0"/>
              <a:t>48mmol/mol, </a:t>
            </a:r>
            <a:r>
              <a:rPr lang="en-US" sz="2200" dirty="0" smtClean="0"/>
              <a:t>the use </a:t>
            </a:r>
            <a:r>
              <a:rPr lang="en-US" sz="2200" dirty="0"/>
              <a:t>of 5mg folic acid and avoidance of potentially harmful medications before conception.</a:t>
            </a:r>
            <a:endParaRPr lang="en-GB" sz="2200" dirty="0"/>
          </a:p>
          <a:p>
            <a:pPr>
              <a:spcBef>
                <a:spcPts val="1200"/>
              </a:spcBef>
            </a:pPr>
            <a:r>
              <a:rPr lang="en-GB" sz="2200" dirty="0"/>
              <a:t>Women in the most deprived groups are the least well prepared for pregnancy.</a:t>
            </a:r>
          </a:p>
          <a:p>
            <a:pPr>
              <a:spcBef>
                <a:spcPts val="1200"/>
              </a:spcBef>
            </a:pPr>
            <a:r>
              <a:rPr lang="en-GB" sz="2200" dirty="0"/>
              <a:t>Women with Type 2 diabetes are more likely to have HbA</a:t>
            </a:r>
            <a:r>
              <a:rPr lang="en-GB" sz="2200" baseline="-25000" dirty="0"/>
              <a:t>1c</a:t>
            </a:r>
            <a:r>
              <a:rPr lang="en-GB" sz="2200" dirty="0"/>
              <a:t> </a:t>
            </a:r>
            <a:r>
              <a:rPr lang="en-GB" sz="2200" dirty="0" smtClean="0"/>
              <a:t>                  &lt; </a:t>
            </a:r>
            <a:r>
              <a:rPr lang="en-GB" sz="2200" dirty="0"/>
              <a:t>48mmol/</a:t>
            </a:r>
            <a:r>
              <a:rPr lang="en-GB" sz="2200" dirty="0" err="1"/>
              <a:t>mol</a:t>
            </a:r>
            <a:r>
              <a:rPr lang="en-GB" sz="2200" dirty="0"/>
              <a:t> but were less likely to be taking 5mg folic acid, and more likely to be taking potentially harmful medications and this has not changed since 2014.</a:t>
            </a:r>
          </a:p>
          <a:p>
            <a:pPr>
              <a:spcBef>
                <a:spcPts val="1200"/>
              </a:spcBef>
            </a:pPr>
            <a:r>
              <a:rPr lang="en-GB" sz="2200" dirty="0"/>
              <a:t>Women with Type 1 diabetes using insulin pumps were more likely to have HbA</a:t>
            </a:r>
            <a:r>
              <a:rPr lang="en-GB" sz="2200" baseline="-25000" dirty="0"/>
              <a:t>1c</a:t>
            </a:r>
            <a:r>
              <a:rPr lang="en-GB" sz="2200" dirty="0"/>
              <a:t> &lt; 48mmol/</a:t>
            </a:r>
            <a:r>
              <a:rPr lang="en-GB" sz="2200" dirty="0" err="1"/>
              <a:t>mol</a:t>
            </a:r>
            <a:r>
              <a:rPr lang="en-GB" sz="2200" dirty="0"/>
              <a:t> in the first trimester.</a:t>
            </a:r>
          </a:p>
          <a:p>
            <a:pPr>
              <a:spcBef>
                <a:spcPts val="1200"/>
              </a:spcBef>
            </a:pPr>
            <a:r>
              <a:rPr lang="en-GB" sz="2200" dirty="0"/>
              <a:t>For women with Type 2 diabetes the lower uptake of folic acid and </a:t>
            </a:r>
            <a:r>
              <a:rPr lang="en-GB" sz="2200" dirty="0" smtClean="0"/>
              <a:t>considerable </a:t>
            </a:r>
            <a:r>
              <a:rPr lang="en-GB" sz="2200" dirty="0"/>
              <a:t>numbers taking potentially harmful medications suggests persisting lower levels of awareness of / support around the benefits of pregnancy preparation.</a:t>
            </a:r>
          </a:p>
          <a:p>
            <a:pPr>
              <a:spcBef>
                <a:spcPts val="1200"/>
              </a:spcBef>
            </a:pPr>
            <a:r>
              <a:rPr lang="en-GB" sz="2200" dirty="0"/>
              <a:t>Variation between services suggests that there are almost certainly to be opportunities to improve pregnancy preparation.</a:t>
            </a:r>
          </a:p>
          <a:p>
            <a:endParaRPr lang="en-GB" dirty="0"/>
          </a:p>
        </p:txBody>
      </p:sp>
    </p:spTree>
    <p:extLst>
      <p:ext uri="{BB962C8B-B14F-4D97-AF65-F5344CB8AC3E}">
        <p14:creationId xmlns:p14="http://schemas.microsoft.com/office/powerpoint/2010/main" val="2519965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8496944" cy="864096"/>
          </a:xfrm>
        </p:spPr>
        <p:txBody>
          <a:bodyPr>
            <a:normAutofit/>
          </a:bodyPr>
          <a:lstStyle/>
          <a:p>
            <a:r>
              <a:rPr lang="en-GB" sz="3300" dirty="0"/>
              <a:t>National Pregnancy in Diabetes Audit 2016</a:t>
            </a:r>
          </a:p>
        </p:txBody>
      </p:sp>
      <p:sp>
        <p:nvSpPr>
          <p:cNvPr id="3" name="Content Placeholder 2"/>
          <p:cNvSpPr>
            <a:spLocks noGrp="1"/>
          </p:cNvSpPr>
          <p:nvPr>
            <p:ph idx="1"/>
          </p:nvPr>
        </p:nvSpPr>
        <p:spPr>
          <a:xfrm>
            <a:off x="324000" y="1188000"/>
            <a:ext cx="8003232" cy="720080"/>
          </a:xfrm>
        </p:spPr>
        <p:txBody>
          <a:bodyPr>
            <a:noAutofit/>
          </a:bodyPr>
          <a:lstStyle/>
          <a:p>
            <a:r>
              <a:rPr lang="en-GB" sz="4000" dirty="0"/>
              <a:t>Maternal care in pregnancy</a:t>
            </a:r>
          </a:p>
        </p:txBody>
      </p:sp>
      <p:sp>
        <p:nvSpPr>
          <p:cNvPr id="4" name="TextBox 3"/>
          <p:cNvSpPr txBox="1"/>
          <p:nvPr/>
        </p:nvSpPr>
        <p:spPr>
          <a:xfrm>
            <a:off x="540000" y="2340000"/>
            <a:ext cx="8136904" cy="9848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rgbClr val="FFFFFF"/>
                </a:solidFill>
              </a:rPr>
              <a:t>Timing of first contact with antenatal diabetes team</a:t>
            </a:r>
          </a:p>
          <a:p>
            <a:pPr marL="285750" indent="-285750">
              <a:spcAft>
                <a:spcPts val="1200"/>
              </a:spcAft>
              <a:buFont typeface="Arial" panose="020B0604020202020204" pitchFamily="34" charset="0"/>
              <a:buChar char="•"/>
            </a:pPr>
            <a:r>
              <a:rPr lang="en-GB" sz="2400" dirty="0">
                <a:solidFill>
                  <a:schemeClr val="bg1"/>
                </a:solidFill>
              </a:rPr>
              <a:t>HbA</a:t>
            </a:r>
            <a:r>
              <a:rPr lang="en-GB" sz="2400" baseline="-25000" dirty="0">
                <a:solidFill>
                  <a:schemeClr val="bg1"/>
                </a:solidFill>
              </a:rPr>
              <a:t>1c</a:t>
            </a:r>
            <a:r>
              <a:rPr lang="en-GB" sz="2400" dirty="0">
                <a:solidFill>
                  <a:schemeClr val="bg1"/>
                </a:solidFill>
              </a:rPr>
              <a:t> </a:t>
            </a:r>
            <a:r>
              <a:rPr lang="en-GB" sz="2400" dirty="0">
                <a:solidFill>
                  <a:srgbClr val="FFFFFF"/>
                </a:solidFill>
              </a:rPr>
              <a:t>values in pregnancy</a:t>
            </a:r>
          </a:p>
        </p:txBody>
      </p:sp>
    </p:spTree>
    <p:extLst>
      <p:ext uri="{BB962C8B-B14F-4D97-AF65-F5344CB8AC3E}">
        <p14:creationId xmlns:p14="http://schemas.microsoft.com/office/powerpoint/2010/main" val="1334750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8424936" cy="994123"/>
          </a:xfrm>
        </p:spPr>
        <p:txBody>
          <a:bodyPr>
            <a:noAutofit/>
          </a:bodyPr>
          <a:lstStyle/>
          <a:p>
            <a:r>
              <a:rPr lang="en-GB" sz="3300" dirty="0"/>
              <a:t>NICE guideline - antenatal care and monitoring </a:t>
            </a:r>
            <a:r>
              <a:rPr lang="en-GB" sz="3600" dirty="0"/>
              <a:t>HbA</a:t>
            </a:r>
            <a:r>
              <a:rPr lang="en-GB" sz="3600" baseline="-25000" dirty="0"/>
              <a:t>1c</a:t>
            </a:r>
            <a:endParaRPr lang="en-GB" sz="3300" baseline="-25000" dirty="0"/>
          </a:p>
        </p:txBody>
      </p:sp>
      <p:sp>
        <p:nvSpPr>
          <p:cNvPr id="3" name="Content Placeholder 2"/>
          <p:cNvSpPr>
            <a:spLocks noGrp="1"/>
          </p:cNvSpPr>
          <p:nvPr>
            <p:ph idx="1"/>
          </p:nvPr>
        </p:nvSpPr>
        <p:spPr>
          <a:xfrm>
            <a:off x="324000" y="1432800"/>
            <a:ext cx="8424936" cy="4800533"/>
          </a:xfrm>
        </p:spPr>
        <p:txBody>
          <a:bodyPr>
            <a:normAutofit fontScale="92500"/>
          </a:bodyPr>
          <a:lstStyle/>
          <a:p>
            <a:pPr marL="0" indent="0">
              <a:buNone/>
            </a:pPr>
            <a:r>
              <a:rPr lang="en-GB" sz="2600" dirty="0"/>
              <a:t>NICE recommendations (NG3</a:t>
            </a:r>
            <a:r>
              <a:rPr lang="en-GB" sz="2600" baseline="30000" dirty="0"/>
              <a:t>1</a:t>
            </a:r>
            <a:r>
              <a:rPr lang="en-GB" sz="2600" dirty="0"/>
              <a:t>):</a:t>
            </a:r>
          </a:p>
          <a:p>
            <a:pPr>
              <a:spcBef>
                <a:spcPts val="1800"/>
              </a:spcBef>
            </a:pPr>
            <a:r>
              <a:rPr lang="en-GB" sz="2600" dirty="0"/>
              <a:t>Offer immediate contact with a joint diabetes and antenatal clinic to women with diabetes who </a:t>
            </a:r>
            <a:r>
              <a:rPr lang="en-GB" sz="2600" dirty="0" smtClean="0"/>
              <a:t>become </a:t>
            </a:r>
            <a:r>
              <a:rPr lang="en-GB" sz="2600" dirty="0"/>
              <a:t>pregnant</a:t>
            </a:r>
          </a:p>
          <a:p>
            <a:pPr>
              <a:spcBef>
                <a:spcPts val="1800"/>
              </a:spcBef>
            </a:pPr>
            <a:r>
              <a:rPr lang="en-GB" sz="2600" dirty="0"/>
              <a:t>Measure </a:t>
            </a:r>
            <a:r>
              <a:rPr lang="en-GB" sz="2800" dirty="0"/>
              <a:t>HbA</a:t>
            </a:r>
            <a:r>
              <a:rPr lang="en-GB" sz="2800" baseline="-25000" dirty="0"/>
              <a:t>1c</a:t>
            </a:r>
            <a:r>
              <a:rPr lang="en-GB" sz="2600" dirty="0"/>
              <a:t> levels at the booking appointment to determine the level of risk to the pregnancy</a:t>
            </a:r>
          </a:p>
          <a:p>
            <a:pPr>
              <a:spcBef>
                <a:spcPts val="1800"/>
              </a:spcBef>
            </a:pPr>
            <a:r>
              <a:rPr lang="en-GB" sz="2600" dirty="0"/>
              <a:t>Consider measuring </a:t>
            </a:r>
            <a:r>
              <a:rPr lang="en-GB" sz="2800" dirty="0"/>
              <a:t>HbA</a:t>
            </a:r>
            <a:r>
              <a:rPr lang="en-GB" sz="2800" baseline="-25000" dirty="0"/>
              <a:t>1c</a:t>
            </a:r>
            <a:r>
              <a:rPr lang="en-GB" sz="2600" dirty="0"/>
              <a:t> levels in the second and third trimesters of pregnancy to assess the level of risk to the pregnancy</a:t>
            </a:r>
          </a:p>
          <a:p>
            <a:pPr>
              <a:spcBef>
                <a:spcPts val="1800"/>
              </a:spcBef>
            </a:pPr>
            <a:r>
              <a:rPr lang="en-GB" sz="2600" dirty="0"/>
              <a:t>Be aware that level of risk to the pregnancy increases with </a:t>
            </a:r>
            <a:r>
              <a:rPr lang="en-GB" sz="2600" dirty="0" smtClean="0"/>
              <a:t>a </a:t>
            </a:r>
            <a:r>
              <a:rPr lang="en-GB" sz="2800" dirty="0"/>
              <a:t>HbA</a:t>
            </a:r>
            <a:r>
              <a:rPr lang="en-GB" sz="2800" baseline="-25000" dirty="0"/>
              <a:t>1c</a:t>
            </a:r>
            <a:r>
              <a:rPr lang="en-GB" sz="2600" dirty="0"/>
              <a:t> level above 48mmol/mol.</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39</a:t>
            </a:fld>
            <a:endParaRPr lang="en-GB" dirty="0">
              <a:solidFill>
                <a:srgbClr val="424D58"/>
              </a:solidFill>
            </a:endParaRPr>
          </a:p>
        </p:txBody>
      </p:sp>
      <p:sp>
        <p:nvSpPr>
          <p:cNvPr id="5" name="TextBox 4"/>
          <p:cNvSpPr txBox="1"/>
          <p:nvPr/>
        </p:nvSpPr>
        <p:spPr>
          <a:xfrm>
            <a:off x="324000" y="6444000"/>
            <a:ext cx="3528392" cy="307777"/>
          </a:xfrm>
          <a:prstGeom prst="rect">
            <a:avLst/>
          </a:prstGeom>
          <a:noFill/>
        </p:spPr>
        <p:txBody>
          <a:bodyPr wrap="square" rtlCol="0">
            <a:spAutoFit/>
          </a:bodyPr>
          <a:lstStyle/>
          <a:p>
            <a:r>
              <a:rPr lang="en-GB" sz="1400" baseline="30000" dirty="0">
                <a:solidFill>
                  <a:srgbClr val="424D58"/>
                </a:solidFill>
              </a:rPr>
              <a:t>1</a:t>
            </a:r>
            <a:r>
              <a:rPr lang="en-GB" sz="1400" dirty="0">
                <a:solidFill>
                  <a:srgbClr val="424D58"/>
                </a:solidFill>
              </a:rPr>
              <a:t>See References section. </a:t>
            </a:r>
            <a:endParaRPr lang="en-GB" sz="1400" baseline="30000" dirty="0">
              <a:solidFill>
                <a:srgbClr val="424D58"/>
              </a:solidFill>
            </a:endParaRPr>
          </a:p>
        </p:txBody>
      </p:sp>
    </p:spTree>
    <p:extLst>
      <p:ext uri="{BB962C8B-B14F-4D97-AF65-F5344CB8AC3E}">
        <p14:creationId xmlns:p14="http://schemas.microsoft.com/office/powerpoint/2010/main" val="1679828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7632000" cy="706091"/>
          </a:xfrm>
        </p:spPr>
        <p:txBody>
          <a:bodyPr/>
          <a:lstStyle/>
          <a:p>
            <a:r>
              <a:rPr lang="en-GB" sz="3300" dirty="0"/>
              <a:t>Introduction</a:t>
            </a:r>
          </a:p>
        </p:txBody>
      </p:sp>
      <p:sp>
        <p:nvSpPr>
          <p:cNvPr id="3" name="Content Placeholder 2"/>
          <p:cNvSpPr>
            <a:spLocks noGrp="1"/>
          </p:cNvSpPr>
          <p:nvPr>
            <p:ph idx="1"/>
          </p:nvPr>
        </p:nvSpPr>
        <p:spPr>
          <a:xfrm>
            <a:off x="323528" y="1188000"/>
            <a:ext cx="8424936" cy="5553368"/>
          </a:xfrm>
          <a:noFill/>
        </p:spPr>
        <p:txBody>
          <a:bodyPr>
            <a:normAutofit fontScale="92500" lnSpcReduction="10000"/>
          </a:bodyPr>
          <a:lstStyle/>
          <a:p>
            <a:pPr marL="0" indent="0">
              <a:buNone/>
            </a:pPr>
            <a:r>
              <a:rPr lang="en-GB" sz="2800" b="1" dirty="0"/>
              <a:t>NPID addresses three high level audit questions</a:t>
            </a:r>
            <a:r>
              <a:rPr lang="en-GB" sz="2800" dirty="0"/>
              <a:t>:</a:t>
            </a:r>
          </a:p>
          <a:p>
            <a:pPr marL="0" indent="0">
              <a:buNone/>
            </a:pPr>
            <a:endParaRPr lang="en-GB" sz="1100" dirty="0"/>
          </a:p>
          <a:p>
            <a:pPr>
              <a:spcAft>
                <a:spcPts val="500"/>
              </a:spcAft>
            </a:pPr>
            <a:r>
              <a:rPr lang="en-GB" sz="2800" kern="900" dirty="0"/>
              <a:t>Were women with diabetes adequately prepared for pregnancy? </a:t>
            </a:r>
          </a:p>
          <a:p>
            <a:pPr>
              <a:spcAft>
                <a:spcPts val="500"/>
              </a:spcAft>
            </a:pPr>
            <a:r>
              <a:rPr lang="en-GB" sz="2800" kern="900" dirty="0"/>
              <a:t>Were appropriate steps taken during pregnancy to minimise adverse outcomes to the mother? </a:t>
            </a:r>
          </a:p>
          <a:p>
            <a:pPr>
              <a:spcAft>
                <a:spcPts val="500"/>
              </a:spcAft>
            </a:pPr>
            <a:r>
              <a:rPr lang="en-GB" sz="2800" kern="900" dirty="0"/>
              <a:t>Were</a:t>
            </a:r>
            <a:r>
              <a:rPr lang="en-GB" sz="2800" dirty="0"/>
              <a:t> adverse neonatal outcomes minimised?</a:t>
            </a:r>
          </a:p>
          <a:p>
            <a:pPr marL="0" indent="0">
              <a:buNone/>
            </a:pPr>
            <a:endParaRPr lang="en-GB" sz="1300" dirty="0"/>
          </a:p>
          <a:p>
            <a:pPr marL="0" indent="0">
              <a:buNone/>
            </a:pPr>
            <a:r>
              <a:rPr lang="en-GB" sz="2600" dirty="0"/>
              <a:t>The 2016 audit report:</a:t>
            </a:r>
          </a:p>
          <a:p>
            <a:pPr marL="285750" indent="-285750"/>
            <a:r>
              <a:rPr lang="en-GB" sz="2600" dirty="0"/>
              <a:t>Measures against updated NICE guideline NG3</a:t>
            </a:r>
            <a:r>
              <a:rPr lang="en-GB" sz="2600" baseline="30000" dirty="0"/>
              <a:t>1</a:t>
            </a:r>
            <a:r>
              <a:rPr lang="en-GB" sz="2600" dirty="0"/>
              <a:t> </a:t>
            </a:r>
          </a:p>
          <a:p>
            <a:pPr marL="285750" indent="-285750"/>
            <a:r>
              <a:rPr lang="en-GB" sz="2600" dirty="0"/>
              <a:t>Publishes service level data </a:t>
            </a:r>
            <a:r>
              <a:rPr lang="en-GB" sz="2500" dirty="0"/>
              <a:t>  </a:t>
            </a:r>
            <a:endParaRPr lang="en-GB" sz="2300" dirty="0"/>
          </a:p>
          <a:p>
            <a:pPr marL="285750" indent="-285750"/>
            <a:r>
              <a:rPr lang="en-GB" sz="2600" dirty="0"/>
              <a:t>Compares NPID data over time</a:t>
            </a:r>
            <a:endParaRPr lang="en-GB" sz="1400" dirty="0"/>
          </a:p>
          <a:p>
            <a:pPr marL="0" lvl="1" indent="0">
              <a:spcAft>
                <a:spcPts val="600"/>
              </a:spcAft>
              <a:buNone/>
            </a:pPr>
            <a:endParaRPr lang="en-GB" sz="1700" baseline="30000" dirty="0"/>
          </a:p>
          <a:p>
            <a:pPr marL="0" lvl="1" indent="0">
              <a:spcAft>
                <a:spcPts val="600"/>
              </a:spcAft>
              <a:buNone/>
            </a:pPr>
            <a:r>
              <a:rPr lang="en-GB" sz="1700" baseline="30000" dirty="0"/>
              <a:t>1</a:t>
            </a:r>
            <a:r>
              <a:rPr lang="en-GB" sz="1700" dirty="0"/>
              <a:t>See References section. </a:t>
            </a:r>
            <a:endParaRPr lang="en-GB" sz="1700" baseline="30000" dirty="0"/>
          </a:p>
          <a:p>
            <a:pPr marL="0" lvl="1" indent="0">
              <a:buNone/>
            </a:pPr>
            <a:endParaRPr lang="en-GB" sz="2400" dirty="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4</a:t>
            </a:fld>
            <a:endParaRPr lang="en-GB" dirty="0">
              <a:solidFill>
                <a:srgbClr val="424D58"/>
              </a:solidFill>
            </a:endParaRPr>
          </a:p>
        </p:txBody>
      </p:sp>
    </p:spTree>
    <p:extLst>
      <p:ext uri="{BB962C8B-B14F-4D97-AF65-F5344CB8AC3E}">
        <p14:creationId xmlns:p14="http://schemas.microsoft.com/office/powerpoint/2010/main" val="1486618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417960" cy="706091"/>
          </a:xfrm>
        </p:spPr>
        <p:txBody>
          <a:bodyPr>
            <a:noAutofit/>
          </a:bodyPr>
          <a:lstStyle/>
          <a:p>
            <a:r>
              <a:rPr lang="en-GB" sz="3300" dirty="0"/>
              <a:t>First contact with antenatal diabetes team</a:t>
            </a:r>
          </a:p>
        </p:txBody>
      </p:sp>
      <p:sp>
        <p:nvSpPr>
          <p:cNvPr id="3" name="Content Placeholder 2"/>
          <p:cNvSpPr>
            <a:spLocks noGrp="1"/>
          </p:cNvSpPr>
          <p:nvPr>
            <p:ph idx="1"/>
          </p:nvPr>
        </p:nvSpPr>
        <p:spPr>
          <a:xfrm>
            <a:off x="324000" y="1188001"/>
            <a:ext cx="8404023" cy="1304896"/>
          </a:xfrm>
        </p:spPr>
        <p:txBody>
          <a:bodyPr>
            <a:noAutofit/>
          </a:bodyPr>
          <a:lstStyle/>
          <a:p>
            <a:r>
              <a:rPr lang="en-GB" sz="2000" dirty="0"/>
              <a:t>24.0 per cent of women with Type 1 diabetes and </a:t>
            </a:r>
            <a:r>
              <a:rPr lang="en-US" sz="2000" dirty="0"/>
              <a:t>41.9 per cent of women with Type 2 diabetes did not present to the joint diabetes antenatal team before 10</a:t>
            </a:r>
            <a:r>
              <a:rPr lang="en-US" sz="2000" baseline="30000" dirty="0"/>
              <a:t>+0</a:t>
            </a:r>
            <a:r>
              <a:rPr lang="en-US" sz="2000" dirty="0"/>
              <a:t> weeks gestation, a significant difference.</a:t>
            </a:r>
            <a:endParaRPr lang="en-GB" sz="2000" dirty="0"/>
          </a:p>
          <a:p>
            <a:r>
              <a:rPr lang="en-GB" sz="2000" dirty="0"/>
              <a:t>This did not change between 2014 and 2016.</a:t>
            </a:r>
          </a:p>
        </p:txBody>
      </p:sp>
      <p:sp>
        <p:nvSpPr>
          <p:cNvPr id="4" name="Slide Number Placeholder 3"/>
          <p:cNvSpPr>
            <a:spLocks noGrp="1"/>
          </p:cNvSpPr>
          <p:nvPr>
            <p:ph type="sldNum" sz="quarter" idx="12"/>
          </p:nvPr>
        </p:nvSpPr>
        <p:spPr>
          <a:xfrm>
            <a:off x="8028384" y="6309320"/>
            <a:ext cx="405408" cy="365125"/>
          </a:xfrm>
        </p:spPr>
        <p:txBody>
          <a:bodyPr/>
          <a:lstStyle/>
          <a:p>
            <a:fld id="{280AA684-6FB9-400F-B313-F111F0F48737}" type="slidenum">
              <a:rPr lang="en-GB" smtClean="0">
                <a:solidFill>
                  <a:srgbClr val="424D58"/>
                </a:solidFill>
              </a:rPr>
              <a:pPr/>
              <a:t>40</a:t>
            </a:fld>
            <a:endParaRPr lang="en-GB" dirty="0">
              <a:solidFill>
                <a:srgbClr val="424D58"/>
              </a:solidFill>
            </a:endParaRPr>
          </a:p>
        </p:txBody>
      </p:sp>
      <p:sp>
        <p:nvSpPr>
          <p:cNvPr id="5" name="TextBox 4"/>
          <p:cNvSpPr txBox="1"/>
          <p:nvPr/>
        </p:nvSpPr>
        <p:spPr>
          <a:xfrm>
            <a:off x="324000" y="2545648"/>
            <a:ext cx="8741488" cy="707886"/>
          </a:xfrm>
          <a:prstGeom prst="rect">
            <a:avLst/>
          </a:prstGeom>
          <a:noFill/>
        </p:spPr>
        <p:txBody>
          <a:bodyPr wrap="square" rtlCol="0">
            <a:spAutoFit/>
          </a:bodyPr>
          <a:lstStyle/>
          <a:p>
            <a:r>
              <a:rPr lang="en-GB" sz="2000" b="1" dirty="0">
                <a:solidFill>
                  <a:srgbClr val="005EB8"/>
                </a:solidFill>
              </a:rPr>
              <a:t>Figure 10: Gestation (weeks) at first contact</a:t>
            </a:r>
            <a:r>
              <a:rPr lang="en-GB" sz="2000" b="1" baseline="30000" dirty="0">
                <a:solidFill>
                  <a:srgbClr val="005EB8"/>
                </a:solidFill>
              </a:rPr>
              <a:t>a,b</a:t>
            </a:r>
            <a:r>
              <a:rPr lang="en-GB" sz="2000" b="1" dirty="0">
                <a:solidFill>
                  <a:srgbClr val="005EB8"/>
                </a:solidFill>
              </a:rPr>
              <a:t> with specialist antenatal diabetes team, 2016</a:t>
            </a:r>
            <a:endParaRPr lang="en-GB" sz="2000" b="1" dirty="0">
              <a:solidFill>
                <a:srgbClr val="FF0000"/>
              </a:solidFill>
            </a:endParaRPr>
          </a:p>
        </p:txBody>
      </p:sp>
      <p:sp>
        <p:nvSpPr>
          <p:cNvPr id="6" name="TextBox 5"/>
          <p:cNvSpPr txBox="1"/>
          <p:nvPr/>
        </p:nvSpPr>
        <p:spPr>
          <a:xfrm>
            <a:off x="324000" y="6165304"/>
            <a:ext cx="7836677" cy="646331"/>
          </a:xfrm>
          <a:prstGeom prst="rect">
            <a:avLst/>
          </a:prstGeom>
          <a:noFill/>
        </p:spPr>
        <p:txBody>
          <a:bodyPr wrap="square" rtlCol="0">
            <a:spAutoFit/>
          </a:bodyPr>
          <a:lstStyle/>
          <a:p>
            <a:r>
              <a:rPr lang="en-GB" sz="1200" baseline="30000" dirty="0">
                <a:solidFill>
                  <a:srgbClr val="424D58"/>
                </a:solidFill>
              </a:rPr>
              <a:t>a </a:t>
            </a:r>
            <a:r>
              <a:rPr lang="en-GB" sz="1200" dirty="0">
                <a:solidFill>
                  <a:srgbClr val="424D58"/>
                </a:solidFill>
              </a:rPr>
              <a:t>NICE recommends to offer immediate contact with the antenatal diabetes team – the NPID audit records the date of first contact with the team during pregnancy.</a:t>
            </a:r>
            <a:endParaRPr lang="en-GB" sz="1200" baseline="30000" dirty="0">
              <a:solidFill>
                <a:srgbClr val="424D58"/>
              </a:solidFill>
            </a:endParaRPr>
          </a:p>
          <a:p>
            <a:r>
              <a:rPr lang="en-GB" sz="1200" baseline="30000" dirty="0">
                <a:solidFill>
                  <a:srgbClr val="424D58"/>
                </a:solidFill>
              </a:rPr>
              <a:t>b </a:t>
            </a:r>
            <a:r>
              <a:rPr lang="en-GB" sz="1200" dirty="0">
                <a:solidFill>
                  <a:srgbClr val="424D58"/>
                </a:solidFill>
              </a:rPr>
              <a:t>Very early appointments are likely to be preconception care appointments already in place.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000" y="3068960"/>
            <a:ext cx="5832649" cy="313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911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287743" cy="864096"/>
          </a:xfrm>
        </p:spPr>
        <p:txBody>
          <a:bodyPr>
            <a:noAutofit/>
          </a:bodyPr>
          <a:lstStyle/>
          <a:p>
            <a:r>
              <a:rPr lang="en-GB" sz="3300" dirty="0"/>
              <a:t>Local variation in timing of first contact with antenatal diabetes team</a:t>
            </a:r>
            <a:endParaRPr lang="en-GB" sz="3300" dirty="0">
              <a:solidFill>
                <a:srgbClr val="FF0000"/>
              </a:solidFill>
            </a:endParaRPr>
          </a:p>
        </p:txBody>
      </p:sp>
      <p:sp>
        <p:nvSpPr>
          <p:cNvPr id="3" name="Content Placeholder 2"/>
          <p:cNvSpPr>
            <a:spLocks noGrp="1"/>
          </p:cNvSpPr>
          <p:nvPr>
            <p:ph idx="1"/>
          </p:nvPr>
        </p:nvSpPr>
        <p:spPr>
          <a:xfrm>
            <a:off x="324000" y="1432800"/>
            <a:ext cx="8612004" cy="1259668"/>
          </a:xfrm>
        </p:spPr>
        <p:txBody>
          <a:bodyPr>
            <a:normAutofit fontScale="25000" lnSpcReduction="20000"/>
          </a:bodyPr>
          <a:lstStyle/>
          <a:p>
            <a:r>
              <a:rPr lang="en-GB" sz="8000" dirty="0"/>
              <a:t>The percentage of women having contact in the first 10 weeks of pregnancy varied greatly between services.</a:t>
            </a:r>
          </a:p>
          <a:p>
            <a:pPr>
              <a:spcBef>
                <a:spcPts val="1200"/>
              </a:spcBef>
            </a:pPr>
            <a:r>
              <a:rPr lang="en-GB" sz="8000" dirty="0"/>
              <a:t>The range was from 25 to almost 100 per cent for women with Type 1 diabetes and from 10 to 100 per cent for women with Type 2 diabetes. </a:t>
            </a:r>
          </a:p>
          <a:p>
            <a:endParaRPr lang="en-GB" dirty="0"/>
          </a:p>
        </p:txBody>
      </p:sp>
      <p:sp>
        <p:nvSpPr>
          <p:cNvPr id="4" name="Slide Number Placeholder 3"/>
          <p:cNvSpPr>
            <a:spLocks noGrp="1"/>
          </p:cNvSpPr>
          <p:nvPr>
            <p:ph type="sldNum" sz="quarter" idx="12"/>
          </p:nvPr>
        </p:nvSpPr>
        <p:spPr>
          <a:xfrm>
            <a:off x="6791607" y="6319465"/>
            <a:ext cx="2133600" cy="365125"/>
          </a:xfrm>
        </p:spPr>
        <p:txBody>
          <a:bodyPr/>
          <a:lstStyle/>
          <a:p>
            <a:fld id="{280AA684-6FB9-400F-B313-F111F0F48737}" type="slidenum">
              <a:rPr lang="en-GB" smtClean="0">
                <a:solidFill>
                  <a:srgbClr val="424D58"/>
                </a:solidFill>
              </a:rPr>
              <a:pPr/>
              <a:t>41</a:t>
            </a:fld>
            <a:endParaRPr lang="en-GB" dirty="0">
              <a:solidFill>
                <a:srgbClr val="424D58"/>
              </a:solidFill>
            </a:endParaRPr>
          </a:p>
        </p:txBody>
      </p:sp>
      <p:sp>
        <p:nvSpPr>
          <p:cNvPr id="5" name="TextBox 4"/>
          <p:cNvSpPr txBox="1"/>
          <p:nvPr/>
        </p:nvSpPr>
        <p:spPr>
          <a:xfrm>
            <a:off x="324000" y="2636912"/>
            <a:ext cx="8522519" cy="923330"/>
          </a:xfrm>
          <a:prstGeom prst="rect">
            <a:avLst/>
          </a:prstGeom>
          <a:noFill/>
        </p:spPr>
        <p:txBody>
          <a:bodyPr wrap="square" rtlCol="0">
            <a:spAutoFit/>
          </a:bodyPr>
          <a:lstStyle/>
          <a:p>
            <a:r>
              <a:rPr lang="en-GB" b="1" dirty="0">
                <a:solidFill>
                  <a:srgbClr val="005EB8"/>
                </a:solidFill>
              </a:rPr>
              <a:t>Figure 11: percentage of pregnancies where first contact with antenatal diabetes team at less than 10 weeks gestation by service</a:t>
            </a:r>
            <a:r>
              <a:rPr lang="en-GB" b="1" baseline="30000" dirty="0">
                <a:solidFill>
                  <a:srgbClr val="005EB8"/>
                </a:solidFill>
              </a:rPr>
              <a:t>a</a:t>
            </a:r>
            <a:r>
              <a:rPr lang="en-GB" b="1" dirty="0">
                <a:solidFill>
                  <a:srgbClr val="005EB8"/>
                </a:solidFill>
              </a:rPr>
              <a:t>, with interquartile range</a:t>
            </a:r>
            <a:r>
              <a:rPr lang="en-GB" b="1" baseline="30000" dirty="0">
                <a:solidFill>
                  <a:srgbClr val="005EB8"/>
                </a:solidFill>
              </a:rPr>
              <a:t>b</a:t>
            </a:r>
            <a:endParaRPr lang="en-GB" b="1" dirty="0">
              <a:solidFill>
                <a:srgbClr val="FF0000"/>
              </a:solidFill>
            </a:endParaRPr>
          </a:p>
        </p:txBody>
      </p:sp>
      <p:sp>
        <p:nvSpPr>
          <p:cNvPr id="8" name="TextBox 7"/>
          <p:cNvSpPr txBox="1"/>
          <p:nvPr/>
        </p:nvSpPr>
        <p:spPr>
          <a:xfrm>
            <a:off x="324000" y="6381328"/>
            <a:ext cx="8212240" cy="261610"/>
          </a:xfrm>
          <a:prstGeom prst="rect">
            <a:avLst/>
          </a:prstGeom>
          <a:noFill/>
        </p:spPr>
        <p:txBody>
          <a:bodyPr wrap="square" rtlCol="0">
            <a:spAutoFit/>
          </a:bodyPr>
          <a:lstStyle/>
          <a:p>
            <a:r>
              <a:rPr lang="en-GB" sz="1100" baseline="30000" dirty="0">
                <a:solidFill>
                  <a:schemeClr val="accent6"/>
                </a:solidFill>
              </a:rPr>
              <a:t>a </a:t>
            </a:r>
            <a:r>
              <a:rPr lang="en-GB" sz="1100" dirty="0">
                <a:solidFill>
                  <a:schemeClr val="accent6"/>
                </a:solidFill>
              </a:rPr>
              <a:t>Includes services with at least 10 valid first contact records: Type 1 diabetes – 120 services, Type 2 diabetes – 123 services</a:t>
            </a:r>
            <a:endParaRPr lang="en-GB" sz="1200" dirty="0">
              <a:solidFill>
                <a:schemeClr val="accent6"/>
              </a:solidFill>
            </a:endParaRPr>
          </a:p>
        </p:txBody>
      </p:sp>
      <p:cxnSp>
        <p:nvCxnSpPr>
          <p:cNvPr id="16" name="Straight Arrow Connector 15"/>
          <p:cNvCxnSpPr/>
          <p:nvPr/>
        </p:nvCxnSpPr>
        <p:spPr>
          <a:xfrm>
            <a:off x="2694782" y="6386218"/>
            <a:ext cx="3819872" cy="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85331" y="6047664"/>
            <a:ext cx="3888432" cy="338554"/>
          </a:xfrm>
          <a:prstGeom prst="rect">
            <a:avLst/>
          </a:prstGeom>
          <a:noFill/>
        </p:spPr>
        <p:txBody>
          <a:bodyPr wrap="square" rtlCol="0">
            <a:spAutoFit/>
          </a:bodyPr>
          <a:lstStyle/>
          <a:p>
            <a:r>
              <a:rPr lang="en-GB" sz="1600" dirty="0">
                <a:solidFill>
                  <a:schemeClr val="accent6"/>
                </a:solidFill>
              </a:rPr>
              <a:t>Direction of better performance</a:t>
            </a:r>
          </a:p>
        </p:txBody>
      </p:sp>
      <p:sp>
        <p:nvSpPr>
          <p:cNvPr id="18" name="TextBox 17"/>
          <p:cNvSpPr txBox="1"/>
          <p:nvPr/>
        </p:nvSpPr>
        <p:spPr>
          <a:xfrm>
            <a:off x="324000" y="6551766"/>
            <a:ext cx="8490048" cy="261610"/>
          </a:xfrm>
          <a:prstGeom prst="rect">
            <a:avLst/>
          </a:prstGeom>
          <a:noFill/>
        </p:spPr>
        <p:txBody>
          <a:bodyPr wrap="square" rtlCol="0">
            <a:spAutoFit/>
          </a:bodyPr>
          <a:lstStyle/>
          <a:p>
            <a:r>
              <a:rPr lang="en-GB" sz="1100" baseline="30000" dirty="0">
                <a:solidFill>
                  <a:schemeClr val="accent6"/>
                </a:solidFill>
              </a:rPr>
              <a:t>b </a:t>
            </a:r>
            <a:r>
              <a:rPr lang="en-GB" sz="1100" dirty="0">
                <a:solidFill>
                  <a:schemeClr val="accent6"/>
                </a:solidFill>
              </a:rPr>
              <a:t>see slide Use of statistics in analysing NPID data 2016 for more explanation of median and interquartile range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357296"/>
            <a:ext cx="4056500"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2" y="3357296"/>
            <a:ext cx="4093675" cy="27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403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lstStyle/>
          <a:p>
            <a:r>
              <a:rPr lang="en-GB" sz="3600" dirty="0"/>
              <a:t>HbA</a:t>
            </a:r>
            <a:r>
              <a:rPr lang="en-GB" sz="3600" baseline="-25000" dirty="0"/>
              <a:t>1c</a:t>
            </a:r>
            <a:r>
              <a:rPr lang="en-GB" sz="3300" dirty="0"/>
              <a:t> values in late pregnancy</a:t>
            </a:r>
            <a:r>
              <a:rPr lang="en-GB" baseline="30000" dirty="0"/>
              <a:t>a</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42</a:t>
            </a:fld>
            <a:endParaRPr lang="en-GB" dirty="0">
              <a:solidFill>
                <a:srgbClr val="424D58"/>
              </a:solidFill>
            </a:endParaRPr>
          </a:p>
        </p:txBody>
      </p:sp>
      <p:sp>
        <p:nvSpPr>
          <p:cNvPr id="5" name="TextBox 4"/>
          <p:cNvSpPr txBox="1"/>
          <p:nvPr/>
        </p:nvSpPr>
        <p:spPr>
          <a:xfrm>
            <a:off x="182498" y="3098407"/>
            <a:ext cx="8779003" cy="400110"/>
          </a:xfrm>
          <a:prstGeom prst="rect">
            <a:avLst/>
          </a:prstGeom>
          <a:noFill/>
        </p:spPr>
        <p:txBody>
          <a:bodyPr wrap="square" rtlCol="0">
            <a:spAutoFit/>
          </a:bodyPr>
          <a:lstStyle/>
          <a:p>
            <a:r>
              <a:rPr lang="en-GB" sz="2000" b="1" dirty="0">
                <a:solidFill>
                  <a:srgbClr val="005EB8"/>
                </a:solidFill>
              </a:rPr>
              <a:t>Table 8: HbA</a:t>
            </a:r>
            <a:r>
              <a:rPr lang="en-GB" sz="2000" b="1" baseline="-25000" dirty="0">
                <a:solidFill>
                  <a:srgbClr val="005EB8"/>
                </a:solidFill>
              </a:rPr>
              <a:t>1c</a:t>
            </a:r>
            <a:r>
              <a:rPr lang="en-GB" sz="2000" b="1" dirty="0">
                <a:solidFill>
                  <a:srgbClr val="005EB8"/>
                </a:solidFill>
              </a:rPr>
              <a:t> measurements in first trimester and at 24 weeks+, 2016</a:t>
            </a:r>
          </a:p>
        </p:txBody>
      </p:sp>
      <p:sp>
        <p:nvSpPr>
          <p:cNvPr id="7" name="TextBox 6"/>
          <p:cNvSpPr txBox="1"/>
          <p:nvPr/>
        </p:nvSpPr>
        <p:spPr>
          <a:xfrm>
            <a:off x="324000" y="5940000"/>
            <a:ext cx="8496944" cy="646331"/>
          </a:xfrm>
          <a:prstGeom prst="rect">
            <a:avLst/>
          </a:prstGeom>
          <a:noFill/>
        </p:spPr>
        <p:txBody>
          <a:bodyPr wrap="square" rtlCol="0">
            <a:spAutoFit/>
          </a:bodyPr>
          <a:lstStyle/>
          <a:p>
            <a:r>
              <a:rPr lang="en-GB" sz="1100" baseline="30000" dirty="0">
                <a:solidFill>
                  <a:schemeClr val="accent6"/>
                </a:solidFill>
              </a:rPr>
              <a:t>a </a:t>
            </a:r>
            <a:r>
              <a:rPr lang="en-GB" sz="1100" dirty="0">
                <a:solidFill>
                  <a:schemeClr val="accent6"/>
                </a:solidFill>
              </a:rPr>
              <a:t>NICE recommends measuring HbA</a:t>
            </a:r>
            <a:r>
              <a:rPr lang="en-GB" sz="1100" baseline="-25000" dirty="0">
                <a:solidFill>
                  <a:schemeClr val="accent6"/>
                </a:solidFill>
              </a:rPr>
              <a:t>1c</a:t>
            </a:r>
            <a:r>
              <a:rPr lang="en-GB" sz="1100" dirty="0">
                <a:solidFill>
                  <a:schemeClr val="accent6"/>
                </a:solidFill>
              </a:rPr>
              <a:t> at booking, and consider measuring in the second and third trimesters - the NPID audit records the first and last measurements in pregnancy.</a:t>
            </a:r>
            <a:endParaRPr lang="en-GB" sz="1100" baseline="30000" dirty="0">
              <a:solidFill>
                <a:schemeClr val="accent6"/>
              </a:solidFill>
            </a:endParaRPr>
          </a:p>
          <a:p>
            <a:r>
              <a:rPr lang="en-GB" sz="1100" baseline="30000" dirty="0">
                <a:solidFill>
                  <a:schemeClr val="accent6"/>
                </a:solidFill>
              </a:rPr>
              <a:t>b</a:t>
            </a:r>
            <a:r>
              <a:rPr lang="en-GB" sz="1100" dirty="0">
                <a:solidFill>
                  <a:schemeClr val="accent6"/>
                </a:solidFill>
              </a:rPr>
              <a:t> HbA</a:t>
            </a:r>
            <a:r>
              <a:rPr lang="en-GB" sz="1100" baseline="-25000" dirty="0">
                <a:solidFill>
                  <a:schemeClr val="accent6"/>
                </a:solidFill>
              </a:rPr>
              <a:t>1c</a:t>
            </a:r>
            <a:r>
              <a:rPr lang="en-GB" sz="1100" dirty="0">
                <a:solidFill>
                  <a:schemeClr val="accent6"/>
                </a:solidFill>
              </a:rPr>
              <a:t> falls physiologically in pregnancy because of changes in iron transport and red cell turnover</a:t>
            </a:r>
            <a:r>
              <a:rPr lang="en-GB" sz="1100" baseline="30000" dirty="0">
                <a:solidFill>
                  <a:schemeClr val="accent6"/>
                </a:solidFill>
              </a:rPr>
              <a:t>3</a:t>
            </a:r>
            <a:r>
              <a:rPr lang="en-GB" sz="1400" dirty="0">
                <a:solidFill>
                  <a:schemeClr val="accent6"/>
                </a:solidFill>
              </a:rPr>
              <a:t>.</a:t>
            </a:r>
          </a:p>
        </p:txBody>
      </p:sp>
      <p:sp>
        <p:nvSpPr>
          <p:cNvPr id="8" name="TextBox 7"/>
          <p:cNvSpPr txBox="1"/>
          <p:nvPr/>
        </p:nvSpPr>
        <p:spPr>
          <a:xfrm>
            <a:off x="324000" y="6552000"/>
            <a:ext cx="3672408" cy="261610"/>
          </a:xfrm>
          <a:prstGeom prst="rect">
            <a:avLst/>
          </a:prstGeom>
          <a:noFill/>
        </p:spPr>
        <p:txBody>
          <a:bodyPr wrap="square" rtlCol="0">
            <a:spAutoFit/>
          </a:bodyPr>
          <a:lstStyle/>
          <a:p>
            <a:r>
              <a:rPr lang="en-GB" sz="1100" baseline="30000" dirty="0">
                <a:solidFill>
                  <a:srgbClr val="424D58"/>
                </a:solidFill>
              </a:rPr>
              <a:t>3 </a:t>
            </a:r>
            <a:r>
              <a:rPr lang="en-GB" sz="1100" dirty="0">
                <a:solidFill>
                  <a:srgbClr val="424D58"/>
                </a:solidFill>
              </a:rPr>
              <a:t>See References section. </a:t>
            </a:r>
            <a:endParaRPr lang="en-GB" sz="1100" baseline="30000" dirty="0">
              <a:solidFill>
                <a:srgbClr val="424D58"/>
              </a:solidFill>
            </a:endParaRPr>
          </a:p>
        </p:txBody>
      </p:sp>
      <p:sp>
        <p:nvSpPr>
          <p:cNvPr id="11" name="Content Placeholder 5"/>
          <p:cNvSpPr txBox="1">
            <a:spLocks/>
          </p:cNvSpPr>
          <p:nvPr/>
        </p:nvSpPr>
        <p:spPr>
          <a:xfrm>
            <a:off x="324000" y="1188001"/>
            <a:ext cx="8424464" cy="1910406"/>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t>Around </a:t>
            </a:r>
            <a:r>
              <a:rPr lang="en-GB" sz="1800" dirty="0" smtClean="0"/>
              <a:t>40 per cent </a:t>
            </a:r>
            <a:r>
              <a:rPr lang="en-GB" sz="1800" dirty="0"/>
              <a:t>of women with Type 1 diabetes and </a:t>
            </a:r>
            <a:r>
              <a:rPr lang="en-GB" sz="1800" dirty="0" smtClean="0"/>
              <a:t>75 per cent </a:t>
            </a:r>
            <a:r>
              <a:rPr lang="en-GB" sz="1800" dirty="0"/>
              <a:t>of women with Type 2 diabetes had HbA</a:t>
            </a:r>
            <a:r>
              <a:rPr lang="en-GB" sz="1800" baseline="-25000" dirty="0"/>
              <a:t>1c</a:t>
            </a:r>
            <a:r>
              <a:rPr lang="en-GB" sz="1800" dirty="0"/>
              <a:t> &lt;48 mmol/mol in late </a:t>
            </a:r>
            <a:r>
              <a:rPr lang="en-GB" sz="1800" dirty="0" err="1"/>
              <a:t>pregnancy</a:t>
            </a:r>
            <a:r>
              <a:rPr lang="en-GB" sz="1800" baseline="30000" dirty="0" err="1"/>
              <a:t>b</a:t>
            </a:r>
            <a:r>
              <a:rPr lang="en-GB" sz="1800" dirty="0"/>
              <a:t>.</a:t>
            </a:r>
          </a:p>
          <a:p>
            <a:pPr>
              <a:spcBef>
                <a:spcPts val="900"/>
              </a:spcBef>
            </a:pPr>
            <a:r>
              <a:rPr lang="en-GB" sz="1800" dirty="0"/>
              <a:t>The median HbA</a:t>
            </a:r>
            <a:r>
              <a:rPr lang="en-GB" sz="1800" baseline="-25000" dirty="0"/>
              <a:t>1c</a:t>
            </a:r>
            <a:r>
              <a:rPr lang="en-GB" sz="1800" dirty="0"/>
              <a:t> for women with Type 1 diabetes in late pregnancy was 50 mmol/mol, and for women with Type 2 diabetes was 41 mmol/mol.</a:t>
            </a:r>
          </a:p>
          <a:p>
            <a:pPr>
              <a:spcBef>
                <a:spcPts val="900"/>
              </a:spcBef>
            </a:pPr>
            <a:r>
              <a:rPr lang="en-GB" sz="1800" dirty="0"/>
              <a:t>Neither the proportion of women with HbA</a:t>
            </a:r>
            <a:r>
              <a:rPr lang="en-GB" sz="1800" baseline="-25000" dirty="0"/>
              <a:t>1c</a:t>
            </a:r>
            <a:r>
              <a:rPr lang="en-GB" sz="1800" dirty="0"/>
              <a:t> &lt; 48mmol/</a:t>
            </a:r>
            <a:r>
              <a:rPr lang="en-GB" sz="1800" dirty="0" err="1"/>
              <a:t>mol</a:t>
            </a:r>
            <a:r>
              <a:rPr lang="en-GB" sz="1800" dirty="0"/>
              <a:t> nor the median HbA</a:t>
            </a:r>
            <a:r>
              <a:rPr lang="en-GB" sz="1800" baseline="-25000" dirty="0"/>
              <a:t>1c</a:t>
            </a:r>
            <a:r>
              <a:rPr lang="en-GB" sz="1800" dirty="0"/>
              <a:t> in the last trimester changed significantly between 2014 and 2016.</a:t>
            </a:r>
          </a:p>
          <a:p>
            <a:pPr marL="0" indent="0">
              <a:buFont typeface="Arial" pitchFamily="34" charset="0"/>
              <a:buNone/>
            </a:pPr>
            <a:endParaRPr lang="en-GB" sz="1800" dirty="0"/>
          </a:p>
        </p:txBody>
      </p:sp>
      <p:pic>
        <p:nvPicPr>
          <p:cNvPr id="3233" name="Picture 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1" y="3528000"/>
            <a:ext cx="8531466"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3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568952" cy="850107"/>
          </a:xfrm>
        </p:spPr>
        <p:txBody>
          <a:bodyPr>
            <a:noAutofit/>
          </a:bodyPr>
          <a:lstStyle/>
          <a:p>
            <a:r>
              <a:rPr lang="en-GB" sz="3300" dirty="0"/>
              <a:t>Deprivation and </a:t>
            </a:r>
            <a:r>
              <a:rPr lang="en-GB" sz="3600" dirty="0"/>
              <a:t>HbA</a:t>
            </a:r>
            <a:r>
              <a:rPr lang="en-GB" sz="3600" baseline="-25000" dirty="0"/>
              <a:t>1c</a:t>
            </a:r>
            <a:r>
              <a:rPr lang="en-GB" sz="3300" dirty="0"/>
              <a:t> in late pregnancy</a:t>
            </a:r>
          </a:p>
        </p:txBody>
      </p:sp>
      <p:sp>
        <p:nvSpPr>
          <p:cNvPr id="3" name="Content Placeholder 2"/>
          <p:cNvSpPr>
            <a:spLocks noGrp="1"/>
          </p:cNvSpPr>
          <p:nvPr>
            <p:ph idx="1"/>
          </p:nvPr>
        </p:nvSpPr>
        <p:spPr>
          <a:xfrm>
            <a:off x="324000" y="1188000"/>
            <a:ext cx="8488476" cy="1940024"/>
          </a:xfrm>
        </p:spPr>
        <p:txBody>
          <a:bodyPr>
            <a:noAutofit/>
          </a:bodyPr>
          <a:lstStyle/>
          <a:p>
            <a:r>
              <a:rPr lang="en-GB" sz="2000" dirty="0"/>
              <a:t>For women with Type 1 diabetes, a significantly higher percentage of women in the least deprived group had HbA</a:t>
            </a:r>
            <a:r>
              <a:rPr lang="en-GB" sz="2000" baseline="-25000" dirty="0"/>
              <a:t>1c</a:t>
            </a:r>
            <a:r>
              <a:rPr lang="en-GB" sz="2000" dirty="0"/>
              <a:t> &lt; 48 mmol/</a:t>
            </a:r>
            <a:r>
              <a:rPr lang="en-GB" sz="2000" dirty="0" err="1"/>
              <a:t>mol</a:t>
            </a:r>
            <a:r>
              <a:rPr lang="en-GB" sz="2000" dirty="0"/>
              <a:t> than in the most deprived group.</a:t>
            </a:r>
          </a:p>
          <a:p>
            <a:r>
              <a:rPr lang="en-GB" sz="2000" dirty="0"/>
              <a:t>For women with Type 2 diabetes, there was no difference in the percentage of women who had HbA</a:t>
            </a:r>
            <a:r>
              <a:rPr lang="en-GB" sz="2000" baseline="-25000" dirty="0"/>
              <a:t>1c</a:t>
            </a:r>
            <a:r>
              <a:rPr lang="en-GB" sz="2000" dirty="0"/>
              <a:t> &lt; 48 mmol/mol in the third trimester of pregnancy across the deprivation groups.</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43</a:t>
            </a:fld>
            <a:endParaRPr lang="en-GB" dirty="0">
              <a:solidFill>
                <a:srgbClr val="424D58"/>
              </a:solidFill>
            </a:endParaRPr>
          </a:p>
        </p:txBody>
      </p:sp>
      <p:sp>
        <p:nvSpPr>
          <p:cNvPr id="5" name="TextBox 4"/>
          <p:cNvSpPr txBox="1"/>
          <p:nvPr/>
        </p:nvSpPr>
        <p:spPr>
          <a:xfrm>
            <a:off x="324000" y="3142224"/>
            <a:ext cx="8109792" cy="707886"/>
          </a:xfrm>
          <a:prstGeom prst="rect">
            <a:avLst/>
          </a:prstGeom>
          <a:noFill/>
        </p:spPr>
        <p:txBody>
          <a:bodyPr wrap="square" rtlCol="0">
            <a:spAutoFit/>
          </a:bodyPr>
          <a:lstStyle/>
          <a:p>
            <a:r>
              <a:rPr lang="en-GB" sz="2000" b="1" dirty="0">
                <a:solidFill>
                  <a:srgbClr val="005EB8"/>
                </a:solidFill>
              </a:rPr>
              <a:t>Figure 12: percentage of pregnancies with third trimester HbA</a:t>
            </a:r>
            <a:r>
              <a:rPr lang="en-GB" sz="2000" b="1" baseline="-25000" dirty="0">
                <a:solidFill>
                  <a:srgbClr val="005EB8"/>
                </a:solidFill>
              </a:rPr>
              <a:t>1c</a:t>
            </a:r>
            <a:r>
              <a:rPr lang="en-GB" sz="2000" b="1" dirty="0">
                <a:solidFill>
                  <a:srgbClr val="005EB8"/>
                </a:solidFill>
              </a:rPr>
              <a:t> &lt; 48 mmol/mol, by deprivation quintile, 2016</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861048"/>
            <a:ext cx="6480720" cy="305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243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99" y="288000"/>
            <a:ext cx="8258347" cy="706091"/>
          </a:xfrm>
        </p:spPr>
        <p:txBody>
          <a:bodyPr>
            <a:normAutofit fontScale="90000"/>
          </a:bodyPr>
          <a:lstStyle/>
          <a:p>
            <a:r>
              <a:rPr lang="en-GB" sz="3700" dirty="0"/>
              <a:t>Local variation in third trimester </a:t>
            </a:r>
            <a:r>
              <a:rPr lang="en-GB" sz="4000" dirty="0"/>
              <a:t>HbA</a:t>
            </a:r>
            <a:r>
              <a:rPr lang="en-GB" sz="4000" baseline="-25000" dirty="0"/>
              <a:t>1c</a:t>
            </a:r>
            <a:r>
              <a:rPr lang="en-GB" sz="3300" baseline="-25000" dirty="0"/>
              <a:t/>
            </a:r>
            <a:br>
              <a:rPr lang="en-GB" sz="3300" baseline="-25000" dirty="0"/>
            </a:br>
            <a:endParaRPr lang="en-GB" sz="3300" baseline="-25000" dirty="0"/>
          </a:p>
        </p:txBody>
      </p:sp>
      <p:sp>
        <p:nvSpPr>
          <p:cNvPr id="3" name="Content Placeholder 2"/>
          <p:cNvSpPr>
            <a:spLocks noGrp="1"/>
          </p:cNvSpPr>
          <p:nvPr>
            <p:ph idx="1"/>
          </p:nvPr>
        </p:nvSpPr>
        <p:spPr>
          <a:xfrm>
            <a:off x="324000" y="1188000"/>
            <a:ext cx="8258347" cy="1333018"/>
          </a:xfrm>
        </p:spPr>
        <p:txBody>
          <a:bodyPr>
            <a:noAutofit/>
          </a:bodyPr>
          <a:lstStyle/>
          <a:p>
            <a:r>
              <a:rPr lang="en-GB" sz="1800" dirty="0"/>
              <a:t>The percentage of women achieving third trimester HbA</a:t>
            </a:r>
            <a:r>
              <a:rPr lang="en-GB" sz="1800" baseline="-25000" dirty="0"/>
              <a:t>1c</a:t>
            </a:r>
            <a:r>
              <a:rPr lang="en-GB" sz="1800" dirty="0"/>
              <a:t> &lt; 48 mmol/mol varied greatly between services.</a:t>
            </a:r>
          </a:p>
          <a:p>
            <a:r>
              <a:rPr lang="en-GB" sz="1800" dirty="0"/>
              <a:t>For women with Type 1 diabetes, the range was 0 to 82 per cent for women with Type 2 diabetes 43 to 100 per cent.</a:t>
            </a:r>
          </a:p>
          <a:p>
            <a:endParaRPr lang="en-GB" sz="1800" dirty="0"/>
          </a:p>
        </p:txBody>
      </p:sp>
      <p:sp>
        <p:nvSpPr>
          <p:cNvPr id="4" name="Slide Number Placeholder 3"/>
          <p:cNvSpPr>
            <a:spLocks noGrp="1"/>
          </p:cNvSpPr>
          <p:nvPr>
            <p:ph type="sldNum" sz="quarter" idx="12"/>
          </p:nvPr>
        </p:nvSpPr>
        <p:spPr>
          <a:xfrm>
            <a:off x="6588224" y="6299949"/>
            <a:ext cx="2133600" cy="365125"/>
          </a:xfrm>
        </p:spPr>
        <p:txBody>
          <a:bodyPr/>
          <a:lstStyle/>
          <a:p>
            <a:fld id="{280AA684-6FB9-400F-B313-F111F0F48737}" type="slidenum">
              <a:rPr lang="en-GB" smtClean="0">
                <a:solidFill>
                  <a:srgbClr val="424D58"/>
                </a:solidFill>
              </a:rPr>
              <a:pPr/>
              <a:t>44</a:t>
            </a:fld>
            <a:endParaRPr lang="en-GB" dirty="0">
              <a:solidFill>
                <a:srgbClr val="424D58"/>
              </a:solidFill>
            </a:endParaRPr>
          </a:p>
        </p:txBody>
      </p:sp>
      <p:sp>
        <p:nvSpPr>
          <p:cNvPr id="6" name="TextBox 5"/>
          <p:cNvSpPr txBox="1"/>
          <p:nvPr/>
        </p:nvSpPr>
        <p:spPr>
          <a:xfrm>
            <a:off x="324000" y="2329624"/>
            <a:ext cx="8557754" cy="1015663"/>
          </a:xfrm>
          <a:prstGeom prst="rect">
            <a:avLst/>
          </a:prstGeom>
          <a:noFill/>
        </p:spPr>
        <p:txBody>
          <a:bodyPr wrap="square" rtlCol="0">
            <a:spAutoFit/>
          </a:bodyPr>
          <a:lstStyle/>
          <a:p>
            <a:r>
              <a:rPr lang="en-GB" sz="2000" b="1" dirty="0">
                <a:solidFill>
                  <a:srgbClr val="005EB8"/>
                </a:solidFill>
              </a:rPr>
              <a:t>Figure 13: percentage of pregnancies where mother had third trimester HbA</a:t>
            </a:r>
            <a:r>
              <a:rPr lang="en-GB" sz="2000" b="1" baseline="-25000" dirty="0">
                <a:solidFill>
                  <a:srgbClr val="005EB8"/>
                </a:solidFill>
              </a:rPr>
              <a:t>1c</a:t>
            </a:r>
            <a:r>
              <a:rPr lang="en-GB" sz="2000" b="1" dirty="0">
                <a:solidFill>
                  <a:srgbClr val="005EB8"/>
                </a:solidFill>
              </a:rPr>
              <a:t> &lt;48 mmol/mol, by service</a:t>
            </a:r>
            <a:r>
              <a:rPr lang="en-GB" sz="2000" b="1" baseline="30000" dirty="0">
                <a:solidFill>
                  <a:srgbClr val="005EB8"/>
                </a:solidFill>
              </a:rPr>
              <a:t>a</a:t>
            </a:r>
            <a:r>
              <a:rPr lang="en-GB" sz="2000" b="1" dirty="0">
                <a:solidFill>
                  <a:srgbClr val="005EB8"/>
                </a:solidFill>
              </a:rPr>
              <a:t>, 2014 to 2016, with interquartile ranges</a:t>
            </a:r>
            <a:r>
              <a:rPr lang="en-GB" sz="2000" b="1" baseline="30000" dirty="0">
                <a:solidFill>
                  <a:srgbClr val="005EB8"/>
                </a:solidFill>
              </a:rPr>
              <a:t>b</a:t>
            </a:r>
            <a:endParaRPr lang="en-GB" sz="2000" b="1" dirty="0">
              <a:solidFill>
                <a:srgbClr val="005EB8"/>
              </a:solidFill>
            </a:endParaRPr>
          </a:p>
        </p:txBody>
      </p:sp>
      <p:sp>
        <p:nvSpPr>
          <p:cNvPr id="8" name="TextBox 7"/>
          <p:cNvSpPr txBox="1"/>
          <p:nvPr/>
        </p:nvSpPr>
        <p:spPr>
          <a:xfrm>
            <a:off x="258416" y="6454256"/>
            <a:ext cx="8490048" cy="261610"/>
          </a:xfrm>
          <a:prstGeom prst="rect">
            <a:avLst/>
          </a:prstGeom>
          <a:noFill/>
        </p:spPr>
        <p:txBody>
          <a:bodyPr wrap="square" rtlCol="0">
            <a:spAutoFit/>
          </a:bodyPr>
          <a:lstStyle/>
          <a:p>
            <a:r>
              <a:rPr lang="en-GB" sz="1100" baseline="30000" dirty="0">
                <a:solidFill>
                  <a:srgbClr val="0F0F0F"/>
                </a:solidFill>
              </a:rPr>
              <a:t>a </a:t>
            </a:r>
            <a:r>
              <a:rPr lang="en-GB" sz="1100" dirty="0">
                <a:solidFill>
                  <a:srgbClr val="0F0F0F"/>
                </a:solidFill>
              </a:rPr>
              <a:t>Includes services with at least 10 valid 3</a:t>
            </a:r>
            <a:r>
              <a:rPr lang="en-GB" sz="1100" baseline="30000" dirty="0">
                <a:solidFill>
                  <a:srgbClr val="0F0F0F"/>
                </a:solidFill>
              </a:rPr>
              <a:t>rd</a:t>
            </a:r>
            <a:r>
              <a:rPr lang="en-GB" sz="1100" dirty="0">
                <a:solidFill>
                  <a:srgbClr val="0F0F0F"/>
                </a:solidFill>
              </a:rPr>
              <a:t> trimester </a:t>
            </a:r>
            <a:r>
              <a:rPr lang="en-GB" sz="1100" dirty="0"/>
              <a:t>HbA</a:t>
            </a:r>
            <a:r>
              <a:rPr lang="en-GB" sz="1100" baseline="-25000" dirty="0"/>
              <a:t>1c</a:t>
            </a:r>
            <a:r>
              <a:rPr lang="en-GB" sz="1100" dirty="0">
                <a:solidFill>
                  <a:srgbClr val="0F0F0F"/>
                </a:solidFill>
              </a:rPr>
              <a:t> records: Type 1 diabetes – 126 services, Type 2 diabetes – 103 services</a:t>
            </a:r>
          </a:p>
        </p:txBody>
      </p:sp>
      <p:cxnSp>
        <p:nvCxnSpPr>
          <p:cNvPr id="9" name="Straight Arrow Connector 8"/>
          <p:cNvCxnSpPr/>
          <p:nvPr/>
        </p:nvCxnSpPr>
        <p:spPr>
          <a:xfrm>
            <a:off x="2796621" y="6416496"/>
            <a:ext cx="3819872" cy="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87824" y="6051821"/>
            <a:ext cx="3888432" cy="338554"/>
          </a:xfrm>
          <a:prstGeom prst="rect">
            <a:avLst/>
          </a:prstGeom>
          <a:noFill/>
        </p:spPr>
        <p:txBody>
          <a:bodyPr wrap="square" rtlCol="0">
            <a:spAutoFit/>
          </a:bodyPr>
          <a:lstStyle/>
          <a:p>
            <a:r>
              <a:rPr lang="en-GB" sz="1600" dirty="0">
                <a:solidFill>
                  <a:srgbClr val="0F0F0F"/>
                </a:solidFill>
              </a:rPr>
              <a:t>Direction of better performance</a:t>
            </a:r>
          </a:p>
        </p:txBody>
      </p:sp>
      <p:sp>
        <p:nvSpPr>
          <p:cNvPr id="14" name="TextBox 13"/>
          <p:cNvSpPr txBox="1"/>
          <p:nvPr/>
        </p:nvSpPr>
        <p:spPr>
          <a:xfrm>
            <a:off x="280801" y="6623774"/>
            <a:ext cx="7387543" cy="261610"/>
          </a:xfrm>
          <a:prstGeom prst="rect">
            <a:avLst/>
          </a:prstGeom>
          <a:noFill/>
        </p:spPr>
        <p:txBody>
          <a:bodyPr wrap="square" rtlCol="0">
            <a:spAutoFit/>
          </a:bodyPr>
          <a:lstStyle/>
          <a:p>
            <a:r>
              <a:rPr lang="en-GB" sz="1100" baseline="30000" dirty="0">
                <a:solidFill>
                  <a:srgbClr val="0F0F0F"/>
                </a:solidFill>
              </a:rPr>
              <a:t>b </a:t>
            </a:r>
            <a:r>
              <a:rPr lang="en-GB" sz="1100" dirty="0">
                <a:solidFill>
                  <a:srgbClr val="0F0F0F"/>
                </a:solidFill>
              </a:rPr>
              <a:t>see slide Use of statistics in analysing NPID data 2016 for more explanation of median and interquartile range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274084"/>
            <a:ext cx="4248000" cy="288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156" y="3281464"/>
            <a:ext cx="4413324" cy="288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20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Autofit/>
          </a:bodyPr>
          <a:lstStyle/>
          <a:p>
            <a:r>
              <a:rPr lang="en-GB" sz="3300" dirty="0"/>
              <a:t>Maternal care in pregnancy - comment</a:t>
            </a:r>
          </a:p>
        </p:txBody>
      </p:sp>
      <p:sp>
        <p:nvSpPr>
          <p:cNvPr id="5" name="Content Placeholder 2"/>
          <p:cNvSpPr>
            <a:spLocks noGrp="1"/>
          </p:cNvSpPr>
          <p:nvPr>
            <p:ph idx="1"/>
          </p:nvPr>
        </p:nvSpPr>
        <p:spPr>
          <a:xfrm>
            <a:off x="324000" y="1188000"/>
            <a:ext cx="8568480" cy="5337344"/>
          </a:xfrm>
        </p:spPr>
        <p:txBody>
          <a:bodyPr>
            <a:noAutofit/>
          </a:bodyPr>
          <a:lstStyle/>
          <a:p>
            <a:r>
              <a:rPr lang="en-GB" sz="2200" dirty="0"/>
              <a:t>More women with Type 1 diabetes present early in pregnancy.  This reinforces the evidence that women with Type 2 diabetes are less well informed/supported and less prepared.</a:t>
            </a:r>
          </a:p>
          <a:p>
            <a:pPr>
              <a:spcBef>
                <a:spcPts val="1200"/>
              </a:spcBef>
            </a:pPr>
            <a:r>
              <a:rPr lang="en-GB" sz="2200" dirty="0"/>
              <a:t>Variation in the timing of first visit, with some localities achieving very high rates of early presentation, suggests that there is opportunity for improvement.</a:t>
            </a:r>
          </a:p>
          <a:p>
            <a:pPr>
              <a:spcBef>
                <a:spcPts val="1200"/>
              </a:spcBef>
            </a:pPr>
            <a:r>
              <a:rPr lang="en-GB" sz="2200" dirty="0"/>
              <a:t>HbA</a:t>
            </a:r>
            <a:r>
              <a:rPr lang="en-GB" sz="2200" baseline="-25000" dirty="0"/>
              <a:t>1c</a:t>
            </a:r>
            <a:r>
              <a:rPr lang="en-GB" sz="2200" dirty="0"/>
              <a:t> &lt; 48mmol/mol is harder to achieve in women with Type 1 diabetes. Substantial proportions of both women with Type 1 (59 per cent) and Type 2 (25 per cent) diabetes have HbA</a:t>
            </a:r>
            <a:r>
              <a:rPr lang="en-GB" sz="2200" baseline="-25000" dirty="0"/>
              <a:t>1c</a:t>
            </a:r>
            <a:r>
              <a:rPr lang="en-GB" sz="2200" dirty="0"/>
              <a:t> </a:t>
            </a:r>
            <a:r>
              <a:rPr lang="en-GB" sz="2200" u="sng" dirty="0"/>
              <a:t>&gt;</a:t>
            </a:r>
            <a:r>
              <a:rPr lang="en-GB" sz="2200" dirty="0"/>
              <a:t> 48mmol/mol in later pregnancy. Variation between services again suggests opportunities for improvement.</a:t>
            </a:r>
          </a:p>
          <a:p>
            <a:pPr>
              <a:spcBef>
                <a:spcPts val="1200"/>
              </a:spcBef>
            </a:pPr>
            <a:r>
              <a:rPr lang="en-GB" sz="2200" dirty="0"/>
              <a:t>Strategies are urgently needed to better support achievement of target glucose control throughout pregnancy for all women with diabetes.</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45</a:t>
            </a:fld>
            <a:endParaRPr lang="en-GB" dirty="0">
              <a:solidFill>
                <a:srgbClr val="424D58"/>
              </a:solidFill>
            </a:endParaRPr>
          </a:p>
        </p:txBody>
      </p:sp>
    </p:spTree>
    <p:extLst>
      <p:ext uri="{BB962C8B-B14F-4D97-AF65-F5344CB8AC3E}">
        <p14:creationId xmlns:p14="http://schemas.microsoft.com/office/powerpoint/2010/main" val="507385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496944" cy="720080"/>
          </a:xfrm>
        </p:spPr>
        <p:txBody>
          <a:bodyPr>
            <a:normAutofit/>
          </a:bodyPr>
          <a:lstStyle/>
          <a:p>
            <a:r>
              <a:rPr lang="en-GB" sz="3300" dirty="0"/>
              <a:t>National Pregnancy in Diabetes Audit 2016</a:t>
            </a:r>
          </a:p>
        </p:txBody>
      </p:sp>
      <p:sp>
        <p:nvSpPr>
          <p:cNvPr id="3" name="Content Placeholder 2"/>
          <p:cNvSpPr>
            <a:spLocks noGrp="1"/>
          </p:cNvSpPr>
          <p:nvPr>
            <p:ph idx="1"/>
          </p:nvPr>
        </p:nvSpPr>
        <p:spPr>
          <a:xfrm>
            <a:off x="324000" y="1188000"/>
            <a:ext cx="8003232" cy="2016224"/>
          </a:xfrm>
        </p:spPr>
        <p:txBody>
          <a:bodyPr>
            <a:noAutofit/>
          </a:bodyPr>
          <a:lstStyle/>
          <a:p>
            <a:r>
              <a:rPr lang="en-GB" sz="4000" dirty="0"/>
              <a:t>Were adverse maternal outcomes minimised during pregnancy? </a:t>
            </a:r>
          </a:p>
          <a:p>
            <a:endParaRPr lang="en-GB" sz="4000" dirty="0"/>
          </a:p>
        </p:txBody>
      </p:sp>
      <p:sp>
        <p:nvSpPr>
          <p:cNvPr id="5" name="TextBox 4"/>
          <p:cNvSpPr txBox="1"/>
          <p:nvPr/>
        </p:nvSpPr>
        <p:spPr>
          <a:xfrm>
            <a:off x="540000" y="3348000"/>
            <a:ext cx="8164288" cy="9848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rgbClr val="FFFFFF"/>
                </a:solidFill>
              </a:rPr>
              <a:t>Hospital admissions with hypoglycaemia</a:t>
            </a:r>
          </a:p>
          <a:p>
            <a:pPr marL="285750" indent="-285750">
              <a:spcAft>
                <a:spcPts val="1200"/>
              </a:spcAft>
              <a:buFont typeface="Arial" panose="020B0604020202020204" pitchFamily="34" charset="0"/>
              <a:buChar char="•"/>
            </a:pPr>
            <a:r>
              <a:rPr lang="en-GB" sz="2400" dirty="0">
                <a:solidFill>
                  <a:srgbClr val="FFFFFF"/>
                </a:solidFill>
              </a:rPr>
              <a:t>Hospital admissions with DKA (diabetic ketoacidosis)</a:t>
            </a:r>
          </a:p>
        </p:txBody>
      </p:sp>
    </p:spTree>
    <p:extLst>
      <p:ext uri="{BB962C8B-B14F-4D97-AF65-F5344CB8AC3E}">
        <p14:creationId xmlns:p14="http://schemas.microsoft.com/office/powerpoint/2010/main" val="3621664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7632000" cy="706091"/>
          </a:xfrm>
        </p:spPr>
        <p:txBody>
          <a:bodyPr>
            <a:normAutofit/>
          </a:bodyPr>
          <a:lstStyle/>
          <a:p>
            <a:r>
              <a:rPr lang="en-GB" sz="3300" b="1" dirty="0"/>
              <a:t>Hypoglycaemia and DKA</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47</a:t>
            </a:fld>
            <a:endParaRPr lang="en-GB" dirty="0">
              <a:solidFill>
                <a:srgbClr val="424D58"/>
              </a:solidFill>
            </a:endParaRPr>
          </a:p>
        </p:txBody>
      </p:sp>
      <p:sp>
        <p:nvSpPr>
          <p:cNvPr id="5" name="TextBox 4"/>
          <p:cNvSpPr txBox="1"/>
          <p:nvPr/>
        </p:nvSpPr>
        <p:spPr>
          <a:xfrm>
            <a:off x="324000" y="1188000"/>
            <a:ext cx="8784976" cy="646331"/>
          </a:xfrm>
          <a:prstGeom prst="rect">
            <a:avLst/>
          </a:prstGeom>
          <a:noFill/>
        </p:spPr>
        <p:txBody>
          <a:bodyPr wrap="square" rtlCol="0">
            <a:spAutoFit/>
          </a:bodyPr>
          <a:lstStyle/>
          <a:p>
            <a:r>
              <a:rPr lang="en-GB" b="1" dirty="0">
                <a:solidFill>
                  <a:srgbClr val="005EB8"/>
                </a:solidFill>
              </a:rPr>
              <a:t>Table 9: Hospital episodes with diagnosed hypoglycaemia</a:t>
            </a:r>
            <a:r>
              <a:rPr lang="en-GB" b="1" baseline="30000" dirty="0">
                <a:solidFill>
                  <a:srgbClr val="005EB8"/>
                </a:solidFill>
              </a:rPr>
              <a:t>a</a:t>
            </a:r>
            <a:r>
              <a:rPr lang="en-GB" b="1" dirty="0">
                <a:solidFill>
                  <a:srgbClr val="005EB8"/>
                </a:solidFill>
              </a:rPr>
              <a:t> during pregnancy, England and Wales, 2015</a:t>
            </a:r>
          </a:p>
        </p:txBody>
      </p:sp>
      <p:sp>
        <p:nvSpPr>
          <p:cNvPr id="7" name="TextBox 6"/>
          <p:cNvSpPr txBox="1"/>
          <p:nvPr/>
        </p:nvSpPr>
        <p:spPr>
          <a:xfrm>
            <a:off x="324000" y="3502749"/>
            <a:ext cx="8496944" cy="646331"/>
          </a:xfrm>
          <a:prstGeom prst="rect">
            <a:avLst/>
          </a:prstGeom>
          <a:noFill/>
        </p:spPr>
        <p:txBody>
          <a:bodyPr wrap="square" rtlCol="0">
            <a:spAutoFit/>
          </a:bodyPr>
          <a:lstStyle/>
          <a:p>
            <a:r>
              <a:rPr lang="en-GB" b="1" dirty="0">
                <a:solidFill>
                  <a:srgbClr val="005EB8"/>
                </a:solidFill>
              </a:rPr>
              <a:t>Table 10: Hospital episodes with diagnosed DKA</a:t>
            </a:r>
            <a:r>
              <a:rPr lang="en-GB" b="1" baseline="30000" dirty="0">
                <a:solidFill>
                  <a:srgbClr val="005EB8"/>
                </a:solidFill>
              </a:rPr>
              <a:t>a</a:t>
            </a:r>
            <a:r>
              <a:rPr lang="en-GB" b="1" dirty="0">
                <a:solidFill>
                  <a:srgbClr val="005EB8"/>
                </a:solidFill>
              </a:rPr>
              <a:t> during pregnancy, England and Wales, 2015</a:t>
            </a:r>
          </a:p>
        </p:txBody>
      </p:sp>
      <p:sp>
        <p:nvSpPr>
          <p:cNvPr id="3" name="TextBox 2"/>
          <p:cNvSpPr txBox="1"/>
          <p:nvPr/>
        </p:nvSpPr>
        <p:spPr>
          <a:xfrm>
            <a:off x="323528" y="6444000"/>
            <a:ext cx="6264696" cy="307777"/>
          </a:xfrm>
          <a:prstGeom prst="rect">
            <a:avLst/>
          </a:prstGeom>
          <a:noFill/>
        </p:spPr>
        <p:txBody>
          <a:bodyPr wrap="square" rtlCol="0">
            <a:spAutoFit/>
          </a:bodyPr>
          <a:lstStyle/>
          <a:p>
            <a:r>
              <a:rPr lang="en-GB" sz="1400" baseline="30000" dirty="0">
                <a:solidFill>
                  <a:srgbClr val="424D58"/>
                </a:solidFill>
              </a:rPr>
              <a:t>a</a:t>
            </a:r>
            <a:r>
              <a:rPr lang="en-GB" sz="1400" dirty="0">
                <a:solidFill>
                  <a:srgbClr val="424D58"/>
                </a:solidFill>
              </a:rPr>
              <a:t>See Data Quality statement.</a:t>
            </a:r>
          </a:p>
        </p:txBody>
      </p:sp>
      <p:graphicFrame>
        <p:nvGraphicFramePr>
          <p:cNvPr id="8" name="Table 7"/>
          <p:cNvGraphicFramePr>
            <a:graphicFrameLocks noGrp="1"/>
          </p:cNvGraphicFramePr>
          <p:nvPr>
            <p:extLst>
              <p:ext uri="{D42A27DB-BD31-4B8C-83A1-F6EECF244321}">
                <p14:modId xmlns:p14="http://schemas.microsoft.com/office/powerpoint/2010/main" val="253625629"/>
              </p:ext>
            </p:extLst>
          </p:nvPr>
        </p:nvGraphicFramePr>
        <p:xfrm>
          <a:off x="323528" y="1994633"/>
          <a:ext cx="7992888" cy="1227342"/>
        </p:xfrm>
        <a:graphic>
          <a:graphicData uri="http://schemas.openxmlformats.org/drawingml/2006/table">
            <a:tbl>
              <a:tblPr firstRow="1"/>
              <a:tblGrid>
                <a:gridCol w="2661637">
                  <a:extLst>
                    <a:ext uri="{9D8B030D-6E8A-4147-A177-3AD203B41FA5}">
                      <a16:colId xmlns="" xmlns:a16="http://schemas.microsoft.com/office/drawing/2014/main" val="20000"/>
                    </a:ext>
                  </a:extLst>
                </a:gridCol>
                <a:gridCol w="1196540">
                  <a:extLst>
                    <a:ext uri="{9D8B030D-6E8A-4147-A177-3AD203B41FA5}">
                      <a16:colId xmlns="" xmlns:a16="http://schemas.microsoft.com/office/drawing/2014/main" val="20001"/>
                    </a:ext>
                  </a:extLst>
                </a:gridCol>
                <a:gridCol w="1568797">
                  <a:extLst>
                    <a:ext uri="{9D8B030D-6E8A-4147-A177-3AD203B41FA5}">
                      <a16:colId xmlns="" xmlns:a16="http://schemas.microsoft.com/office/drawing/2014/main" val="20002"/>
                    </a:ext>
                  </a:extLst>
                </a:gridCol>
                <a:gridCol w="1103476">
                  <a:extLst>
                    <a:ext uri="{9D8B030D-6E8A-4147-A177-3AD203B41FA5}">
                      <a16:colId xmlns="" xmlns:a16="http://schemas.microsoft.com/office/drawing/2014/main" val="20003"/>
                    </a:ext>
                  </a:extLst>
                </a:gridCol>
                <a:gridCol w="1462438">
                  <a:extLst>
                    <a:ext uri="{9D8B030D-6E8A-4147-A177-3AD203B41FA5}">
                      <a16:colId xmlns="" xmlns:a16="http://schemas.microsoft.com/office/drawing/2014/main" val="20004"/>
                    </a:ext>
                  </a:extLst>
                </a:gridCol>
              </a:tblGrid>
              <a:tr h="381522">
                <a:tc>
                  <a:txBody>
                    <a:bodyPr/>
                    <a:lstStyle/>
                    <a:p>
                      <a:pPr algn="l" rtl="0" fontAlgn="b"/>
                      <a:r>
                        <a:rPr lang="en-GB" sz="1800" b="1" i="0" u="none" strike="noStrike" dirty="0">
                          <a:solidFill>
                            <a:srgbClr val="FFFFFF"/>
                          </a:solidFill>
                          <a:effectLst/>
                          <a:latin typeface="Arial"/>
                        </a:rPr>
                        <a:t> </a:t>
                      </a:r>
                    </a:p>
                  </a:txBody>
                  <a:tcPr marL="7620" marR="7620" marT="7620" marB="0" anchor="b">
                    <a:lnL w="12700" cap="flat" cmpd="sng" algn="ctr">
                      <a:solidFill>
                        <a:srgbClr val="0F0F0F"/>
                      </a:solidFill>
                      <a:prstDash val="solid"/>
                      <a:round/>
                      <a:headEnd type="none" w="med" len="med"/>
                      <a:tailEnd type="none" w="med" len="med"/>
                    </a:lnL>
                    <a:lnR>
                      <a:noFill/>
                    </a:lnR>
                    <a:lnT w="12700" cap="flat" cmpd="sng" algn="ctr">
                      <a:solidFill>
                        <a:srgbClr val="0F0F0F"/>
                      </a:solidFill>
                      <a:prstDash val="solid"/>
                      <a:round/>
                      <a:headEnd type="none" w="med" len="med"/>
                      <a:tailEnd type="none" w="med" len="med"/>
                    </a:lnT>
                    <a:lnB>
                      <a:noFill/>
                    </a:lnB>
                    <a:solidFill>
                      <a:srgbClr val="005EB8"/>
                    </a:solidFill>
                  </a:tcPr>
                </a:tc>
                <a:tc gridSpan="2">
                  <a:txBody>
                    <a:bodyPr/>
                    <a:lstStyle/>
                    <a:p>
                      <a:pPr algn="ctr" rtl="0" fontAlgn="b"/>
                      <a:r>
                        <a:rPr lang="en-GB" sz="1800" b="1" i="0" u="none" strike="noStrike" dirty="0">
                          <a:solidFill>
                            <a:srgbClr val="FFFFFF"/>
                          </a:solidFill>
                          <a:effectLst/>
                          <a:latin typeface="Arial"/>
                        </a:rPr>
                        <a:t>Type 1 diabetes</a:t>
                      </a:r>
                    </a:p>
                  </a:txBody>
                  <a:tcPr marL="7620" marR="7620" marT="7620" marB="0" anchor="b">
                    <a:lnL>
                      <a:noFill/>
                    </a:lnL>
                    <a:lnR>
                      <a:noFill/>
                    </a:lnR>
                    <a:lnT w="12700" cap="flat" cmpd="sng" algn="ctr">
                      <a:solidFill>
                        <a:srgbClr val="0F0F0F"/>
                      </a:solidFill>
                      <a:prstDash val="solid"/>
                      <a:round/>
                      <a:headEnd type="none" w="med" len="med"/>
                      <a:tailEnd type="none" w="med" len="med"/>
                    </a:lnT>
                    <a:lnB>
                      <a:noFill/>
                    </a:lnB>
                    <a:solidFill>
                      <a:srgbClr val="005EB8"/>
                    </a:solidFill>
                  </a:tcPr>
                </a:tc>
                <a:tc hMerge="1">
                  <a:txBody>
                    <a:bodyPr/>
                    <a:lstStyle/>
                    <a:p>
                      <a:endParaRPr lang="en-GB"/>
                    </a:p>
                  </a:txBody>
                  <a:tcPr/>
                </a:tc>
                <a:tc gridSpan="2">
                  <a:txBody>
                    <a:bodyPr/>
                    <a:lstStyle/>
                    <a:p>
                      <a:pPr algn="ctr" rtl="0" fontAlgn="b"/>
                      <a:r>
                        <a:rPr lang="en-GB" sz="1800" b="1" i="0" u="none" strike="noStrike" dirty="0">
                          <a:solidFill>
                            <a:srgbClr val="FFFFFF"/>
                          </a:solidFill>
                          <a:effectLst/>
                          <a:latin typeface="Arial"/>
                        </a:rPr>
                        <a:t>Type 2 diabetes</a:t>
                      </a:r>
                    </a:p>
                  </a:txBody>
                  <a:tcPr marL="7620" marR="7620" marT="7620" marB="0" anchor="b">
                    <a:lnL>
                      <a:noFill/>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a:noFill/>
                    </a:lnB>
                    <a:solidFill>
                      <a:srgbClr val="005EB8"/>
                    </a:solidFill>
                  </a:tcPr>
                </a:tc>
                <a:tc hMerge="1">
                  <a:txBody>
                    <a:bodyPr/>
                    <a:lstStyle/>
                    <a:p>
                      <a:endParaRPr lang="en-GB"/>
                    </a:p>
                  </a:txBody>
                  <a:tcPr/>
                </a:tc>
                <a:extLst>
                  <a:ext uri="{0D108BD9-81ED-4DB2-BD59-A6C34878D82A}">
                    <a16:rowId xmlns="" xmlns:a16="http://schemas.microsoft.com/office/drawing/2014/main" val="10000"/>
                  </a:ext>
                </a:extLst>
              </a:tr>
              <a:tr h="257609">
                <a:tc>
                  <a:txBody>
                    <a:bodyPr/>
                    <a:lstStyle/>
                    <a:p>
                      <a:pPr algn="l" rtl="0" fontAlgn="b"/>
                      <a:r>
                        <a:rPr lang="en-GB" sz="1800" b="0" i="0" u="none" strike="noStrike" dirty="0">
                          <a:solidFill>
                            <a:srgbClr val="0F0F0F"/>
                          </a:solidFill>
                          <a:effectLst/>
                          <a:latin typeface="Arial"/>
                        </a:rPr>
                        <a:t> </a:t>
                      </a:r>
                    </a:p>
                  </a:txBody>
                  <a:tcPr marL="7620" marR="7620" marT="7620" marB="0" anchor="b">
                    <a:lnL w="12700" cap="flat" cmpd="sng" algn="ctr">
                      <a:solidFill>
                        <a:srgbClr val="0F0F0F"/>
                      </a:solidFill>
                      <a:prstDash val="solid"/>
                      <a:round/>
                      <a:headEnd type="none" w="med" len="med"/>
                      <a:tailEnd type="none" w="med" len="med"/>
                    </a:lnL>
                    <a:lnR>
                      <a:noFill/>
                    </a:lnR>
                    <a:lnT>
                      <a:noFill/>
                    </a:lnT>
                    <a:lnB>
                      <a:noFill/>
                    </a:lnB>
                    <a:solidFill>
                      <a:srgbClr val="005EB8"/>
                    </a:solidFill>
                  </a:tcPr>
                </a:tc>
                <a:tc>
                  <a:txBody>
                    <a:bodyPr/>
                    <a:lstStyle/>
                    <a:p>
                      <a:pPr algn="r" rtl="0" fontAlgn="b"/>
                      <a:r>
                        <a:rPr lang="en-GB" sz="1800" b="1" i="0" u="none" strike="noStrike" dirty="0">
                          <a:solidFill>
                            <a:srgbClr val="FFFFFF"/>
                          </a:solidFill>
                          <a:effectLst/>
                          <a:latin typeface="Arial"/>
                        </a:rPr>
                        <a:t>Number</a:t>
                      </a:r>
                    </a:p>
                  </a:txBody>
                  <a:tcPr marL="7620" marR="7620" marT="7620" marB="0" anchor="b">
                    <a:lnL>
                      <a:noFill/>
                    </a:lnL>
                    <a:lnR>
                      <a:noFill/>
                    </a:lnR>
                    <a:lnT>
                      <a:noFill/>
                    </a:lnT>
                    <a:lnB>
                      <a:noFill/>
                    </a:lnB>
                    <a:solidFill>
                      <a:srgbClr val="005EB8"/>
                    </a:solidFill>
                  </a:tcPr>
                </a:tc>
                <a:tc>
                  <a:txBody>
                    <a:bodyPr/>
                    <a:lstStyle/>
                    <a:p>
                      <a:pPr algn="r" rtl="0" fontAlgn="b"/>
                      <a:r>
                        <a:rPr lang="en-GB" sz="1800" b="1" i="0" u="none" strike="noStrike" dirty="0">
                          <a:solidFill>
                            <a:srgbClr val="FFFFFF"/>
                          </a:solidFill>
                          <a:effectLst/>
                          <a:latin typeface="Arial"/>
                        </a:rPr>
                        <a:t>percentage</a:t>
                      </a:r>
                    </a:p>
                  </a:txBody>
                  <a:tcPr marL="7620" marR="7620" marT="7620" marB="0" anchor="b">
                    <a:lnL>
                      <a:noFill/>
                    </a:lnL>
                    <a:lnR>
                      <a:noFill/>
                    </a:lnR>
                    <a:lnT>
                      <a:noFill/>
                    </a:lnT>
                    <a:lnB>
                      <a:noFill/>
                    </a:lnB>
                    <a:solidFill>
                      <a:srgbClr val="005EB8"/>
                    </a:solidFill>
                  </a:tcPr>
                </a:tc>
                <a:tc>
                  <a:txBody>
                    <a:bodyPr/>
                    <a:lstStyle/>
                    <a:p>
                      <a:pPr algn="r" rtl="0" fontAlgn="b"/>
                      <a:r>
                        <a:rPr lang="en-GB" sz="1800" b="1" i="0" u="none" strike="noStrike" dirty="0">
                          <a:solidFill>
                            <a:srgbClr val="FFFFFF"/>
                          </a:solidFill>
                          <a:effectLst/>
                          <a:latin typeface="Arial"/>
                        </a:rPr>
                        <a:t>Number</a:t>
                      </a:r>
                    </a:p>
                  </a:txBody>
                  <a:tcPr marL="7620" marR="7620" marT="7620" marB="0" anchor="b">
                    <a:lnL>
                      <a:noFill/>
                    </a:lnL>
                    <a:lnR>
                      <a:noFill/>
                    </a:lnR>
                    <a:lnT>
                      <a:noFill/>
                    </a:lnT>
                    <a:lnB>
                      <a:noFill/>
                    </a:lnB>
                    <a:solidFill>
                      <a:srgbClr val="005EB8"/>
                    </a:solidFill>
                  </a:tcPr>
                </a:tc>
                <a:tc>
                  <a:txBody>
                    <a:bodyPr/>
                    <a:lstStyle/>
                    <a:p>
                      <a:pPr algn="r" rtl="0" fontAlgn="b"/>
                      <a:r>
                        <a:rPr lang="en-GB" sz="1800" b="1" i="0" u="none" strike="noStrike" dirty="0">
                          <a:solidFill>
                            <a:srgbClr val="FFFFFF"/>
                          </a:solidFill>
                          <a:effectLst/>
                          <a:latin typeface="Arial"/>
                        </a:rPr>
                        <a:t>percentage</a:t>
                      </a:r>
                    </a:p>
                  </a:txBody>
                  <a:tcPr marL="7620" marR="7620" marT="7620" marB="0" anchor="b">
                    <a:lnL>
                      <a:noFill/>
                    </a:lnL>
                    <a:lnR w="12700" cap="flat" cmpd="sng" algn="ctr">
                      <a:solidFill>
                        <a:srgbClr val="0F0F0F"/>
                      </a:solidFill>
                      <a:prstDash val="solid"/>
                      <a:round/>
                      <a:headEnd type="none" w="med" len="med"/>
                      <a:tailEnd type="none" w="med" len="med"/>
                    </a:lnR>
                    <a:lnT>
                      <a:noFill/>
                    </a:lnT>
                    <a:lnB>
                      <a:noFill/>
                    </a:lnB>
                    <a:solidFill>
                      <a:srgbClr val="005EB8"/>
                    </a:solidFill>
                  </a:tcPr>
                </a:tc>
                <a:extLst>
                  <a:ext uri="{0D108BD9-81ED-4DB2-BD59-A6C34878D82A}">
                    <a16:rowId xmlns="" xmlns:a16="http://schemas.microsoft.com/office/drawing/2014/main" val="10001"/>
                  </a:ext>
                </a:extLst>
              </a:tr>
              <a:tr h="257609">
                <a:tc>
                  <a:txBody>
                    <a:bodyPr/>
                    <a:lstStyle/>
                    <a:p>
                      <a:pPr algn="l" rtl="0" fontAlgn="b"/>
                      <a:r>
                        <a:rPr lang="en-GB" sz="1800" b="0" i="0" u="none" strike="noStrike" dirty="0">
                          <a:solidFill>
                            <a:srgbClr val="424D58"/>
                          </a:solidFill>
                          <a:effectLst/>
                          <a:latin typeface="Arial"/>
                        </a:rPr>
                        <a:t>At least one admission</a:t>
                      </a:r>
                    </a:p>
                  </a:txBody>
                  <a:tcPr marL="7620" marR="7620" marT="7620" marB="0" anchor="b">
                    <a:lnL w="12700" cap="flat" cmpd="sng" algn="ctr">
                      <a:solidFill>
                        <a:srgbClr val="0F0F0F"/>
                      </a:solidFill>
                      <a:prstDash val="solid"/>
                      <a:round/>
                      <a:headEnd type="none" w="med" len="med"/>
                      <a:tailEnd type="none" w="med" len="med"/>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159</a:t>
                      </a:r>
                    </a:p>
                  </a:txBody>
                  <a:tcPr marL="7620" marR="7620" marT="7620" marB="0" anchor="b">
                    <a:lnL>
                      <a:noFill/>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9.7</a:t>
                      </a:r>
                    </a:p>
                  </a:txBody>
                  <a:tcPr marL="7620" marR="7620" marT="7620" marB="0" anchor="b">
                    <a:lnL>
                      <a:noFill/>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48</a:t>
                      </a:r>
                    </a:p>
                  </a:txBody>
                  <a:tcPr marL="7620" marR="7620" marT="7620" marB="0" anchor="b">
                    <a:lnL>
                      <a:noFill/>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3.2</a:t>
                      </a:r>
                    </a:p>
                  </a:txBody>
                  <a:tcPr marL="7620" marR="7620" marT="7620" marB="0" anchor="b">
                    <a:lnL>
                      <a:noFill/>
                    </a:lnL>
                    <a:lnR w="12700" cap="flat" cmpd="sng" algn="ctr">
                      <a:solidFill>
                        <a:srgbClr val="0F0F0F"/>
                      </a:solidFill>
                      <a:prstDash val="solid"/>
                      <a:round/>
                      <a:headEnd type="none" w="med" len="med"/>
                      <a:tailEnd type="none" w="med" len="med"/>
                    </a:lnR>
                    <a:lnT>
                      <a:noFill/>
                    </a:lnT>
                    <a:lnB>
                      <a:noFill/>
                    </a:lnB>
                    <a:solidFill>
                      <a:srgbClr val="F8F8F8"/>
                    </a:solidFill>
                  </a:tcPr>
                </a:tc>
                <a:extLst>
                  <a:ext uri="{0D108BD9-81ED-4DB2-BD59-A6C34878D82A}">
                    <a16:rowId xmlns="" xmlns:a16="http://schemas.microsoft.com/office/drawing/2014/main" val="10002"/>
                  </a:ext>
                </a:extLst>
              </a:tr>
              <a:tr h="264388">
                <a:tc>
                  <a:txBody>
                    <a:bodyPr/>
                    <a:lstStyle/>
                    <a:p>
                      <a:pPr algn="l" rtl="0" fontAlgn="b"/>
                      <a:r>
                        <a:rPr lang="en-GB" sz="1800" b="0" i="0" u="none" strike="noStrike" dirty="0">
                          <a:solidFill>
                            <a:srgbClr val="424D58"/>
                          </a:solidFill>
                          <a:effectLst/>
                          <a:latin typeface="Arial"/>
                        </a:rPr>
                        <a:t>No admissions recorded</a:t>
                      </a:r>
                    </a:p>
                  </a:txBody>
                  <a:tcPr marL="7620" marR="7620" marT="7620" marB="0" anchor="b">
                    <a:lnL w="12700" cap="flat" cmpd="sng" algn="ctr">
                      <a:solidFill>
                        <a:srgbClr val="0F0F0F"/>
                      </a:solidFill>
                      <a:prstDash val="solid"/>
                      <a:round/>
                      <a:headEnd type="none" w="med" len="med"/>
                      <a:tailEnd type="none" w="med" len="med"/>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1477</a:t>
                      </a:r>
                    </a:p>
                  </a:txBody>
                  <a:tcPr marL="7620" marR="7620" marT="7620" marB="0" anchor="b">
                    <a:lnL>
                      <a:noFill/>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90.3</a:t>
                      </a:r>
                    </a:p>
                  </a:txBody>
                  <a:tcPr marL="7620" marR="7620" marT="7620" marB="0" anchor="b">
                    <a:lnL>
                      <a:noFill/>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1447</a:t>
                      </a:r>
                    </a:p>
                  </a:txBody>
                  <a:tcPr marL="7620" marR="7620" marT="7620" marB="0" anchor="b">
                    <a:lnL>
                      <a:noFill/>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96.8</a:t>
                      </a:r>
                    </a:p>
                  </a:txBody>
                  <a:tcPr marL="7620" marR="7620" marT="7620" marB="0" anchor="b">
                    <a:lnL>
                      <a:noFill/>
                    </a:lnL>
                    <a:lnR w="12700" cap="flat" cmpd="sng" algn="ctr">
                      <a:solidFill>
                        <a:srgbClr val="0F0F0F"/>
                      </a:solidFill>
                      <a:prstDash val="solid"/>
                      <a:round/>
                      <a:headEnd type="none" w="med" len="med"/>
                      <a:tailEnd type="none" w="med" len="med"/>
                    </a:lnR>
                    <a:lnT>
                      <a:noFill/>
                    </a:lnT>
                    <a:lnB w="12700" cap="flat" cmpd="sng" algn="ctr">
                      <a:solidFill>
                        <a:srgbClr val="0F0F0F"/>
                      </a:solidFill>
                      <a:prstDash val="solid"/>
                      <a:round/>
                      <a:headEnd type="none" w="med" len="med"/>
                      <a:tailEnd type="none" w="med" len="med"/>
                    </a:lnB>
                    <a:solidFill>
                      <a:srgbClr val="F8F8F8"/>
                    </a:solidFill>
                  </a:tcPr>
                </a:tc>
                <a:extLst>
                  <a:ext uri="{0D108BD9-81ED-4DB2-BD59-A6C34878D82A}">
                    <a16:rowId xmlns="" xmlns:a16="http://schemas.microsoft.com/office/drawing/2014/main"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84465380"/>
              </p:ext>
            </p:extLst>
          </p:nvPr>
        </p:nvGraphicFramePr>
        <p:xfrm>
          <a:off x="324000" y="4221088"/>
          <a:ext cx="8001198" cy="1165860"/>
        </p:xfrm>
        <a:graphic>
          <a:graphicData uri="http://schemas.openxmlformats.org/drawingml/2006/table">
            <a:tbl>
              <a:tblPr firstRow="1"/>
              <a:tblGrid>
                <a:gridCol w="2895798">
                  <a:extLst>
                    <a:ext uri="{9D8B030D-6E8A-4147-A177-3AD203B41FA5}">
                      <a16:colId xmlns="" xmlns:a16="http://schemas.microsoft.com/office/drawing/2014/main" val="20000"/>
                    </a:ext>
                  </a:extLst>
                </a:gridCol>
                <a:gridCol w="1206500">
                  <a:extLst>
                    <a:ext uri="{9D8B030D-6E8A-4147-A177-3AD203B41FA5}">
                      <a16:colId xmlns="" xmlns:a16="http://schemas.microsoft.com/office/drawing/2014/main" val="20001"/>
                    </a:ext>
                  </a:extLst>
                </a:gridCol>
                <a:gridCol w="1358900">
                  <a:extLst>
                    <a:ext uri="{9D8B030D-6E8A-4147-A177-3AD203B41FA5}">
                      <a16:colId xmlns="" xmlns:a16="http://schemas.microsoft.com/office/drawing/2014/main" val="20002"/>
                    </a:ext>
                  </a:extLst>
                </a:gridCol>
                <a:gridCol w="1054100">
                  <a:extLst>
                    <a:ext uri="{9D8B030D-6E8A-4147-A177-3AD203B41FA5}">
                      <a16:colId xmlns="" xmlns:a16="http://schemas.microsoft.com/office/drawing/2014/main" val="20003"/>
                    </a:ext>
                  </a:extLst>
                </a:gridCol>
                <a:gridCol w="1485900">
                  <a:extLst>
                    <a:ext uri="{9D8B030D-6E8A-4147-A177-3AD203B41FA5}">
                      <a16:colId xmlns="" xmlns:a16="http://schemas.microsoft.com/office/drawing/2014/main" val="20004"/>
                    </a:ext>
                  </a:extLst>
                </a:gridCol>
              </a:tblGrid>
              <a:tr h="289560">
                <a:tc>
                  <a:txBody>
                    <a:bodyPr/>
                    <a:lstStyle/>
                    <a:p>
                      <a:pPr algn="l" rtl="0" fontAlgn="b"/>
                      <a:r>
                        <a:rPr lang="en-GB" sz="1800" b="1" i="0" u="none" strike="noStrike" dirty="0">
                          <a:solidFill>
                            <a:srgbClr val="FFFFFF"/>
                          </a:solidFill>
                          <a:effectLst/>
                          <a:latin typeface="Arial"/>
                        </a:rPr>
                        <a:t> </a:t>
                      </a:r>
                    </a:p>
                  </a:txBody>
                  <a:tcPr marL="7620" marR="7620" marT="7620" marB="0" anchor="b">
                    <a:lnL w="12700" cap="flat" cmpd="sng" algn="ctr">
                      <a:solidFill>
                        <a:srgbClr val="0F0F0F"/>
                      </a:solidFill>
                      <a:prstDash val="solid"/>
                      <a:round/>
                      <a:headEnd type="none" w="med" len="med"/>
                      <a:tailEnd type="none" w="med" len="med"/>
                    </a:lnL>
                    <a:lnR>
                      <a:noFill/>
                    </a:lnR>
                    <a:lnT w="12700" cap="flat" cmpd="sng" algn="ctr">
                      <a:solidFill>
                        <a:srgbClr val="0F0F0F"/>
                      </a:solidFill>
                      <a:prstDash val="solid"/>
                      <a:round/>
                      <a:headEnd type="none" w="med" len="med"/>
                      <a:tailEnd type="none" w="med" len="med"/>
                    </a:lnT>
                    <a:lnB>
                      <a:noFill/>
                    </a:lnB>
                    <a:solidFill>
                      <a:srgbClr val="005EB8"/>
                    </a:solidFill>
                  </a:tcPr>
                </a:tc>
                <a:tc gridSpan="2">
                  <a:txBody>
                    <a:bodyPr/>
                    <a:lstStyle/>
                    <a:p>
                      <a:pPr algn="ctr" rtl="0" fontAlgn="b"/>
                      <a:r>
                        <a:rPr lang="en-GB" sz="1800" b="1" i="0" u="none" strike="noStrike" dirty="0">
                          <a:solidFill>
                            <a:srgbClr val="FFFFFF"/>
                          </a:solidFill>
                          <a:effectLst/>
                          <a:latin typeface="Arial"/>
                        </a:rPr>
                        <a:t>Type 1 diabetes</a:t>
                      </a:r>
                    </a:p>
                  </a:txBody>
                  <a:tcPr marL="7620" marR="7620" marT="7620" marB="0" anchor="b">
                    <a:lnL>
                      <a:noFill/>
                    </a:lnL>
                    <a:lnR>
                      <a:noFill/>
                    </a:lnR>
                    <a:lnT w="12700" cap="flat" cmpd="sng" algn="ctr">
                      <a:solidFill>
                        <a:srgbClr val="0F0F0F"/>
                      </a:solidFill>
                      <a:prstDash val="solid"/>
                      <a:round/>
                      <a:headEnd type="none" w="med" len="med"/>
                      <a:tailEnd type="none" w="med" len="med"/>
                    </a:lnT>
                    <a:lnB>
                      <a:noFill/>
                    </a:lnB>
                    <a:solidFill>
                      <a:srgbClr val="005EB8"/>
                    </a:solidFill>
                  </a:tcPr>
                </a:tc>
                <a:tc hMerge="1">
                  <a:txBody>
                    <a:bodyPr/>
                    <a:lstStyle/>
                    <a:p>
                      <a:endParaRPr lang="en-GB"/>
                    </a:p>
                  </a:txBody>
                  <a:tcPr/>
                </a:tc>
                <a:tc gridSpan="2">
                  <a:txBody>
                    <a:bodyPr/>
                    <a:lstStyle/>
                    <a:p>
                      <a:pPr algn="ctr" rtl="0" fontAlgn="b"/>
                      <a:r>
                        <a:rPr lang="en-GB" sz="1800" b="1" i="0" u="none" strike="noStrike" dirty="0">
                          <a:solidFill>
                            <a:srgbClr val="FFFFFF"/>
                          </a:solidFill>
                          <a:effectLst/>
                          <a:latin typeface="Arial"/>
                        </a:rPr>
                        <a:t>Type 2 diabetes</a:t>
                      </a:r>
                    </a:p>
                  </a:txBody>
                  <a:tcPr marL="7620" marR="7620" marT="7620" marB="0" anchor="b">
                    <a:lnL>
                      <a:noFill/>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a:noFill/>
                    </a:lnB>
                    <a:solidFill>
                      <a:srgbClr val="005EB8"/>
                    </a:solidFill>
                  </a:tcPr>
                </a:tc>
                <a:tc hMerge="1">
                  <a:txBody>
                    <a:bodyPr/>
                    <a:lstStyle/>
                    <a:p>
                      <a:endParaRPr lang="en-GB"/>
                    </a:p>
                  </a:txBody>
                  <a:tcPr/>
                </a:tc>
                <a:extLst>
                  <a:ext uri="{0D108BD9-81ED-4DB2-BD59-A6C34878D82A}">
                    <a16:rowId xmlns="" xmlns:a16="http://schemas.microsoft.com/office/drawing/2014/main" val="10000"/>
                  </a:ext>
                </a:extLst>
              </a:tr>
              <a:tr h="289560">
                <a:tc>
                  <a:txBody>
                    <a:bodyPr/>
                    <a:lstStyle/>
                    <a:p>
                      <a:pPr algn="l" rtl="0" fontAlgn="b"/>
                      <a:r>
                        <a:rPr lang="en-GB" sz="1800" b="0" i="0" u="none" strike="noStrike" dirty="0">
                          <a:solidFill>
                            <a:srgbClr val="0F0F0F"/>
                          </a:solidFill>
                          <a:effectLst/>
                          <a:latin typeface="Arial"/>
                        </a:rPr>
                        <a:t> </a:t>
                      </a:r>
                    </a:p>
                  </a:txBody>
                  <a:tcPr marL="7620" marR="7620" marT="7620" marB="0" anchor="b">
                    <a:lnL w="12700" cap="flat" cmpd="sng" algn="ctr">
                      <a:solidFill>
                        <a:srgbClr val="0F0F0F"/>
                      </a:solidFill>
                      <a:prstDash val="solid"/>
                      <a:round/>
                      <a:headEnd type="none" w="med" len="med"/>
                      <a:tailEnd type="none" w="med" len="med"/>
                    </a:lnL>
                    <a:lnR>
                      <a:noFill/>
                    </a:lnR>
                    <a:lnT>
                      <a:noFill/>
                    </a:lnT>
                    <a:lnB>
                      <a:noFill/>
                    </a:lnB>
                    <a:solidFill>
                      <a:srgbClr val="005EB8"/>
                    </a:solidFill>
                  </a:tcPr>
                </a:tc>
                <a:tc>
                  <a:txBody>
                    <a:bodyPr/>
                    <a:lstStyle/>
                    <a:p>
                      <a:pPr algn="r" rtl="0" fontAlgn="b"/>
                      <a:r>
                        <a:rPr lang="en-GB" sz="1800" b="1" i="0" u="none" strike="noStrike" dirty="0">
                          <a:solidFill>
                            <a:srgbClr val="FFFFFF"/>
                          </a:solidFill>
                          <a:effectLst/>
                          <a:latin typeface="Arial"/>
                        </a:rPr>
                        <a:t>Number</a:t>
                      </a:r>
                    </a:p>
                  </a:txBody>
                  <a:tcPr marL="7620" marR="7620" marT="7620" marB="0" anchor="b">
                    <a:lnL>
                      <a:noFill/>
                    </a:lnL>
                    <a:lnR>
                      <a:noFill/>
                    </a:lnR>
                    <a:lnT>
                      <a:noFill/>
                    </a:lnT>
                    <a:lnB>
                      <a:noFill/>
                    </a:lnB>
                    <a:solidFill>
                      <a:srgbClr val="005EB8"/>
                    </a:solidFill>
                  </a:tcPr>
                </a:tc>
                <a:tc>
                  <a:txBody>
                    <a:bodyPr/>
                    <a:lstStyle/>
                    <a:p>
                      <a:pPr algn="r" rtl="0" fontAlgn="b"/>
                      <a:r>
                        <a:rPr lang="en-GB" sz="1800" b="1" i="0" u="none" strike="noStrike" dirty="0">
                          <a:solidFill>
                            <a:srgbClr val="FFFFFF"/>
                          </a:solidFill>
                          <a:effectLst/>
                          <a:latin typeface="Arial"/>
                        </a:rPr>
                        <a:t>percentage</a:t>
                      </a:r>
                    </a:p>
                  </a:txBody>
                  <a:tcPr marL="7620" marR="7620" marT="7620" marB="0" anchor="b">
                    <a:lnL>
                      <a:noFill/>
                    </a:lnL>
                    <a:lnR>
                      <a:noFill/>
                    </a:lnR>
                    <a:lnT>
                      <a:noFill/>
                    </a:lnT>
                    <a:lnB>
                      <a:noFill/>
                    </a:lnB>
                    <a:solidFill>
                      <a:srgbClr val="005EB8"/>
                    </a:solidFill>
                  </a:tcPr>
                </a:tc>
                <a:tc>
                  <a:txBody>
                    <a:bodyPr/>
                    <a:lstStyle/>
                    <a:p>
                      <a:pPr algn="r" rtl="0" fontAlgn="b"/>
                      <a:r>
                        <a:rPr lang="en-GB" sz="1800" b="1" i="0" u="none" strike="noStrike" dirty="0">
                          <a:solidFill>
                            <a:srgbClr val="FFFFFF"/>
                          </a:solidFill>
                          <a:effectLst/>
                          <a:latin typeface="Arial"/>
                        </a:rPr>
                        <a:t>Number</a:t>
                      </a:r>
                    </a:p>
                  </a:txBody>
                  <a:tcPr marL="7620" marR="7620" marT="7620" marB="0" anchor="b">
                    <a:lnL>
                      <a:noFill/>
                    </a:lnL>
                    <a:lnR>
                      <a:noFill/>
                    </a:lnR>
                    <a:lnT>
                      <a:noFill/>
                    </a:lnT>
                    <a:lnB>
                      <a:noFill/>
                    </a:lnB>
                    <a:solidFill>
                      <a:srgbClr val="005EB8"/>
                    </a:solidFill>
                  </a:tcPr>
                </a:tc>
                <a:tc>
                  <a:txBody>
                    <a:bodyPr/>
                    <a:lstStyle/>
                    <a:p>
                      <a:pPr algn="r" rtl="0" fontAlgn="b"/>
                      <a:r>
                        <a:rPr lang="en-GB" sz="1800" b="1" i="0" u="none" strike="noStrike" dirty="0">
                          <a:solidFill>
                            <a:srgbClr val="FFFFFF"/>
                          </a:solidFill>
                          <a:effectLst/>
                          <a:latin typeface="Arial"/>
                        </a:rPr>
                        <a:t>percentage</a:t>
                      </a:r>
                    </a:p>
                  </a:txBody>
                  <a:tcPr marL="7620" marR="7620" marT="7620" marB="0" anchor="b">
                    <a:lnL>
                      <a:noFill/>
                    </a:lnL>
                    <a:lnR w="12700" cap="flat" cmpd="sng" algn="ctr">
                      <a:solidFill>
                        <a:srgbClr val="0F0F0F"/>
                      </a:solidFill>
                      <a:prstDash val="solid"/>
                      <a:round/>
                      <a:headEnd type="none" w="med" len="med"/>
                      <a:tailEnd type="none" w="med" len="med"/>
                    </a:lnR>
                    <a:lnT>
                      <a:noFill/>
                    </a:lnT>
                    <a:lnB>
                      <a:noFill/>
                    </a:lnB>
                    <a:solidFill>
                      <a:srgbClr val="005EB8"/>
                    </a:solidFill>
                  </a:tcPr>
                </a:tc>
                <a:extLst>
                  <a:ext uri="{0D108BD9-81ED-4DB2-BD59-A6C34878D82A}">
                    <a16:rowId xmlns="" xmlns:a16="http://schemas.microsoft.com/office/drawing/2014/main" val="10001"/>
                  </a:ext>
                </a:extLst>
              </a:tr>
              <a:tr h="289560">
                <a:tc>
                  <a:txBody>
                    <a:bodyPr/>
                    <a:lstStyle/>
                    <a:p>
                      <a:pPr algn="l" rtl="0" fontAlgn="b"/>
                      <a:r>
                        <a:rPr lang="en-GB" sz="1800" b="0" i="0" u="none" strike="noStrike" dirty="0">
                          <a:solidFill>
                            <a:srgbClr val="424D58"/>
                          </a:solidFill>
                          <a:effectLst/>
                          <a:latin typeface="Arial"/>
                        </a:rPr>
                        <a:t>At least one admission</a:t>
                      </a:r>
                    </a:p>
                  </a:txBody>
                  <a:tcPr marL="7620" marR="7620" marT="7620" marB="0" anchor="b">
                    <a:lnL w="12700" cap="flat" cmpd="sng" algn="ctr">
                      <a:solidFill>
                        <a:srgbClr val="0F0F0F"/>
                      </a:solidFill>
                      <a:prstDash val="solid"/>
                      <a:round/>
                      <a:headEnd type="none" w="med" len="med"/>
                      <a:tailEnd type="none" w="med" len="med"/>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44</a:t>
                      </a:r>
                    </a:p>
                  </a:txBody>
                  <a:tcPr marL="7620" marR="7620" marT="7620" marB="0" anchor="b">
                    <a:lnL>
                      <a:noFill/>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2.7</a:t>
                      </a:r>
                    </a:p>
                  </a:txBody>
                  <a:tcPr marL="7620" marR="7620" marT="7620" marB="0" anchor="b">
                    <a:lnL>
                      <a:noFill/>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4</a:t>
                      </a:r>
                    </a:p>
                  </a:txBody>
                  <a:tcPr marL="7620" marR="7620" marT="7620" marB="0" anchor="b">
                    <a:lnL>
                      <a:noFill/>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0.3</a:t>
                      </a:r>
                    </a:p>
                  </a:txBody>
                  <a:tcPr marL="7620" marR="7620" marT="7620" marB="0" anchor="b">
                    <a:lnL>
                      <a:noFill/>
                    </a:lnL>
                    <a:lnR w="12700" cap="flat" cmpd="sng" algn="ctr">
                      <a:solidFill>
                        <a:srgbClr val="0F0F0F"/>
                      </a:solidFill>
                      <a:prstDash val="solid"/>
                      <a:round/>
                      <a:headEnd type="none" w="med" len="med"/>
                      <a:tailEnd type="none" w="med" len="med"/>
                    </a:lnR>
                    <a:lnT>
                      <a:noFill/>
                    </a:lnT>
                    <a:lnB>
                      <a:noFill/>
                    </a:lnB>
                    <a:solidFill>
                      <a:srgbClr val="F8F8F8"/>
                    </a:solidFill>
                  </a:tcPr>
                </a:tc>
                <a:extLst>
                  <a:ext uri="{0D108BD9-81ED-4DB2-BD59-A6C34878D82A}">
                    <a16:rowId xmlns="" xmlns:a16="http://schemas.microsoft.com/office/drawing/2014/main" val="10002"/>
                  </a:ext>
                </a:extLst>
              </a:tr>
              <a:tr h="297180">
                <a:tc>
                  <a:txBody>
                    <a:bodyPr/>
                    <a:lstStyle/>
                    <a:p>
                      <a:pPr algn="l" rtl="0" fontAlgn="b"/>
                      <a:r>
                        <a:rPr lang="en-GB" sz="1800" b="0" i="0" u="none" strike="noStrike" dirty="0">
                          <a:solidFill>
                            <a:srgbClr val="424D58"/>
                          </a:solidFill>
                          <a:effectLst/>
                          <a:latin typeface="Arial"/>
                        </a:rPr>
                        <a:t>No admissions recorded</a:t>
                      </a:r>
                    </a:p>
                  </a:txBody>
                  <a:tcPr marL="7620" marR="7620" marT="7620" marB="0" anchor="b">
                    <a:lnL w="12700" cap="flat" cmpd="sng" algn="ctr">
                      <a:solidFill>
                        <a:srgbClr val="0F0F0F"/>
                      </a:solidFill>
                      <a:prstDash val="solid"/>
                      <a:round/>
                      <a:headEnd type="none" w="med" len="med"/>
                      <a:tailEnd type="none" w="med" len="med"/>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1592</a:t>
                      </a:r>
                    </a:p>
                  </a:txBody>
                  <a:tcPr marL="7620" marR="7620" marT="7620" marB="0" anchor="b">
                    <a:lnL>
                      <a:noFill/>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97.3</a:t>
                      </a:r>
                    </a:p>
                  </a:txBody>
                  <a:tcPr marL="7620" marR="7620" marT="7620" marB="0" anchor="b">
                    <a:lnL>
                      <a:noFill/>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1491</a:t>
                      </a:r>
                    </a:p>
                  </a:txBody>
                  <a:tcPr marL="7620" marR="7620" marT="7620" marB="0" anchor="b">
                    <a:lnL>
                      <a:noFill/>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99.7</a:t>
                      </a:r>
                    </a:p>
                  </a:txBody>
                  <a:tcPr marL="7620" marR="7620" marT="7620" marB="0" anchor="b">
                    <a:lnL>
                      <a:noFill/>
                    </a:lnL>
                    <a:lnR w="12700" cap="flat" cmpd="sng" algn="ctr">
                      <a:solidFill>
                        <a:srgbClr val="0F0F0F"/>
                      </a:solidFill>
                      <a:prstDash val="solid"/>
                      <a:round/>
                      <a:headEnd type="none" w="med" len="med"/>
                      <a:tailEnd type="none" w="med" len="med"/>
                    </a:lnR>
                    <a:lnT>
                      <a:noFill/>
                    </a:lnT>
                    <a:lnB w="12700" cap="flat" cmpd="sng" algn="ctr">
                      <a:solidFill>
                        <a:srgbClr val="0F0F0F"/>
                      </a:solidFill>
                      <a:prstDash val="solid"/>
                      <a:round/>
                      <a:headEnd type="none" w="med" len="med"/>
                      <a:tailEnd type="none" w="med" len="med"/>
                    </a:lnB>
                    <a:solidFill>
                      <a:srgbClr val="F8F8F8"/>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405945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8496944" cy="706091"/>
          </a:xfrm>
        </p:spPr>
        <p:txBody>
          <a:bodyPr>
            <a:noAutofit/>
          </a:bodyPr>
          <a:lstStyle/>
          <a:p>
            <a:r>
              <a:rPr lang="en-GB" sz="3300" dirty="0"/>
              <a:t>Maternal outcomes during pregnancy - comment</a:t>
            </a:r>
          </a:p>
        </p:txBody>
      </p:sp>
      <p:sp>
        <p:nvSpPr>
          <p:cNvPr id="3" name="Content Placeholder 2"/>
          <p:cNvSpPr>
            <a:spLocks noGrp="1"/>
          </p:cNvSpPr>
          <p:nvPr>
            <p:ph idx="1"/>
          </p:nvPr>
        </p:nvSpPr>
        <p:spPr>
          <a:xfrm>
            <a:off x="323528" y="1432800"/>
            <a:ext cx="8568952" cy="5164551"/>
          </a:xfrm>
        </p:spPr>
        <p:txBody>
          <a:bodyPr>
            <a:noAutofit/>
          </a:bodyPr>
          <a:lstStyle/>
          <a:p>
            <a:r>
              <a:rPr lang="en-GB" sz="2200" dirty="0"/>
              <a:t>Hypoglycaemia carries significant risks for pregnant women, and pregnancies complicated by diabetic ketoacidosis are associated with increased rates of perinatal morbidity and mortality</a:t>
            </a:r>
            <a:r>
              <a:rPr lang="en-GB" sz="2200" baseline="30000" dirty="0"/>
              <a:t>4</a:t>
            </a:r>
            <a:r>
              <a:rPr lang="en-GB" sz="2200" dirty="0"/>
              <a:t>. </a:t>
            </a:r>
          </a:p>
          <a:p>
            <a:pPr>
              <a:spcBef>
                <a:spcPts val="1800"/>
              </a:spcBef>
            </a:pPr>
            <a:r>
              <a:rPr lang="en-GB" sz="2200" dirty="0"/>
              <a:t>Among women with Type 1 diabetes:</a:t>
            </a:r>
          </a:p>
          <a:p>
            <a:pPr lvl="1">
              <a:buFontTx/>
              <a:buChar char="-"/>
            </a:pPr>
            <a:r>
              <a:rPr lang="en-GB" sz="2200" dirty="0"/>
              <a:t>Almost one in ten had at least one hospital admission with hypoglycaemia </a:t>
            </a:r>
          </a:p>
          <a:p>
            <a:pPr lvl="1">
              <a:buFontTx/>
              <a:buChar char="-"/>
            </a:pPr>
            <a:r>
              <a:rPr lang="en-GB" sz="2200" dirty="0"/>
              <a:t>Around one in forty women were admitted to hospital with DKA</a:t>
            </a:r>
          </a:p>
          <a:p>
            <a:pPr lvl="1">
              <a:buFontTx/>
              <a:buChar char="-"/>
            </a:pPr>
            <a:r>
              <a:rPr lang="en-GB" sz="2200" dirty="0"/>
              <a:t>These proportions have not changed between 2014 and 2015</a:t>
            </a:r>
          </a:p>
          <a:p>
            <a:pPr>
              <a:spcBef>
                <a:spcPts val="1800"/>
              </a:spcBef>
            </a:pPr>
            <a:r>
              <a:rPr lang="en-GB" sz="2200" dirty="0"/>
              <a:t>Both hypoglycaemia and ketoacidosis should be preventable risks to women with diabetes and their babies. </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48</a:t>
            </a:fld>
            <a:endParaRPr lang="en-GB" dirty="0">
              <a:solidFill>
                <a:srgbClr val="424D58"/>
              </a:solidFill>
            </a:endParaRPr>
          </a:p>
        </p:txBody>
      </p:sp>
      <p:sp>
        <p:nvSpPr>
          <p:cNvPr id="5" name="TextBox 4"/>
          <p:cNvSpPr txBox="1"/>
          <p:nvPr/>
        </p:nvSpPr>
        <p:spPr>
          <a:xfrm>
            <a:off x="323528" y="6444000"/>
            <a:ext cx="3672408" cy="307777"/>
          </a:xfrm>
          <a:prstGeom prst="rect">
            <a:avLst/>
          </a:prstGeom>
          <a:noFill/>
        </p:spPr>
        <p:txBody>
          <a:bodyPr wrap="square" rtlCol="0">
            <a:spAutoFit/>
          </a:bodyPr>
          <a:lstStyle/>
          <a:p>
            <a:r>
              <a:rPr lang="en-GB" sz="1400" baseline="30000" dirty="0">
                <a:solidFill>
                  <a:srgbClr val="424D58"/>
                </a:solidFill>
              </a:rPr>
              <a:t>4 </a:t>
            </a:r>
            <a:r>
              <a:rPr lang="en-GB" sz="1400" dirty="0">
                <a:solidFill>
                  <a:srgbClr val="424D58"/>
                </a:solidFill>
              </a:rPr>
              <a:t>See References section. </a:t>
            </a:r>
            <a:endParaRPr lang="en-GB" sz="1400" baseline="30000" dirty="0">
              <a:solidFill>
                <a:srgbClr val="424D58"/>
              </a:solidFill>
            </a:endParaRPr>
          </a:p>
        </p:txBody>
      </p:sp>
    </p:spTree>
    <p:extLst>
      <p:ext uri="{BB962C8B-B14F-4D97-AF65-F5344CB8AC3E}">
        <p14:creationId xmlns:p14="http://schemas.microsoft.com/office/powerpoint/2010/main" val="2375931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747" y="288000"/>
            <a:ext cx="8712968" cy="1200091"/>
          </a:xfrm>
        </p:spPr>
        <p:txBody>
          <a:bodyPr>
            <a:normAutofit/>
          </a:bodyPr>
          <a:lstStyle/>
          <a:p>
            <a:r>
              <a:rPr lang="en-GB" sz="3300" dirty="0"/>
              <a:t>National Pregnancy in Diabetes Audit 2016</a:t>
            </a:r>
          </a:p>
        </p:txBody>
      </p:sp>
      <p:sp>
        <p:nvSpPr>
          <p:cNvPr id="3" name="Content Placeholder 2"/>
          <p:cNvSpPr>
            <a:spLocks noGrp="1"/>
          </p:cNvSpPr>
          <p:nvPr>
            <p:ph idx="1"/>
          </p:nvPr>
        </p:nvSpPr>
        <p:spPr>
          <a:xfrm>
            <a:off x="306643" y="1188000"/>
            <a:ext cx="8003232" cy="504056"/>
          </a:xfrm>
        </p:spPr>
        <p:txBody>
          <a:bodyPr>
            <a:noAutofit/>
          </a:bodyPr>
          <a:lstStyle/>
          <a:p>
            <a:r>
              <a:rPr lang="en-GB" sz="4000" dirty="0"/>
              <a:t>Timing and mode of birth </a:t>
            </a:r>
          </a:p>
          <a:p>
            <a:endParaRPr lang="en-GB" sz="4000" dirty="0"/>
          </a:p>
        </p:txBody>
      </p:sp>
      <p:sp>
        <p:nvSpPr>
          <p:cNvPr id="5" name="TextBox 4"/>
          <p:cNvSpPr txBox="1"/>
          <p:nvPr/>
        </p:nvSpPr>
        <p:spPr>
          <a:xfrm>
            <a:off x="540000" y="2204864"/>
            <a:ext cx="7941238" cy="15081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rgbClr val="FFFFFF"/>
                </a:solidFill>
              </a:rPr>
              <a:t>Gestation length</a:t>
            </a:r>
          </a:p>
          <a:p>
            <a:pPr marL="285750" indent="-285750">
              <a:spcAft>
                <a:spcPts val="1200"/>
              </a:spcAft>
              <a:buFont typeface="Arial" panose="020B0604020202020204" pitchFamily="34" charset="0"/>
              <a:buChar char="•"/>
            </a:pPr>
            <a:r>
              <a:rPr lang="en-GB" sz="2400" dirty="0">
                <a:solidFill>
                  <a:srgbClr val="FFFFFF"/>
                </a:solidFill>
              </a:rPr>
              <a:t>Onset of labour</a:t>
            </a:r>
          </a:p>
          <a:p>
            <a:pPr marL="285750" indent="-285750">
              <a:spcAft>
                <a:spcPts val="1200"/>
              </a:spcAft>
              <a:buFont typeface="Arial" panose="020B0604020202020204" pitchFamily="34" charset="0"/>
              <a:buChar char="•"/>
            </a:pPr>
            <a:r>
              <a:rPr lang="en-GB" sz="2400" dirty="0">
                <a:solidFill>
                  <a:srgbClr val="FFFFFF"/>
                </a:solidFill>
              </a:rPr>
              <a:t>Mode of delivery</a:t>
            </a:r>
          </a:p>
        </p:txBody>
      </p:sp>
    </p:spTree>
    <p:extLst>
      <p:ext uri="{BB962C8B-B14F-4D97-AF65-F5344CB8AC3E}">
        <p14:creationId xmlns:p14="http://schemas.microsoft.com/office/powerpoint/2010/main" val="418102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5</a:t>
            </a:fld>
            <a:endParaRPr lang="en-GB" dirty="0">
              <a:solidFill>
                <a:srgbClr val="424D58"/>
              </a:solidFill>
            </a:endParaRPr>
          </a:p>
        </p:txBody>
      </p:sp>
      <p:sp>
        <p:nvSpPr>
          <p:cNvPr id="6" name="Rectangular Callout 5"/>
          <p:cNvSpPr/>
          <p:nvPr/>
        </p:nvSpPr>
        <p:spPr>
          <a:xfrm>
            <a:off x="539552" y="1268760"/>
            <a:ext cx="8352928" cy="1440160"/>
          </a:xfrm>
          <a:prstGeom prst="wedge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 name="Rectangular Callout 6"/>
          <p:cNvSpPr/>
          <p:nvPr/>
        </p:nvSpPr>
        <p:spPr>
          <a:xfrm>
            <a:off x="323528" y="506934"/>
            <a:ext cx="8424936" cy="1477328"/>
          </a:xfrm>
          <a:prstGeom prst="wedgeRectCallout">
            <a:avLst>
              <a:gd name="adj1" fmla="val -11923"/>
              <a:gd name="adj2" fmla="val 594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3" name="Rectangular Callout 2"/>
          <p:cNvSpPr/>
          <p:nvPr/>
        </p:nvSpPr>
        <p:spPr>
          <a:xfrm>
            <a:off x="306301" y="4509120"/>
            <a:ext cx="8410305" cy="1008112"/>
          </a:xfrm>
          <a:custGeom>
            <a:avLst/>
            <a:gdLst>
              <a:gd name="connsiteX0" fmla="*/ 0 w 8884727"/>
              <a:gd name="connsiteY0" fmla="*/ 0 h 1643283"/>
              <a:gd name="connsiteX1" fmla="*/ 1480788 w 8884727"/>
              <a:gd name="connsiteY1" fmla="*/ 0 h 1643283"/>
              <a:gd name="connsiteX2" fmla="*/ 1480788 w 8884727"/>
              <a:gd name="connsiteY2" fmla="*/ 0 h 1643283"/>
              <a:gd name="connsiteX3" fmla="*/ 3701970 w 8884727"/>
              <a:gd name="connsiteY3" fmla="*/ 0 h 1643283"/>
              <a:gd name="connsiteX4" fmla="*/ 8884727 w 8884727"/>
              <a:gd name="connsiteY4" fmla="*/ 0 h 1643283"/>
              <a:gd name="connsiteX5" fmla="*/ 8884727 w 8884727"/>
              <a:gd name="connsiteY5" fmla="*/ 958582 h 1643283"/>
              <a:gd name="connsiteX6" fmla="*/ 8884727 w 8884727"/>
              <a:gd name="connsiteY6" fmla="*/ 958582 h 1643283"/>
              <a:gd name="connsiteX7" fmla="*/ 8884727 w 8884727"/>
              <a:gd name="connsiteY7" fmla="*/ 1369403 h 1643283"/>
              <a:gd name="connsiteX8" fmla="*/ 8884727 w 8884727"/>
              <a:gd name="connsiteY8" fmla="*/ 1643283 h 1643283"/>
              <a:gd name="connsiteX9" fmla="*/ 3701970 w 8884727"/>
              <a:gd name="connsiteY9" fmla="*/ 1643283 h 1643283"/>
              <a:gd name="connsiteX10" fmla="*/ 2982070 w 8884727"/>
              <a:gd name="connsiteY10" fmla="*/ 1830929 h 1643283"/>
              <a:gd name="connsiteX11" fmla="*/ 1480788 w 8884727"/>
              <a:gd name="connsiteY11" fmla="*/ 1643283 h 1643283"/>
              <a:gd name="connsiteX12" fmla="*/ 0 w 8884727"/>
              <a:gd name="connsiteY12" fmla="*/ 1643283 h 1643283"/>
              <a:gd name="connsiteX13" fmla="*/ 0 w 8884727"/>
              <a:gd name="connsiteY13" fmla="*/ 1369403 h 1643283"/>
              <a:gd name="connsiteX14" fmla="*/ 0 w 8884727"/>
              <a:gd name="connsiteY14" fmla="*/ 958582 h 1643283"/>
              <a:gd name="connsiteX15" fmla="*/ 0 w 8884727"/>
              <a:gd name="connsiteY15" fmla="*/ 958582 h 1643283"/>
              <a:gd name="connsiteX16" fmla="*/ 0 w 8884727"/>
              <a:gd name="connsiteY16" fmla="*/ 0 h 1643283"/>
              <a:gd name="connsiteX0" fmla="*/ 0 w 8884727"/>
              <a:gd name="connsiteY0" fmla="*/ 0 h 1830929"/>
              <a:gd name="connsiteX1" fmla="*/ 1480788 w 8884727"/>
              <a:gd name="connsiteY1" fmla="*/ 0 h 1830929"/>
              <a:gd name="connsiteX2" fmla="*/ 1480788 w 8884727"/>
              <a:gd name="connsiteY2" fmla="*/ 0 h 1830929"/>
              <a:gd name="connsiteX3" fmla="*/ 3701970 w 8884727"/>
              <a:gd name="connsiteY3" fmla="*/ 0 h 1830929"/>
              <a:gd name="connsiteX4" fmla="*/ 8884727 w 8884727"/>
              <a:gd name="connsiteY4" fmla="*/ 0 h 1830929"/>
              <a:gd name="connsiteX5" fmla="*/ 8884727 w 8884727"/>
              <a:gd name="connsiteY5" fmla="*/ 958582 h 1830929"/>
              <a:gd name="connsiteX6" fmla="*/ 8884727 w 8884727"/>
              <a:gd name="connsiteY6" fmla="*/ 958582 h 1830929"/>
              <a:gd name="connsiteX7" fmla="*/ 8884727 w 8884727"/>
              <a:gd name="connsiteY7" fmla="*/ 1369403 h 1830929"/>
              <a:gd name="connsiteX8" fmla="*/ 8884727 w 8884727"/>
              <a:gd name="connsiteY8" fmla="*/ 1643283 h 1830929"/>
              <a:gd name="connsiteX9" fmla="*/ 3701970 w 8884727"/>
              <a:gd name="connsiteY9" fmla="*/ 1643283 h 1830929"/>
              <a:gd name="connsiteX10" fmla="*/ 3088602 w 8884727"/>
              <a:gd name="connsiteY10" fmla="*/ 1830929 h 1830929"/>
              <a:gd name="connsiteX11" fmla="*/ 1480788 w 8884727"/>
              <a:gd name="connsiteY11" fmla="*/ 1643283 h 1830929"/>
              <a:gd name="connsiteX12" fmla="*/ 0 w 8884727"/>
              <a:gd name="connsiteY12" fmla="*/ 1643283 h 1830929"/>
              <a:gd name="connsiteX13" fmla="*/ 0 w 8884727"/>
              <a:gd name="connsiteY13" fmla="*/ 1369403 h 1830929"/>
              <a:gd name="connsiteX14" fmla="*/ 0 w 8884727"/>
              <a:gd name="connsiteY14" fmla="*/ 958582 h 1830929"/>
              <a:gd name="connsiteX15" fmla="*/ 0 w 8884727"/>
              <a:gd name="connsiteY15" fmla="*/ 958582 h 1830929"/>
              <a:gd name="connsiteX16" fmla="*/ 0 w 8884727"/>
              <a:gd name="connsiteY16" fmla="*/ 0 h 1830929"/>
              <a:gd name="connsiteX0" fmla="*/ 0 w 8884727"/>
              <a:gd name="connsiteY0" fmla="*/ 0 h 1830929"/>
              <a:gd name="connsiteX1" fmla="*/ 1480788 w 8884727"/>
              <a:gd name="connsiteY1" fmla="*/ 0 h 1830929"/>
              <a:gd name="connsiteX2" fmla="*/ 1480788 w 8884727"/>
              <a:gd name="connsiteY2" fmla="*/ 0 h 1830929"/>
              <a:gd name="connsiteX3" fmla="*/ 3701970 w 8884727"/>
              <a:gd name="connsiteY3" fmla="*/ 0 h 1830929"/>
              <a:gd name="connsiteX4" fmla="*/ 8884727 w 8884727"/>
              <a:gd name="connsiteY4" fmla="*/ 0 h 1830929"/>
              <a:gd name="connsiteX5" fmla="*/ 8884727 w 8884727"/>
              <a:gd name="connsiteY5" fmla="*/ 958582 h 1830929"/>
              <a:gd name="connsiteX6" fmla="*/ 8884727 w 8884727"/>
              <a:gd name="connsiteY6" fmla="*/ 958582 h 1830929"/>
              <a:gd name="connsiteX7" fmla="*/ 8884727 w 8884727"/>
              <a:gd name="connsiteY7" fmla="*/ 1369403 h 1830929"/>
              <a:gd name="connsiteX8" fmla="*/ 8884727 w 8884727"/>
              <a:gd name="connsiteY8" fmla="*/ 1643283 h 1830929"/>
              <a:gd name="connsiteX9" fmla="*/ 3701970 w 8884727"/>
              <a:gd name="connsiteY9" fmla="*/ 1643283 h 1830929"/>
              <a:gd name="connsiteX10" fmla="*/ 3088602 w 8884727"/>
              <a:gd name="connsiteY10" fmla="*/ 1830929 h 1830929"/>
              <a:gd name="connsiteX11" fmla="*/ 486489 w 8884727"/>
              <a:gd name="connsiteY11" fmla="*/ 1643283 h 1830929"/>
              <a:gd name="connsiteX12" fmla="*/ 0 w 8884727"/>
              <a:gd name="connsiteY12" fmla="*/ 1643283 h 1830929"/>
              <a:gd name="connsiteX13" fmla="*/ 0 w 8884727"/>
              <a:gd name="connsiteY13" fmla="*/ 1369403 h 1830929"/>
              <a:gd name="connsiteX14" fmla="*/ 0 w 8884727"/>
              <a:gd name="connsiteY14" fmla="*/ 958582 h 1830929"/>
              <a:gd name="connsiteX15" fmla="*/ 0 w 8884727"/>
              <a:gd name="connsiteY15" fmla="*/ 958582 h 1830929"/>
              <a:gd name="connsiteX16" fmla="*/ 0 w 8884727"/>
              <a:gd name="connsiteY16" fmla="*/ 0 h 1830929"/>
              <a:gd name="connsiteX0" fmla="*/ 0 w 8884727"/>
              <a:gd name="connsiteY0" fmla="*/ 0 h 1919706"/>
              <a:gd name="connsiteX1" fmla="*/ 1480788 w 8884727"/>
              <a:gd name="connsiteY1" fmla="*/ 0 h 1919706"/>
              <a:gd name="connsiteX2" fmla="*/ 1480788 w 8884727"/>
              <a:gd name="connsiteY2" fmla="*/ 0 h 1919706"/>
              <a:gd name="connsiteX3" fmla="*/ 3701970 w 8884727"/>
              <a:gd name="connsiteY3" fmla="*/ 0 h 1919706"/>
              <a:gd name="connsiteX4" fmla="*/ 8884727 w 8884727"/>
              <a:gd name="connsiteY4" fmla="*/ 0 h 1919706"/>
              <a:gd name="connsiteX5" fmla="*/ 8884727 w 8884727"/>
              <a:gd name="connsiteY5" fmla="*/ 958582 h 1919706"/>
              <a:gd name="connsiteX6" fmla="*/ 8884727 w 8884727"/>
              <a:gd name="connsiteY6" fmla="*/ 958582 h 1919706"/>
              <a:gd name="connsiteX7" fmla="*/ 8884727 w 8884727"/>
              <a:gd name="connsiteY7" fmla="*/ 1369403 h 1919706"/>
              <a:gd name="connsiteX8" fmla="*/ 8884727 w 8884727"/>
              <a:gd name="connsiteY8" fmla="*/ 1643283 h 1919706"/>
              <a:gd name="connsiteX9" fmla="*/ 3701970 w 8884727"/>
              <a:gd name="connsiteY9" fmla="*/ 1643283 h 1919706"/>
              <a:gd name="connsiteX10" fmla="*/ 1117760 w 8884727"/>
              <a:gd name="connsiteY10" fmla="*/ 1919706 h 1919706"/>
              <a:gd name="connsiteX11" fmla="*/ 486489 w 8884727"/>
              <a:gd name="connsiteY11" fmla="*/ 1643283 h 1919706"/>
              <a:gd name="connsiteX12" fmla="*/ 0 w 8884727"/>
              <a:gd name="connsiteY12" fmla="*/ 1643283 h 1919706"/>
              <a:gd name="connsiteX13" fmla="*/ 0 w 8884727"/>
              <a:gd name="connsiteY13" fmla="*/ 1369403 h 1919706"/>
              <a:gd name="connsiteX14" fmla="*/ 0 w 8884727"/>
              <a:gd name="connsiteY14" fmla="*/ 958582 h 1919706"/>
              <a:gd name="connsiteX15" fmla="*/ 0 w 8884727"/>
              <a:gd name="connsiteY15" fmla="*/ 958582 h 1919706"/>
              <a:gd name="connsiteX16" fmla="*/ 0 w 8884727"/>
              <a:gd name="connsiteY16" fmla="*/ 0 h 1919706"/>
              <a:gd name="connsiteX0" fmla="*/ 0 w 8884727"/>
              <a:gd name="connsiteY0" fmla="*/ 0 h 1919706"/>
              <a:gd name="connsiteX1" fmla="*/ 1480788 w 8884727"/>
              <a:gd name="connsiteY1" fmla="*/ 0 h 1919706"/>
              <a:gd name="connsiteX2" fmla="*/ 1480788 w 8884727"/>
              <a:gd name="connsiteY2" fmla="*/ 0 h 1919706"/>
              <a:gd name="connsiteX3" fmla="*/ 3701970 w 8884727"/>
              <a:gd name="connsiteY3" fmla="*/ 0 h 1919706"/>
              <a:gd name="connsiteX4" fmla="*/ 8884727 w 8884727"/>
              <a:gd name="connsiteY4" fmla="*/ 0 h 1919706"/>
              <a:gd name="connsiteX5" fmla="*/ 8884727 w 8884727"/>
              <a:gd name="connsiteY5" fmla="*/ 958582 h 1919706"/>
              <a:gd name="connsiteX6" fmla="*/ 8884727 w 8884727"/>
              <a:gd name="connsiteY6" fmla="*/ 958582 h 1919706"/>
              <a:gd name="connsiteX7" fmla="*/ 8884727 w 8884727"/>
              <a:gd name="connsiteY7" fmla="*/ 1369403 h 1919706"/>
              <a:gd name="connsiteX8" fmla="*/ 8884727 w 8884727"/>
              <a:gd name="connsiteY8" fmla="*/ 1643283 h 1919706"/>
              <a:gd name="connsiteX9" fmla="*/ 2166133 w 8884727"/>
              <a:gd name="connsiteY9" fmla="*/ 1661039 h 1919706"/>
              <a:gd name="connsiteX10" fmla="*/ 1117760 w 8884727"/>
              <a:gd name="connsiteY10" fmla="*/ 1919706 h 1919706"/>
              <a:gd name="connsiteX11" fmla="*/ 486489 w 8884727"/>
              <a:gd name="connsiteY11" fmla="*/ 1643283 h 1919706"/>
              <a:gd name="connsiteX12" fmla="*/ 0 w 8884727"/>
              <a:gd name="connsiteY12" fmla="*/ 1643283 h 1919706"/>
              <a:gd name="connsiteX13" fmla="*/ 0 w 8884727"/>
              <a:gd name="connsiteY13" fmla="*/ 1369403 h 1919706"/>
              <a:gd name="connsiteX14" fmla="*/ 0 w 8884727"/>
              <a:gd name="connsiteY14" fmla="*/ 958582 h 1919706"/>
              <a:gd name="connsiteX15" fmla="*/ 0 w 8884727"/>
              <a:gd name="connsiteY15" fmla="*/ 958582 h 1919706"/>
              <a:gd name="connsiteX16" fmla="*/ 0 w 8884727"/>
              <a:gd name="connsiteY16" fmla="*/ 0 h 1919706"/>
              <a:gd name="connsiteX0" fmla="*/ 0 w 8884727"/>
              <a:gd name="connsiteY0" fmla="*/ 0 h 1857562"/>
              <a:gd name="connsiteX1" fmla="*/ 1480788 w 8884727"/>
              <a:gd name="connsiteY1" fmla="*/ 0 h 1857562"/>
              <a:gd name="connsiteX2" fmla="*/ 1480788 w 8884727"/>
              <a:gd name="connsiteY2" fmla="*/ 0 h 1857562"/>
              <a:gd name="connsiteX3" fmla="*/ 3701970 w 8884727"/>
              <a:gd name="connsiteY3" fmla="*/ 0 h 1857562"/>
              <a:gd name="connsiteX4" fmla="*/ 8884727 w 8884727"/>
              <a:gd name="connsiteY4" fmla="*/ 0 h 1857562"/>
              <a:gd name="connsiteX5" fmla="*/ 8884727 w 8884727"/>
              <a:gd name="connsiteY5" fmla="*/ 958582 h 1857562"/>
              <a:gd name="connsiteX6" fmla="*/ 8884727 w 8884727"/>
              <a:gd name="connsiteY6" fmla="*/ 958582 h 1857562"/>
              <a:gd name="connsiteX7" fmla="*/ 8884727 w 8884727"/>
              <a:gd name="connsiteY7" fmla="*/ 1369403 h 1857562"/>
              <a:gd name="connsiteX8" fmla="*/ 8884727 w 8884727"/>
              <a:gd name="connsiteY8" fmla="*/ 1643283 h 1857562"/>
              <a:gd name="connsiteX9" fmla="*/ 2166133 w 8884727"/>
              <a:gd name="connsiteY9" fmla="*/ 1661039 h 1857562"/>
              <a:gd name="connsiteX10" fmla="*/ 1366335 w 8884727"/>
              <a:gd name="connsiteY10" fmla="*/ 1857562 h 1857562"/>
              <a:gd name="connsiteX11" fmla="*/ 486489 w 8884727"/>
              <a:gd name="connsiteY11" fmla="*/ 1643283 h 1857562"/>
              <a:gd name="connsiteX12" fmla="*/ 0 w 8884727"/>
              <a:gd name="connsiteY12" fmla="*/ 1643283 h 1857562"/>
              <a:gd name="connsiteX13" fmla="*/ 0 w 8884727"/>
              <a:gd name="connsiteY13" fmla="*/ 1369403 h 1857562"/>
              <a:gd name="connsiteX14" fmla="*/ 0 w 8884727"/>
              <a:gd name="connsiteY14" fmla="*/ 958582 h 1857562"/>
              <a:gd name="connsiteX15" fmla="*/ 0 w 8884727"/>
              <a:gd name="connsiteY15" fmla="*/ 958582 h 1857562"/>
              <a:gd name="connsiteX16" fmla="*/ 0 w 8884727"/>
              <a:gd name="connsiteY16" fmla="*/ 0 h 18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84727" h="1857562">
                <a:moveTo>
                  <a:pt x="0" y="0"/>
                </a:moveTo>
                <a:lnTo>
                  <a:pt x="1480788" y="0"/>
                </a:lnTo>
                <a:lnTo>
                  <a:pt x="1480788" y="0"/>
                </a:lnTo>
                <a:lnTo>
                  <a:pt x="3701970" y="0"/>
                </a:lnTo>
                <a:lnTo>
                  <a:pt x="8884727" y="0"/>
                </a:lnTo>
                <a:lnTo>
                  <a:pt x="8884727" y="958582"/>
                </a:lnTo>
                <a:lnTo>
                  <a:pt x="8884727" y="958582"/>
                </a:lnTo>
                <a:lnTo>
                  <a:pt x="8884727" y="1369403"/>
                </a:lnTo>
                <a:lnTo>
                  <a:pt x="8884727" y="1643283"/>
                </a:lnTo>
                <a:lnTo>
                  <a:pt x="2166133" y="1661039"/>
                </a:lnTo>
                <a:lnTo>
                  <a:pt x="1366335" y="1857562"/>
                </a:lnTo>
                <a:lnTo>
                  <a:pt x="486489" y="1643283"/>
                </a:lnTo>
                <a:lnTo>
                  <a:pt x="0" y="1643283"/>
                </a:lnTo>
                <a:lnTo>
                  <a:pt x="0" y="1369403"/>
                </a:lnTo>
                <a:lnTo>
                  <a:pt x="0" y="958582"/>
                </a:lnTo>
                <a:lnTo>
                  <a:pt x="0" y="958582"/>
                </a:lnTo>
                <a:lnTo>
                  <a:pt x="0"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5" name="Rectangle 4"/>
          <p:cNvSpPr/>
          <p:nvPr/>
        </p:nvSpPr>
        <p:spPr>
          <a:xfrm>
            <a:off x="343348" y="2689755"/>
            <a:ext cx="8407709" cy="1200329"/>
          </a:xfrm>
          <a:prstGeom prst="rect">
            <a:avLst/>
          </a:prstGeom>
        </p:spPr>
        <p:txBody>
          <a:bodyPr wrap="square">
            <a:spAutoFit/>
          </a:bodyPr>
          <a:lstStyle/>
          <a:p>
            <a:r>
              <a:rPr lang="en-GB" dirty="0">
                <a:solidFill>
                  <a:srgbClr val="424D58"/>
                </a:solidFill>
              </a:rPr>
              <a:t>The NPID audit continues to demonstrate excellent collaboration between professional and patient </a:t>
            </a:r>
            <a:r>
              <a:rPr lang="en-GB" dirty="0">
                <a:solidFill>
                  <a:schemeClr val="accent6"/>
                </a:solidFill>
              </a:rPr>
              <a:t>groups</a:t>
            </a:r>
            <a:r>
              <a:rPr lang="en-GB" dirty="0">
                <a:solidFill>
                  <a:srgbClr val="424D58"/>
                </a:solidFill>
              </a:rPr>
              <a:t> to provide important but concerning information about mothers and babies, demonstrating how policy and practice should be targeted to bring about improvement </a:t>
            </a:r>
            <a:endParaRPr lang="en-GB" i="1" dirty="0">
              <a:solidFill>
                <a:srgbClr val="424D58"/>
              </a:solidFill>
            </a:endParaRPr>
          </a:p>
        </p:txBody>
      </p:sp>
      <p:sp>
        <p:nvSpPr>
          <p:cNvPr id="13" name="TextBox 12"/>
          <p:cNvSpPr txBox="1"/>
          <p:nvPr/>
        </p:nvSpPr>
        <p:spPr>
          <a:xfrm>
            <a:off x="355344" y="3769876"/>
            <a:ext cx="8424936" cy="523220"/>
          </a:xfrm>
          <a:prstGeom prst="rect">
            <a:avLst/>
          </a:prstGeom>
          <a:noFill/>
        </p:spPr>
        <p:txBody>
          <a:bodyPr wrap="square" rtlCol="0">
            <a:spAutoFit/>
          </a:bodyPr>
          <a:lstStyle/>
          <a:p>
            <a:endParaRPr lang="en-GB" sz="1400" dirty="0">
              <a:solidFill>
                <a:srgbClr val="033F85"/>
              </a:solidFill>
            </a:endParaRPr>
          </a:p>
          <a:p>
            <a:r>
              <a:rPr lang="en-GB" sz="1400" dirty="0">
                <a:solidFill>
                  <a:srgbClr val="033F85"/>
                </a:solidFill>
              </a:rPr>
              <a:t>Dr J M Hawdon, Consultant Neonatologist, Royal Free London NHS Foundation Trust</a:t>
            </a:r>
          </a:p>
        </p:txBody>
      </p:sp>
      <p:sp>
        <p:nvSpPr>
          <p:cNvPr id="12" name="Rounded Rectangular Callout 11"/>
          <p:cNvSpPr/>
          <p:nvPr/>
        </p:nvSpPr>
        <p:spPr>
          <a:xfrm>
            <a:off x="323529" y="2689755"/>
            <a:ext cx="8393077" cy="1200330"/>
          </a:xfrm>
          <a:prstGeom prst="wedgeRoundRectCallout">
            <a:avLst>
              <a:gd name="adj1" fmla="val 14209"/>
              <a:gd name="adj2" fmla="val 57643"/>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4" name="Rectangle 13"/>
          <p:cNvSpPr/>
          <p:nvPr/>
        </p:nvSpPr>
        <p:spPr>
          <a:xfrm>
            <a:off x="306301" y="4221088"/>
            <a:ext cx="8444756" cy="1200329"/>
          </a:xfrm>
          <a:prstGeom prst="rect">
            <a:avLst/>
          </a:prstGeom>
        </p:spPr>
        <p:txBody>
          <a:bodyPr wrap="square">
            <a:spAutoFit/>
          </a:bodyPr>
          <a:lstStyle/>
          <a:p>
            <a:endParaRPr lang="en-GB" dirty="0">
              <a:solidFill>
                <a:schemeClr val="accent6"/>
              </a:solidFill>
            </a:endParaRPr>
          </a:p>
          <a:p>
            <a:r>
              <a:rPr lang="en-GB" dirty="0">
                <a:solidFill>
                  <a:schemeClr val="accent6"/>
                </a:solidFill>
              </a:rPr>
              <a:t>It’s time for diabetes and maternity networks to work together and get a grip on finding solutions to improve obstetric and neonatal outcomes of women with diabetes</a:t>
            </a:r>
          </a:p>
        </p:txBody>
      </p:sp>
      <p:sp>
        <p:nvSpPr>
          <p:cNvPr id="16" name="TextBox 15"/>
          <p:cNvSpPr txBox="1"/>
          <p:nvPr/>
        </p:nvSpPr>
        <p:spPr>
          <a:xfrm>
            <a:off x="343348" y="5356373"/>
            <a:ext cx="8381648" cy="1384995"/>
          </a:xfrm>
          <a:prstGeom prst="rect">
            <a:avLst/>
          </a:prstGeom>
          <a:noFill/>
        </p:spPr>
        <p:txBody>
          <a:bodyPr wrap="square" rtlCol="0">
            <a:spAutoFit/>
          </a:bodyPr>
          <a:lstStyle/>
          <a:p>
            <a:endParaRPr lang="en-GB" sz="1400" dirty="0">
              <a:solidFill>
                <a:srgbClr val="033F85"/>
              </a:solidFill>
            </a:endParaRPr>
          </a:p>
          <a:p>
            <a:endParaRPr lang="en-GB" sz="1400" dirty="0">
              <a:solidFill>
                <a:srgbClr val="033F85"/>
              </a:solidFill>
            </a:endParaRPr>
          </a:p>
          <a:p>
            <a:r>
              <a:rPr lang="en-GB" sz="1400" dirty="0">
                <a:solidFill>
                  <a:srgbClr val="033F85"/>
                </a:solidFill>
              </a:rPr>
              <a:t>Professor Helen Murphy, Professor of Medicine (Diabetes and Antenatal Care), University of East Anglia</a:t>
            </a:r>
          </a:p>
          <a:p>
            <a:r>
              <a:rPr lang="en-GB" sz="1400" dirty="0">
                <a:solidFill>
                  <a:srgbClr val="033F85"/>
                </a:solidFill>
              </a:rPr>
              <a:t>Professor of Women's Health, Department of Women &amp; Children’s Health, Kings College London </a:t>
            </a:r>
          </a:p>
          <a:p>
            <a:r>
              <a:rPr lang="en-GB" sz="1400" dirty="0">
                <a:solidFill>
                  <a:srgbClr val="033F85"/>
                </a:solidFill>
              </a:rPr>
              <a:t>Honorary Consultant Physician, Cambridge University NHS Foundation Trust</a:t>
            </a:r>
          </a:p>
          <a:p>
            <a:endParaRPr lang="en-GB" sz="1400" dirty="0">
              <a:solidFill>
                <a:srgbClr val="033F85"/>
              </a:solidFill>
            </a:endParaRPr>
          </a:p>
        </p:txBody>
      </p:sp>
      <p:sp>
        <p:nvSpPr>
          <p:cNvPr id="15" name="TextBox 14"/>
          <p:cNvSpPr txBox="1"/>
          <p:nvPr/>
        </p:nvSpPr>
        <p:spPr>
          <a:xfrm>
            <a:off x="343348" y="506934"/>
            <a:ext cx="8373258" cy="1477328"/>
          </a:xfrm>
          <a:prstGeom prst="rect">
            <a:avLst/>
          </a:prstGeom>
          <a:noFill/>
        </p:spPr>
        <p:txBody>
          <a:bodyPr wrap="square" rtlCol="0">
            <a:spAutoFit/>
          </a:bodyPr>
          <a:lstStyle/>
          <a:p>
            <a:r>
              <a:rPr lang="en-GB" dirty="0">
                <a:solidFill>
                  <a:schemeClr val="accent6"/>
                </a:solidFill>
              </a:rPr>
              <a:t>The NPID audit shows us the importance of planning before you get pregnant as well as keeping your eye on the ball whilst actually pregnant. Most women are having healthy pregnancies and babies, but some aren’t. There is a lot more that could be done to encourage women to get pregnancy-ready and to help with a happy and healthy pregnancy</a:t>
            </a:r>
          </a:p>
        </p:txBody>
      </p:sp>
      <p:sp>
        <p:nvSpPr>
          <p:cNvPr id="18" name="TextBox 17"/>
          <p:cNvSpPr txBox="1"/>
          <p:nvPr/>
        </p:nvSpPr>
        <p:spPr>
          <a:xfrm>
            <a:off x="306301" y="2185119"/>
            <a:ext cx="7951035" cy="307777"/>
          </a:xfrm>
          <a:prstGeom prst="rect">
            <a:avLst/>
          </a:prstGeom>
          <a:noFill/>
        </p:spPr>
        <p:txBody>
          <a:bodyPr wrap="square" rtlCol="0">
            <a:spAutoFit/>
          </a:bodyPr>
          <a:lstStyle/>
          <a:p>
            <a:r>
              <a:rPr lang="en-GB" sz="1400" dirty="0">
                <a:solidFill>
                  <a:srgbClr val="033F85"/>
                </a:solidFill>
              </a:rPr>
              <a:t>Patient representative, NPID Audit Advisory Group</a:t>
            </a:r>
          </a:p>
        </p:txBody>
      </p:sp>
    </p:spTree>
    <p:extLst>
      <p:ext uri="{BB962C8B-B14F-4D97-AF65-F5344CB8AC3E}">
        <p14:creationId xmlns:p14="http://schemas.microsoft.com/office/powerpoint/2010/main" val="3597272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568952" cy="706091"/>
          </a:xfrm>
        </p:spPr>
        <p:txBody>
          <a:bodyPr>
            <a:noAutofit/>
          </a:bodyPr>
          <a:lstStyle/>
          <a:p>
            <a:r>
              <a:rPr lang="en-GB" sz="3300" dirty="0"/>
              <a:t>NICE guideline – timing and mode of birth</a:t>
            </a:r>
          </a:p>
        </p:txBody>
      </p:sp>
      <p:sp>
        <p:nvSpPr>
          <p:cNvPr id="3" name="Content Placeholder 2"/>
          <p:cNvSpPr>
            <a:spLocks noGrp="1"/>
          </p:cNvSpPr>
          <p:nvPr>
            <p:ph idx="1"/>
          </p:nvPr>
        </p:nvSpPr>
        <p:spPr>
          <a:xfrm>
            <a:off x="323528" y="1188000"/>
            <a:ext cx="8424936" cy="4197245"/>
          </a:xfrm>
        </p:spPr>
        <p:txBody>
          <a:bodyPr>
            <a:normAutofit/>
          </a:bodyPr>
          <a:lstStyle/>
          <a:p>
            <a:pPr marL="0" indent="0">
              <a:buNone/>
            </a:pPr>
            <a:r>
              <a:rPr lang="en-GB" dirty="0"/>
              <a:t>NICE recommendations (NG3</a:t>
            </a:r>
            <a:r>
              <a:rPr lang="en-GB" baseline="30000" dirty="0"/>
              <a:t>1</a:t>
            </a:r>
            <a:r>
              <a:rPr lang="en-GB" dirty="0"/>
              <a:t>):</a:t>
            </a:r>
          </a:p>
          <a:p>
            <a:pPr marL="0" indent="0">
              <a:buNone/>
            </a:pPr>
            <a:endParaRPr lang="en-GB" dirty="0"/>
          </a:p>
          <a:p>
            <a:r>
              <a:rPr lang="en-GB" dirty="0"/>
              <a:t>Advise women with no other complications to have an elective birth by induction of labour, or elective caesarean section if indicated, between 37</a:t>
            </a:r>
            <a:r>
              <a:rPr lang="en-GB" baseline="30000" dirty="0"/>
              <a:t>+0 </a:t>
            </a:r>
            <a:r>
              <a:rPr lang="en-GB" dirty="0"/>
              <a:t>and 38</a:t>
            </a:r>
            <a:r>
              <a:rPr lang="en-GB" baseline="30000" dirty="0"/>
              <a:t>+6</a:t>
            </a:r>
            <a:r>
              <a:rPr lang="en-GB" dirty="0"/>
              <a:t> weeks of pregnancy</a:t>
            </a:r>
            <a:r>
              <a:rPr lang="en-GB" baseline="30000" dirty="0"/>
              <a:t>a</a:t>
            </a:r>
          </a:p>
          <a:p>
            <a:endParaRPr lang="en-GB" dirty="0"/>
          </a:p>
          <a:p>
            <a:r>
              <a:rPr lang="en-GB" dirty="0"/>
              <a:t>Consider elective birth before 37</a:t>
            </a:r>
            <a:r>
              <a:rPr lang="en-GB" baseline="30000" dirty="0"/>
              <a:t>+0</a:t>
            </a:r>
            <a:r>
              <a:rPr lang="en-GB" dirty="0"/>
              <a:t> weeks if there are metabolic or any other maternal or fetal complications.</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50</a:t>
            </a:fld>
            <a:endParaRPr lang="en-GB" dirty="0">
              <a:solidFill>
                <a:srgbClr val="424D58"/>
              </a:solidFill>
            </a:endParaRPr>
          </a:p>
        </p:txBody>
      </p:sp>
      <p:sp>
        <p:nvSpPr>
          <p:cNvPr id="5" name="TextBox 4"/>
          <p:cNvSpPr txBox="1"/>
          <p:nvPr/>
        </p:nvSpPr>
        <p:spPr>
          <a:xfrm>
            <a:off x="324000" y="6145559"/>
            <a:ext cx="5184576" cy="307777"/>
          </a:xfrm>
          <a:prstGeom prst="rect">
            <a:avLst/>
          </a:prstGeom>
          <a:noFill/>
        </p:spPr>
        <p:txBody>
          <a:bodyPr wrap="square" rtlCol="0">
            <a:spAutoFit/>
          </a:bodyPr>
          <a:lstStyle/>
          <a:p>
            <a:r>
              <a:rPr lang="en-GB" sz="1400" baseline="30000" dirty="0">
                <a:solidFill>
                  <a:schemeClr val="accent6"/>
                </a:solidFill>
              </a:rPr>
              <a:t>a</a:t>
            </a:r>
            <a:r>
              <a:rPr lang="en-GB" sz="1400" dirty="0">
                <a:solidFill>
                  <a:schemeClr val="accent6"/>
                </a:solidFill>
              </a:rPr>
              <a:t>37</a:t>
            </a:r>
            <a:r>
              <a:rPr lang="en-GB" sz="1400" baseline="30000" dirty="0">
                <a:solidFill>
                  <a:schemeClr val="accent6"/>
                </a:solidFill>
              </a:rPr>
              <a:t>+0</a:t>
            </a:r>
            <a:r>
              <a:rPr lang="en-GB" sz="1400" dirty="0">
                <a:solidFill>
                  <a:schemeClr val="accent6"/>
                </a:solidFill>
              </a:rPr>
              <a:t> = 37 weeks and 0 days, 38</a:t>
            </a:r>
            <a:r>
              <a:rPr lang="en-GB" sz="1400" baseline="30000" dirty="0">
                <a:solidFill>
                  <a:schemeClr val="accent6"/>
                </a:solidFill>
              </a:rPr>
              <a:t>+6</a:t>
            </a:r>
            <a:r>
              <a:rPr lang="en-GB" sz="1400" dirty="0">
                <a:solidFill>
                  <a:schemeClr val="accent6"/>
                </a:solidFill>
              </a:rPr>
              <a:t> = 38 weeks and 6 days</a:t>
            </a:r>
            <a:endParaRPr lang="en-GB" sz="1400" baseline="30000" dirty="0">
              <a:solidFill>
                <a:schemeClr val="accent6"/>
              </a:solidFill>
            </a:endParaRPr>
          </a:p>
        </p:txBody>
      </p:sp>
      <p:sp>
        <p:nvSpPr>
          <p:cNvPr id="6" name="TextBox 5"/>
          <p:cNvSpPr txBox="1"/>
          <p:nvPr/>
        </p:nvSpPr>
        <p:spPr>
          <a:xfrm>
            <a:off x="324000" y="6444000"/>
            <a:ext cx="2655513" cy="307777"/>
          </a:xfrm>
          <a:prstGeom prst="rect">
            <a:avLst/>
          </a:prstGeom>
          <a:noFill/>
        </p:spPr>
        <p:txBody>
          <a:bodyPr wrap="square" rtlCol="0">
            <a:spAutoFit/>
          </a:bodyPr>
          <a:lstStyle/>
          <a:p>
            <a:r>
              <a:rPr lang="en-GB" sz="1400" baseline="30000" dirty="0">
                <a:solidFill>
                  <a:schemeClr val="accent6"/>
                </a:solidFill>
              </a:rPr>
              <a:t>1 </a:t>
            </a:r>
            <a:r>
              <a:rPr lang="en-GB" sz="1400" dirty="0">
                <a:solidFill>
                  <a:schemeClr val="accent6"/>
                </a:solidFill>
              </a:rPr>
              <a:t>See References section. </a:t>
            </a:r>
            <a:endParaRPr lang="en-GB" sz="1400" baseline="30000" dirty="0">
              <a:solidFill>
                <a:schemeClr val="accent6"/>
              </a:solidFill>
            </a:endParaRPr>
          </a:p>
        </p:txBody>
      </p:sp>
    </p:spTree>
    <p:extLst>
      <p:ext uri="{BB962C8B-B14F-4D97-AF65-F5344CB8AC3E}">
        <p14:creationId xmlns:p14="http://schemas.microsoft.com/office/powerpoint/2010/main" val="449088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500624" cy="504056"/>
          </a:xfrm>
        </p:spPr>
        <p:txBody>
          <a:bodyPr>
            <a:normAutofit/>
          </a:bodyPr>
          <a:lstStyle/>
          <a:p>
            <a:r>
              <a:rPr lang="en-GB" sz="3300" dirty="0"/>
              <a:t>Gestation for singleton births</a:t>
            </a:r>
          </a:p>
        </p:txBody>
      </p:sp>
      <p:sp>
        <p:nvSpPr>
          <p:cNvPr id="3" name="Content Placeholder 2"/>
          <p:cNvSpPr>
            <a:spLocks noGrp="1"/>
          </p:cNvSpPr>
          <p:nvPr>
            <p:ph idx="1"/>
          </p:nvPr>
        </p:nvSpPr>
        <p:spPr>
          <a:xfrm>
            <a:off x="324000" y="1188000"/>
            <a:ext cx="8640960" cy="2457024"/>
          </a:xfrm>
        </p:spPr>
        <p:txBody>
          <a:bodyPr>
            <a:noAutofit/>
          </a:bodyPr>
          <a:lstStyle/>
          <a:p>
            <a:r>
              <a:rPr lang="en-GB" sz="1800" dirty="0"/>
              <a:t>More than half of births were between 37</a:t>
            </a:r>
            <a:r>
              <a:rPr lang="en-GB" sz="1800" baseline="30000" dirty="0"/>
              <a:t>+0</a:t>
            </a:r>
            <a:r>
              <a:rPr lang="en-GB" sz="1800" dirty="0"/>
              <a:t> and 38</a:t>
            </a:r>
            <a:r>
              <a:rPr lang="en-GB" sz="1800" baseline="30000" dirty="0"/>
              <a:t>+6</a:t>
            </a:r>
            <a:r>
              <a:rPr lang="en-GB" sz="1800" dirty="0"/>
              <a:t> weeks.  One in twenty births to mothers with Type 1 diabetes and one in eight births to mothers with Type 2 </a:t>
            </a:r>
            <a:r>
              <a:rPr lang="en-GB" sz="1800" dirty="0" smtClean="0"/>
              <a:t>diabetes took </a:t>
            </a:r>
            <a:r>
              <a:rPr lang="en-GB" sz="1800" dirty="0"/>
              <a:t>place after 38</a:t>
            </a:r>
            <a:r>
              <a:rPr lang="en-GB" sz="1800" baseline="30000" dirty="0"/>
              <a:t>+6</a:t>
            </a:r>
            <a:r>
              <a:rPr lang="en-GB" sz="1800" dirty="0"/>
              <a:t> weeks.</a:t>
            </a:r>
          </a:p>
          <a:p>
            <a:pPr>
              <a:spcBef>
                <a:spcPts val="900"/>
              </a:spcBef>
            </a:pPr>
            <a:r>
              <a:rPr lang="en-GB" sz="1800" dirty="0"/>
              <a:t>43.3 per cent of women with Type 1 diabetes and 21.3 per cent of women with Type 2 diabetes delivered before 37</a:t>
            </a:r>
            <a:r>
              <a:rPr lang="en-GB" sz="1800" baseline="30000" dirty="0"/>
              <a:t>+0</a:t>
            </a:r>
            <a:r>
              <a:rPr lang="en-GB" sz="1800" dirty="0"/>
              <a:t> weeks.</a:t>
            </a:r>
          </a:p>
          <a:p>
            <a:pPr>
              <a:spcBef>
                <a:spcPts val="900"/>
              </a:spcBef>
            </a:pPr>
            <a:r>
              <a:rPr lang="en-GB" sz="1800" dirty="0"/>
              <a:t>There was a significant reduction in the proportion of births at more than 38 weeks’ gestation to Type 1 mothers between 2014 and 2016 (from 5.9 per cent to 4.8 per cent).</a:t>
            </a:r>
          </a:p>
        </p:txBody>
      </p:sp>
      <p:sp>
        <p:nvSpPr>
          <p:cNvPr id="4" name="Slide Number Placeholder 3"/>
          <p:cNvSpPr>
            <a:spLocks noGrp="1"/>
          </p:cNvSpPr>
          <p:nvPr>
            <p:ph type="sldNum" sz="quarter" idx="12"/>
          </p:nvPr>
        </p:nvSpPr>
        <p:spPr>
          <a:xfrm>
            <a:off x="6300192" y="6309320"/>
            <a:ext cx="2133600" cy="365125"/>
          </a:xfrm>
        </p:spPr>
        <p:txBody>
          <a:bodyPr/>
          <a:lstStyle/>
          <a:p>
            <a:fld id="{280AA684-6FB9-400F-B313-F111F0F48737}" type="slidenum">
              <a:rPr lang="en-GB" smtClean="0">
                <a:solidFill>
                  <a:srgbClr val="424D58"/>
                </a:solidFill>
              </a:rPr>
              <a:pPr/>
              <a:t>51</a:t>
            </a:fld>
            <a:endParaRPr lang="en-GB" dirty="0">
              <a:solidFill>
                <a:srgbClr val="424D58"/>
              </a:solidFill>
            </a:endParaRPr>
          </a:p>
        </p:txBody>
      </p:sp>
      <p:sp>
        <p:nvSpPr>
          <p:cNvPr id="5" name="TextBox 4"/>
          <p:cNvSpPr txBox="1"/>
          <p:nvPr/>
        </p:nvSpPr>
        <p:spPr>
          <a:xfrm>
            <a:off x="324000" y="3645024"/>
            <a:ext cx="8352928" cy="369332"/>
          </a:xfrm>
          <a:prstGeom prst="rect">
            <a:avLst/>
          </a:prstGeom>
          <a:noFill/>
        </p:spPr>
        <p:txBody>
          <a:bodyPr wrap="square" rtlCol="0">
            <a:spAutoFit/>
          </a:bodyPr>
          <a:lstStyle/>
          <a:p>
            <a:r>
              <a:rPr lang="en-GB" b="1" dirty="0">
                <a:solidFill>
                  <a:srgbClr val="005EB8"/>
                </a:solidFill>
              </a:rPr>
              <a:t>Figure 14: Gestation at delivery for singleton live births, 2016</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0" y="3955583"/>
            <a:ext cx="7422441" cy="278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798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513423" cy="980768"/>
          </a:xfrm>
        </p:spPr>
        <p:txBody>
          <a:bodyPr>
            <a:noAutofit/>
          </a:bodyPr>
          <a:lstStyle/>
          <a:p>
            <a:r>
              <a:rPr lang="en-GB" sz="3300" dirty="0"/>
              <a:t>Local variation in proportion of babies born prematurely</a:t>
            </a:r>
            <a:endParaRPr lang="en-GB" sz="3300" dirty="0">
              <a:solidFill>
                <a:srgbClr val="FF0000"/>
              </a:solidFill>
            </a:endParaRPr>
          </a:p>
        </p:txBody>
      </p:sp>
      <p:sp>
        <p:nvSpPr>
          <p:cNvPr id="4" name="Slide Number Placeholder 3"/>
          <p:cNvSpPr>
            <a:spLocks noGrp="1"/>
          </p:cNvSpPr>
          <p:nvPr>
            <p:ph type="sldNum" sz="quarter" idx="12"/>
          </p:nvPr>
        </p:nvSpPr>
        <p:spPr>
          <a:xfrm>
            <a:off x="6876256" y="6365696"/>
            <a:ext cx="2133600" cy="365125"/>
          </a:xfrm>
        </p:spPr>
        <p:txBody>
          <a:bodyPr/>
          <a:lstStyle/>
          <a:p>
            <a:fld id="{280AA684-6FB9-400F-B313-F111F0F48737}" type="slidenum">
              <a:rPr lang="en-GB" smtClean="0">
                <a:solidFill>
                  <a:srgbClr val="424D58"/>
                </a:solidFill>
              </a:rPr>
              <a:pPr/>
              <a:t>52</a:t>
            </a:fld>
            <a:endParaRPr lang="en-GB" dirty="0">
              <a:solidFill>
                <a:srgbClr val="424D58"/>
              </a:solidFill>
            </a:endParaRPr>
          </a:p>
        </p:txBody>
      </p:sp>
      <p:sp>
        <p:nvSpPr>
          <p:cNvPr id="5" name="TextBox 4"/>
          <p:cNvSpPr txBox="1"/>
          <p:nvPr/>
        </p:nvSpPr>
        <p:spPr>
          <a:xfrm>
            <a:off x="325447" y="2854677"/>
            <a:ext cx="8465757" cy="646331"/>
          </a:xfrm>
          <a:prstGeom prst="rect">
            <a:avLst/>
          </a:prstGeom>
          <a:noFill/>
        </p:spPr>
        <p:txBody>
          <a:bodyPr wrap="square" rtlCol="0">
            <a:spAutoFit/>
          </a:bodyPr>
          <a:lstStyle/>
          <a:p>
            <a:r>
              <a:rPr lang="en-GB" b="1" dirty="0">
                <a:solidFill>
                  <a:srgbClr val="005EB8"/>
                </a:solidFill>
              </a:rPr>
              <a:t>Figure 15: The percentage of singleton live babies born before 37 weeks’ gestation by service</a:t>
            </a:r>
            <a:r>
              <a:rPr lang="en-GB" b="1" baseline="30000" dirty="0">
                <a:solidFill>
                  <a:srgbClr val="005EB8"/>
                </a:solidFill>
              </a:rPr>
              <a:t>a</a:t>
            </a:r>
            <a:r>
              <a:rPr lang="en-GB" b="1" dirty="0">
                <a:solidFill>
                  <a:srgbClr val="005EB8"/>
                </a:solidFill>
              </a:rPr>
              <a:t>, 2014 to 2016, with interquartile range</a:t>
            </a:r>
            <a:r>
              <a:rPr lang="en-GB" b="1" baseline="30000" dirty="0">
                <a:solidFill>
                  <a:srgbClr val="005EB8"/>
                </a:solidFill>
              </a:rPr>
              <a:t>b</a:t>
            </a:r>
            <a:endParaRPr lang="en-GB" b="1" dirty="0">
              <a:solidFill>
                <a:srgbClr val="FF0000"/>
              </a:solidFill>
            </a:endParaRPr>
          </a:p>
        </p:txBody>
      </p:sp>
      <p:sp>
        <p:nvSpPr>
          <p:cNvPr id="7" name="TextBox 6"/>
          <p:cNvSpPr txBox="1"/>
          <p:nvPr/>
        </p:nvSpPr>
        <p:spPr>
          <a:xfrm>
            <a:off x="324000" y="6416198"/>
            <a:ext cx="8615972" cy="261610"/>
          </a:xfrm>
          <a:prstGeom prst="rect">
            <a:avLst/>
          </a:prstGeom>
          <a:noFill/>
        </p:spPr>
        <p:txBody>
          <a:bodyPr wrap="square" rtlCol="0">
            <a:spAutoFit/>
          </a:bodyPr>
          <a:lstStyle/>
          <a:p>
            <a:r>
              <a:rPr lang="en-GB" sz="1050" baseline="30000" dirty="0"/>
              <a:t>a </a:t>
            </a:r>
            <a:r>
              <a:rPr lang="en-GB" sz="1050" dirty="0"/>
              <a:t>Includes services with at least 10 valid records for singleton live births: Type 1 diabetes – 139 services, Type 2 diabetes – 119 services</a:t>
            </a:r>
            <a:r>
              <a:rPr lang="en-GB" sz="1050" dirty="0">
                <a:solidFill>
                  <a:schemeClr val="accent6"/>
                </a:solidFill>
              </a:rPr>
              <a:t>.</a:t>
            </a:r>
          </a:p>
        </p:txBody>
      </p:sp>
      <p:sp>
        <p:nvSpPr>
          <p:cNvPr id="3" name="Rectangle 2"/>
          <p:cNvSpPr/>
          <p:nvPr/>
        </p:nvSpPr>
        <p:spPr>
          <a:xfrm>
            <a:off x="324000" y="1432800"/>
            <a:ext cx="8626908" cy="1477328"/>
          </a:xfrm>
          <a:prstGeom prst="rect">
            <a:avLst/>
          </a:prstGeom>
        </p:spPr>
        <p:txBody>
          <a:bodyPr wrap="square">
            <a:spAutoFit/>
          </a:bodyPr>
          <a:lstStyle/>
          <a:p>
            <a:pPr marL="285750" indent="-285750">
              <a:buFont typeface="Arial" panose="020B0604020202020204" pitchFamily="34" charset="0"/>
              <a:buChar char="•"/>
            </a:pPr>
            <a:r>
              <a:rPr lang="en-GB" dirty="0">
                <a:solidFill>
                  <a:schemeClr val="accent6"/>
                </a:solidFill>
              </a:rPr>
              <a:t>The proportion of singleton live babies born before 37 weeks’ gestation varied greatly between services. </a:t>
            </a:r>
          </a:p>
          <a:p>
            <a:pPr marL="285750" indent="-285750">
              <a:buFont typeface="Arial" panose="020B0604020202020204" pitchFamily="34" charset="0"/>
              <a:buChar char="•"/>
            </a:pPr>
            <a:r>
              <a:rPr lang="en-GB" dirty="0">
                <a:solidFill>
                  <a:schemeClr val="accent6"/>
                </a:solidFill>
              </a:rPr>
              <a:t>The range was from over 80 per cent of babies born to mothers with Type 1 diabetes down to less than 10 per cent, and from 48 per cent of babies born to mothers with Type 2 diabetes to none.</a:t>
            </a:r>
          </a:p>
        </p:txBody>
      </p:sp>
      <p:cxnSp>
        <p:nvCxnSpPr>
          <p:cNvPr id="14" name="Straight Arrow Connector 13"/>
          <p:cNvCxnSpPr/>
          <p:nvPr/>
        </p:nvCxnSpPr>
        <p:spPr>
          <a:xfrm>
            <a:off x="2835216" y="6354884"/>
            <a:ext cx="3819872" cy="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58216" y="6042774"/>
            <a:ext cx="3888432" cy="338554"/>
          </a:xfrm>
          <a:prstGeom prst="rect">
            <a:avLst/>
          </a:prstGeom>
          <a:noFill/>
        </p:spPr>
        <p:txBody>
          <a:bodyPr wrap="square" rtlCol="0">
            <a:spAutoFit/>
          </a:bodyPr>
          <a:lstStyle/>
          <a:p>
            <a:r>
              <a:rPr lang="en-GB" sz="1600" dirty="0">
                <a:solidFill>
                  <a:srgbClr val="0F0F0F"/>
                </a:solidFill>
              </a:rPr>
              <a:t>Direction of better performance</a:t>
            </a:r>
          </a:p>
        </p:txBody>
      </p:sp>
      <p:sp>
        <p:nvSpPr>
          <p:cNvPr id="18" name="TextBox 17"/>
          <p:cNvSpPr txBox="1"/>
          <p:nvPr/>
        </p:nvSpPr>
        <p:spPr>
          <a:xfrm>
            <a:off x="324000" y="6606144"/>
            <a:ext cx="7334141" cy="261610"/>
          </a:xfrm>
          <a:prstGeom prst="rect">
            <a:avLst/>
          </a:prstGeom>
          <a:noFill/>
        </p:spPr>
        <p:txBody>
          <a:bodyPr wrap="square" rtlCol="0">
            <a:spAutoFit/>
          </a:bodyPr>
          <a:lstStyle/>
          <a:p>
            <a:r>
              <a:rPr lang="en-GB" sz="1050" baseline="30000" dirty="0">
                <a:solidFill>
                  <a:srgbClr val="0F0F0F"/>
                </a:solidFill>
              </a:rPr>
              <a:t>b </a:t>
            </a:r>
            <a:r>
              <a:rPr lang="en-GB" sz="1050" dirty="0"/>
              <a:t>see slide </a:t>
            </a:r>
            <a:r>
              <a:rPr lang="en-GB" sz="1050" dirty="0">
                <a:solidFill>
                  <a:srgbClr val="0F0F0F"/>
                </a:solidFill>
              </a:rPr>
              <a:t>Use of statistics in analysing NPID data 2016 for </a:t>
            </a:r>
            <a:r>
              <a:rPr lang="en-GB" sz="1050" dirty="0">
                <a:solidFill>
                  <a:schemeClr val="accent6"/>
                </a:solidFill>
              </a:rPr>
              <a:t>more</a:t>
            </a:r>
            <a:r>
              <a:rPr lang="en-GB" sz="1050" dirty="0">
                <a:solidFill>
                  <a:srgbClr val="0F0F0F"/>
                </a:solidFill>
              </a:rPr>
              <a:t> explanation of median and interquartile range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411416"/>
            <a:ext cx="46021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697" y="3417220"/>
            <a:ext cx="4486275"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363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338832" cy="706091"/>
          </a:xfrm>
        </p:spPr>
        <p:txBody>
          <a:bodyPr>
            <a:normAutofit/>
          </a:bodyPr>
          <a:lstStyle/>
          <a:p>
            <a:r>
              <a:rPr lang="en-GB" sz="3300" b="1" dirty="0"/>
              <a:t>Labour and delivery</a:t>
            </a:r>
            <a:endParaRPr lang="en-GB" sz="2200" b="1" dirty="0"/>
          </a:p>
        </p:txBody>
      </p:sp>
      <p:sp>
        <p:nvSpPr>
          <p:cNvPr id="3" name="Content Placeholder 2"/>
          <p:cNvSpPr>
            <a:spLocks noGrp="1"/>
          </p:cNvSpPr>
          <p:nvPr>
            <p:ph idx="1"/>
          </p:nvPr>
        </p:nvSpPr>
        <p:spPr>
          <a:xfrm>
            <a:off x="324000" y="1188000"/>
            <a:ext cx="8448282" cy="2024976"/>
          </a:xfrm>
        </p:spPr>
        <p:txBody>
          <a:bodyPr>
            <a:normAutofit fontScale="32500" lnSpcReduction="20000"/>
          </a:bodyPr>
          <a:lstStyle/>
          <a:p>
            <a:endParaRPr lang="en-GB" sz="2600" dirty="0"/>
          </a:p>
          <a:p>
            <a:r>
              <a:rPr lang="en-GB" sz="6200" dirty="0"/>
              <a:t>Less than one in six women had a spontaneous onset of labour.</a:t>
            </a:r>
          </a:p>
          <a:p>
            <a:pPr>
              <a:spcBef>
                <a:spcPts val="900"/>
              </a:spcBef>
            </a:pPr>
            <a:r>
              <a:rPr lang="en-GB" sz="6200" dirty="0"/>
              <a:t>Spontaneous delivery was almost twice as common among women with Type 2 diabetes compared </a:t>
            </a:r>
            <a:r>
              <a:rPr lang="en-GB" sz="6200" dirty="0" smtClean="0"/>
              <a:t>to </a:t>
            </a:r>
            <a:r>
              <a:rPr lang="en-GB" sz="6200" dirty="0"/>
              <a:t>women with Type 1 diabetes.</a:t>
            </a:r>
          </a:p>
          <a:p>
            <a:pPr>
              <a:spcBef>
                <a:spcPts val="900"/>
              </a:spcBef>
            </a:pPr>
            <a:r>
              <a:rPr lang="en-GB" sz="6200" dirty="0"/>
              <a:t>Caesarean section was the most common mode of delivery.</a:t>
            </a:r>
          </a:p>
          <a:p>
            <a:pPr>
              <a:spcBef>
                <a:spcPts val="900"/>
              </a:spcBef>
            </a:pPr>
            <a:r>
              <a:rPr lang="en-GB" sz="6200" dirty="0"/>
              <a:t>A higher percentage of women with Type 1 diabetes had an emergency </a:t>
            </a:r>
            <a:r>
              <a:rPr lang="en-GB" sz="6200" dirty="0" smtClean="0"/>
              <a:t>Caesarean </a:t>
            </a:r>
            <a:r>
              <a:rPr lang="en-GB" sz="6200" dirty="0"/>
              <a:t>or instrumental delivery than women with Type 2 diabetes.</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53</a:t>
            </a:fld>
            <a:endParaRPr lang="en-GB" dirty="0">
              <a:solidFill>
                <a:srgbClr val="424D58"/>
              </a:solidFill>
            </a:endParaRPr>
          </a:p>
        </p:txBody>
      </p:sp>
      <p:sp>
        <p:nvSpPr>
          <p:cNvPr id="7" name="TextBox 6"/>
          <p:cNvSpPr txBox="1"/>
          <p:nvPr/>
        </p:nvSpPr>
        <p:spPr>
          <a:xfrm>
            <a:off x="324000" y="3212976"/>
            <a:ext cx="8448282" cy="707886"/>
          </a:xfrm>
          <a:prstGeom prst="rect">
            <a:avLst/>
          </a:prstGeom>
          <a:noFill/>
        </p:spPr>
        <p:txBody>
          <a:bodyPr wrap="square" rtlCol="0">
            <a:spAutoFit/>
          </a:bodyPr>
          <a:lstStyle/>
          <a:p>
            <a:r>
              <a:rPr lang="en-GB" sz="2000" b="1" dirty="0">
                <a:solidFill>
                  <a:srgbClr val="005EB8"/>
                </a:solidFill>
              </a:rPr>
              <a:t>Figure 16: Mode of delivery for births at or after 24 weeks gestation, England and Wales, 2015</a:t>
            </a:r>
            <a:endParaRPr lang="en-GB" sz="2000" b="1" dirty="0">
              <a:solidFill>
                <a:srgbClr val="FF0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89040"/>
            <a:ext cx="7344816" cy="329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974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372285" cy="706091"/>
          </a:xfrm>
        </p:spPr>
        <p:txBody>
          <a:bodyPr>
            <a:normAutofit/>
          </a:bodyPr>
          <a:lstStyle/>
          <a:p>
            <a:r>
              <a:rPr lang="en-GB" sz="3300" b="1" dirty="0"/>
              <a:t>Method of delivery where labour induced</a:t>
            </a:r>
            <a:endParaRPr lang="en-GB" sz="2000" b="1" dirty="0"/>
          </a:p>
        </p:txBody>
      </p:sp>
      <p:sp>
        <p:nvSpPr>
          <p:cNvPr id="3" name="Content Placeholder 2"/>
          <p:cNvSpPr>
            <a:spLocks noGrp="1"/>
          </p:cNvSpPr>
          <p:nvPr>
            <p:ph idx="1"/>
          </p:nvPr>
        </p:nvSpPr>
        <p:spPr>
          <a:xfrm>
            <a:off x="324000" y="1188000"/>
            <a:ext cx="8784976" cy="2024944"/>
          </a:xfrm>
        </p:spPr>
        <p:txBody>
          <a:bodyPr>
            <a:noAutofit/>
          </a:bodyPr>
          <a:lstStyle/>
          <a:p>
            <a:r>
              <a:rPr lang="en-GB" sz="1800" dirty="0"/>
              <a:t>A significantly higher proportion of women with Type 1 diabetes who have induction of labour before 37</a:t>
            </a:r>
            <a:r>
              <a:rPr lang="en-GB" sz="1800" baseline="30000" dirty="0"/>
              <a:t>+6</a:t>
            </a:r>
            <a:r>
              <a:rPr lang="en-GB" sz="1800" dirty="0"/>
              <a:t> weeks go on to deliver by Caesarean section compared with women with Type 2 diabetes (47 per cent compared with almost 36 per cent).</a:t>
            </a:r>
          </a:p>
          <a:p>
            <a:pPr>
              <a:spcBef>
                <a:spcPts val="600"/>
              </a:spcBef>
            </a:pPr>
            <a:r>
              <a:rPr lang="en-GB" sz="1800" dirty="0"/>
              <a:t>Where labour is induced at or after 38 weeks, there is no significant difference in Caesarean section rates.</a:t>
            </a:r>
          </a:p>
          <a:p>
            <a:pPr>
              <a:spcBef>
                <a:spcPts val="600"/>
              </a:spcBef>
            </a:pPr>
            <a:r>
              <a:rPr lang="en-GB" sz="1800" dirty="0"/>
              <a:t>There has been no significant change in these rates since 2014.</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54</a:t>
            </a:fld>
            <a:endParaRPr lang="en-GB" dirty="0">
              <a:solidFill>
                <a:srgbClr val="424D58"/>
              </a:solidFill>
            </a:endParaRPr>
          </a:p>
        </p:txBody>
      </p:sp>
      <p:sp>
        <p:nvSpPr>
          <p:cNvPr id="7" name="TextBox 6"/>
          <p:cNvSpPr txBox="1"/>
          <p:nvPr/>
        </p:nvSpPr>
        <p:spPr>
          <a:xfrm>
            <a:off x="324000" y="3086376"/>
            <a:ext cx="8712968" cy="707886"/>
          </a:xfrm>
          <a:prstGeom prst="rect">
            <a:avLst/>
          </a:prstGeom>
          <a:noFill/>
        </p:spPr>
        <p:txBody>
          <a:bodyPr wrap="square" rtlCol="0">
            <a:spAutoFit/>
          </a:bodyPr>
          <a:lstStyle/>
          <a:p>
            <a:r>
              <a:rPr lang="en-GB" sz="2000" b="1" dirty="0">
                <a:solidFill>
                  <a:srgbClr val="005EB8"/>
                </a:solidFill>
              </a:rPr>
              <a:t>Figure 17: Mode of delivery for singleton births where labour induced, England and Wales, 2015</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634560"/>
            <a:ext cx="6768752" cy="343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875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288000"/>
            <a:ext cx="7632000" cy="706091"/>
          </a:xfrm>
        </p:spPr>
        <p:txBody>
          <a:bodyPr>
            <a:normAutofit/>
          </a:bodyPr>
          <a:lstStyle/>
          <a:p>
            <a:r>
              <a:rPr lang="en-GB" sz="3300" dirty="0"/>
              <a:t>Timing and mode of birth - comment</a:t>
            </a:r>
          </a:p>
        </p:txBody>
      </p:sp>
      <p:sp>
        <p:nvSpPr>
          <p:cNvPr id="2" name="Content Placeholder 1"/>
          <p:cNvSpPr>
            <a:spLocks noGrp="1"/>
          </p:cNvSpPr>
          <p:nvPr>
            <p:ph idx="1"/>
          </p:nvPr>
        </p:nvSpPr>
        <p:spPr>
          <a:xfrm>
            <a:off x="323528" y="1187999"/>
            <a:ext cx="7704856" cy="5337345"/>
          </a:xfrm>
        </p:spPr>
        <p:txBody>
          <a:bodyPr>
            <a:normAutofit fontScale="92500"/>
          </a:bodyPr>
          <a:lstStyle/>
          <a:p>
            <a:r>
              <a:rPr lang="en-GB" dirty="0"/>
              <a:t>A significant proportion of births, especially for women with Type 1 diabetes were before 37</a:t>
            </a:r>
            <a:r>
              <a:rPr lang="en-GB" baseline="30000" dirty="0"/>
              <a:t>+0</a:t>
            </a:r>
            <a:r>
              <a:rPr lang="en-GB" dirty="0"/>
              <a:t> weeks suggesting that there were concerns about the foetus and/or the </a:t>
            </a:r>
            <a:r>
              <a:rPr lang="en-GB" dirty="0" smtClean="0"/>
              <a:t>mother.</a:t>
            </a:r>
            <a:endParaRPr lang="en-GB" dirty="0"/>
          </a:p>
          <a:p>
            <a:pPr>
              <a:spcBef>
                <a:spcPts val="1200"/>
              </a:spcBef>
            </a:pPr>
            <a:r>
              <a:rPr lang="en-GB" dirty="0"/>
              <a:t>A high proportion of </a:t>
            </a:r>
            <a:r>
              <a:rPr lang="en-GB" dirty="0" smtClean="0"/>
              <a:t>women were delivered </a:t>
            </a:r>
            <a:r>
              <a:rPr lang="en-GB" dirty="0"/>
              <a:t>by caesarean section (64.7 per cent of women with Type 1 diabetes and 56.9 per cent of women with Type 2 diabetes</a:t>
            </a:r>
            <a:r>
              <a:rPr lang="en-GB" dirty="0" smtClean="0"/>
              <a:t>).</a:t>
            </a:r>
            <a:endParaRPr lang="en-GB" dirty="0"/>
          </a:p>
          <a:p>
            <a:pPr>
              <a:spcBef>
                <a:spcPts val="1200"/>
              </a:spcBef>
            </a:pPr>
            <a:r>
              <a:rPr lang="en-GB" dirty="0"/>
              <a:t>Induction of labour before 37</a:t>
            </a:r>
            <a:r>
              <a:rPr lang="en-GB" baseline="30000" dirty="0"/>
              <a:t>+0</a:t>
            </a:r>
            <a:r>
              <a:rPr lang="en-GB" dirty="0"/>
              <a:t> weeks commonly results in caesarean section especially in women with Type 1 </a:t>
            </a:r>
            <a:r>
              <a:rPr lang="en-GB" dirty="0" smtClean="0"/>
              <a:t>diabetes.</a:t>
            </a:r>
            <a:endParaRPr lang="en-GB" dirty="0"/>
          </a:p>
          <a:p>
            <a:pPr>
              <a:spcBef>
                <a:spcPts val="1200"/>
              </a:spcBef>
            </a:pPr>
            <a:r>
              <a:rPr lang="en-GB" dirty="0"/>
              <a:t>The low rate of spontaneous onset of labour may be the result of NICE guidance which recommends delivery in women with diabetes before 38</a:t>
            </a:r>
            <a:r>
              <a:rPr lang="en-GB" baseline="30000" dirty="0"/>
              <a:t>+6</a:t>
            </a:r>
            <a:r>
              <a:rPr lang="en-GB" dirty="0"/>
              <a:t> weeks of pregnancy.</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55</a:t>
            </a:fld>
            <a:endParaRPr lang="en-GB" dirty="0">
              <a:solidFill>
                <a:srgbClr val="424D58"/>
              </a:solidFill>
            </a:endParaRPr>
          </a:p>
        </p:txBody>
      </p:sp>
    </p:spTree>
    <p:extLst>
      <p:ext uri="{BB962C8B-B14F-4D97-AF65-F5344CB8AC3E}">
        <p14:creationId xmlns:p14="http://schemas.microsoft.com/office/powerpoint/2010/main" val="3284399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8640960" cy="1200091"/>
          </a:xfrm>
        </p:spPr>
        <p:txBody>
          <a:bodyPr>
            <a:normAutofit/>
          </a:bodyPr>
          <a:lstStyle/>
          <a:p>
            <a:r>
              <a:rPr lang="en-GB" sz="3300" dirty="0"/>
              <a:t>National Pregnancy in Diabetes Audit 2016</a:t>
            </a:r>
          </a:p>
        </p:txBody>
      </p:sp>
      <p:sp>
        <p:nvSpPr>
          <p:cNvPr id="3" name="Content Placeholder 2"/>
          <p:cNvSpPr>
            <a:spLocks noGrp="1"/>
          </p:cNvSpPr>
          <p:nvPr>
            <p:ph idx="1"/>
          </p:nvPr>
        </p:nvSpPr>
        <p:spPr>
          <a:xfrm>
            <a:off x="467544" y="1188000"/>
            <a:ext cx="8003232" cy="1376904"/>
          </a:xfrm>
        </p:spPr>
        <p:txBody>
          <a:bodyPr>
            <a:noAutofit/>
          </a:bodyPr>
          <a:lstStyle/>
          <a:p>
            <a:r>
              <a:rPr lang="en-GB" sz="4000" dirty="0"/>
              <a:t>Were adverse </a:t>
            </a:r>
            <a:r>
              <a:rPr lang="en-GB" sz="4000" dirty="0" err="1"/>
              <a:t>fetal</a:t>
            </a:r>
            <a:r>
              <a:rPr lang="en-GB" sz="4000" dirty="0"/>
              <a:t> and neonatal outcomes minimised? </a:t>
            </a:r>
          </a:p>
          <a:p>
            <a:endParaRPr lang="en-GB" sz="4000" dirty="0"/>
          </a:p>
        </p:txBody>
      </p:sp>
      <p:sp>
        <p:nvSpPr>
          <p:cNvPr id="4" name="TextBox 3"/>
          <p:cNvSpPr txBox="1"/>
          <p:nvPr/>
        </p:nvSpPr>
        <p:spPr>
          <a:xfrm>
            <a:off x="540000" y="2708920"/>
            <a:ext cx="7632848" cy="307776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a:solidFill>
                  <a:srgbClr val="FFFFFF"/>
                </a:solidFill>
              </a:rPr>
              <a:t>Pregnancy outcomes</a:t>
            </a:r>
          </a:p>
          <a:p>
            <a:pPr marL="285750" indent="-285750">
              <a:spcAft>
                <a:spcPts val="1200"/>
              </a:spcAft>
              <a:buFont typeface="Arial" panose="020B0604020202020204" pitchFamily="34" charset="0"/>
              <a:buChar char="•"/>
            </a:pPr>
            <a:r>
              <a:rPr lang="en-GB" sz="2400" dirty="0">
                <a:solidFill>
                  <a:srgbClr val="FFFFFF"/>
                </a:solidFill>
              </a:rPr>
              <a:t>Stillbirths and neonatal deaths</a:t>
            </a:r>
          </a:p>
          <a:p>
            <a:pPr marL="285750" indent="-285750">
              <a:spcAft>
                <a:spcPts val="1200"/>
              </a:spcAft>
              <a:buFont typeface="Arial" panose="020B0604020202020204" pitchFamily="34" charset="0"/>
              <a:buChar char="•"/>
            </a:pPr>
            <a:r>
              <a:rPr lang="en-GB" sz="2400" dirty="0">
                <a:solidFill>
                  <a:srgbClr val="FFFFFF"/>
                </a:solidFill>
              </a:rPr>
              <a:t>Congenital anomalies</a:t>
            </a:r>
          </a:p>
          <a:p>
            <a:pPr marL="285750" indent="-285750">
              <a:spcAft>
                <a:spcPts val="1200"/>
              </a:spcAft>
              <a:buFont typeface="Arial" panose="020B0604020202020204" pitchFamily="34" charset="0"/>
              <a:buChar char="•"/>
            </a:pPr>
            <a:r>
              <a:rPr lang="en-GB" sz="2400" dirty="0">
                <a:solidFill>
                  <a:srgbClr val="FFFFFF"/>
                </a:solidFill>
              </a:rPr>
              <a:t>Preterm births</a:t>
            </a:r>
          </a:p>
          <a:p>
            <a:pPr marL="285750" indent="-285750">
              <a:spcAft>
                <a:spcPts val="1200"/>
              </a:spcAft>
              <a:buFont typeface="Arial" panose="020B0604020202020204" pitchFamily="34" charset="0"/>
              <a:buChar char="•"/>
            </a:pPr>
            <a:r>
              <a:rPr lang="en-GB" sz="2400" dirty="0">
                <a:solidFill>
                  <a:srgbClr val="FFFFFF"/>
                </a:solidFill>
              </a:rPr>
              <a:t>Birthweights and large for gestational age</a:t>
            </a:r>
          </a:p>
          <a:p>
            <a:pPr marL="285750" indent="-285750">
              <a:spcAft>
                <a:spcPts val="1200"/>
              </a:spcAft>
              <a:buFont typeface="Arial" panose="020B0604020202020204" pitchFamily="34" charset="0"/>
              <a:buChar char="•"/>
            </a:pPr>
            <a:r>
              <a:rPr lang="en-GB" sz="2400" dirty="0">
                <a:solidFill>
                  <a:srgbClr val="FFFFFF"/>
                </a:solidFill>
              </a:rPr>
              <a:t>Neonatal unit admissions</a:t>
            </a:r>
          </a:p>
        </p:txBody>
      </p:sp>
    </p:spTree>
    <p:extLst>
      <p:ext uri="{BB962C8B-B14F-4D97-AF65-F5344CB8AC3E}">
        <p14:creationId xmlns:p14="http://schemas.microsoft.com/office/powerpoint/2010/main" val="1637216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7574528" cy="706091"/>
          </a:xfrm>
        </p:spPr>
        <p:txBody>
          <a:bodyPr>
            <a:normAutofit/>
          </a:bodyPr>
          <a:lstStyle/>
          <a:p>
            <a:r>
              <a:rPr lang="en-GB" sz="3300" dirty="0"/>
              <a:t>Pregnancy outcomes</a:t>
            </a:r>
          </a:p>
        </p:txBody>
      </p:sp>
      <p:sp>
        <p:nvSpPr>
          <p:cNvPr id="3" name="Content Placeholder 2"/>
          <p:cNvSpPr>
            <a:spLocks noGrp="1"/>
          </p:cNvSpPr>
          <p:nvPr>
            <p:ph idx="1"/>
          </p:nvPr>
        </p:nvSpPr>
        <p:spPr>
          <a:xfrm>
            <a:off x="324000" y="1188000"/>
            <a:ext cx="8352928" cy="1584176"/>
          </a:xfrm>
        </p:spPr>
        <p:txBody>
          <a:bodyPr>
            <a:normAutofit/>
          </a:bodyPr>
          <a:lstStyle/>
          <a:p>
            <a:r>
              <a:rPr lang="en-GB" sz="2200" dirty="0"/>
              <a:t>99.0 per cent of registered births (live and stillbirths) in the 2016 NPID audit were live births, compared with 99.6 per cent of all registered births in 2016 in the general England and Wales maternity population</a:t>
            </a:r>
            <a:r>
              <a:rPr lang="en-GB" sz="2200" baseline="30000" dirty="0"/>
              <a:t>5</a:t>
            </a:r>
            <a:r>
              <a:rPr lang="en-GB" sz="2200" dirty="0"/>
              <a:t>. </a:t>
            </a:r>
          </a:p>
          <a:p>
            <a:endParaRPr lang="en-GB" sz="2800" dirty="0"/>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57</a:t>
            </a:fld>
            <a:endParaRPr lang="en-GB" dirty="0">
              <a:solidFill>
                <a:srgbClr val="424D58"/>
              </a:solidFill>
            </a:endParaRPr>
          </a:p>
        </p:txBody>
      </p:sp>
      <p:sp>
        <p:nvSpPr>
          <p:cNvPr id="5" name="TextBox 4"/>
          <p:cNvSpPr txBox="1"/>
          <p:nvPr/>
        </p:nvSpPr>
        <p:spPr>
          <a:xfrm>
            <a:off x="323528" y="2627620"/>
            <a:ext cx="8424936" cy="400110"/>
          </a:xfrm>
          <a:prstGeom prst="rect">
            <a:avLst/>
          </a:prstGeom>
          <a:noFill/>
        </p:spPr>
        <p:txBody>
          <a:bodyPr wrap="square" rtlCol="0">
            <a:spAutoFit/>
          </a:bodyPr>
          <a:lstStyle/>
          <a:p>
            <a:r>
              <a:rPr lang="en-GB" sz="2000" b="1" dirty="0">
                <a:solidFill>
                  <a:srgbClr val="005EB8"/>
                </a:solidFill>
              </a:rPr>
              <a:t>Table 11: Pregnancy </a:t>
            </a:r>
            <a:r>
              <a:rPr lang="en-GB" sz="2000" b="1" dirty="0" err="1" smtClean="0">
                <a:solidFill>
                  <a:srgbClr val="005EB8"/>
                </a:solidFill>
              </a:rPr>
              <a:t>outcomes</a:t>
            </a:r>
            <a:r>
              <a:rPr lang="en-GB" sz="2000" baseline="30000" dirty="0" err="1" smtClean="0">
                <a:solidFill>
                  <a:schemeClr val="accent1"/>
                </a:solidFill>
              </a:rPr>
              <a:t>a</a:t>
            </a:r>
            <a:r>
              <a:rPr lang="en-GB" sz="2000" b="1" dirty="0">
                <a:solidFill>
                  <a:srgbClr val="005EB8"/>
                </a:solidFill>
              </a:rPr>
              <a:t>, 2016</a:t>
            </a:r>
          </a:p>
        </p:txBody>
      </p:sp>
      <p:sp>
        <p:nvSpPr>
          <p:cNvPr id="7" name="TextBox 6"/>
          <p:cNvSpPr txBox="1"/>
          <p:nvPr/>
        </p:nvSpPr>
        <p:spPr>
          <a:xfrm>
            <a:off x="323528" y="4850576"/>
            <a:ext cx="8280920" cy="738664"/>
          </a:xfrm>
          <a:prstGeom prst="rect">
            <a:avLst/>
          </a:prstGeom>
          <a:noFill/>
        </p:spPr>
        <p:txBody>
          <a:bodyPr wrap="square" rtlCol="0">
            <a:spAutoFit/>
          </a:bodyPr>
          <a:lstStyle/>
          <a:p>
            <a:r>
              <a:rPr lang="en-GB" sz="1400" baseline="30000" dirty="0">
                <a:solidFill>
                  <a:schemeClr val="accent6"/>
                </a:solidFill>
              </a:rPr>
              <a:t>a  </a:t>
            </a:r>
            <a:r>
              <a:rPr lang="en-GB" sz="1400" dirty="0" err="1">
                <a:solidFill>
                  <a:schemeClr val="accent6"/>
                </a:solidFill>
              </a:rPr>
              <a:t>A</a:t>
            </a:r>
            <a:r>
              <a:rPr lang="en-GB" sz="1400" dirty="0">
                <a:solidFill>
                  <a:schemeClr val="accent6"/>
                </a:solidFill>
              </a:rPr>
              <a:t> small number of terminations of pregnancy are not shown here</a:t>
            </a:r>
            <a:endParaRPr lang="en-GB" sz="1400" baseline="30000" dirty="0">
              <a:solidFill>
                <a:schemeClr val="accent6"/>
              </a:solidFill>
            </a:endParaRPr>
          </a:p>
          <a:p>
            <a:r>
              <a:rPr lang="en-GB" sz="1400" baseline="30000" dirty="0">
                <a:solidFill>
                  <a:schemeClr val="accent6"/>
                </a:solidFill>
              </a:rPr>
              <a:t>b </a:t>
            </a:r>
            <a:r>
              <a:rPr lang="en-GB" sz="1400" dirty="0">
                <a:solidFill>
                  <a:schemeClr val="accent6"/>
                </a:solidFill>
              </a:rPr>
              <a:t>Diabetes type not specified, maturity onset diabetes of the young (MODY) or ‘Other’ diabetes type. </a:t>
            </a:r>
          </a:p>
          <a:p>
            <a:r>
              <a:rPr lang="en-GB" sz="1400" baseline="30000" dirty="0">
                <a:solidFill>
                  <a:schemeClr val="accent6"/>
                </a:solidFill>
              </a:rPr>
              <a:t>c </a:t>
            </a:r>
            <a:r>
              <a:rPr lang="en-GB" sz="1400" dirty="0">
                <a:solidFill>
                  <a:schemeClr val="accent6"/>
                </a:solidFill>
              </a:rPr>
              <a:t>Early miscarriages (prior to booking) are likely to be under-reported.</a:t>
            </a:r>
          </a:p>
        </p:txBody>
      </p:sp>
      <p:sp>
        <p:nvSpPr>
          <p:cNvPr id="8" name="TextBox 7"/>
          <p:cNvSpPr txBox="1"/>
          <p:nvPr/>
        </p:nvSpPr>
        <p:spPr>
          <a:xfrm>
            <a:off x="323528" y="6444000"/>
            <a:ext cx="2970088" cy="307777"/>
          </a:xfrm>
          <a:prstGeom prst="rect">
            <a:avLst/>
          </a:prstGeom>
          <a:noFill/>
        </p:spPr>
        <p:txBody>
          <a:bodyPr wrap="square" rtlCol="0">
            <a:spAutoFit/>
          </a:bodyPr>
          <a:lstStyle/>
          <a:p>
            <a:r>
              <a:rPr lang="en-GB" sz="1400" baseline="30000" dirty="0">
                <a:solidFill>
                  <a:srgbClr val="424D58"/>
                </a:solidFill>
              </a:rPr>
              <a:t>5</a:t>
            </a:r>
            <a:r>
              <a:rPr lang="en-GB" sz="1400" dirty="0">
                <a:solidFill>
                  <a:srgbClr val="424D58"/>
                </a:solidFill>
              </a:rPr>
              <a:t> See References section. </a:t>
            </a:r>
            <a:endParaRPr lang="en-GB" sz="1400" baseline="30000" dirty="0">
              <a:solidFill>
                <a:srgbClr val="424D58"/>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109610"/>
            <a:ext cx="5904184" cy="183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47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7632000" cy="706091"/>
          </a:xfrm>
        </p:spPr>
        <p:txBody>
          <a:bodyPr>
            <a:normAutofit/>
          </a:bodyPr>
          <a:lstStyle/>
          <a:p>
            <a:r>
              <a:rPr lang="en-GB" sz="3300" dirty="0"/>
              <a:t>Adverse outcomes – stillbirth</a:t>
            </a:r>
          </a:p>
        </p:txBody>
      </p:sp>
      <p:sp>
        <p:nvSpPr>
          <p:cNvPr id="3" name="Content Placeholder 2"/>
          <p:cNvSpPr>
            <a:spLocks noGrp="1"/>
          </p:cNvSpPr>
          <p:nvPr>
            <p:ph idx="1"/>
          </p:nvPr>
        </p:nvSpPr>
        <p:spPr>
          <a:xfrm>
            <a:off x="323528" y="1188000"/>
            <a:ext cx="8568952" cy="1752195"/>
          </a:xfrm>
        </p:spPr>
        <p:txBody>
          <a:bodyPr>
            <a:noAutofit/>
          </a:bodyPr>
          <a:lstStyle/>
          <a:p>
            <a:r>
              <a:rPr lang="en-GB" sz="1800" dirty="0"/>
              <a:t>Stillbirth rates in the NPID audit were 10.2 per 1,000 live and stillbirths in 2016, compared with 4.3 per 1,000 live and stillbirths in 2016 in the general population of England and Wales</a:t>
            </a:r>
            <a:r>
              <a:rPr lang="en-GB" sz="1800" baseline="30000" dirty="0"/>
              <a:t>5</a:t>
            </a:r>
            <a:r>
              <a:rPr lang="en-GB" sz="1800" dirty="0"/>
              <a:t>.</a:t>
            </a:r>
            <a:r>
              <a:rPr lang="en-GB" sz="1800" baseline="30000" dirty="0"/>
              <a:t>   </a:t>
            </a:r>
          </a:p>
          <a:p>
            <a:r>
              <a:rPr lang="en-GB" sz="1800" dirty="0"/>
              <a:t>There was no change in the stillbirth rate in the NPID population between 2014 and 2016.</a:t>
            </a:r>
          </a:p>
          <a:p>
            <a:pPr marL="0" indent="0">
              <a:buNone/>
            </a:pPr>
            <a:endParaRPr lang="en-GB" sz="1800"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58</a:t>
            </a:fld>
            <a:endParaRPr lang="en-GB" dirty="0">
              <a:solidFill>
                <a:srgbClr val="424D58"/>
              </a:solidFill>
            </a:endParaRPr>
          </a:p>
        </p:txBody>
      </p:sp>
      <p:sp>
        <p:nvSpPr>
          <p:cNvPr id="5" name="TextBox 4"/>
          <p:cNvSpPr txBox="1"/>
          <p:nvPr/>
        </p:nvSpPr>
        <p:spPr>
          <a:xfrm>
            <a:off x="324000" y="2636912"/>
            <a:ext cx="8693361" cy="707886"/>
          </a:xfrm>
          <a:prstGeom prst="rect">
            <a:avLst/>
          </a:prstGeom>
          <a:noFill/>
        </p:spPr>
        <p:txBody>
          <a:bodyPr wrap="square" rtlCol="0">
            <a:spAutoFit/>
          </a:bodyPr>
          <a:lstStyle/>
          <a:p>
            <a:r>
              <a:rPr lang="en-GB" sz="2000" b="1" dirty="0">
                <a:solidFill>
                  <a:srgbClr val="005EB8"/>
                </a:solidFill>
              </a:rPr>
              <a:t>Figure 18: Stillbirth rate (per 1,000 live and stillbirths) with 95 per cent confidence interval, 2014 to 2016 – all diabetes Types</a:t>
            </a:r>
            <a:endParaRPr lang="en-GB" sz="2000" b="1" dirty="0">
              <a:solidFill>
                <a:srgbClr val="FF0000"/>
              </a:solidFill>
            </a:endParaRPr>
          </a:p>
        </p:txBody>
      </p:sp>
      <p:sp>
        <p:nvSpPr>
          <p:cNvPr id="7" name="TextBox 6"/>
          <p:cNvSpPr txBox="1"/>
          <p:nvPr/>
        </p:nvSpPr>
        <p:spPr>
          <a:xfrm>
            <a:off x="323528" y="6525344"/>
            <a:ext cx="2736304" cy="307777"/>
          </a:xfrm>
          <a:prstGeom prst="rect">
            <a:avLst/>
          </a:prstGeom>
          <a:noFill/>
        </p:spPr>
        <p:txBody>
          <a:bodyPr wrap="square" rtlCol="0">
            <a:spAutoFit/>
          </a:bodyPr>
          <a:lstStyle/>
          <a:p>
            <a:r>
              <a:rPr lang="en-GB" sz="1400" baseline="30000" dirty="0">
                <a:solidFill>
                  <a:srgbClr val="424D58"/>
                </a:solidFill>
              </a:rPr>
              <a:t>5 </a:t>
            </a:r>
            <a:r>
              <a:rPr lang="en-GB" sz="1400" dirty="0">
                <a:solidFill>
                  <a:srgbClr val="424D58"/>
                </a:solidFill>
              </a:rPr>
              <a:t>See References section. </a:t>
            </a:r>
            <a:endParaRPr lang="en-GB" sz="1400" baseline="30000" dirty="0">
              <a:solidFill>
                <a:srgbClr val="424D58"/>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16765"/>
            <a:ext cx="8109792" cy="320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2960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Adverse outcomes – neonatal death</a:t>
            </a:r>
          </a:p>
        </p:txBody>
      </p:sp>
      <p:sp>
        <p:nvSpPr>
          <p:cNvPr id="3" name="Content Placeholder 2"/>
          <p:cNvSpPr>
            <a:spLocks noGrp="1"/>
          </p:cNvSpPr>
          <p:nvPr>
            <p:ph idx="1"/>
          </p:nvPr>
        </p:nvSpPr>
        <p:spPr>
          <a:xfrm>
            <a:off x="324000" y="1188000"/>
            <a:ext cx="8280920" cy="1512000"/>
          </a:xfrm>
        </p:spPr>
        <p:txBody>
          <a:bodyPr>
            <a:normAutofit/>
          </a:bodyPr>
          <a:lstStyle/>
          <a:p>
            <a:r>
              <a:rPr lang="en-GB" sz="1800" dirty="0"/>
              <a:t>Neonatal death rates in the NPID audit were 10.0 per 1,000 live births in 2016.  These are much higher than the neonatal death rate for the UK in 2015</a:t>
            </a:r>
            <a:r>
              <a:rPr lang="en-GB" sz="1800" baseline="30000" dirty="0"/>
              <a:t>6 </a:t>
            </a:r>
            <a:r>
              <a:rPr lang="en-GB" sz="1800" dirty="0"/>
              <a:t>of 2.7 deaths per 1,000 live births.</a:t>
            </a:r>
            <a:endParaRPr lang="en-GB" sz="1800" baseline="30000" dirty="0"/>
          </a:p>
          <a:p>
            <a:r>
              <a:rPr lang="en-GB" sz="1800" dirty="0"/>
              <a:t>There was no change in the neonatal death rate in the NPID population between 2014 and 2016.</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59</a:t>
            </a:fld>
            <a:endParaRPr lang="en-GB" dirty="0">
              <a:solidFill>
                <a:srgbClr val="424D58"/>
              </a:solidFill>
            </a:endParaRPr>
          </a:p>
        </p:txBody>
      </p:sp>
      <p:sp>
        <p:nvSpPr>
          <p:cNvPr id="5" name="TextBox 4"/>
          <p:cNvSpPr txBox="1"/>
          <p:nvPr/>
        </p:nvSpPr>
        <p:spPr>
          <a:xfrm>
            <a:off x="324000" y="2682416"/>
            <a:ext cx="8515521" cy="707886"/>
          </a:xfrm>
          <a:prstGeom prst="rect">
            <a:avLst/>
          </a:prstGeom>
          <a:noFill/>
        </p:spPr>
        <p:txBody>
          <a:bodyPr wrap="square" rtlCol="0">
            <a:spAutoFit/>
          </a:bodyPr>
          <a:lstStyle/>
          <a:p>
            <a:r>
              <a:rPr lang="en-GB" sz="2000" b="1" dirty="0">
                <a:solidFill>
                  <a:srgbClr val="005EB8"/>
                </a:solidFill>
              </a:rPr>
              <a:t>Figure 19: Neonatal death rate (per 1,000 live births) with 95 per cent confidence interval, 2014 to 2016 – all diabetes </a:t>
            </a:r>
            <a:r>
              <a:rPr lang="en-GB" sz="2000" b="1" dirty="0" smtClean="0">
                <a:solidFill>
                  <a:srgbClr val="005EB8"/>
                </a:solidFill>
              </a:rPr>
              <a:t>Types</a:t>
            </a:r>
            <a:endParaRPr lang="en-GB" sz="2000" b="1" dirty="0">
              <a:solidFill>
                <a:srgbClr val="FF0000"/>
              </a:solidFill>
            </a:endParaRPr>
          </a:p>
        </p:txBody>
      </p:sp>
      <p:sp>
        <p:nvSpPr>
          <p:cNvPr id="7" name="TextBox 6"/>
          <p:cNvSpPr txBox="1"/>
          <p:nvPr/>
        </p:nvSpPr>
        <p:spPr>
          <a:xfrm>
            <a:off x="324000" y="6525344"/>
            <a:ext cx="3816424" cy="307777"/>
          </a:xfrm>
          <a:prstGeom prst="rect">
            <a:avLst/>
          </a:prstGeom>
          <a:noFill/>
        </p:spPr>
        <p:txBody>
          <a:bodyPr wrap="square" rtlCol="0">
            <a:spAutoFit/>
          </a:bodyPr>
          <a:lstStyle/>
          <a:p>
            <a:r>
              <a:rPr lang="en-GB" sz="1400" baseline="30000" dirty="0">
                <a:solidFill>
                  <a:srgbClr val="424D58"/>
                </a:solidFill>
              </a:rPr>
              <a:t>6 </a:t>
            </a:r>
            <a:r>
              <a:rPr lang="en-GB" sz="1400" dirty="0">
                <a:solidFill>
                  <a:srgbClr val="424D58"/>
                </a:solidFill>
              </a:rPr>
              <a:t>See References section. </a:t>
            </a:r>
            <a:endParaRPr lang="en-GB" sz="1400" baseline="30000" dirty="0">
              <a:solidFill>
                <a:srgbClr val="424D58"/>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3407509"/>
            <a:ext cx="7931395" cy="31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23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712968" cy="706091"/>
          </a:xfrm>
        </p:spPr>
        <p:txBody>
          <a:bodyPr>
            <a:normAutofit/>
          </a:bodyPr>
          <a:lstStyle/>
          <a:p>
            <a:r>
              <a:rPr lang="en-GB" sz="3300" dirty="0"/>
              <a:t>Measuring against the NICE guideline NG3</a:t>
            </a:r>
            <a:r>
              <a:rPr lang="en-GB" sz="3300" baseline="30000" dirty="0"/>
              <a:t>1</a:t>
            </a:r>
          </a:p>
        </p:txBody>
      </p:sp>
      <p:sp>
        <p:nvSpPr>
          <p:cNvPr id="3" name="Content Placeholder 2"/>
          <p:cNvSpPr>
            <a:spLocks noGrp="1"/>
          </p:cNvSpPr>
          <p:nvPr>
            <p:ph idx="1"/>
          </p:nvPr>
        </p:nvSpPr>
        <p:spPr>
          <a:xfrm>
            <a:off x="323528" y="1188000"/>
            <a:ext cx="8496944" cy="4896545"/>
          </a:xfrm>
        </p:spPr>
        <p:txBody>
          <a:bodyPr>
            <a:normAutofit fontScale="77500" lnSpcReduction="20000"/>
          </a:bodyPr>
          <a:lstStyle/>
          <a:p>
            <a:pPr marL="0" indent="0">
              <a:buNone/>
            </a:pPr>
            <a:r>
              <a:rPr lang="en-GB" dirty="0">
                <a:solidFill>
                  <a:schemeClr val="accent1"/>
                </a:solidFill>
              </a:rPr>
              <a:t>NICE guideline (NG3</a:t>
            </a:r>
            <a:r>
              <a:rPr lang="en-GB" baseline="30000" dirty="0">
                <a:solidFill>
                  <a:schemeClr val="accent1"/>
                </a:solidFill>
              </a:rPr>
              <a:t>1</a:t>
            </a:r>
            <a:r>
              <a:rPr lang="en-GB" dirty="0">
                <a:solidFill>
                  <a:schemeClr val="accent1"/>
                </a:solidFill>
              </a:rPr>
              <a:t>) criteria used in NPID:</a:t>
            </a:r>
          </a:p>
          <a:p>
            <a:pPr marL="0" indent="0">
              <a:spcBef>
                <a:spcPts val="0"/>
              </a:spcBef>
              <a:buNone/>
            </a:pPr>
            <a:endParaRPr lang="en-GB" sz="1400" u="sng" dirty="0"/>
          </a:p>
          <a:p>
            <a:pPr marL="0" indent="0">
              <a:lnSpc>
                <a:spcPct val="120000"/>
              </a:lnSpc>
              <a:buNone/>
            </a:pPr>
            <a:r>
              <a:rPr lang="en-GB" sz="2100" b="1" dirty="0"/>
              <a:t>Prior to pregnancy</a:t>
            </a:r>
          </a:p>
          <a:p>
            <a:pPr>
              <a:lnSpc>
                <a:spcPct val="120000"/>
              </a:lnSpc>
            </a:pPr>
            <a:r>
              <a:rPr lang="en-GB" sz="2100" dirty="0"/>
              <a:t>Use of folic acid supplement</a:t>
            </a:r>
          </a:p>
          <a:p>
            <a:pPr>
              <a:lnSpc>
                <a:spcPct val="120000"/>
              </a:lnSpc>
            </a:pPr>
            <a:r>
              <a:rPr lang="en-GB" sz="2100" dirty="0"/>
              <a:t>Keeping HbA</a:t>
            </a:r>
            <a:r>
              <a:rPr lang="en-GB" sz="2100" baseline="-25000" dirty="0"/>
              <a:t>1c</a:t>
            </a:r>
            <a:r>
              <a:rPr lang="en-GB" sz="2100" dirty="0"/>
              <a:t> below 48 mmol/mol where achievable without causing problematic hypoglycaemia</a:t>
            </a:r>
          </a:p>
          <a:p>
            <a:pPr>
              <a:lnSpc>
                <a:spcPct val="120000"/>
              </a:lnSpc>
            </a:pPr>
            <a:r>
              <a:rPr lang="en-GB" sz="2100" dirty="0"/>
              <a:t>Stopping / substituting of oral glucose-lowering medications apart from metformin</a:t>
            </a:r>
          </a:p>
          <a:p>
            <a:pPr>
              <a:lnSpc>
                <a:spcPct val="120000"/>
              </a:lnSpc>
            </a:pPr>
            <a:r>
              <a:rPr lang="en-GB" sz="2100" dirty="0"/>
              <a:t>Suspending statins and ACE inhibitors/ARBs</a:t>
            </a:r>
          </a:p>
          <a:p>
            <a:pPr marL="0" indent="0">
              <a:lnSpc>
                <a:spcPct val="120000"/>
              </a:lnSpc>
              <a:buNone/>
            </a:pPr>
            <a:endParaRPr lang="en-GB" sz="2100" b="1" dirty="0"/>
          </a:p>
          <a:p>
            <a:pPr marL="0" indent="0">
              <a:lnSpc>
                <a:spcPct val="120000"/>
              </a:lnSpc>
              <a:buNone/>
            </a:pPr>
            <a:r>
              <a:rPr lang="en-GB" sz="2100" b="1" dirty="0"/>
              <a:t>During pregnancy</a:t>
            </a:r>
          </a:p>
          <a:p>
            <a:pPr>
              <a:lnSpc>
                <a:spcPct val="120000"/>
              </a:lnSpc>
            </a:pPr>
            <a:r>
              <a:rPr lang="en-GB" sz="2100" dirty="0"/>
              <a:t>Early first contact with joint diabetes and antenatal clinic</a:t>
            </a:r>
          </a:p>
          <a:p>
            <a:pPr>
              <a:lnSpc>
                <a:spcPct val="120000"/>
              </a:lnSpc>
            </a:pPr>
            <a:r>
              <a:rPr lang="en-GB" sz="2100" dirty="0"/>
              <a:t>Monitoring HbA</a:t>
            </a:r>
            <a:r>
              <a:rPr lang="en-GB" sz="2100" baseline="-25000" dirty="0"/>
              <a:t>1c </a:t>
            </a:r>
            <a:r>
              <a:rPr lang="en-GB" sz="2100" dirty="0"/>
              <a:t>to assess level of risk to pregnancy</a:t>
            </a:r>
          </a:p>
          <a:p>
            <a:pPr>
              <a:lnSpc>
                <a:spcPct val="120000"/>
              </a:lnSpc>
            </a:pPr>
            <a:r>
              <a:rPr lang="en-GB" sz="2100" dirty="0"/>
              <a:t>More frequent retinal screening</a:t>
            </a:r>
          </a:p>
          <a:p>
            <a:pPr marL="0" indent="0">
              <a:lnSpc>
                <a:spcPct val="120000"/>
              </a:lnSpc>
              <a:spcBef>
                <a:spcPts val="0"/>
              </a:spcBef>
              <a:buNone/>
            </a:pPr>
            <a:endParaRPr lang="en-GB" sz="1400" dirty="0"/>
          </a:p>
          <a:p>
            <a:pPr marL="0" indent="0">
              <a:lnSpc>
                <a:spcPct val="120000"/>
              </a:lnSpc>
              <a:buNone/>
            </a:pPr>
            <a:r>
              <a:rPr lang="en-GB" sz="2100" b="1" dirty="0"/>
              <a:t>Birth and neonatal care</a:t>
            </a:r>
          </a:p>
          <a:p>
            <a:pPr>
              <a:lnSpc>
                <a:spcPct val="120000"/>
              </a:lnSpc>
            </a:pPr>
            <a:r>
              <a:rPr lang="en-GB" sz="2100" dirty="0"/>
              <a:t>Elective birth and timing of birth</a:t>
            </a:r>
          </a:p>
          <a:p>
            <a:pPr>
              <a:lnSpc>
                <a:spcPct val="120000"/>
              </a:lnSpc>
            </a:pPr>
            <a:r>
              <a:rPr lang="en-GB" sz="2100" dirty="0"/>
              <a:t>Transfer of infants to intensive, high dependency or special care only if there are clear clinical indications</a:t>
            </a:r>
          </a:p>
        </p:txBody>
      </p:sp>
      <p:sp>
        <p:nvSpPr>
          <p:cNvPr id="4" name="Slide Number Placeholder 3"/>
          <p:cNvSpPr>
            <a:spLocks noGrp="1"/>
          </p:cNvSpPr>
          <p:nvPr>
            <p:ph type="sldNum" sz="quarter" idx="12"/>
          </p:nvPr>
        </p:nvSpPr>
        <p:spPr>
          <a:xfrm>
            <a:off x="6300192" y="6309320"/>
            <a:ext cx="2133600" cy="365125"/>
          </a:xfrm>
        </p:spPr>
        <p:txBody>
          <a:bodyPr/>
          <a:lstStyle/>
          <a:p>
            <a:fld id="{280AA684-6FB9-400F-B313-F111F0F48737}" type="slidenum">
              <a:rPr lang="en-GB" smtClean="0">
                <a:solidFill>
                  <a:srgbClr val="424D58"/>
                </a:solidFill>
              </a:rPr>
              <a:pPr/>
              <a:t>6</a:t>
            </a:fld>
            <a:endParaRPr lang="en-GB" dirty="0">
              <a:solidFill>
                <a:srgbClr val="424D58"/>
              </a:solidFill>
            </a:endParaRPr>
          </a:p>
        </p:txBody>
      </p:sp>
      <p:sp>
        <p:nvSpPr>
          <p:cNvPr id="5" name="TextBox 4"/>
          <p:cNvSpPr txBox="1"/>
          <p:nvPr/>
        </p:nvSpPr>
        <p:spPr>
          <a:xfrm>
            <a:off x="324000" y="6444000"/>
            <a:ext cx="2862342" cy="338554"/>
          </a:xfrm>
          <a:prstGeom prst="rect">
            <a:avLst/>
          </a:prstGeom>
          <a:noFill/>
        </p:spPr>
        <p:txBody>
          <a:bodyPr wrap="square" rtlCol="0">
            <a:spAutoFit/>
          </a:bodyPr>
          <a:lstStyle/>
          <a:p>
            <a:r>
              <a:rPr lang="en-GB" sz="1600" baseline="30000" dirty="0">
                <a:solidFill>
                  <a:srgbClr val="424D58"/>
                </a:solidFill>
              </a:rPr>
              <a:t>1</a:t>
            </a:r>
            <a:r>
              <a:rPr lang="en-GB" sz="1600" dirty="0">
                <a:solidFill>
                  <a:srgbClr val="424D58"/>
                </a:solidFill>
              </a:rPr>
              <a:t>See References section. </a:t>
            </a:r>
            <a:endParaRPr lang="en-GB" sz="1600" baseline="30000" dirty="0">
              <a:solidFill>
                <a:srgbClr val="424D58"/>
              </a:solidFill>
            </a:endParaRPr>
          </a:p>
        </p:txBody>
      </p:sp>
    </p:spTree>
    <p:extLst>
      <p:ext uri="{BB962C8B-B14F-4D97-AF65-F5344CB8AC3E}">
        <p14:creationId xmlns:p14="http://schemas.microsoft.com/office/powerpoint/2010/main" val="2530084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8568952" cy="706091"/>
          </a:xfrm>
        </p:spPr>
        <p:txBody>
          <a:bodyPr>
            <a:normAutofit/>
          </a:bodyPr>
          <a:lstStyle/>
          <a:p>
            <a:r>
              <a:rPr lang="en-GB" sz="3300" dirty="0"/>
              <a:t>Adverse outcomes – congenital anomalies</a:t>
            </a:r>
          </a:p>
        </p:txBody>
      </p:sp>
      <p:sp>
        <p:nvSpPr>
          <p:cNvPr id="3" name="Content Placeholder 2"/>
          <p:cNvSpPr>
            <a:spLocks noGrp="1"/>
          </p:cNvSpPr>
          <p:nvPr>
            <p:ph idx="1"/>
          </p:nvPr>
        </p:nvSpPr>
        <p:spPr>
          <a:xfrm>
            <a:off x="324000" y="3429000"/>
            <a:ext cx="8268307" cy="2861156"/>
          </a:xfrm>
        </p:spPr>
        <p:txBody>
          <a:bodyPr>
            <a:noAutofit/>
          </a:bodyPr>
          <a:lstStyle/>
          <a:p>
            <a:pPr marL="0" indent="0">
              <a:buNone/>
            </a:pPr>
            <a:r>
              <a:rPr lang="en-GB" sz="2200" dirty="0"/>
              <a:t>Comparisons with other published rates should be made with caution because:</a:t>
            </a:r>
          </a:p>
          <a:p>
            <a:r>
              <a:rPr lang="en-GB" sz="2200" dirty="0"/>
              <a:t>Some anomaly registers exclude certain ‘minor’ anomalies, while the NPID rate includes any reported anomaly.</a:t>
            </a:r>
            <a:endParaRPr lang="en-GB" sz="1600" dirty="0"/>
          </a:p>
          <a:p>
            <a:r>
              <a:rPr lang="en-GB" sz="2200" dirty="0"/>
              <a:t>The NPID audit is likely only to include anomalies identified prior to discharge from hospital, while other sources may include anomaly notifications some time after birth.</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60</a:t>
            </a:fld>
            <a:endParaRPr lang="en-GB" dirty="0">
              <a:solidFill>
                <a:srgbClr val="424D58"/>
              </a:solidFill>
            </a:endParaRPr>
          </a:p>
        </p:txBody>
      </p:sp>
      <p:sp>
        <p:nvSpPr>
          <p:cNvPr id="5" name="TextBox 4"/>
          <p:cNvSpPr txBox="1"/>
          <p:nvPr/>
        </p:nvSpPr>
        <p:spPr>
          <a:xfrm>
            <a:off x="323528" y="1188000"/>
            <a:ext cx="8568952" cy="400110"/>
          </a:xfrm>
          <a:prstGeom prst="rect">
            <a:avLst/>
          </a:prstGeom>
          <a:noFill/>
        </p:spPr>
        <p:txBody>
          <a:bodyPr wrap="square" rtlCol="0">
            <a:spAutoFit/>
          </a:bodyPr>
          <a:lstStyle/>
          <a:p>
            <a:r>
              <a:rPr lang="en-GB" sz="2000" b="1" dirty="0">
                <a:solidFill>
                  <a:srgbClr val="005EB8"/>
                </a:solidFill>
              </a:rPr>
              <a:t>Table 12: Congenital anomaly rate per 1,000 live and stillbirths,  2016</a:t>
            </a:r>
          </a:p>
        </p:txBody>
      </p:sp>
      <p:sp>
        <p:nvSpPr>
          <p:cNvPr id="7" name="TextBox 6"/>
          <p:cNvSpPr txBox="1"/>
          <p:nvPr/>
        </p:nvSpPr>
        <p:spPr>
          <a:xfrm>
            <a:off x="324000" y="2924944"/>
            <a:ext cx="8045648" cy="307777"/>
          </a:xfrm>
          <a:prstGeom prst="rect">
            <a:avLst/>
          </a:prstGeom>
          <a:noFill/>
        </p:spPr>
        <p:txBody>
          <a:bodyPr wrap="square" rtlCol="0">
            <a:spAutoFit/>
          </a:bodyPr>
          <a:lstStyle/>
          <a:p>
            <a:r>
              <a:rPr lang="en-GB" sz="1400" baseline="30000" dirty="0">
                <a:solidFill>
                  <a:schemeClr val="accent6"/>
                </a:solidFill>
              </a:rPr>
              <a:t>a </a:t>
            </a:r>
            <a:r>
              <a:rPr lang="en-GB" sz="1400" dirty="0">
                <a:solidFill>
                  <a:schemeClr val="accent6"/>
                </a:solidFill>
              </a:rPr>
              <a:t>Includes live births and terminations at any gestation, stillbirths and miscarriages after 20 weeks.</a:t>
            </a:r>
          </a:p>
        </p:txBody>
      </p:sp>
      <p:graphicFrame>
        <p:nvGraphicFramePr>
          <p:cNvPr id="9" name="Table 8"/>
          <p:cNvGraphicFramePr>
            <a:graphicFrameLocks noGrp="1"/>
          </p:cNvGraphicFramePr>
          <p:nvPr>
            <p:extLst>
              <p:ext uri="{D42A27DB-BD31-4B8C-83A1-F6EECF244321}">
                <p14:modId xmlns:p14="http://schemas.microsoft.com/office/powerpoint/2010/main" val="2423762536"/>
              </p:ext>
            </p:extLst>
          </p:nvPr>
        </p:nvGraphicFramePr>
        <p:xfrm>
          <a:off x="324000" y="1628800"/>
          <a:ext cx="8424464" cy="1240492"/>
        </p:xfrm>
        <a:graphic>
          <a:graphicData uri="http://schemas.openxmlformats.org/drawingml/2006/table">
            <a:tbl>
              <a:tblPr/>
              <a:tblGrid>
                <a:gridCol w="4175992">
                  <a:extLst>
                    <a:ext uri="{9D8B030D-6E8A-4147-A177-3AD203B41FA5}">
                      <a16:colId xmlns="" xmlns:a16="http://schemas.microsoft.com/office/drawing/2014/main" val="20000"/>
                    </a:ext>
                  </a:extLst>
                </a:gridCol>
                <a:gridCol w="2160240">
                  <a:extLst>
                    <a:ext uri="{9D8B030D-6E8A-4147-A177-3AD203B41FA5}">
                      <a16:colId xmlns="" xmlns:a16="http://schemas.microsoft.com/office/drawing/2014/main" val="20001"/>
                    </a:ext>
                  </a:extLst>
                </a:gridCol>
                <a:gridCol w="2088232">
                  <a:extLst>
                    <a:ext uri="{9D8B030D-6E8A-4147-A177-3AD203B41FA5}">
                      <a16:colId xmlns="" xmlns:a16="http://schemas.microsoft.com/office/drawing/2014/main" val="20002"/>
                    </a:ext>
                  </a:extLst>
                </a:gridCol>
              </a:tblGrid>
              <a:tr h="662510">
                <a:tc>
                  <a:txBody>
                    <a:bodyPr/>
                    <a:lstStyle/>
                    <a:p>
                      <a:pPr algn="l" rtl="0" fontAlgn="b"/>
                      <a:r>
                        <a:rPr lang="en-GB" sz="1800" b="1" i="0" u="none" strike="noStrike" dirty="0">
                          <a:solidFill>
                            <a:srgbClr val="FFFFFF"/>
                          </a:solidFill>
                          <a:effectLst/>
                          <a:latin typeface="Arial"/>
                        </a:rPr>
                        <a:t> </a:t>
                      </a:r>
                    </a:p>
                  </a:txBody>
                  <a:tcPr marL="7620" marR="7620" marT="7620" marB="0" anchor="b">
                    <a:lnL w="12700" cap="flat" cmpd="sng" algn="ctr">
                      <a:solidFill>
                        <a:srgbClr val="0F0F0F"/>
                      </a:solidFill>
                      <a:prstDash val="solid"/>
                      <a:round/>
                      <a:headEnd type="none" w="med" len="med"/>
                      <a:tailEnd type="none" w="med" len="med"/>
                    </a:lnL>
                    <a:lnR>
                      <a:noFill/>
                    </a:lnR>
                    <a:lnT w="12700" cap="flat" cmpd="sng" algn="ctr">
                      <a:solidFill>
                        <a:srgbClr val="0F0F0F"/>
                      </a:solidFill>
                      <a:prstDash val="solid"/>
                      <a:round/>
                      <a:headEnd type="none" w="med" len="med"/>
                      <a:tailEnd type="none" w="med" len="med"/>
                    </a:lnT>
                    <a:lnB>
                      <a:noFill/>
                    </a:lnB>
                    <a:solidFill>
                      <a:srgbClr val="005EB8"/>
                    </a:solidFill>
                  </a:tcPr>
                </a:tc>
                <a:tc>
                  <a:txBody>
                    <a:bodyPr/>
                    <a:lstStyle/>
                    <a:p>
                      <a:pPr algn="r" rtl="0" fontAlgn="b"/>
                      <a:r>
                        <a:rPr lang="en-GB" sz="1800" b="1" i="0" u="none" strike="noStrike" dirty="0">
                          <a:solidFill>
                            <a:srgbClr val="FFFFFF"/>
                          </a:solidFill>
                          <a:effectLst/>
                          <a:latin typeface="Arial"/>
                        </a:rPr>
                        <a:t>Type 1 diabetes</a:t>
                      </a:r>
                    </a:p>
                  </a:txBody>
                  <a:tcPr marL="7620" marR="7620" marT="7620" marB="0" anchor="b">
                    <a:lnL>
                      <a:noFill/>
                    </a:lnL>
                    <a:lnR>
                      <a:noFill/>
                    </a:lnR>
                    <a:lnT w="12700" cap="flat" cmpd="sng" algn="ctr">
                      <a:solidFill>
                        <a:srgbClr val="0F0F0F"/>
                      </a:solidFill>
                      <a:prstDash val="solid"/>
                      <a:round/>
                      <a:headEnd type="none" w="med" len="med"/>
                      <a:tailEnd type="none" w="med" len="med"/>
                    </a:lnT>
                    <a:lnB>
                      <a:noFill/>
                    </a:lnB>
                    <a:solidFill>
                      <a:srgbClr val="005EB8"/>
                    </a:solidFill>
                  </a:tcPr>
                </a:tc>
                <a:tc>
                  <a:txBody>
                    <a:bodyPr/>
                    <a:lstStyle/>
                    <a:p>
                      <a:pPr algn="r" rtl="0" fontAlgn="b"/>
                      <a:r>
                        <a:rPr lang="en-GB" sz="1800" b="1" i="0" u="none" strike="noStrike" dirty="0">
                          <a:solidFill>
                            <a:srgbClr val="FFFFFF"/>
                          </a:solidFill>
                          <a:effectLst/>
                          <a:latin typeface="Arial"/>
                        </a:rPr>
                        <a:t>Type 2 diabetes</a:t>
                      </a:r>
                    </a:p>
                  </a:txBody>
                  <a:tcPr marL="7620" marR="7620" marT="7620" marB="0" anchor="b">
                    <a:lnL>
                      <a:noFill/>
                    </a:lnL>
                    <a:lnR w="12700" cap="flat" cmpd="sng" algn="ctr">
                      <a:solidFill>
                        <a:srgbClr val="0F0F0F"/>
                      </a:solidFill>
                      <a:prstDash val="solid"/>
                      <a:round/>
                      <a:headEnd type="none" w="med" len="med"/>
                      <a:tailEnd type="none" w="med" len="med"/>
                    </a:lnR>
                    <a:lnT w="12700" cap="flat" cmpd="sng" algn="ctr">
                      <a:solidFill>
                        <a:srgbClr val="0F0F0F"/>
                      </a:solidFill>
                      <a:prstDash val="solid"/>
                      <a:round/>
                      <a:headEnd type="none" w="med" len="med"/>
                      <a:tailEnd type="none" w="med" len="med"/>
                    </a:lnT>
                    <a:lnB>
                      <a:noFill/>
                    </a:lnB>
                    <a:solidFill>
                      <a:srgbClr val="005EB8"/>
                    </a:solidFill>
                  </a:tcPr>
                </a:tc>
                <a:extLst>
                  <a:ext uri="{0D108BD9-81ED-4DB2-BD59-A6C34878D82A}">
                    <a16:rowId xmlns="" xmlns:a16="http://schemas.microsoft.com/office/drawing/2014/main" val="10000"/>
                  </a:ext>
                </a:extLst>
              </a:tr>
              <a:tr h="296042">
                <a:tc>
                  <a:txBody>
                    <a:bodyPr/>
                    <a:lstStyle/>
                    <a:p>
                      <a:pPr algn="l" rtl="0" fontAlgn="b"/>
                      <a:r>
                        <a:rPr lang="en-GB" sz="1800" b="0" i="0" u="none" strike="noStrike" dirty="0">
                          <a:solidFill>
                            <a:srgbClr val="424D58"/>
                          </a:solidFill>
                          <a:effectLst/>
                          <a:latin typeface="Arial"/>
                        </a:rPr>
                        <a:t>Rate per 1,000 </a:t>
                      </a:r>
                      <a:r>
                        <a:rPr lang="en-GB" sz="1800" b="0" i="0" u="none" strike="noStrike" baseline="30000" dirty="0">
                          <a:solidFill>
                            <a:srgbClr val="424D58"/>
                          </a:solidFill>
                          <a:effectLst/>
                          <a:latin typeface="Arial"/>
                        </a:rPr>
                        <a:t>a</a:t>
                      </a:r>
                      <a:endParaRPr lang="en-GB" sz="1800" b="0" i="0" u="none" strike="noStrike" dirty="0">
                        <a:solidFill>
                          <a:srgbClr val="424D58"/>
                        </a:solidFill>
                        <a:effectLst/>
                        <a:latin typeface="Arial"/>
                      </a:endParaRPr>
                    </a:p>
                  </a:txBody>
                  <a:tcPr marL="7620" marR="7620" marT="7620" marB="0" anchor="b">
                    <a:lnL w="12700" cap="flat" cmpd="sng" algn="ctr">
                      <a:solidFill>
                        <a:srgbClr val="0F0F0F"/>
                      </a:solidFill>
                      <a:prstDash val="solid"/>
                      <a:round/>
                      <a:headEnd type="none" w="med" len="med"/>
                      <a:tailEnd type="none" w="med" len="med"/>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47.6</a:t>
                      </a:r>
                    </a:p>
                  </a:txBody>
                  <a:tcPr marL="7620" marR="7620" marT="7620" marB="0" anchor="b">
                    <a:lnL>
                      <a:noFill/>
                    </a:lnL>
                    <a:lnR>
                      <a:noFill/>
                    </a:lnR>
                    <a:lnT>
                      <a:noFill/>
                    </a:lnT>
                    <a:lnB>
                      <a:noFill/>
                    </a:lnB>
                    <a:solidFill>
                      <a:srgbClr val="F8F8F8"/>
                    </a:solidFill>
                  </a:tcPr>
                </a:tc>
                <a:tc>
                  <a:txBody>
                    <a:bodyPr/>
                    <a:lstStyle/>
                    <a:p>
                      <a:pPr algn="r" fontAlgn="b"/>
                      <a:r>
                        <a:rPr lang="en-GB" sz="1800" b="0" i="0" u="none" strike="noStrike" dirty="0">
                          <a:solidFill>
                            <a:srgbClr val="000000"/>
                          </a:solidFill>
                          <a:effectLst/>
                          <a:latin typeface="Arial"/>
                        </a:rPr>
                        <a:t>44.8</a:t>
                      </a:r>
                    </a:p>
                  </a:txBody>
                  <a:tcPr marL="7620" marR="7620" marT="7620" marB="0" anchor="b">
                    <a:lnL>
                      <a:noFill/>
                    </a:lnL>
                    <a:lnR w="12700" cap="flat" cmpd="sng" algn="ctr">
                      <a:solidFill>
                        <a:srgbClr val="0F0F0F"/>
                      </a:solidFill>
                      <a:prstDash val="solid"/>
                      <a:round/>
                      <a:headEnd type="none" w="med" len="med"/>
                      <a:tailEnd type="none" w="med" len="med"/>
                    </a:lnR>
                    <a:lnT>
                      <a:noFill/>
                    </a:lnT>
                    <a:lnB>
                      <a:noFill/>
                    </a:lnB>
                    <a:solidFill>
                      <a:srgbClr val="F8F8F8"/>
                    </a:solidFill>
                  </a:tcPr>
                </a:tc>
                <a:extLst>
                  <a:ext uri="{0D108BD9-81ED-4DB2-BD59-A6C34878D82A}">
                    <a16:rowId xmlns="" xmlns:a16="http://schemas.microsoft.com/office/drawing/2014/main" val="10001"/>
                  </a:ext>
                </a:extLst>
              </a:tr>
              <a:tr h="265584">
                <a:tc>
                  <a:txBody>
                    <a:bodyPr/>
                    <a:lstStyle/>
                    <a:p>
                      <a:pPr algn="l" rtl="0" fontAlgn="b"/>
                      <a:r>
                        <a:rPr lang="en-GB" sz="1800" b="0" i="0" u="none" strike="noStrike" dirty="0">
                          <a:solidFill>
                            <a:srgbClr val="424D58"/>
                          </a:solidFill>
                          <a:effectLst/>
                          <a:latin typeface="Arial"/>
                        </a:rPr>
                        <a:t>95 per cent confidence interval</a:t>
                      </a:r>
                    </a:p>
                  </a:txBody>
                  <a:tcPr marL="7620" marR="7620" marT="7620" marB="0" anchor="b">
                    <a:lnL w="12700" cap="flat" cmpd="sng" algn="ctr">
                      <a:solidFill>
                        <a:srgbClr val="0F0F0F"/>
                      </a:solidFill>
                      <a:prstDash val="solid"/>
                      <a:round/>
                      <a:headEnd type="none" w="med" len="med"/>
                      <a:tailEnd type="none" w="med" len="med"/>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(37.3, 59.8)</a:t>
                      </a:r>
                    </a:p>
                  </a:txBody>
                  <a:tcPr marL="7620" marR="7620" marT="7620" marB="0" anchor="b">
                    <a:lnL>
                      <a:noFill/>
                    </a:lnL>
                    <a:lnR>
                      <a:noFill/>
                    </a:lnR>
                    <a:lnT>
                      <a:noFill/>
                    </a:lnT>
                    <a:lnB w="12700" cap="flat" cmpd="sng" algn="ctr">
                      <a:solidFill>
                        <a:srgbClr val="0F0F0F"/>
                      </a:solidFill>
                      <a:prstDash val="solid"/>
                      <a:round/>
                      <a:headEnd type="none" w="med" len="med"/>
                      <a:tailEnd type="none" w="med" len="med"/>
                    </a:lnB>
                    <a:solidFill>
                      <a:srgbClr val="F8F8F8"/>
                    </a:solidFill>
                  </a:tcPr>
                </a:tc>
                <a:tc>
                  <a:txBody>
                    <a:bodyPr/>
                    <a:lstStyle/>
                    <a:p>
                      <a:pPr algn="r" fontAlgn="b"/>
                      <a:r>
                        <a:rPr lang="en-GB" sz="1800" b="0" i="0" u="none" strike="noStrike" dirty="0">
                          <a:solidFill>
                            <a:srgbClr val="000000"/>
                          </a:solidFill>
                          <a:effectLst/>
                          <a:latin typeface="Arial"/>
                        </a:rPr>
                        <a:t>(34.8, 56.7)</a:t>
                      </a:r>
                    </a:p>
                  </a:txBody>
                  <a:tcPr marL="7620" marR="7620" marT="7620" marB="0" anchor="b">
                    <a:lnL>
                      <a:noFill/>
                    </a:lnL>
                    <a:lnR w="12700" cap="flat" cmpd="sng" algn="ctr">
                      <a:solidFill>
                        <a:srgbClr val="0F0F0F"/>
                      </a:solidFill>
                      <a:prstDash val="solid"/>
                      <a:round/>
                      <a:headEnd type="none" w="med" len="med"/>
                      <a:tailEnd type="none" w="med" len="med"/>
                    </a:lnR>
                    <a:lnT>
                      <a:noFill/>
                    </a:lnT>
                    <a:lnB w="12700" cap="flat" cmpd="sng" algn="ctr">
                      <a:solidFill>
                        <a:srgbClr val="0F0F0F"/>
                      </a:solidFill>
                      <a:prstDash val="solid"/>
                      <a:round/>
                      <a:headEnd type="none" w="med" len="med"/>
                      <a:tailEnd type="none" w="med" len="med"/>
                    </a:lnB>
                    <a:solidFill>
                      <a:srgbClr val="F8F8F8"/>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976629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7559993" cy="706091"/>
          </a:xfrm>
        </p:spPr>
        <p:txBody>
          <a:bodyPr>
            <a:normAutofit/>
          </a:bodyPr>
          <a:lstStyle/>
          <a:p>
            <a:r>
              <a:rPr lang="en-GB" sz="3300" dirty="0"/>
              <a:t>First trimester </a:t>
            </a:r>
            <a:r>
              <a:rPr lang="en-GB" sz="3600" dirty="0"/>
              <a:t>HbA</a:t>
            </a:r>
            <a:r>
              <a:rPr lang="en-GB" sz="3600" baseline="-25000" dirty="0"/>
              <a:t>1c</a:t>
            </a:r>
            <a:r>
              <a:rPr lang="en-GB" sz="3300" dirty="0"/>
              <a:t> and outcomes</a:t>
            </a:r>
            <a:endParaRPr lang="en-GB" sz="2200" dirty="0">
              <a:solidFill>
                <a:srgbClr val="FF0000"/>
              </a:solidFill>
            </a:endParaRPr>
          </a:p>
        </p:txBody>
      </p:sp>
      <p:sp>
        <p:nvSpPr>
          <p:cNvPr id="3" name="Content Placeholder 2"/>
          <p:cNvSpPr>
            <a:spLocks noGrp="1"/>
          </p:cNvSpPr>
          <p:nvPr>
            <p:ph idx="1"/>
          </p:nvPr>
        </p:nvSpPr>
        <p:spPr>
          <a:xfrm>
            <a:off x="323528" y="1188000"/>
            <a:ext cx="7776865" cy="2029475"/>
          </a:xfrm>
        </p:spPr>
        <p:txBody>
          <a:bodyPr>
            <a:noAutofit/>
          </a:bodyPr>
          <a:lstStyle/>
          <a:p>
            <a:pPr marL="0" indent="0">
              <a:buNone/>
            </a:pPr>
            <a:r>
              <a:rPr lang="en-GB" sz="1800" dirty="0"/>
              <a:t>First trimester HbA</a:t>
            </a:r>
            <a:r>
              <a:rPr lang="en-GB" sz="1800" baseline="-25000" dirty="0"/>
              <a:t>1c</a:t>
            </a:r>
            <a:r>
              <a:rPr lang="en-GB" sz="1800" dirty="0"/>
              <a:t> was significantly higher for women with both Type 1 and Type 2 diabetes where: </a:t>
            </a:r>
          </a:p>
          <a:p>
            <a:r>
              <a:rPr lang="en-GB" sz="1800" dirty="0"/>
              <a:t>The pregnancy ended in a miscarriage, </a:t>
            </a:r>
            <a:r>
              <a:rPr lang="en-GB" sz="1800" dirty="0" smtClean="0"/>
              <a:t>or;</a:t>
            </a:r>
            <a:endParaRPr lang="en-GB" sz="1800" dirty="0"/>
          </a:p>
          <a:p>
            <a:r>
              <a:rPr lang="en-GB" sz="1800" dirty="0"/>
              <a:t>There was a congenital anomaly.</a:t>
            </a:r>
          </a:p>
          <a:p>
            <a:pPr marL="0" indent="0">
              <a:buNone/>
            </a:pPr>
            <a:r>
              <a:rPr lang="en-GB" sz="1800" dirty="0"/>
              <a:t>First trimester HbA</a:t>
            </a:r>
            <a:r>
              <a:rPr lang="en-GB" sz="1800" baseline="-25000" dirty="0"/>
              <a:t>1c</a:t>
            </a:r>
            <a:r>
              <a:rPr lang="en-GB" sz="1800" dirty="0"/>
              <a:t> was also significantly higher in women with Type 1 diabetes where the pregnancy resulted in a stillbirth or a neonatal death.</a:t>
            </a:r>
          </a:p>
        </p:txBody>
      </p:sp>
      <p:sp>
        <p:nvSpPr>
          <p:cNvPr id="4" name="Slide Number Placeholder 3"/>
          <p:cNvSpPr>
            <a:spLocks noGrp="1"/>
          </p:cNvSpPr>
          <p:nvPr>
            <p:ph type="sldNum" sz="quarter" idx="12"/>
          </p:nvPr>
        </p:nvSpPr>
        <p:spPr>
          <a:xfrm>
            <a:off x="6300192" y="6448251"/>
            <a:ext cx="2133600" cy="365125"/>
          </a:xfrm>
        </p:spPr>
        <p:txBody>
          <a:bodyPr/>
          <a:lstStyle/>
          <a:p>
            <a:fld id="{280AA684-6FB9-400F-B313-F111F0F48737}" type="slidenum">
              <a:rPr lang="en-GB" smtClean="0">
                <a:solidFill>
                  <a:srgbClr val="424D58"/>
                </a:solidFill>
              </a:rPr>
              <a:pPr/>
              <a:t>61</a:t>
            </a:fld>
            <a:endParaRPr lang="en-GB" dirty="0">
              <a:solidFill>
                <a:srgbClr val="424D58"/>
              </a:solidFill>
            </a:endParaRPr>
          </a:p>
        </p:txBody>
      </p:sp>
      <p:sp>
        <p:nvSpPr>
          <p:cNvPr id="5" name="TextBox 4"/>
          <p:cNvSpPr txBox="1"/>
          <p:nvPr/>
        </p:nvSpPr>
        <p:spPr>
          <a:xfrm>
            <a:off x="324000" y="3153162"/>
            <a:ext cx="8137673" cy="707886"/>
          </a:xfrm>
          <a:prstGeom prst="rect">
            <a:avLst/>
          </a:prstGeom>
          <a:noFill/>
        </p:spPr>
        <p:txBody>
          <a:bodyPr wrap="square" rtlCol="0">
            <a:spAutoFit/>
          </a:bodyPr>
          <a:lstStyle/>
          <a:p>
            <a:r>
              <a:rPr lang="en-GB" sz="2000" b="1" dirty="0">
                <a:solidFill>
                  <a:schemeClr val="accent1"/>
                </a:solidFill>
              </a:rPr>
              <a:t>Figure 20: Median values and interquartile ranges for first trimester HbA</a:t>
            </a:r>
            <a:r>
              <a:rPr lang="en-GB" sz="2000" b="1" baseline="-25000" dirty="0">
                <a:solidFill>
                  <a:schemeClr val="accent1"/>
                </a:solidFill>
              </a:rPr>
              <a:t>1c</a:t>
            </a:r>
            <a:r>
              <a:rPr lang="en-GB" sz="2000" b="1" dirty="0">
                <a:solidFill>
                  <a:schemeClr val="accent1"/>
                </a:solidFill>
              </a:rPr>
              <a:t> for selected pregnancy outcomes, 2016</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4986337" cy="269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3861048"/>
            <a:ext cx="4572000" cy="269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095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Birthweight centiles</a:t>
            </a:r>
          </a:p>
        </p:txBody>
      </p:sp>
      <p:sp>
        <p:nvSpPr>
          <p:cNvPr id="3" name="Content Placeholder 2"/>
          <p:cNvSpPr>
            <a:spLocks noGrp="1"/>
          </p:cNvSpPr>
          <p:nvPr>
            <p:ph idx="1"/>
          </p:nvPr>
        </p:nvSpPr>
        <p:spPr>
          <a:xfrm>
            <a:off x="324000" y="1188000"/>
            <a:ext cx="8612977" cy="1821145"/>
          </a:xfrm>
        </p:spPr>
        <p:txBody>
          <a:bodyPr>
            <a:noAutofit/>
          </a:bodyPr>
          <a:lstStyle/>
          <a:p>
            <a:pPr>
              <a:spcBef>
                <a:spcPts val="0"/>
              </a:spcBef>
            </a:pPr>
            <a:r>
              <a:rPr lang="en-GB" sz="1800" dirty="0"/>
              <a:t>The proportions of babies born above the 90th centile (large for gestational age - LGA) was much higher than in the general population for women with both types of diabetes.</a:t>
            </a:r>
          </a:p>
          <a:p>
            <a:pPr>
              <a:lnSpc>
                <a:spcPct val="120000"/>
              </a:lnSpc>
              <a:spcBef>
                <a:spcPts val="0"/>
              </a:spcBef>
            </a:pPr>
            <a:r>
              <a:rPr lang="en-GB" sz="1800" dirty="0"/>
              <a:t>Nearly a half of women with Type 1 diabetes delivered babies above 90th centile for the general population.</a:t>
            </a:r>
          </a:p>
          <a:p>
            <a:pPr>
              <a:lnSpc>
                <a:spcPct val="120000"/>
              </a:lnSpc>
              <a:spcBef>
                <a:spcPts val="0"/>
              </a:spcBef>
            </a:pPr>
            <a:r>
              <a:rPr lang="en-GB" sz="1800" dirty="0"/>
              <a:t>These levels have not changed since 2014.</a:t>
            </a:r>
          </a:p>
        </p:txBody>
      </p:sp>
      <p:sp>
        <p:nvSpPr>
          <p:cNvPr id="4" name="Slide Number Placeholder 3"/>
          <p:cNvSpPr>
            <a:spLocks noGrp="1"/>
          </p:cNvSpPr>
          <p:nvPr>
            <p:ph type="sldNum" sz="quarter" idx="12"/>
          </p:nvPr>
        </p:nvSpPr>
        <p:spPr>
          <a:xfrm>
            <a:off x="7668344" y="6309320"/>
            <a:ext cx="765448" cy="365125"/>
          </a:xfrm>
        </p:spPr>
        <p:txBody>
          <a:bodyPr/>
          <a:lstStyle/>
          <a:p>
            <a:fld id="{280AA684-6FB9-400F-B313-F111F0F48737}" type="slidenum">
              <a:rPr lang="en-GB" smtClean="0">
                <a:solidFill>
                  <a:srgbClr val="424D58"/>
                </a:solidFill>
              </a:rPr>
              <a:pPr/>
              <a:t>62</a:t>
            </a:fld>
            <a:endParaRPr lang="en-GB" dirty="0">
              <a:solidFill>
                <a:srgbClr val="424D58"/>
              </a:solidFill>
            </a:endParaRPr>
          </a:p>
        </p:txBody>
      </p:sp>
      <p:sp>
        <p:nvSpPr>
          <p:cNvPr id="7" name="TextBox 6"/>
          <p:cNvSpPr txBox="1"/>
          <p:nvPr/>
        </p:nvSpPr>
        <p:spPr>
          <a:xfrm>
            <a:off x="324000" y="2965186"/>
            <a:ext cx="8532440" cy="707886"/>
          </a:xfrm>
          <a:prstGeom prst="rect">
            <a:avLst/>
          </a:prstGeom>
          <a:noFill/>
        </p:spPr>
        <p:txBody>
          <a:bodyPr wrap="square" rtlCol="0">
            <a:spAutoFit/>
          </a:bodyPr>
          <a:lstStyle/>
          <a:p>
            <a:r>
              <a:rPr lang="en-GB" sz="2000" b="1" dirty="0">
                <a:solidFill>
                  <a:schemeClr val="accent1"/>
                </a:solidFill>
              </a:rPr>
              <a:t>Figure 21: Birthweight centiles</a:t>
            </a:r>
            <a:r>
              <a:rPr lang="en-GB" sz="2000" b="1" baseline="30000" dirty="0">
                <a:solidFill>
                  <a:schemeClr val="accent1"/>
                </a:solidFill>
              </a:rPr>
              <a:t>a</a:t>
            </a:r>
            <a:r>
              <a:rPr lang="en-GB" sz="2000" b="1" dirty="0">
                <a:solidFill>
                  <a:schemeClr val="accent1"/>
                </a:solidFill>
              </a:rPr>
              <a:t> for singleton babies, 2016 – percentage of babies falling in each range, compared to expected</a:t>
            </a:r>
          </a:p>
        </p:txBody>
      </p:sp>
      <p:sp>
        <p:nvSpPr>
          <p:cNvPr id="9" name="TextBox 8"/>
          <p:cNvSpPr txBox="1"/>
          <p:nvPr/>
        </p:nvSpPr>
        <p:spPr>
          <a:xfrm>
            <a:off x="324000" y="6265087"/>
            <a:ext cx="8712968" cy="276999"/>
          </a:xfrm>
          <a:prstGeom prst="rect">
            <a:avLst/>
          </a:prstGeom>
          <a:noFill/>
        </p:spPr>
        <p:txBody>
          <a:bodyPr wrap="square" rtlCol="0">
            <a:spAutoFit/>
          </a:bodyPr>
          <a:lstStyle/>
          <a:p>
            <a:r>
              <a:rPr lang="en-GB" sz="1200" baseline="30000" dirty="0">
                <a:solidFill>
                  <a:srgbClr val="424D58"/>
                </a:solidFill>
              </a:rPr>
              <a:t>a </a:t>
            </a:r>
            <a:r>
              <a:rPr lang="en-GB" sz="1200" dirty="0">
                <a:solidFill>
                  <a:srgbClr val="424D58"/>
                </a:solidFill>
              </a:rPr>
              <a:t>Centiles adjust the actual birthweight for maternal ethnicity, height, weight and gestational age at delivery</a:t>
            </a:r>
            <a:r>
              <a:rPr lang="en-GB" sz="1200" baseline="30000" dirty="0">
                <a:solidFill>
                  <a:srgbClr val="424D58"/>
                </a:solidFill>
              </a:rPr>
              <a:t>8</a:t>
            </a:r>
            <a:r>
              <a:rPr lang="en-GB" sz="1200" dirty="0">
                <a:solidFill>
                  <a:srgbClr val="424D58"/>
                </a:solidFill>
              </a:rPr>
              <a:t>.</a:t>
            </a:r>
          </a:p>
        </p:txBody>
      </p:sp>
      <p:sp>
        <p:nvSpPr>
          <p:cNvPr id="10" name="TextBox 9"/>
          <p:cNvSpPr txBox="1"/>
          <p:nvPr/>
        </p:nvSpPr>
        <p:spPr>
          <a:xfrm>
            <a:off x="324000" y="6444000"/>
            <a:ext cx="2754560" cy="276999"/>
          </a:xfrm>
          <a:prstGeom prst="rect">
            <a:avLst/>
          </a:prstGeom>
          <a:noFill/>
        </p:spPr>
        <p:txBody>
          <a:bodyPr wrap="square" rtlCol="0">
            <a:spAutoFit/>
          </a:bodyPr>
          <a:lstStyle/>
          <a:p>
            <a:r>
              <a:rPr lang="en-GB" sz="1200" baseline="30000" dirty="0">
                <a:solidFill>
                  <a:srgbClr val="424D58"/>
                </a:solidFill>
              </a:rPr>
              <a:t>8 </a:t>
            </a:r>
            <a:r>
              <a:rPr lang="en-GB" sz="1200" dirty="0">
                <a:solidFill>
                  <a:srgbClr val="424D58"/>
                </a:solidFill>
              </a:rPr>
              <a:t>See References section. </a:t>
            </a:r>
            <a:endParaRPr lang="en-GB" sz="1200" baseline="30000" dirty="0">
              <a:solidFill>
                <a:srgbClr val="424D58"/>
              </a:solidFill>
            </a:endParaRPr>
          </a:p>
        </p:txBody>
      </p:sp>
      <p:grpSp>
        <p:nvGrpSpPr>
          <p:cNvPr id="8" name="Group 7"/>
          <p:cNvGrpSpPr/>
          <p:nvPr/>
        </p:nvGrpSpPr>
        <p:grpSpPr>
          <a:xfrm>
            <a:off x="1204557" y="3757797"/>
            <a:ext cx="5614987" cy="2551523"/>
            <a:chOff x="1204558" y="3374536"/>
            <a:chExt cx="5614987" cy="288925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558" y="3374536"/>
              <a:ext cx="5614987"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903430" y="5542632"/>
              <a:ext cx="18002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16925" y="5538357"/>
              <a:ext cx="18002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7308304" y="5661248"/>
            <a:ext cx="9001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19896" y="5682734"/>
            <a:ext cx="1872208" cy="338554"/>
          </a:xfrm>
          <a:prstGeom prst="rect">
            <a:avLst/>
          </a:prstGeom>
          <a:noFill/>
        </p:spPr>
        <p:txBody>
          <a:bodyPr wrap="square" rtlCol="0">
            <a:spAutoFit/>
          </a:bodyPr>
          <a:lstStyle/>
          <a:p>
            <a:r>
              <a:rPr lang="en-GB" sz="1600" dirty="0">
                <a:solidFill>
                  <a:srgbClr val="424D58"/>
                </a:solidFill>
              </a:rPr>
              <a:t>E</a:t>
            </a:r>
            <a:r>
              <a:rPr lang="en-GB" sz="1600" dirty="0">
                <a:solidFill>
                  <a:srgbClr val="0F0F0F"/>
                </a:solidFill>
              </a:rPr>
              <a:t>xpected level</a:t>
            </a:r>
          </a:p>
        </p:txBody>
      </p:sp>
    </p:spTree>
    <p:extLst>
      <p:ext uri="{BB962C8B-B14F-4D97-AF65-F5344CB8AC3E}">
        <p14:creationId xmlns:p14="http://schemas.microsoft.com/office/powerpoint/2010/main" val="2209240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8000"/>
            <a:ext cx="7630120" cy="706091"/>
          </a:xfrm>
        </p:spPr>
        <p:txBody>
          <a:bodyPr>
            <a:normAutofit/>
          </a:bodyPr>
          <a:lstStyle/>
          <a:p>
            <a:r>
              <a:rPr lang="en-GB" sz="3300" dirty="0"/>
              <a:t>Birthweights</a:t>
            </a:r>
          </a:p>
        </p:txBody>
      </p:sp>
      <p:sp>
        <p:nvSpPr>
          <p:cNvPr id="3" name="Content Placeholder 2"/>
          <p:cNvSpPr>
            <a:spLocks noGrp="1"/>
          </p:cNvSpPr>
          <p:nvPr>
            <p:ph idx="1"/>
          </p:nvPr>
        </p:nvSpPr>
        <p:spPr>
          <a:xfrm>
            <a:off x="323528" y="899999"/>
            <a:ext cx="8352928" cy="2133245"/>
          </a:xfrm>
        </p:spPr>
        <p:txBody>
          <a:bodyPr>
            <a:noAutofit/>
          </a:bodyPr>
          <a:lstStyle/>
          <a:p>
            <a:r>
              <a:rPr lang="en-GB" sz="1900" dirty="0"/>
              <a:t>Macrosomia (birthweight 4 kg or more) is a recognised complication for babies of women with diabetes.</a:t>
            </a:r>
          </a:p>
          <a:p>
            <a:r>
              <a:rPr lang="en-GB" sz="1900" dirty="0"/>
              <a:t>In 2015, in England and Wales, 11.1 per cent of live births weighed 4kg or </a:t>
            </a:r>
            <a:r>
              <a:rPr lang="en-GB" sz="1900" dirty="0" smtClean="0"/>
              <a:t>more</a:t>
            </a:r>
            <a:r>
              <a:rPr lang="en-GB" sz="1900" baseline="30000" dirty="0" smtClean="0"/>
              <a:t>7</a:t>
            </a:r>
            <a:r>
              <a:rPr lang="en-GB" sz="1900" dirty="0" smtClean="0"/>
              <a:t>.</a:t>
            </a:r>
            <a:endParaRPr lang="en-GB" sz="1900" dirty="0"/>
          </a:p>
          <a:p>
            <a:r>
              <a:rPr lang="en-GB" sz="1900" dirty="0"/>
              <a:t>17.7 per cent of babies of women with Type 1 diabetes and 10.5 per cent of babies of women with Type 2 diabetes had a birthweight of 4 kg or more. There was no change in these proportions between 2014 and 2016. </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63</a:t>
            </a:fld>
            <a:endParaRPr lang="en-GB" dirty="0">
              <a:solidFill>
                <a:srgbClr val="424D58"/>
              </a:solidFill>
            </a:endParaRPr>
          </a:p>
        </p:txBody>
      </p:sp>
      <p:sp>
        <p:nvSpPr>
          <p:cNvPr id="5" name="TextBox 4"/>
          <p:cNvSpPr txBox="1"/>
          <p:nvPr/>
        </p:nvSpPr>
        <p:spPr>
          <a:xfrm>
            <a:off x="324000" y="3060000"/>
            <a:ext cx="8568952" cy="400110"/>
          </a:xfrm>
          <a:prstGeom prst="rect">
            <a:avLst/>
          </a:prstGeom>
          <a:noFill/>
        </p:spPr>
        <p:txBody>
          <a:bodyPr wrap="square" rtlCol="0">
            <a:spAutoFit/>
          </a:bodyPr>
          <a:lstStyle/>
          <a:p>
            <a:r>
              <a:rPr lang="en-GB" sz="2000" b="1" dirty="0">
                <a:solidFill>
                  <a:schemeClr val="accent1"/>
                </a:solidFill>
              </a:rPr>
              <a:t>Figure 22: Birthweight distribution for singleton babies, 2016</a:t>
            </a:r>
          </a:p>
        </p:txBody>
      </p:sp>
      <p:sp>
        <p:nvSpPr>
          <p:cNvPr id="7" name="TextBox 6"/>
          <p:cNvSpPr txBox="1"/>
          <p:nvPr/>
        </p:nvSpPr>
        <p:spPr>
          <a:xfrm>
            <a:off x="324000" y="6444000"/>
            <a:ext cx="2754560" cy="307777"/>
          </a:xfrm>
          <a:prstGeom prst="rect">
            <a:avLst/>
          </a:prstGeom>
          <a:noFill/>
        </p:spPr>
        <p:txBody>
          <a:bodyPr wrap="square" rtlCol="0">
            <a:spAutoFit/>
          </a:bodyPr>
          <a:lstStyle/>
          <a:p>
            <a:r>
              <a:rPr lang="en-GB" sz="1400" baseline="30000" dirty="0">
                <a:solidFill>
                  <a:schemeClr val="accent6"/>
                </a:solidFill>
              </a:rPr>
              <a:t>7 </a:t>
            </a:r>
            <a:r>
              <a:rPr lang="en-GB" sz="1400" dirty="0">
                <a:solidFill>
                  <a:schemeClr val="accent6"/>
                </a:solidFill>
              </a:rPr>
              <a:t>See References section. </a:t>
            </a:r>
            <a:endParaRPr lang="en-GB" sz="1400" baseline="30000" dirty="0">
              <a:solidFill>
                <a:schemeClr val="accent6"/>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19" y="3478307"/>
            <a:ext cx="7859729" cy="304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13115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208912" cy="792088"/>
          </a:xfrm>
        </p:spPr>
        <p:txBody>
          <a:bodyPr>
            <a:noAutofit/>
          </a:bodyPr>
          <a:lstStyle/>
          <a:p>
            <a:r>
              <a:rPr lang="en-GB" sz="3300" dirty="0"/>
              <a:t>Local variation in babies born LGA</a:t>
            </a:r>
            <a:endParaRPr lang="en-GB" sz="3300" dirty="0">
              <a:solidFill>
                <a:srgbClr val="FF0000"/>
              </a:solidFill>
            </a:endParaRPr>
          </a:p>
        </p:txBody>
      </p:sp>
      <p:sp>
        <p:nvSpPr>
          <p:cNvPr id="4" name="Slide Number Placeholder 3"/>
          <p:cNvSpPr>
            <a:spLocks noGrp="1"/>
          </p:cNvSpPr>
          <p:nvPr>
            <p:ph type="sldNum" sz="quarter" idx="12"/>
          </p:nvPr>
        </p:nvSpPr>
        <p:spPr>
          <a:xfrm>
            <a:off x="6876256" y="6365696"/>
            <a:ext cx="2133600" cy="365125"/>
          </a:xfrm>
        </p:spPr>
        <p:txBody>
          <a:bodyPr/>
          <a:lstStyle/>
          <a:p>
            <a:fld id="{280AA684-6FB9-400F-B313-F111F0F48737}" type="slidenum">
              <a:rPr lang="en-GB" smtClean="0">
                <a:solidFill>
                  <a:srgbClr val="424D58"/>
                </a:solidFill>
              </a:rPr>
              <a:pPr/>
              <a:t>64</a:t>
            </a:fld>
            <a:endParaRPr lang="en-GB" dirty="0">
              <a:solidFill>
                <a:srgbClr val="424D58"/>
              </a:solidFill>
            </a:endParaRPr>
          </a:p>
        </p:txBody>
      </p:sp>
      <p:sp>
        <p:nvSpPr>
          <p:cNvPr id="5" name="TextBox 4"/>
          <p:cNvSpPr txBox="1"/>
          <p:nvPr/>
        </p:nvSpPr>
        <p:spPr>
          <a:xfrm>
            <a:off x="322698" y="2638653"/>
            <a:ext cx="8465757" cy="646331"/>
          </a:xfrm>
          <a:prstGeom prst="rect">
            <a:avLst/>
          </a:prstGeom>
          <a:noFill/>
        </p:spPr>
        <p:txBody>
          <a:bodyPr wrap="square" rtlCol="0">
            <a:spAutoFit/>
          </a:bodyPr>
          <a:lstStyle/>
          <a:p>
            <a:r>
              <a:rPr lang="en-GB" b="1" dirty="0">
                <a:solidFill>
                  <a:srgbClr val="005EB8"/>
                </a:solidFill>
              </a:rPr>
              <a:t>Figure 23: The percentage of LGA babies by service</a:t>
            </a:r>
            <a:r>
              <a:rPr lang="en-GB" b="1" baseline="30000" dirty="0">
                <a:solidFill>
                  <a:srgbClr val="005EB8"/>
                </a:solidFill>
              </a:rPr>
              <a:t>a</a:t>
            </a:r>
            <a:r>
              <a:rPr lang="en-GB" b="1" dirty="0">
                <a:solidFill>
                  <a:srgbClr val="005EB8"/>
                </a:solidFill>
              </a:rPr>
              <a:t>, 2014 – 2016, with interquartile range</a:t>
            </a:r>
            <a:r>
              <a:rPr lang="en-GB" b="1" baseline="30000" dirty="0">
                <a:solidFill>
                  <a:srgbClr val="005EB8"/>
                </a:solidFill>
              </a:rPr>
              <a:t>b</a:t>
            </a:r>
            <a:endParaRPr lang="en-GB" b="1" dirty="0">
              <a:solidFill>
                <a:srgbClr val="FF0000"/>
              </a:solidFill>
            </a:endParaRPr>
          </a:p>
        </p:txBody>
      </p:sp>
      <p:sp>
        <p:nvSpPr>
          <p:cNvPr id="7" name="TextBox 6"/>
          <p:cNvSpPr txBox="1"/>
          <p:nvPr/>
        </p:nvSpPr>
        <p:spPr>
          <a:xfrm>
            <a:off x="324000" y="6394225"/>
            <a:ext cx="8424464" cy="261610"/>
          </a:xfrm>
          <a:prstGeom prst="rect">
            <a:avLst/>
          </a:prstGeom>
          <a:noFill/>
        </p:spPr>
        <p:txBody>
          <a:bodyPr wrap="square" rtlCol="0">
            <a:spAutoFit/>
          </a:bodyPr>
          <a:lstStyle/>
          <a:p>
            <a:r>
              <a:rPr lang="en-GB" sz="1100" baseline="30000" dirty="0">
                <a:solidFill>
                  <a:schemeClr val="accent6"/>
                </a:solidFill>
              </a:rPr>
              <a:t>a </a:t>
            </a:r>
            <a:r>
              <a:rPr lang="en-GB" sz="1100" dirty="0">
                <a:solidFill>
                  <a:schemeClr val="accent6"/>
                </a:solidFill>
              </a:rPr>
              <a:t>Includes services with at least 10 valid gestation records: Type 1 diabetes – 139 services, Type 2 diabetes – 119 services.</a:t>
            </a:r>
          </a:p>
        </p:txBody>
      </p:sp>
      <p:sp>
        <p:nvSpPr>
          <p:cNvPr id="3" name="Rectangle 2"/>
          <p:cNvSpPr/>
          <p:nvPr/>
        </p:nvSpPr>
        <p:spPr>
          <a:xfrm>
            <a:off x="324000" y="1188000"/>
            <a:ext cx="8208912" cy="1477328"/>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accent6"/>
                </a:solidFill>
              </a:rPr>
              <a:t>The proportion of LGA babies varied greatly between services. </a:t>
            </a:r>
          </a:p>
          <a:p>
            <a:pPr marL="285750" indent="-285750">
              <a:spcBef>
                <a:spcPts val="900"/>
              </a:spcBef>
              <a:buFont typeface="Arial" panose="020B0604020202020204" pitchFamily="34" charset="0"/>
              <a:buChar char="•"/>
            </a:pPr>
            <a:r>
              <a:rPr lang="en-GB" sz="2000" dirty="0">
                <a:solidFill>
                  <a:schemeClr val="accent6"/>
                </a:solidFill>
              </a:rPr>
              <a:t>The range was from over 70 per cent of babies born to mothers with Type 1 diabetes down to 10 per cent, and from 47 per cent of babies born to mothers with Type 2 diabetes to none.</a:t>
            </a:r>
          </a:p>
        </p:txBody>
      </p:sp>
      <p:cxnSp>
        <p:nvCxnSpPr>
          <p:cNvPr id="14" name="Straight Arrow Connector 13"/>
          <p:cNvCxnSpPr/>
          <p:nvPr/>
        </p:nvCxnSpPr>
        <p:spPr>
          <a:xfrm>
            <a:off x="2923052" y="6359842"/>
            <a:ext cx="3819872" cy="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31840" y="6021288"/>
            <a:ext cx="3888432" cy="338554"/>
          </a:xfrm>
          <a:prstGeom prst="rect">
            <a:avLst/>
          </a:prstGeom>
          <a:noFill/>
        </p:spPr>
        <p:txBody>
          <a:bodyPr wrap="square" rtlCol="0">
            <a:spAutoFit/>
          </a:bodyPr>
          <a:lstStyle/>
          <a:p>
            <a:r>
              <a:rPr lang="en-GB" sz="1600" dirty="0">
                <a:solidFill>
                  <a:srgbClr val="0F0F0F"/>
                </a:solidFill>
              </a:rPr>
              <a:t>Direction of better performance</a:t>
            </a:r>
          </a:p>
        </p:txBody>
      </p:sp>
      <p:sp>
        <p:nvSpPr>
          <p:cNvPr id="18" name="TextBox 17"/>
          <p:cNvSpPr txBox="1"/>
          <p:nvPr/>
        </p:nvSpPr>
        <p:spPr>
          <a:xfrm>
            <a:off x="322698" y="6576640"/>
            <a:ext cx="7993718" cy="261610"/>
          </a:xfrm>
          <a:prstGeom prst="rect">
            <a:avLst/>
          </a:prstGeom>
          <a:noFill/>
        </p:spPr>
        <p:txBody>
          <a:bodyPr wrap="square" rtlCol="0">
            <a:spAutoFit/>
          </a:bodyPr>
          <a:lstStyle/>
          <a:p>
            <a:r>
              <a:rPr lang="en-GB" sz="1100" baseline="30000" dirty="0">
                <a:solidFill>
                  <a:schemeClr val="accent6"/>
                </a:solidFill>
              </a:rPr>
              <a:t>b </a:t>
            </a:r>
            <a:r>
              <a:rPr lang="en-GB" sz="1100" dirty="0">
                <a:solidFill>
                  <a:schemeClr val="accent6"/>
                </a:solidFill>
              </a:rPr>
              <a:t>See slide ‘Use of statistics in analysing NPID data 2016’ for more explanation of median and interquartile range</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98" y="3167170"/>
            <a:ext cx="4572000" cy="285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376" y="3197247"/>
            <a:ext cx="4389437"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925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52" y="288000"/>
            <a:ext cx="7632000" cy="706091"/>
          </a:xfrm>
        </p:spPr>
        <p:txBody>
          <a:bodyPr>
            <a:normAutofit/>
          </a:bodyPr>
          <a:lstStyle/>
          <a:p>
            <a:r>
              <a:rPr lang="en-GB" sz="3300" dirty="0"/>
              <a:t>NICE guideline – neonatal care</a:t>
            </a:r>
          </a:p>
        </p:txBody>
      </p:sp>
      <p:sp>
        <p:nvSpPr>
          <p:cNvPr id="3" name="Content Placeholder 2"/>
          <p:cNvSpPr>
            <a:spLocks noGrp="1"/>
          </p:cNvSpPr>
          <p:nvPr>
            <p:ph idx="1"/>
          </p:nvPr>
        </p:nvSpPr>
        <p:spPr>
          <a:xfrm>
            <a:off x="324000" y="1188000"/>
            <a:ext cx="8496944" cy="4581288"/>
          </a:xfrm>
        </p:spPr>
        <p:txBody>
          <a:bodyPr>
            <a:normAutofit/>
          </a:bodyPr>
          <a:lstStyle/>
          <a:p>
            <a:pPr marL="0" indent="0">
              <a:buNone/>
            </a:pPr>
            <a:r>
              <a:rPr lang="en-GB" dirty="0"/>
              <a:t>NICE recommendation (NG3</a:t>
            </a:r>
            <a:r>
              <a:rPr lang="en-GB" baseline="30000" dirty="0"/>
              <a:t>1</a:t>
            </a:r>
            <a:r>
              <a:rPr lang="en-GB" dirty="0"/>
              <a:t>): Babies of women with diabetes should stay with their mothers unless there is a clinical complication or there are abnormal clinical signs that warrant admission for intensive or special care.</a:t>
            </a:r>
          </a:p>
          <a:p>
            <a:pPr marL="0" indent="0">
              <a:spcBef>
                <a:spcPts val="1800"/>
              </a:spcBef>
              <a:buNone/>
            </a:pPr>
            <a:r>
              <a:rPr lang="en-GB" dirty="0"/>
              <a:t>The guideline lists specific criteria for admission to the neonatal unit, including if babies have been born:</a:t>
            </a:r>
          </a:p>
          <a:p>
            <a:r>
              <a:rPr lang="en-GB" dirty="0"/>
              <a:t>Before 34 weeks</a:t>
            </a:r>
          </a:p>
          <a:p>
            <a:r>
              <a:rPr lang="en-GB" dirty="0"/>
              <a:t>Between 34 and 36 weeks if dictated clinically</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65</a:t>
            </a:fld>
            <a:endParaRPr lang="en-GB" dirty="0">
              <a:solidFill>
                <a:srgbClr val="424D58"/>
              </a:solidFill>
            </a:endParaRPr>
          </a:p>
        </p:txBody>
      </p:sp>
      <p:sp>
        <p:nvSpPr>
          <p:cNvPr id="5" name="TextBox 4"/>
          <p:cNvSpPr txBox="1"/>
          <p:nvPr/>
        </p:nvSpPr>
        <p:spPr>
          <a:xfrm>
            <a:off x="611560" y="6309322"/>
            <a:ext cx="3528392" cy="307777"/>
          </a:xfrm>
          <a:prstGeom prst="rect">
            <a:avLst/>
          </a:prstGeom>
          <a:noFill/>
        </p:spPr>
        <p:txBody>
          <a:bodyPr wrap="square" rtlCol="0">
            <a:spAutoFit/>
          </a:bodyPr>
          <a:lstStyle/>
          <a:p>
            <a:r>
              <a:rPr lang="en-GB" sz="1400" baseline="30000" dirty="0">
                <a:solidFill>
                  <a:srgbClr val="424D58"/>
                </a:solidFill>
              </a:rPr>
              <a:t>1 </a:t>
            </a:r>
            <a:r>
              <a:rPr lang="en-GB" sz="1400" dirty="0">
                <a:solidFill>
                  <a:srgbClr val="424D58"/>
                </a:solidFill>
              </a:rPr>
              <a:t>See References section. </a:t>
            </a:r>
            <a:endParaRPr lang="en-GB" sz="1400" baseline="30000" dirty="0">
              <a:solidFill>
                <a:srgbClr val="424D58"/>
              </a:solidFill>
            </a:endParaRPr>
          </a:p>
        </p:txBody>
      </p:sp>
    </p:spTree>
    <p:extLst>
      <p:ext uri="{BB962C8B-B14F-4D97-AF65-F5344CB8AC3E}">
        <p14:creationId xmlns:p14="http://schemas.microsoft.com/office/powerpoint/2010/main" val="1809090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Neonatal unit admissions</a:t>
            </a:r>
          </a:p>
        </p:txBody>
      </p:sp>
      <p:sp>
        <p:nvSpPr>
          <p:cNvPr id="3" name="Content Placeholder 2"/>
          <p:cNvSpPr>
            <a:spLocks noGrp="1"/>
          </p:cNvSpPr>
          <p:nvPr>
            <p:ph idx="1"/>
          </p:nvPr>
        </p:nvSpPr>
        <p:spPr>
          <a:xfrm>
            <a:off x="324000" y="1188000"/>
            <a:ext cx="8825496" cy="2412000"/>
          </a:xfrm>
        </p:spPr>
        <p:txBody>
          <a:bodyPr>
            <a:noAutofit/>
          </a:bodyPr>
          <a:lstStyle/>
          <a:p>
            <a:r>
              <a:rPr lang="en-GB" sz="1800" dirty="0"/>
              <a:t>Rates of admission among women with diabetes were higher than the general maternity population.</a:t>
            </a:r>
          </a:p>
          <a:p>
            <a:r>
              <a:rPr lang="en-GB" sz="1800" dirty="0"/>
              <a:t>Most babies born before 34 weeks gestation were admitted to a neonatal unit</a:t>
            </a:r>
            <a:r>
              <a:rPr lang="en-GB" sz="1800" baseline="30000" dirty="0"/>
              <a:t>a</a:t>
            </a:r>
            <a:r>
              <a:rPr lang="en-GB" sz="1800" dirty="0"/>
              <a:t>.</a:t>
            </a:r>
          </a:p>
          <a:p>
            <a:r>
              <a:rPr lang="en-GB" sz="1800" dirty="0"/>
              <a:t>A significantly higher proportion of babies born after 37</a:t>
            </a:r>
            <a:r>
              <a:rPr lang="en-GB" sz="1800" baseline="30000" dirty="0"/>
              <a:t>+0</a:t>
            </a:r>
            <a:r>
              <a:rPr lang="en-GB" sz="1800" dirty="0"/>
              <a:t> weeks’ gestation to women with Type 1 </a:t>
            </a:r>
            <a:r>
              <a:rPr lang="en-GB" sz="1800" dirty="0" smtClean="0"/>
              <a:t>diabetes were </a:t>
            </a:r>
            <a:r>
              <a:rPr lang="en-GB" sz="1800" dirty="0"/>
              <a:t>admitted to a neonatal unit than babies born to women with Type 2 diabetes.</a:t>
            </a:r>
          </a:p>
          <a:p>
            <a:r>
              <a:rPr lang="en-GB" sz="1800" dirty="0"/>
              <a:t>There has been no change in neonatal unit admission rates among women with diabetes since 2014.</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66</a:t>
            </a:fld>
            <a:endParaRPr lang="en-GB" dirty="0">
              <a:solidFill>
                <a:srgbClr val="424D58"/>
              </a:solidFill>
            </a:endParaRPr>
          </a:p>
        </p:txBody>
      </p:sp>
      <p:sp>
        <p:nvSpPr>
          <p:cNvPr id="6" name="TextBox 5"/>
          <p:cNvSpPr txBox="1"/>
          <p:nvPr/>
        </p:nvSpPr>
        <p:spPr>
          <a:xfrm>
            <a:off x="324000" y="3550007"/>
            <a:ext cx="8424936" cy="384721"/>
          </a:xfrm>
          <a:prstGeom prst="rect">
            <a:avLst/>
          </a:prstGeom>
          <a:noFill/>
        </p:spPr>
        <p:txBody>
          <a:bodyPr wrap="square" rtlCol="0">
            <a:spAutoFit/>
          </a:bodyPr>
          <a:lstStyle/>
          <a:p>
            <a:r>
              <a:rPr lang="en-GB" sz="1900" b="1" dirty="0">
                <a:solidFill>
                  <a:srgbClr val="005EB8"/>
                </a:solidFill>
              </a:rPr>
              <a:t>Figure 24: The percentage of babies admitted to a neonatal unit</a:t>
            </a:r>
            <a:r>
              <a:rPr lang="en-GB" sz="1900" b="1" baseline="30000" dirty="0">
                <a:solidFill>
                  <a:srgbClr val="005EB8"/>
                </a:solidFill>
              </a:rPr>
              <a:t>a</a:t>
            </a:r>
            <a:r>
              <a:rPr lang="en-GB" sz="1900" b="1" dirty="0">
                <a:solidFill>
                  <a:srgbClr val="005EB8"/>
                </a:solidFill>
              </a:rPr>
              <a:t>, 2016</a:t>
            </a:r>
            <a:endParaRPr lang="en-GB" sz="1900" b="1" dirty="0">
              <a:solidFill>
                <a:srgbClr val="FF0000"/>
              </a:solidFill>
            </a:endParaRPr>
          </a:p>
        </p:txBody>
      </p:sp>
      <p:sp>
        <p:nvSpPr>
          <p:cNvPr id="8" name="TextBox 7"/>
          <p:cNvSpPr txBox="1"/>
          <p:nvPr/>
        </p:nvSpPr>
        <p:spPr>
          <a:xfrm>
            <a:off x="324000" y="6582009"/>
            <a:ext cx="5639048" cy="276999"/>
          </a:xfrm>
          <a:prstGeom prst="rect">
            <a:avLst/>
          </a:prstGeom>
          <a:noFill/>
        </p:spPr>
        <p:txBody>
          <a:bodyPr wrap="square" rtlCol="0">
            <a:spAutoFit/>
          </a:bodyPr>
          <a:lstStyle/>
          <a:p>
            <a:r>
              <a:rPr lang="en-GB" sz="1100" baseline="30000" dirty="0">
                <a:solidFill>
                  <a:srgbClr val="424D58"/>
                </a:solidFill>
              </a:rPr>
              <a:t>a </a:t>
            </a:r>
            <a:r>
              <a:rPr lang="en-GB" sz="1200" dirty="0">
                <a:solidFill>
                  <a:srgbClr val="424D58"/>
                </a:solidFill>
              </a:rPr>
              <a:t>Neonatal unit includes special care and intensive care</a:t>
            </a:r>
            <a:r>
              <a:rPr lang="en-GB" sz="1100" dirty="0">
                <a:solidFill>
                  <a:srgbClr val="424D58"/>
                </a:solidFill>
              </a:rPr>
              <a:t>.</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178" y="3912652"/>
            <a:ext cx="6407150" cy="2640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405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208912" cy="792088"/>
          </a:xfrm>
        </p:spPr>
        <p:txBody>
          <a:bodyPr>
            <a:noAutofit/>
          </a:bodyPr>
          <a:lstStyle/>
          <a:p>
            <a:r>
              <a:rPr lang="en-GB" dirty="0"/>
              <a:t>Local variation in babies born at or after 37 weeks admitted to neonatal unit</a:t>
            </a:r>
            <a:endParaRPr lang="en-GB" dirty="0">
              <a:solidFill>
                <a:srgbClr val="FF0000"/>
              </a:solidFill>
            </a:endParaRPr>
          </a:p>
        </p:txBody>
      </p:sp>
      <p:sp>
        <p:nvSpPr>
          <p:cNvPr id="4" name="Slide Number Placeholder 3"/>
          <p:cNvSpPr>
            <a:spLocks noGrp="1"/>
          </p:cNvSpPr>
          <p:nvPr>
            <p:ph type="sldNum" sz="quarter" idx="12"/>
          </p:nvPr>
        </p:nvSpPr>
        <p:spPr>
          <a:xfrm>
            <a:off x="6876256" y="6365696"/>
            <a:ext cx="2133600" cy="365125"/>
          </a:xfrm>
        </p:spPr>
        <p:txBody>
          <a:bodyPr/>
          <a:lstStyle/>
          <a:p>
            <a:fld id="{280AA684-6FB9-400F-B313-F111F0F48737}" type="slidenum">
              <a:rPr lang="en-GB" smtClean="0">
                <a:solidFill>
                  <a:srgbClr val="424D58"/>
                </a:solidFill>
              </a:rPr>
              <a:pPr/>
              <a:t>67</a:t>
            </a:fld>
            <a:endParaRPr lang="en-GB" dirty="0">
              <a:solidFill>
                <a:srgbClr val="424D58"/>
              </a:solidFill>
            </a:endParaRPr>
          </a:p>
        </p:txBody>
      </p:sp>
      <p:sp>
        <p:nvSpPr>
          <p:cNvPr id="5" name="TextBox 4"/>
          <p:cNvSpPr txBox="1"/>
          <p:nvPr/>
        </p:nvSpPr>
        <p:spPr>
          <a:xfrm>
            <a:off x="324000" y="2770336"/>
            <a:ext cx="8465757" cy="707886"/>
          </a:xfrm>
          <a:prstGeom prst="rect">
            <a:avLst/>
          </a:prstGeom>
          <a:noFill/>
        </p:spPr>
        <p:txBody>
          <a:bodyPr wrap="square" rtlCol="0">
            <a:spAutoFit/>
          </a:bodyPr>
          <a:lstStyle/>
          <a:p>
            <a:r>
              <a:rPr lang="en-GB" sz="2000" b="1" dirty="0">
                <a:solidFill>
                  <a:schemeClr val="accent1"/>
                </a:solidFill>
              </a:rPr>
              <a:t>Figure 25: The percentage of babies born at/after 37 weeks admitted to a neonatal unit by service</a:t>
            </a:r>
            <a:r>
              <a:rPr lang="en-GB" sz="2000" b="1" baseline="30000" dirty="0">
                <a:solidFill>
                  <a:schemeClr val="accent1"/>
                </a:solidFill>
              </a:rPr>
              <a:t>a</a:t>
            </a:r>
            <a:r>
              <a:rPr lang="en-GB" sz="2000" b="1" dirty="0">
                <a:solidFill>
                  <a:schemeClr val="accent1"/>
                </a:solidFill>
              </a:rPr>
              <a:t>, 2014 – 2016, with interquartile range</a:t>
            </a:r>
            <a:r>
              <a:rPr lang="en-GB" sz="2000" b="1" baseline="30000" dirty="0">
                <a:solidFill>
                  <a:schemeClr val="accent1"/>
                </a:solidFill>
              </a:rPr>
              <a:t>b</a:t>
            </a:r>
            <a:endParaRPr lang="en-GB" sz="2000" b="1" dirty="0">
              <a:solidFill>
                <a:schemeClr val="accent1"/>
              </a:solidFill>
            </a:endParaRPr>
          </a:p>
        </p:txBody>
      </p:sp>
      <p:sp>
        <p:nvSpPr>
          <p:cNvPr id="7" name="TextBox 6"/>
          <p:cNvSpPr txBox="1"/>
          <p:nvPr/>
        </p:nvSpPr>
        <p:spPr>
          <a:xfrm>
            <a:off x="324000" y="6444995"/>
            <a:ext cx="8424936" cy="238527"/>
          </a:xfrm>
          <a:prstGeom prst="rect">
            <a:avLst/>
          </a:prstGeom>
          <a:noFill/>
        </p:spPr>
        <p:txBody>
          <a:bodyPr wrap="square" rtlCol="0">
            <a:spAutoFit/>
          </a:bodyPr>
          <a:lstStyle/>
          <a:p>
            <a:r>
              <a:rPr lang="en-GB" sz="950" baseline="30000" dirty="0"/>
              <a:t>a </a:t>
            </a:r>
            <a:r>
              <a:rPr lang="en-GB" sz="950" dirty="0"/>
              <a:t>Includes services with at least 10 valid special care or intensive care admission records: Type 1 diabetes – 109 services, Type 2 diabetes – 110 services.</a:t>
            </a:r>
          </a:p>
        </p:txBody>
      </p:sp>
      <p:sp>
        <p:nvSpPr>
          <p:cNvPr id="3" name="Rectangle 2"/>
          <p:cNvSpPr/>
          <p:nvPr/>
        </p:nvSpPr>
        <p:spPr>
          <a:xfrm>
            <a:off x="324000" y="1188000"/>
            <a:ext cx="8208912" cy="1631216"/>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accent6"/>
                </a:solidFill>
              </a:rPr>
              <a:t>The proportion of full term babies admitted to a neonatal unit varied greatly between services.</a:t>
            </a:r>
          </a:p>
          <a:p>
            <a:pPr marL="285750" indent="-285750">
              <a:buFont typeface="Arial" panose="020B0604020202020204" pitchFamily="34" charset="0"/>
              <a:buChar char="•"/>
            </a:pPr>
            <a:r>
              <a:rPr lang="en-GB" sz="2000" dirty="0">
                <a:solidFill>
                  <a:schemeClr val="accent6"/>
                </a:solidFill>
              </a:rPr>
              <a:t>The range was from two-thirds of babies born to mothers with Type 1 diabetes down to none, and from 43 per cent of babies born to mothers with Type 2 diabetes to none.</a:t>
            </a:r>
          </a:p>
        </p:txBody>
      </p:sp>
      <p:cxnSp>
        <p:nvCxnSpPr>
          <p:cNvPr id="14" name="Straight Arrow Connector 13"/>
          <p:cNvCxnSpPr/>
          <p:nvPr/>
        </p:nvCxnSpPr>
        <p:spPr>
          <a:xfrm>
            <a:off x="2831789" y="6416496"/>
            <a:ext cx="3819872" cy="0"/>
          </a:xfrm>
          <a:prstGeom prst="straightConnector1">
            <a:avLst/>
          </a:prstGeom>
          <a:ln w="2222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12585" y="6077942"/>
            <a:ext cx="3888432" cy="338554"/>
          </a:xfrm>
          <a:prstGeom prst="rect">
            <a:avLst/>
          </a:prstGeom>
          <a:noFill/>
        </p:spPr>
        <p:txBody>
          <a:bodyPr wrap="square" rtlCol="0">
            <a:spAutoFit/>
          </a:bodyPr>
          <a:lstStyle/>
          <a:p>
            <a:r>
              <a:rPr lang="en-GB" sz="1600" dirty="0">
                <a:solidFill>
                  <a:srgbClr val="0F0F0F"/>
                </a:solidFill>
              </a:rPr>
              <a:t>Direction of better performance</a:t>
            </a:r>
          </a:p>
        </p:txBody>
      </p:sp>
      <p:sp>
        <p:nvSpPr>
          <p:cNvPr id="18" name="TextBox 17"/>
          <p:cNvSpPr txBox="1"/>
          <p:nvPr/>
        </p:nvSpPr>
        <p:spPr>
          <a:xfrm>
            <a:off x="324000" y="6615873"/>
            <a:ext cx="8490048" cy="230832"/>
          </a:xfrm>
          <a:prstGeom prst="rect">
            <a:avLst/>
          </a:prstGeom>
          <a:noFill/>
        </p:spPr>
        <p:txBody>
          <a:bodyPr wrap="square" rtlCol="0">
            <a:spAutoFit/>
          </a:bodyPr>
          <a:lstStyle/>
          <a:p>
            <a:r>
              <a:rPr lang="en-GB" sz="900" baseline="30000" dirty="0">
                <a:solidFill>
                  <a:schemeClr val="accent6"/>
                </a:solidFill>
              </a:rPr>
              <a:t>b </a:t>
            </a:r>
            <a:r>
              <a:rPr lang="en-GB" sz="900" dirty="0">
                <a:solidFill>
                  <a:schemeClr val="accent6"/>
                </a:solidFill>
              </a:rPr>
              <a:t>See slide Use of statistics in analysing NPID data 2016 for more explanation of median and interquartile range</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00" y="3371880"/>
            <a:ext cx="41640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3371880"/>
            <a:ext cx="4389437" cy="277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329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Third trimester </a:t>
            </a:r>
            <a:r>
              <a:rPr lang="en-GB" sz="3600" dirty="0"/>
              <a:t>HbA</a:t>
            </a:r>
            <a:r>
              <a:rPr lang="en-GB" sz="3600" baseline="-25000" dirty="0"/>
              <a:t>1c</a:t>
            </a:r>
            <a:r>
              <a:rPr lang="en-GB" sz="3300" dirty="0"/>
              <a:t> and outcomes</a:t>
            </a:r>
          </a:p>
        </p:txBody>
      </p:sp>
      <p:sp>
        <p:nvSpPr>
          <p:cNvPr id="3" name="Content Placeholder 2"/>
          <p:cNvSpPr>
            <a:spLocks noGrp="1"/>
          </p:cNvSpPr>
          <p:nvPr>
            <p:ph idx="1"/>
          </p:nvPr>
        </p:nvSpPr>
        <p:spPr>
          <a:xfrm>
            <a:off x="324000" y="980727"/>
            <a:ext cx="4248472" cy="2490677"/>
          </a:xfrm>
        </p:spPr>
        <p:txBody>
          <a:bodyPr>
            <a:noAutofit/>
          </a:bodyPr>
          <a:lstStyle/>
          <a:p>
            <a:r>
              <a:rPr lang="en-GB" sz="2000" dirty="0"/>
              <a:t>For women with third trimester HbA</a:t>
            </a:r>
            <a:r>
              <a:rPr lang="en-GB" sz="2000" baseline="-25000" dirty="0"/>
              <a:t>1c</a:t>
            </a:r>
            <a:r>
              <a:rPr lang="en-GB" sz="2000" dirty="0"/>
              <a:t> levels at or above 48 mmol/mol, rates of preterm births, LGA and neonatal care admissions were significantly higher than for women with lower glucose levels</a:t>
            </a:r>
          </a:p>
        </p:txBody>
      </p:sp>
      <p:sp>
        <p:nvSpPr>
          <p:cNvPr id="5" name="TextBox 4"/>
          <p:cNvSpPr txBox="1"/>
          <p:nvPr/>
        </p:nvSpPr>
        <p:spPr>
          <a:xfrm>
            <a:off x="4499992" y="977384"/>
            <a:ext cx="4536504" cy="615553"/>
          </a:xfrm>
          <a:prstGeom prst="rect">
            <a:avLst/>
          </a:prstGeom>
          <a:noFill/>
        </p:spPr>
        <p:txBody>
          <a:bodyPr wrap="square" rtlCol="0">
            <a:spAutoFit/>
          </a:bodyPr>
          <a:lstStyle/>
          <a:p>
            <a:r>
              <a:rPr lang="en-US" sz="1700" b="1" dirty="0">
                <a:solidFill>
                  <a:schemeClr val="accent1"/>
                </a:solidFill>
              </a:rPr>
              <a:t>Figure 26: percentage of babies born at 37 weeks or later admitted to neonatal care</a:t>
            </a:r>
            <a:endParaRPr lang="en-GB" sz="1700" b="1"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381" y="1555590"/>
            <a:ext cx="424338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4000" y="3646765"/>
            <a:ext cx="4104456" cy="646331"/>
          </a:xfrm>
          <a:prstGeom prst="rect">
            <a:avLst/>
          </a:prstGeom>
          <a:noFill/>
        </p:spPr>
        <p:txBody>
          <a:bodyPr wrap="square" rtlCol="0">
            <a:spAutoFit/>
          </a:bodyPr>
          <a:lstStyle/>
          <a:p>
            <a:r>
              <a:rPr lang="en-US" b="1" dirty="0">
                <a:solidFill>
                  <a:schemeClr val="accent1"/>
                </a:solidFill>
              </a:rPr>
              <a:t>Figure 27: percentage singleton live births before 37 weeks' gestation</a:t>
            </a:r>
            <a:endParaRPr lang="en-GB" dirty="0"/>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4195267"/>
            <a:ext cx="4207034" cy="254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00000" y="3645024"/>
            <a:ext cx="4248472" cy="646331"/>
          </a:xfrm>
          <a:prstGeom prst="rect">
            <a:avLst/>
          </a:prstGeom>
          <a:noFill/>
        </p:spPr>
        <p:txBody>
          <a:bodyPr wrap="square" rtlCol="0">
            <a:spAutoFit/>
          </a:bodyPr>
          <a:lstStyle/>
          <a:p>
            <a:r>
              <a:rPr lang="en-US" b="1" dirty="0">
                <a:solidFill>
                  <a:schemeClr val="accent1"/>
                </a:solidFill>
              </a:rPr>
              <a:t>Figure 28: percentage of babies born large for gestational age</a:t>
            </a:r>
            <a:endParaRPr lang="en-GB" dirty="0"/>
          </a:p>
        </p:txBody>
      </p:sp>
      <p:pic>
        <p:nvPicPr>
          <p:cNvPr id="286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282" y="4208091"/>
            <a:ext cx="4211959" cy="268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544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884456" cy="706091"/>
          </a:xfrm>
        </p:spPr>
        <p:txBody>
          <a:bodyPr>
            <a:normAutofit/>
          </a:bodyPr>
          <a:lstStyle/>
          <a:p>
            <a:r>
              <a:rPr lang="en-GB" sz="3300" dirty="0"/>
              <a:t>Neonatal outcomes - comment</a:t>
            </a:r>
          </a:p>
        </p:txBody>
      </p:sp>
      <p:sp>
        <p:nvSpPr>
          <p:cNvPr id="3" name="Content Placeholder 2"/>
          <p:cNvSpPr>
            <a:spLocks noGrp="1"/>
          </p:cNvSpPr>
          <p:nvPr>
            <p:ph idx="1"/>
          </p:nvPr>
        </p:nvSpPr>
        <p:spPr>
          <a:xfrm>
            <a:off x="323528" y="1188000"/>
            <a:ext cx="7704000" cy="4581288"/>
          </a:xfrm>
        </p:spPr>
        <p:txBody>
          <a:bodyPr>
            <a:normAutofit/>
          </a:bodyPr>
          <a:lstStyle/>
          <a:p>
            <a:r>
              <a:rPr lang="en-GB" sz="2200" dirty="0"/>
              <a:t>Women with diabetes have high rates of adverse neonatal outcomes (stillbirth, neonatal death, congenital anomaly, and large for gestational age infants) compared with the general </a:t>
            </a:r>
            <a:r>
              <a:rPr lang="en-GB" sz="2200" dirty="0" smtClean="0"/>
              <a:t>population.</a:t>
            </a:r>
            <a:endParaRPr lang="en-GB" sz="2200" dirty="0"/>
          </a:p>
          <a:p>
            <a:pPr>
              <a:spcBef>
                <a:spcPts val="1800"/>
              </a:spcBef>
            </a:pPr>
            <a:r>
              <a:rPr lang="en-GB" sz="2200" dirty="0"/>
              <a:t>Women with Type 1 diabetes and higher early pregnancy HbA</a:t>
            </a:r>
            <a:r>
              <a:rPr lang="en-GB" sz="2200" baseline="-25000" dirty="0"/>
              <a:t>1c</a:t>
            </a:r>
            <a:r>
              <a:rPr lang="en-GB" sz="2200" dirty="0"/>
              <a:t> have higher risk of stillbirth and neonatal </a:t>
            </a:r>
            <a:r>
              <a:rPr lang="en-GB" sz="2200" dirty="0" smtClean="0"/>
              <a:t>death.</a:t>
            </a:r>
            <a:endParaRPr lang="en-GB" sz="2200" dirty="0"/>
          </a:p>
          <a:p>
            <a:pPr>
              <a:spcBef>
                <a:spcPts val="1800"/>
              </a:spcBef>
            </a:pPr>
            <a:r>
              <a:rPr lang="en-GB" sz="2200" dirty="0"/>
              <a:t>Women with Type 1 diabetes have much higher rates of macrosomia and babies with birth weight above 90</a:t>
            </a:r>
            <a:r>
              <a:rPr lang="en-GB" sz="2200" baseline="30000" dirty="0"/>
              <a:t>th</a:t>
            </a:r>
            <a:r>
              <a:rPr lang="en-GB" sz="2200" dirty="0"/>
              <a:t> </a:t>
            </a:r>
            <a:r>
              <a:rPr lang="en-GB" sz="2200" dirty="0" smtClean="0"/>
              <a:t>centile. </a:t>
            </a:r>
            <a:endParaRPr lang="en-GB" sz="2200" dirty="0"/>
          </a:p>
          <a:p>
            <a:pPr>
              <a:spcBef>
                <a:spcPts val="1800"/>
              </a:spcBef>
            </a:pPr>
            <a:r>
              <a:rPr lang="en-GB" sz="2200" dirty="0"/>
              <a:t>These findings have not changed since </a:t>
            </a:r>
            <a:r>
              <a:rPr lang="en-GB" sz="2200" dirty="0" smtClean="0"/>
              <a:t>2014.</a:t>
            </a: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69</a:t>
            </a:fld>
            <a:endParaRPr lang="en-GB" dirty="0">
              <a:solidFill>
                <a:srgbClr val="424D58"/>
              </a:solidFill>
            </a:endParaRPr>
          </a:p>
        </p:txBody>
      </p:sp>
    </p:spTree>
    <p:extLst>
      <p:ext uri="{BB962C8B-B14F-4D97-AF65-F5344CB8AC3E}">
        <p14:creationId xmlns:p14="http://schemas.microsoft.com/office/powerpoint/2010/main" val="307316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200" dirty="0"/>
              <a:t>Key messages</a:t>
            </a:r>
          </a:p>
        </p:txBody>
      </p:sp>
      <p:sp>
        <p:nvSpPr>
          <p:cNvPr id="3" name="Content Placeholder 2"/>
          <p:cNvSpPr>
            <a:spLocks noGrp="1"/>
          </p:cNvSpPr>
          <p:nvPr>
            <p:ph idx="1"/>
          </p:nvPr>
        </p:nvSpPr>
        <p:spPr>
          <a:xfrm>
            <a:off x="323528" y="1188000"/>
            <a:ext cx="8280920" cy="5337344"/>
          </a:xfrm>
        </p:spPr>
        <p:txBody>
          <a:bodyPr>
            <a:noAutofit/>
          </a:bodyPr>
          <a:lstStyle/>
          <a:p>
            <a:pPr marL="57150" indent="0">
              <a:buNone/>
            </a:pPr>
            <a:r>
              <a:rPr lang="en-GB" sz="2200" b="1" dirty="0"/>
              <a:t>Overall recommendations:</a:t>
            </a:r>
          </a:p>
          <a:p>
            <a:pPr marL="57150" indent="0">
              <a:buNone/>
            </a:pPr>
            <a:r>
              <a:rPr lang="en-GB" sz="2200" dirty="0"/>
              <a:t>The NPID audit demonstrates that there is a concerning lack of progress with delivering the NICE recommendations over the last 3 years. There is now therefore an urgent need for:</a:t>
            </a:r>
          </a:p>
          <a:p>
            <a:pPr marL="400050">
              <a:spcBef>
                <a:spcPts val="1800"/>
              </a:spcBef>
            </a:pPr>
            <a:r>
              <a:rPr lang="en-GB" sz="2200" dirty="0"/>
              <a:t>These outcomes to be owned across Local Maternity Systems (LMS), Public Health, primary care, diabetes and maternity networks and specialist antenatal services, with the authority and resources to join up an intentional and effective programme to improve outcomes.</a:t>
            </a:r>
          </a:p>
          <a:p>
            <a:pPr marL="400050">
              <a:spcBef>
                <a:spcPts val="1800"/>
              </a:spcBef>
            </a:pPr>
            <a:r>
              <a:rPr lang="en-GB" sz="2200" dirty="0"/>
              <a:t>Work is needed within each service area to identify the models, local pathways, roles, actions, and responsibilities needed to deliver this.  Initially this can be informed by local quality improvement initiatives using NPID data against which to measure progress. </a:t>
            </a:r>
          </a:p>
          <a:p>
            <a:endParaRPr lang="en-GB" sz="2200"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7</a:t>
            </a:fld>
            <a:endParaRPr lang="en-GB" dirty="0">
              <a:solidFill>
                <a:srgbClr val="424D58"/>
              </a:solidFill>
            </a:endParaRPr>
          </a:p>
        </p:txBody>
      </p:sp>
    </p:spTree>
    <p:extLst>
      <p:ext uri="{BB962C8B-B14F-4D97-AF65-F5344CB8AC3E}">
        <p14:creationId xmlns:p14="http://schemas.microsoft.com/office/powerpoint/2010/main" val="22923984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Neonatal care – comment</a:t>
            </a:r>
          </a:p>
        </p:txBody>
      </p:sp>
      <p:sp>
        <p:nvSpPr>
          <p:cNvPr id="3" name="Content Placeholder 2"/>
          <p:cNvSpPr>
            <a:spLocks noGrp="1"/>
          </p:cNvSpPr>
          <p:nvPr>
            <p:ph idx="1"/>
          </p:nvPr>
        </p:nvSpPr>
        <p:spPr>
          <a:xfrm>
            <a:off x="324000" y="1187999"/>
            <a:ext cx="7992888" cy="5486445"/>
          </a:xfrm>
        </p:spPr>
        <p:txBody>
          <a:bodyPr>
            <a:noAutofit/>
          </a:bodyPr>
          <a:lstStyle/>
          <a:p>
            <a:r>
              <a:rPr lang="en-GB" sz="2200" dirty="0"/>
              <a:t>Even after 37</a:t>
            </a:r>
            <a:r>
              <a:rPr lang="en-GB" sz="2200" baseline="30000" dirty="0"/>
              <a:t>+0</a:t>
            </a:r>
            <a:r>
              <a:rPr lang="en-GB" sz="2200" dirty="0"/>
              <a:t> weeks gestation the babies of women with diabetes are more likely to be transferred to a neonatal unit than the general maternity </a:t>
            </a:r>
            <a:r>
              <a:rPr lang="en-GB" sz="2200" dirty="0" smtClean="0"/>
              <a:t>population. The </a:t>
            </a:r>
            <a:r>
              <a:rPr lang="en-GB" sz="2200" dirty="0"/>
              <a:t>babies of women with Type 1 diabetes are significantly more likely to be transferred than babies of women with Type 2 </a:t>
            </a:r>
            <a:r>
              <a:rPr lang="en-GB" sz="2200" dirty="0" smtClean="0"/>
              <a:t>diabetes.</a:t>
            </a:r>
            <a:endParaRPr lang="en-GB" sz="2200" dirty="0"/>
          </a:p>
          <a:p>
            <a:pPr>
              <a:spcBef>
                <a:spcPts val="1200"/>
              </a:spcBef>
            </a:pPr>
            <a:r>
              <a:rPr lang="en-GB" sz="2200" dirty="0"/>
              <a:t>This is undesirable and should be largely avoidable.</a:t>
            </a:r>
          </a:p>
          <a:p>
            <a:pPr>
              <a:spcBef>
                <a:spcPts val="1200"/>
              </a:spcBef>
            </a:pPr>
            <a:r>
              <a:rPr lang="en-GB" sz="2200" dirty="0"/>
              <a:t>There was no change in the rate of admission to neonatal units between 2014 and </a:t>
            </a:r>
            <a:r>
              <a:rPr lang="en-GB" sz="2200" dirty="0" smtClean="0"/>
              <a:t>2016.</a:t>
            </a:r>
            <a:endParaRPr lang="en-GB" sz="2200" dirty="0"/>
          </a:p>
          <a:p>
            <a:pPr>
              <a:spcBef>
                <a:spcPts val="1200"/>
              </a:spcBef>
            </a:pPr>
            <a:r>
              <a:rPr lang="en-GB" sz="2200" dirty="0"/>
              <a:t>Levels of third trimester HbA</a:t>
            </a:r>
            <a:r>
              <a:rPr lang="en-GB" sz="2200" baseline="-25000" dirty="0"/>
              <a:t>1c</a:t>
            </a:r>
            <a:r>
              <a:rPr lang="en-GB" sz="2200" dirty="0"/>
              <a:t> at or above 48 mmol/mol are associated with higher rates of preterm birth, LGA babies and neonatal unit </a:t>
            </a:r>
            <a:r>
              <a:rPr lang="en-GB" sz="2200" dirty="0" smtClean="0"/>
              <a:t>admission.</a:t>
            </a:r>
            <a:endParaRPr lang="en-GB" sz="2200" dirty="0"/>
          </a:p>
          <a:p>
            <a:pPr>
              <a:spcBef>
                <a:spcPts val="1200"/>
              </a:spcBef>
            </a:pPr>
            <a:r>
              <a:rPr lang="en-GB" sz="2200" dirty="0"/>
              <a:t>The very high rates of variation between centres suggests that there may be modifiable differences in neonatal unit admission </a:t>
            </a:r>
            <a:r>
              <a:rPr lang="en-GB" sz="2200" dirty="0" smtClean="0"/>
              <a:t>policies.</a:t>
            </a:r>
            <a:endParaRPr lang="en-GB" sz="2200"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70</a:t>
            </a:fld>
            <a:endParaRPr lang="en-GB" dirty="0">
              <a:solidFill>
                <a:srgbClr val="424D58"/>
              </a:solidFill>
            </a:endParaRPr>
          </a:p>
        </p:txBody>
      </p:sp>
    </p:spTree>
    <p:extLst>
      <p:ext uri="{BB962C8B-B14F-4D97-AF65-F5344CB8AC3E}">
        <p14:creationId xmlns:p14="http://schemas.microsoft.com/office/powerpoint/2010/main" val="11203573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Use of statistics in NPID 2016</a:t>
            </a:r>
          </a:p>
        </p:txBody>
      </p:sp>
      <p:sp>
        <p:nvSpPr>
          <p:cNvPr id="3" name="Content Placeholder 2"/>
          <p:cNvSpPr>
            <a:spLocks noGrp="1"/>
          </p:cNvSpPr>
          <p:nvPr>
            <p:ph idx="1"/>
          </p:nvPr>
        </p:nvSpPr>
        <p:spPr>
          <a:xfrm>
            <a:off x="323528" y="1188000"/>
            <a:ext cx="7704000" cy="2725483"/>
          </a:xfrm>
        </p:spPr>
        <p:txBody>
          <a:bodyPr>
            <a:normAutofit/>
          </a:bodyPr>
          <a:lstStyle/>
          <a:p>
            <a:r>
              <a:rPr lang="en-GB" sz="1400" dirty="0"/>
              <a:t>For NPID 2016 the mid-point used with most data items is the median rather than the mean since many of the variables are not normally distributed</a:t>
            </a:r>
          </a:p>
          <a:p>
            <a:r>
              <a:rPr lang="en-GB" sz="1400" dirty="0"/>
              <a:t>The median is the middle value when the data is in ranked order, whereas the mean will be influenced by values in the tail of the distribution especially where the distribution is skewed</a:t>
            </a:r>
          </a:p>
          <a:p>
            <a:r>
              <a:rPr lang="en-GB" sz="1400" dirty="0"/>
              <a:t>The measures of spread of the data which are used with the median describe the values at either end of the middle of the data – for example the interquartile range describes the values taken by the middle 50 per cent. If a distribution has median 65 and an interquartile range from 52 to 85, this indicates that the lowest 25 per cent of values are below 52, the next 25 per cent are between 52 and 65, the next 25 per cent between 65 and 85, and the highest 25 per cent will be above 85.</a:t>
            </a:r>
          </a:p>
          <a:p>
            <a:r>
              <a:rPr lang="en-GB" sz="1400" dirty="0"/>
              <a:t>Unlike the mean and standard deviations, the interquartile range will not be symmetrical around the median.</a:t>
            </a:r>
          </a:p>
          <a:p>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71</a:t>
            </a:fld>
            <a:endParaRPr lang="en-GB" dirty="0">
              <a:solidFill>
                <a:srgbClr val="424D58"/>
              </a:solidFill>
            </a:endParaRPr>
          </a:p>
        </p:txBody>
      </p:sp>
      <p:grpSp>
        <p:nvGrpSpPr>
          <p:cNvPr id="5" name="Group 4"/>
          <p:cNvGrpSpPr/>
          <p:nvPr/>
        </p:nvGrpSpPr>
        <p:grpSpPr>
          <a:xfrm>
            <a:off x="539551" y="3861048"/>
            <a:ext cx="5761037" cy="2602457"/>
            <a:chOff x="539551" y="3737155"/>
            <a:chExt cx="5761037" cy="2602457"/>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3737155"/>
              <a:ext cx="5761037"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2011999" y="5528940"/>
              <a:ext cx="0" cy="729372"/>
            </a:xfrm>
            <a:prstGeom prst="line">
              <a:avLst/>
            </a:prstGeom>
            <a:ln w="15875">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48303" y="5249292"/>
              <a:ext cx="0" cy="1009020"/>
            </a:xfrm>
            <a:prstGeom prst="line">
              <a:avLst/>
            </a:prstGeom>
            <a:ln w="15875">
              <a:head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64751" y="5762015"/>
              <a:ext cx="2736304" cy="369332"/>
            </a:xfrm>
            <a:prstGeom prst="rect">
              <a:avLst/>
            </a:prstGeom>
            <a:noFill/>
          </p:spPr>
          <p:txBody>
            <a:bodyPr wrap="square" rtlCol="0">
              <a:spAutoFit/>
            </a:bodyPr>
            <a:lstStyle/>
            <a:p>
              <a:r>
                <a:rPr lang="en-GB" dirty="0">
                  <a:solidFill>
                    <a:schemeClr val="accent6"/>
                  </a:solidFill>
                </a:rPr>
                <a:t>Middle 50% of services</a:t>
              </a:r>
            </a:p>
          </p:txBody>
        </p:sp>
        <p:sp>
          <p:nvSpPr>
            <p:cNvPr id="22" name="TextBox 21"/>
            <p:cNvSpPr txBox="1"/>
            <p:nvPr/>
          </p:nvSpPr>
          <p:spPr>
            <a:xfrm>
              <a:off x="930391" y="5577349"/>
              <a:ext cx="975824" cy="738664"/>
            </a:xfrm>
            <a:prstGeom prst="rect">
              <a:avLst/>
            </a:prstGeom>
            <a:noFill/>
          </p:spPr>
          <p:txBody>
            <a:bodyPr wrap="square" rtlCol="0">
              <a:spAutoFit/>
            </a:bodyPr>
            <a:lstStyle/>
            <a:p>
              <a:r>
                <a:rPr lang="en-GB" sz="1400" dirty="0">
                  <a:solidFill>
                    <a:schemeClr val="accent6"/>
                  </a:solidFill>
                </a:rPr>
                <a:t>Lowest 25% of services</a:t>
              </a:r>
            </a:p>
          </p:txBody>
        </p:sp>
        <p:sp>
          <p:nvSpPr>
            <p:cNvPr id="23" name="TextBox 22"/>
            <p:cNvSpPr txBox="1"/>
            <p:nvPr/>
          </p:nvSpPr>
          <p:spPr>
            <a:xfrm>
              <a:off x="4892319" y="5600948"/>
              <a:ext cx="975824" cy="738664"/>
            </a:xfrm>
            <a:prstGeom prst="rect">
              <a:avLst/>
            </a:prstGeom>
            <a:noFill/>
          </p:spPr>
          <p:txBody>
            <a:bodyPr wrap="square" rtlCol="0">
              <a:spAutoFit/>
            </a:bodyPr>
            <a:lstStyle/>
            <a:p>
              <a:r>
                <a:rPr lang="en-GB" sz="1400" dirty="0">
                  <a:solidFill>
                    <a:schemeClr val="accent6"/>
                  </a:solidFill>
                </a:rPr>
                <a:t>Highest 25% of services</a:t>
              </a:r>
            </a:p>
          </p:txBody>
        </p:sp>
      </p:grpSp>
      <p:sp>
        <p:nvSpPr>
          <p:cNvPr id="17" name="TextBox 16"/>
          <p:cNvSpPr txBox="1"/>
          <p:nvPr/>
        </p:nvSpPr>
        <p:spPr>
          <a:xfrm>
            <a:off x="6318845" y="4492277"/>
            <a:ext cx="2232248" cy="1384995"/>
          </a:xfrm>
          <a:prstGeom prst="rect">
            <a:avLst/>
          </a:prstGeom>
          <a:noFill/>
        </p:spPr>
        <p:txBody>
          <a:bodyPr wrap="square" rtlCol="0">
            <a:spAutoFit/>
          </a:bodyPr>
          <a:lstStyle/>
          <a:p>
            <a:r>
              <a:rPr lang="en-GB" sz="1400" dirty="0">
                <a:solidFill>
                  <a:schemeClr val="accent6"/>
                </a:solidFill>
              </a:rPr>
              <a:t>Bar charts of the range of values across services are used through this report, and can be interpreted as indicated here</a:t>
            </a:r>
          </a:p>
        </p:txBody>
      </p:sp>
      <p:cxnSp>
        <p:nvCxnSpPr>
          <p:cNvPr id="19" name="Straight Arrow Connector 18"/>
          <p:cNvCxnSpPr/>
          <p:nvPr/>
        </p:nvCxnSpPr>
        <p:spPr>
          <a:xfrm>
            <a:off x="1515376" y="6785957"/>
            <a:ext cx="36326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31399" y="6474822"/>
            <a:ext cx="3416664" cy="338554"/>
          </a:xfrm>
          <a:prstGeom prst="rect">
            <a:avLst/>
          </a:prstGeom>
          <a:noFill/>
        </p:spPr>
        <p:txBody>
          <a:bodyPr wrap="square" rtlCol="0">
            <a:spAutoFit/>
          </a:bodyPr>
          <a:lstStyle/>
          <a:p>
            <a:r>
              <a:rPr lang="en-GB" sz="1600" dirty="0">
                <a:solidFill>
                  <a:schemeClr val="accent6"/>
                </a:solidFill>
              </a:rPr>
              <a:t>Direction of better performance</a:t>
            </a:r>
          </a:p>
        </p:txBody>
      </p:sp>
    </p:spTree>
    <p:extLst>
      <p:ext uri="{BB962C8B-B14F-4D97-AF65-F5344CB8AC3E}">
        <p14:creationId xmlns:p14="http://schemas.microsoft.com/office/powerpoint/2010/main" val="1652889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8000"/>
            <a:ext cx="7812440" cy="1200091"/>
          </a:xfrm>
        </p:spPr>
        <p:txBody>
          <a:bodyPr>
            <a:normAutofit/>
          </a:bodyPr>
          <a:lstStyle/>
          <a:p>
            <a:r>
              <a:rPr lang="en-GB" dirty="0"/>
              <a:t>National Pregnancy in Diabetes Audit 2016</a:t>
            </a:r>
          </a:p>
        </p:txBody>
      </p:sp>
      <p:sp>
        <p:nvSpPr>
          <p:cNvPr id="3" name="Content Placeholder 2"/>
          <p:cNvSpPr>
            <a:spLocks noGrp="1"/>
          </p:cNvSpPr>
          <p:nvPr>
            <p:ph idx="1"/>
          </p:nvPr>
        </p:nvSpPr>
        <p:spPr>
          <a:xfrm>
            <a:off x="611560" y="1188000"/>
            <a:ext cx="8003232" cy="1520920"/>
          </a:xfrm>
        </p:spPr>
        <p:txBody>
          <a:bodyPr>
            <a:noAutofit/>
          </a:bodyPr>
          <a:lstStyle/>
          <a:p>
            <a:r>
              <a:rPr lang="en-GB" sz="4000" dirty="0"/>
              <a:t>Additional information and references</a:t>
            </a:r>
          </a:p>
        </p:txBody>
      </p:sp>
    </p:spTree>
    <p:extLst>
      <p:ext uri="{BB962C8B-B14F-4D97-AF65-F5344CB8AC3E}">
        <p14:creationId xmlns:p14="http://schemas.microsoft.com/office/powerpoint/2010/main" val="3697087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Additional information</a:t>
            </a:r>
          </a:p>
        </p:txBody>
      </p:sp>
      <p:sp>
        <p:nvSpPr>
          <p:cNvPr id="3" name="Content Placeholder 2"/>
          <p:cNvSpPr>
            <a:spLocks noGrp="1"/>
          </p:cNvSpPr>
          <p:nvPr>
            <p:ph idx="1"/>
          </p:nvPr>
        </p:nvSpPr>
        <p:spPr>
          <a:xfrm>
            <a:off x="324000" y="1188000"/>
            <a:ext cx="7704000" cy="5013336"/>
          </a:xfrm>
        </p:spPr>
        <p:txBody>
          <a:bodyPr>
            <a:normAutofit fontScale="85000" lnSpcReduction="20000"/>
          </a:bodyPr>
          <a:lstStyle/>
          <a:p>
            <a:pPr marL="0" indent="0">
              <a:buNone/>
            </a:pPr>
            <a:r>
              <a:rPr lang="en-GB" dirty="0"/>
              <a:t>The following documents are available from:</a:t>
            </a:r>
          </a:p>
          <a:p>
            <a:pPr marL="0" indent="0">
              <a:buNone/>
            </a:pPr>
            <a:r>
              <a:rPr lang="en-GB" u="sng" dirty="0">
                <a:hlinkClick r:id="rId2"/>
              </a:rPr>
              <a:t>http://digital.nhs.uk/pubs/npdaudit17</a:t>
            </a:r>
            <a:r>
              <a:rPr lang="en-GB" dirty="0"/>
              <a:t> </a:t>
            </a:r>
          </a:p>
          <a:p>
            <a:pPr marL="0" indent="0">
              <a:buNone/>
            </a:pPr>
            <a:endParaRPr lang="en-GB" dirty="0"/>
          </a:p>
          <a:p>
            <a:r>
              <a:rPr lang="en-GB" dirty="0"/>
              <a:t>Supporting data in Excel</a:t>
            </a:r>
          </a:p>
          <a:p>
            <a:pPr marL="0" indent="0">
              <a:buNone/>
            </a:pPr>
            <a:endParaRPr lang="en-GB" dirty="0"/>
          </a:p>
          <a:p>
            <a:r>
              <a:rPr lang="en-GB" dirty="0"/>
              <a:t>Powerpoint version of this report</a:t>
            </a:r>
          </a:p>
          <a:p>
            <a:endParaRPr lang="en-GB" dirty="0"/>
          </a:p>
          <a:p>
            <a:r>
              <a:rPr lang="en-GB" dirty="0"/>
              <a:t>Summary of Key Findings and Recommendations </a:t>
            </a:r>
          </a:p>
          <a:p>
            <a:pPr marL="0" indent="0">
              <a:buNone/>
            </a:pPr>
            <a:endParaRPr lang="en-GB" dirty="0"/>
          </a:p>
          <a:p>
            <a:r>
              <a:rPr lang="en-GB" dirty="0"/>
              <a:t>Service level 2014-2016 data</a:t>
            </a:r>
          </a:p>
          <a:p>
            <a:pPr marL="0" indent="0">
              <a:buNone/>
            </a:pPr>
            <a:endParaRPr lang="en-GB" dirty="0"/>
          </a:p>
          <a:p>
            <a:r>
              <a:rPr lang="en-GB" dirty="0"/>
              <a:t>Data Quality Statement</a:t>
            </a:r>
          </a:p>
          <a:p>
            <a:pPr marL="0" indent="0">
              <a:buNone/>
            </a:pPr>
            <a:endParaRPr lang="en-GB" dirty="0"/>
          </a:p>
          <a:p>
            <a:r>
              <a:rPr lang="en-GB" dirty="0"/>
              <a:t>Methodology </a:t>
            </a:r>
          </a:p>
          <a:p>
            <a:pPr marL="0" indent="0">
              <a:buNone/>
            </a:pPr>
            <a:endParaRPr lang="en-GB" dirty="0"/>
          </a:p>
          <a:p>
            <a:r>
              <a:rPr lang="en-GB" dirty="0"/>
              <a:t>Glossary </a:t>
            </a:r>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73</a:t>
            </a:fld>
            <a:endParaRPr lang="en-GB" dirty="0">
              <a:solidFill>
                <a:srgbClr val="424D58"/>
              </a:solidFill>
            </a:endParaRPr>
          </a:p>
        </p:txBody>
      </p:sp>
    </p:spTree>
    <p:extLst>
      <p:ext uri="{BB962C8B-B14F-4D97-AF65-F5344CB8AC3E}">
        <p14:creationId xmlns:p14="http://schemas.microsoft.com/office/powerpoint/2010/main" val="22658617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Autofit/>
          </a:bodyPr>
          <a:lstStyle/>
          <a:p>
            <a:r>
              <a:rPr lang="en-GB" sz="3300" dirty="0"/>
              <a:t>References</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74</a:t>
            </a:fld>
            <a:endParaRPr lang="en-GB" dirty="0">
              <a:solidFill>
                <a:srgbClr val="424D58"/>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55347911"/>
              </p:ext>
            </p:extLst>
          </p:nvPr>
        </p:nvGraphicFramePr>
        <p:xfrm>
          <a:off x="324000" y="1188000"/>
          <a:ext cx="8712968" cy="5732696"/>
        </p:xfrm>
        <a:graphic>
          <a:graphicData uri="http://schemas.openxmlformats.org/drawingml/2006/table">
            <a:tbl>
              <a:tblPr firstRow="1" bandRow="1">
                <a:tableStyleId>{5C22544A-7EE6-4342-B048-85BDC9FD1C3A}</a:tableStyleId>
              </a:tblPr>
              <a:tblGrid>
                <a:gridCol w="504056">
                  <a:extLst>
                    <a:ext uri="{9D8B030D-6E8A-4147-A177-3AD203B41FA5}">
                      <a16:colId xmlns="" xmlns:a16="http://schemas.microsoft.com/office/drawing/2014/main" val="20000"/>
                    </a:ext>
                  </a:extLst>
                </a:gridCol>
                <a:gridCol w="8208912">
                  <a:extLst>
                    <a:ext uri="{9D8B030D-6E8A-4147-A177-3AD203B41FA5}">
                      <a16:colId xmlns="" xmlns:a16="http://schemas.microsoft.com/office/drawing/2014/main" val="20001"/>
                    </a:ext>
                  </a:extLst>
                </a:gridCol>
              </a:tblGrid>
              <a:tr h="504056">
                <a:tc>
                  <a:txBody>
                    <a:bodyPr/>
                    <a:lstStyle/>
                    <a:p>
                      <a:r>
                        <a:rPr lang="en-GB" sz="1200" b="0" dirty="0">
                          <a:solidFill>
                            <a:schemeClr val="accent6"/>
                          </a:solidFill>
                        </a:rPr>
                        <a:t>1.</a:t>
                      </a: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accent6"/>
                          </a:solidFill>
                        </a:rPr>
                        <a:t>NICE Diabetes in Pregnancy: Management of diabetes and its complications from pre-conception to the post natal period</a:t>
                      </a:r>
                    </a:p>
                    <a:p>
                      <a:r>
                        <a:rPr lang="en-GB" sz="1200" b="0" dirty="0">
                          <a:solidFill>
                            <a:schemeClr val="accent6"/>
                          </a:solidFill>
                          <a:hlinkClick r:id="rId2"/>
                        </a:rPr>
                        <a:t>https://www.nice.org.uk/Guidance/NG3</a:t>
                      </a:r>
                      <a:endParaRPr lang="en-GB" sz="1200" b="0" dirty="0">
                        <a:solidFill>
                          <a:schemeClr val="accent6"/>
                        </a:solidFill>
                      </a:endParaRPr>
                    </a:p>
                  </a:txBody>
                  <a:tcPr marL="18000" marR="18000" marT="18000" marB="1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67488">
                <a:tc>
                  <a:txBody>
                    <a:bodyPr/>
                    <a:lstStyle/>
                    <a:p>
                      <a:r>
                        <a:rPr lang="en-GB" sz="1200" dirty="0">
                          <a:solidFill>
                            <a:schemeClr val="accent6"/>
                          </a:solidFill>
                        </a:rPr>
                        <a:t>2. </a:t>
                      </a: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200" dirty="0">
                          <a:solidFill>
                            <a:schemeClr val="accent6"/>
                          </a:solidFill>
                        </a:rPr>
                        <a:t>RCOG Census</a:t>
                      </a:r>
                      <a:r>
                        <a:rPr lang="en-GB" sz="1200" baseline="0" dirty="0">
                          <a:solidFill>
                            <a:schemeClr val="accent6"/>
                          </a:solidFill>
                        </a:rPr>
                        <a:t> Report 2014-15</a:t>
                      </a:r>
                    </a:p>
                    <a:p>
                      <a:r>
                        <a:rPr lang="en-GB" sz="1200" baseline="0" dirty="0">
                          <a:solidFill>
                            <a:schemeClr val="accent6"/>
                          </a:solidFill>
                          <a:hlinkClick r:id="rId3"/>
                        </a:rPr>
                        <a:t>https://www.rcog.org.uk/globalassets/documents/careers-and-training/census-workforce-planning/final-census-2014-15.pdf</a:t>
                      </a:r>
                      <a:endParaRPr lang="en-GB" sz="1200" baseline="0" dirty="0">
                        <a:solidFill>
                          <a:schemeClr val="accent6"/>
                        </a:solidFill>
                      </a:endParaRPr>
                    </a:p>
                    <a:p>
                      <a:endParaRPr lang="en-GB" sz="1200" baseline="0" dirty="0">
                        <a:solidFill>
                          <a:schemeClr val="accent6"/>
                        </a:solidFill>
                      </a:endParaRP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88064">
                <a:tc>
                  <a:txBody>
                    <a:bodyPr/>
                    <a:lstStyle/>
                    <a:p>
                      <a:r>
                        <a:rPr lang="en-GB" sz="1200" dirty="0">
                          <a:solidFill>
                            <a:schemeClr val="accent6"/>
                          </a:solidFill>
                        </a:rPr>
                        <a:t>3</a:t>
                      </a:r>
                    </a:p>
                    <a:p>
                      <a:endParaRPr lang="en-GB" sz="1200" dirty="0">
                        <a:solidFill>
                          <a:schemeClr val="accent6"/>
                        </a:solidFill>
                      </a:endParaRPr>
                    </a:p>
                    <a:p>
                      <a:endParaRPr lang="en-GB" sz="120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4</a:t>
                      </a:r>
                    </a:p>
                    <a:p>
                      <a:endParaRPr lang="en-GB" sz="1200" dirty="0">
                        <a:solidFill>
                          <a:schemeClr val="accent6"/>
                        </a:solidFill>
                      </a:endParaRP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sz="1200" dirty="0">
                          <a:solidFill>
                            <a:schemeClr val="accent6"/>
                          </a:solidFill>
                        </a:rPr>
                        <a:t>Worth</a:t>
                      </a:r>
                      <a:r>
                        <a:rPr lang="en-GB" sz="1200" baseline="0" dirty="0">
                          <a:solidFill>
                            <a:schemeClr val="accent6"/>
                          </a:solidFill>
                        </a:rPr>
                        <a:t> R, Potter JM, Drury J, Fraser RB, Cullen DR. Glycosylated haemoglobin in normal pregnancy: a longitudinal study with two independent methods. Diabetologia 1985; 28: 76-9</a:t>
                      </a:r>
                    </a:p>
                    <a:p>
                      <a:endParaRPr lang="en-GB" sz="1200" baseline="0" dirty="0">
                        <a:solidFill>
                          <a:schemeClr val="accent6"/>
                        </a:solidFill>
                      </a:endParaRPr>
                    </a:p>
                    <a:p>
                      <a:r>
                        <a:rPr lang="en-GB" sz="1200" baseline="0" dirty="0">
                          <a:solidFill>
                            <a:schemeClr val="accent6"/>
                          </a:solidFill>
                        </a:rPr>
                        <a:t>Sibai BM, Viteri OA. Diabetic ketoacidosis in pregnancy. Obstet Gynecol 2014;123(1):167-78.</a:t>
                      </a:r>
                    </a:p>
                  </a:txBody>
                  <a:tcPr marL="18000" marR="18000" marT="18000" marB="18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95406">
                <a:tc>
                  <a:txBody>
                    <a:bodyPr/>
                    <a:lstStyle/>
                    <a:p>
                      <a:r>
                        <a:rPr lang="en-GB" sz="1200" dirty="0">
                          <a:solidFill>
                            <a:schemeClr val="accent6"/>
                          </a:solidFill>
                        </a:rPr>
                        <a:t>5.</a:t>
                      </a:r>
                    </a:p>
                    <a:p>
                      <a:endParaRPr lang="en-GB" sz="1200" dirty="0">
                        <a:solidFill>
                          <a:schemeClr val="accent6"/>
                        </a:solidFill>
                      </a:endParaRPr>
                    </a:p>
                    <a:p>
                      <a:endParaRPr lang="en-GB" sz="1200" dirty="0">
                        <a:solidFill>
                          <a:schemeClr val="accent6"/>
                        </a:solidFill>
                      </a:endParaRPr>
                    </a:p>
                    <a:p>
                      <a:endParaRPr lang="en-GB" sz="1200" dirty="0">
                        <a:solidFill>
                          <a:schemeClr val="accent6"/>
                        </a:solidFill>
                      </a:endParaRPr>
                    </a:p>
                    <a:p>
                      <a:r>
                        <a:rPr lang="en-GB" sz="1200" dirty="0">
                          <a:solidFill>
                            <a:schemeClr val="accent6"/>
                          </a:solidFill>
                        </a:rPr>
                        <a:t>6.</a:t>
                      </a:r>
                    </a:p>
                    <a:p>
                      <a:endParaRPr lang="en-GB" sz="1200" dirty="0">
                        <a:solidFill>
                          <a:schemeClr val="accent6"/>
                        </a:solidFill>
                      </a:endParaRPr>
                    </a:p>
                    <a:p>
                      <a:endParaRPr lang="en-GB" sz="1200" dirty="0">
                        <a:solidFill>
                          <a:schemeClr val="accent6"/>
                        </a:solidFill>
                      </a:endParaRPr>
                    </a:p>
                    <a:p>
                      <a:endParaRPr lang="en-GB" sz="1200" dirty="0">
                        <a:solidFill>
                          <a:schemeClr val="accent6"/>
                        </a:solidFill>
                      </a:endParaRPr>
                    </a:p>
                    <a:p>
                      <a:r>
                        <a:rPr lang="en-GB" sz="1200" dirty="0">
                          <a:solidFill>
                            <a:schemeClr val="accent6"/>
                          </a:solidFill>
                        </a:rPr>
                        <a:t>7.</a:t>
                      </a:r>
                    </a:p>
                    <a:p>
                      <a:endParaRPr lang="en-GB" sz="1200" dirty="0">
                        <a:solidFill>
                          <a:schemeClr val="accent6"/>
                        </a:solidFill>
                      </a:endParaRPr>
                    </a:p>
                    <a:p>
                      <a:endParaRPr lang="en-GB" sz="1200" dirty="0">
                        <a:solidFill>
                          <a:schemeClr val="accent6"/>
                        </a:solidFill>
                      </a:endParaRPr>
                    </a:p>
                    <a:p>
                      <a:endParaRPr lang="en-GB" sz="1200" dirty="0">
                        <a:solidFill>
                          <a:schemeClr val="accent6"/>
                        </a:solidFill>
                      </a:endParaRPr>
                    </a:p>
                    <a:p>
                      <a:r>
                        <a:rPr lang="en-GB" sz="1200" dirty="0">
                          <a:solidFill>
                            <a:schemeClr val="accent6"/>
                          </a:solidFill>
                        </a:rPr>
                        <a:t>8.</a:t>
                      </a:r>
                    </a:p>
                    <a:p>
                      <a:endParaRPr lang="en-GB" sz="1200" dirty="0">
                        <a:solidFill>
                          <a:schemeClr val="accent6"/>
                        </a:solidFill>
                      </a:endParaRPr>
                    </a:p>
                    <a:p>
                      <a:endParaRPr lang="en-GB" sz="1200" dirty="0">
                        <a:solidFill>
                          <a:schemeClr val="accent6"/>
                        </a:solidFill>
                      </a:endParaRPr>
                    </a:p>
                    <a:p>
                      <a:r>
                        <a:rPr lang="en-GB" sz="1200" dirty="0">
                          <a:solidFill>
                            <a:schemeClr val="accent6"/>
                          </a:solidFill>
                        </a:rPr>
                        <a:t>9.</a:t>
                      </a:r>
                    </a:p>
                  </a:txBody>
                  <a:tcPr marL="18000" marR="1800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200" dirty="0">
                          <a:solidFill>
                            <a:schemeClr val="accent6"/>
                          </a:solidFill>
                        </a:rPr>
                        <a:t>Office for National Statistics:</a:t>
                      </a:r>
                      <a:r>
                        <a:rPr lang="en-GB" sz="1200" baseline="0" dirty="0">
                          <a:solidFill>
                            <a:schemeClr val="accent6"/>
                          </a:solidFill>
                        </a:rPr>
                        <a:t> Births in England and Wales: 2016</a:t>
                      </a:r>
                    </a:p>
                    <a:p>
                      <a:r>
                        <a:rPr lang="en-GB" sz="1200" baseline="0" dirty="0">
                          <a:solidFill>
                            <a:schemeClr val="accent6"/>
                          </a:solidFill>
                          <a:hlinkClick r:id="rId4"/>
                        </a:rPr>
                        <a:t>https://www.ons.gov.uk/peoplepopulationandcommunity/birthsdeathsandmarriages/livebirths/bulletins/birthsummarytablesenglandandwales/2016</a:t>
                      </a:r>
                      <a:endParaRPr lang="en-GB" sz="1200" baseline="0" dirty="0">
                        <a:solidFill>
                          <a:schemeClr val="accent6"/>
                        </a:solidFill>
                      </a:endParaRPr>
                    </a:p>
                    <a:p>
                      <a:endParaRPr lang="en-GB" sz="1200" dirty="0">
                        <a:solidFill>
                          <a:schemeClr val="accent6"/>
                        </a:solidFill>
                      </a:endParaRPr>
                    </a:p>
                    <a:p>
                      <a:r>
                        <a:rPr lang="en-GB" sz="1200" dirty="0">
                          <a:solidFill>
                            <a:schemeClr val="accent6"/>
                          </a:solidFill>
                        </a:rPr>
                        <a:t>Office for National Statistics: Vital Statistics: Population and</a:t>
                      </a:r>
                      <a:r>
                        <a:rPr lang="en-GB" sz="1200" baseline="0" dirty="0">
                          <a:solidFill>
                            <a:schemeClr val="accent6"/>
                          </a:solidFill>
                        </a:rPr>
                        <a:t> Health Reference Tables 2015</a:t>
                      </a:r>
                    </a:p>
                    <a:p>
                      <a:r>
                        <a:rPr lang="en-GB" sz="1200" dirty="0">
                          <a:solidFill>
                            <a:schemeClr val="accent6"/>
                          </a:solidFill>
                          <a:hlinkClick r:id="rId5"/>
                        </a:rPr>
                        <a:t>https://www.ons.gov.uk/peoplepopulationandcommunity/populationandmigration/populationestimates/datasets/vitalstatisticspopulationandhealthreferencetables</a:t>
                      </a:r>
                      <a:endParaRPr lang="en-GB" sz="1200" dirty="0">
                        <a:solidFill>
                          <a:schemeClr val="accent6"/>
                        </a:solidFill>
                      </a:endParaRPr>
                    </a:p>
                    <a:p>
                      <a:endParaRPr lang="en-GB" sz="120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Office for National Statistics</a:t>
                      </a:r>
                      <a:r>
                        <a:rPr lang="en-GB" sz="1200" kern="1200" dirty="0">
                          <a:solidFill>
                            <a:schemeClr val="accent6"/>
                          </a:solidFill>
                          <a:latin typeface="+mn-lt"/>
                          <a:ea typeface="+mn-ea"/>
                          <a:cs typeface="+mn-cs"/>
                        </a:rPr>
                        <a:t>: Birth characteristics in England and Wales: 2015</a:t>
                      </a:r>
                    </a:p>
                    <a:p>
                      <a:r>
                        <a:rPr lang="en-GB" sz="1200" dirty="0">
                          <a:solidFill>
                            <a:schemeClr val="accent6"/>
                          </a:solidFill>
                          <a:hlinkClick r:id="rId6"/>
                        </a:rPr>
                        <a:t>https://www.ons.gov.uk/peoplepopulationandcommunity/birthsdeathsandmarriages/livebirths/bulletins/birthcharacteristicsinenglandandwales/2015#birthweight</a:t>
                      </a:r>
                      <a:endParaRPr lang="en-GB" sz="1200" dirty="0">
                        <a:solidFill>
                          <a:schemeClr val="accent6"/>
                        </a:solidFill>
                      </a:endParaRPr>
                    </a:p>
                    <a:p>
                      <a:endParaRPr lang="en-GB" sz="120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6"/>
                          </a:solidFill>
                        </a:rPr>
                        <a:t>GROW centile tool:</a:t>
                      </a:r>
                      <a:r>
                        <a:rPr lang="en-GB" sz="1200" baseline="0" dirty="0">
                          <a:solidFill>
                            <a:schemeClr val="accent6"/>
                          </a:solidFill>
                        </a:rPr>
                        <a:t> Gardosi J, Francis A. Customised Weight Centile Calculator. GROW v6.7.7.8 (UK), 2016, Gestation Network, </a:t>
                      </a:r>
                      <a:r>
                        <a:rPr lang="en-GB" sz="1200" baseline="0" dirty="0">
                          <a:solidFill>
                            <a:schemeClr val="accent6"/>
                          </a:solidFill>
                          <a:hlinkClick r:id="rId7"/>
                        </a:rPr>
                        <a:t>www.gestation.net</a:t>
                      </a:r>
                      <a:endParaRPr lang="en-GB" sz="1200" baseline="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accent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accent6"/>
                          </a:solidFill>
                          <a:latin typeface="+mn-lt"/>
                          <a:ea typeface="+mn-ea"/>
                          <a:cs typeface="+mn-cs"/>
                        </a:rPr>
                        <a:t>Murphy, H.R., Bell, R., Cartwright, C. et al. Improved pregnancy outcomes in women with type 1 and type 2 diabetes but substantial clinic-to-clinic variations: a prospective nationwide study.  </a:t>
                      </a:r>
                      <a:r>
                        <a:rPr lang="en-GB" sz="1200" kern="1200" baseline="0" dirty="0" err="1">
                          <a:solidFill>
                            <a:schemeClr val="accent6"/>
                          </a:solidFill>
                          <a:latin typeface="+mn-lt"/>
                          <a:ea typeface="+mn-ea"/>
                          <a:cs typeface="+mn-cs"/>
                        </a:rPr>
                        <a:t>Diabetologia</a:t>
                      </a:r>
                      <a:r>
                        <a:rPr lang="en-GB" sz="1200" kern="1200" baseline="0" dirty="0">
                          <a:solidFill>
                            <a:schemeClr val="accent6"/>
                          </a:solidFill>
                          <a:latin typeface="+mn-lt"/>
                          <a:ea typeface="+mn-ea"/>
                          <a:cs typeface="+mn-cs"/>
                        </a:rPr>
                        <a:t> (2017) 60: 1668. </a:t>
                      </a:r>
                      <a:r>
                        <a:rPr lang="en-GB" sz="1200" kern="1200" baseline="0" dirty="0">
                          <a:solidFill>
                            <a:schemeClr val="accent6"/>
                          </a:solidFill>
                          <a:latin typeface="+mn-lt"/>
                          <a:ea typeface="+mn-ea"/>
                          <a:cs typeface="+mn-cs"/>
                          <a:hlinkClick r:id="rId8"/>
                        </a:rPr>
                        <a:t>https://doi.org/10.1007/s00125-017-4314-3</a:t>
                      </a:r>
                      <a:endParaRPr lang="en-GB" sz="1200" kern="1200" baseline="0" dirty="0">
                        <a:solidFill>
                          <a:schemeClr val="accent6"/>
                        </a:solidFill>
                        <a:latin typeface="+mn-lt"/>
                        <a:ea typeface="+mn-ea"/>
                        <a:cs typeface="+mn-cs"/>
                      </a:endParaRPr>
                    </a:p>
                    <a:p>
                      <a:endParaRPr lang="en-GB" sz="1200" dirty="0">
                        <a:solidFill>
                          <a:schemeClr val="accent6"/>
                        </a:solidFill>
                      </a:endParaRPr>
                    </a:p>
                  </a:txBody>
                  <a:tcPr marL="18000" marR="1800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646241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Acknowledgements</a:t>
            </a:r>
          </a:p>
        </p:txBody>
      </p:sp>
      <p:sp>
        <p:nvSpPr>
          <p:cNvPr id="3" name="Content Placeholder 2"/>
          <p:cNvSpPr>
            <a:spLocks noGrp="1"/>
          </p:cNvSpPr>
          <p:nvPr>
            <p:ph idx="1"/>
          </p:nvPr>
        </p:nvSpPr>
        <p:spPr>
          <a:xfrm>
            <a:off x="324000" y="1188000"/>
            <a:ext cx="7704000" cy="4581288"/>
          </a:xfrm>
        </p:spPr>
        <p:txBody>
          <a:bodyPr/>
          <a:lstStyle/>
          <a:p>
            <a:pPr marL="0" indent="0">
              <a:buNone/>
            </a:pPr>
            <a:r>
              <a:rPr lang="en-GB" dirty="0"/>
              <a:t>Development and delivery of the National Pregnancy in Diabetes (NPID) audit is guided by a multi-professional advisory group of obstetricians, midwives, diabetes specialist nurses, diabetologists, public health physicians and patient representatives, chaired by Dr Nick Lewis-Barned. </a:t>
            </a:r>
          </a:p>
          <a:p>
            <a:pPr marL="0" indent="0">
              <a:buNone/>
            </a:pPr>
            <a:endParaRPr lang="en-GB" dirty="0"/>
          </a:p>
          <a:p>
            <a:pPr marL="0" indent="0">
              <a:buNone/>
            </a:pPr>
            <a:r>
              <a:rPr lang="en-GB" dirty="0"/>
              <a:t>Our thanks to the members of the advisory group and the analytical team in NHS Digital for the production of this report. </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75</a:t>
            </a:fld>
            <a:endParaRPr lang="en-GB" dirty="0">
              <a:solidFill>
                <a:srgbClr val="424D58"/>
              </a:solidFill>
            </a:endParaRPr>
          </a:p>
        </p:txBody>
      </p:sp>
    </p:spTree>
    <p:extLst>
      <p:ext uri="{BB962C8B-B14F-4D97-AF65-F5344CB8AC3E}">
        <p14:creationId xmlns:p14="http://schemas.microsoft.com/office/powerpoint/2010/main" val="25079739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8784976" cy="706091"/>
          </a:xfrm>
        </p:spPr>
        <p:txBody>
          <a:bodyPr>
            <a:noAutofit/>
          </a:bodyPr>
          <a:lstStyle/>
          <a:p>
            <a:r>
              <a:rPr lang="en-GB" sz="3300" dirty="0"/>
              <a:t>National Pregnancy in Diabetes Audit Report, 2016</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76</a:t>
            </a:fld>
            <a:endParaRPr lang="en-GB" dirty="0">
              <a:solidFill>
                <a:srgbClr val="424D58"/>
              </a:solidFill>
            </a:endParaRPr>
          </a:p>
        </p:txBody>
      </p:sp>
      <p:sp>
        <p:nvSpPr>
          <p:cNvPr id="5" name="Content Placeholder 2"/>
          <p:cNvSpPr>
            <a:spLocks noGrp="1"/>
          </p:cNvSpPr>
          <p:nvPr>
            <p:ph idx="1"/>
          </p:nvPr>
        </p:nvSpPr>
        <p:spPr>
          <a:xfrm>
            <a:off x="323528" y="1432800"/>
            <a:ext cx="8229600" cy="4785659"/>
          </a:xfrm>
        </p:spPr>
        <p:txBody>
          <a:bodyPr>
            <a:normAutofit lnSpcReduction="10000"/>
          </a:bodyPr>
          <a:lstStyle/>
          <a:p>
            <a:pPr marL="0" indent="0">
              <a:buNone/>
            </a:pPr>
            <a:r>
              <a:rPr lang="en-GB" sz="1900" b="1" dirty="0"/>
              <a:t>Published by NHS Digital</a:t>
            </a:r>
          </a:p>
          <a:p>
            <a:pPr marL="0" indent="0">
              <a:buNone/>
            </a:pPr>
            <a:r>
              <a:rPr lang="en-GB" sz="1900" b="1" dirty="0"/>
              <a:t>Part of the Government Statistical Service</a:t>
            </a:r>
          </a:p>
          <a:p>
            <a:pPr marL="0" indent="0">
              <a:buNone/>
            </a:pPr>
            <a:endParaRPr lang="en-GB" sz="2000" b="1" dirty="0"/>
          </a:p>
          <a:p>
            <a:pPr marL="0" indent="0">
              <a:buNone/>
            </a:pPr>
            <a:r>
              <a:rPr lang="en-GB" sz="1500" b="1" dirty="0"/>
              <a:t>Responsible Statistician</a:t>
            </a:r>
          </a:p>
          <a:p>
            <a:pPr marL="0" indent="0">
              <a:buNone/>
            </a:pPr>
            <a:r>
              <a:rPr lang="en-GB" sz="1500" dirty="0"/>
              <a:t>Peter Knighton, Principal Information Analyst</a:t>
            </a:r>
          </a:p>
          <a:p>
            <a:pPr marL="0" indent="0">
              <a:buNone/>
            </a:pPr>
            <a:r>
              <a:rPr lang="en-GB" sz="1500" dirty="0"/>
              <a:t>ISBN </a:t>
            </a:r>
            <a:r>
              <a:rPr lang="en-GB" sz="1600" dirty="0"/>
              <a:t> </a:t>
            </a:r>
            <a:r>
              <a:rPr lang="en-GB" sz="1500" dirty="0"/>
              <a:t>978-1-78734-138-8 </a:t>
            </a:r>
          </a:p>
          <a:p>
            <a:pPr marL="0" indent="0">
              <a:buNone/>
            </a:pPr>
            <a:r>
              <a:rPr lang="en-GB" sz="1900" dirty="0"/>
              <a:t>For further information</a:t>
            </a:r>
          </a:p>
          <a:p>
            <a:pPr marL="0" indent="0">
              <a:buNone/>
            </a:pPr>
            <a:r>
              <a:rPr lang="en-GB" sz="1900" b="1" dirty="0">
                <a:hlinkClick r:id="rId2"/>
              </a:rPr>
              <a:t>digital.nhs.uk</a:t>
            </a:r>
            <a:endParaRPr lang="en-GB" sz="1900" b="1" dirty="0"/>
          </a:p>
          <a:p>
            <a:pPr marL="0" indent="0">
              <a:buNone/>
            </a:pPr>
            <a:r>
              <a:rPr lang="en-GB" sz="1900" b="1" dirty="0"/>
              <a:t>0300 303 5678</a:t>
            </a:r>
          </a:p>
          <a:p>
            <a:pPr marL="0" indent="0">
              <a:buNone/>
            </a:pPr>
            <a:r>
              <a:rPr lang="en-GB" sz="1900" b="1" dirty="0">
                <a:hlinkClick r:id="rId3"/>
              </a:rPr>
              <a:t>enquiries@nhsdigital.nhs.uk</a:t>
            </a:r>
            <a:endParaRPr lang="en-GB" sz="1900" b="1" dirty="0"/>
          </a:p>
          <a:p>
            <a:pPr marL="0" indent="0">
              <a:buNone/>
            </a:pPr>
            <a:endParaRPr lang="en-GB" sz="1800" dirty="0"/>
          </a:p>
          <a:p>
            <a:pPr marL="0" indent="0">
              <a:buNone/>
            </a:pPr>
            <a:r>
              <a:rPr lang="en-GB" sz="1500" dirty="0"/>
              <a:t>Copyright © 2017 Health and Social Care Information Centre.</a:t>
            </a:r>
          </a:p>
          <a:p>
            <a:pPr marL="0" indent="0">
              <a:buNone/>
            </a:pPr>
            <a:r>
              <a:rPr lang="en-GB" sz="1500" dirty="0"/>
              <a:t>The Health and Social Care Information Centre is a non-departmental body created by statute, also known as NHS Digital.</a:t>
            </a:r>
          </a:p>
          <a:p>
            <a:pPr marL="0" indent="0">
              <a:buNone/>
            </a:pPr>
            <a:endParaRPr lang="en-GB" sz="1500" dirty="0"/>
          </a:p>
          <a:p>
            <a:pPr marL="0" indent="0">
              <a:buNone/>
            </a:pPr>
            <a:r>
              <a:rPr lang="en-GB" sz="1500" dirty="0"/>
              <a:t>This work may be re-used by NHS and government organisations without permission.</a:t>
            </a:r>
          </a:p>
        </p:txBody>
      </p:sp>
    </p:spTree>
    <p:extLst>
      <p:ext uri="{BB962C8B-B14F-4D97-AF65-F5344CB8AC3E}">
        <p14:creationId xmlns:p14="http://schemas.microsoft.com/office/powerpoint/2010/main" val="163158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49344" y="1340768"/>
            <a:ext cx="8712968" cy="540060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itchFamily="34" charset="0"/>
              <a:buChar char="•"/>
              <a:defRPr sz="24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18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srgbClr val="00A050"/>
              </a:solidFill>
            </a:endParaRPr>
          </a:p>
          <a:p>
            <a:endParaRPr lang="en-GB" dirty="0">
              <a:solidFill>
                <a:srgbClr val="00A050"/>
              </a:solidFill>
            </a:endParaRPr>
          </a:p>
          <a:p>
            <a:pPr marL="0" indent="0">
              <a:buFont typeface="Arial" pitchFamily="34" charset="0"/>
              <a:buNone/>
            </a:pPr>
            <a:endParaRPr lang="en-GB" dirty="0">
              <a:solidFill>
                <a:srgbClr val="00A050"/>
              </a:solidFill>
            </a:endParaRPr>
          </a:p>
        </p:txBody>
      </p:sp>
      <p:sp>
        <p:nvSpPr>
          <p:cNvPr id="2" name="Title 1"/>
          <p:cNvSpPr>
            <a:spLocks noGrp="1"/>
          </p:cNvSpPr>
          <p:nvPr>
            <p:ph type="title"/>
          </p:nvPr>
        </p:nvSpPr>
        <p:spPr>
          <a:xfrm>
            <a:off x="324000" y="288000"/>
            <a:ext cx="7632000" cy="706091"/>
          </a:xfrm>
        </p:spPr>
        <p:txBody>
          <a:bodyPr>
            <a:normAutofit/>
          </a:bodyPr>
          <a:lstStyle/>
          <a:p>
            <a:r>
              <a:rPr lang="en-GB" sz="3300" dirty="0"/>
              <a:t>Key findings</a:t>
            </a:r>
          </a:p>
        </p:txBody>
      </p:sp>
      <p:sp>
        <p:nvSpPr>
          <p:cNvPr id="3" name="Content Placeholder 2"/>
          <p:cNvSpPr>
            <a:spLocks noGrp="1"/>
          </p:cNvSpPr>
          <p:nvPr>
            <p:ph idx="1"/>
          </p:nvPr>
        </p:nvSpPr>
        <p:spPr>
          <a:xfrm>
            <a:off x="324000" y="1188000"/>
            <a:ext cx="8100472" cy="4680520"/>
          </a:xfrm>
        </p:spPr>
        <p:txBody>
          <a:bodyPr>
            <a:normAutofit fontScale="92500" lnSpcReduction="10000"/>
          </a:bodyPr>
          <a:lstStyle/>
          <a:p>
            <a:pPr>
              <a:spcBef>
                <a:spcPts val="2400"/>
              </a:spcBef>
            </a:pPr>
            <a:r>
              <a:rPr lang="en-GB" dirty="0"/>
              <a:t>In 2016, 3,304 pregnancies in 3,297 women with diabetes were recorded in 172 antenatal diabetes services.</a:t>
            </a:r>
          </a:p>
          <a:p>
            <a:pPr>
              <a:spcBef>
                <a:spcPts val="2400"/>
              </a:spcBef>
            </a:pPr>
            <a:r>
              <a:rPr lang="en-GB" dirty="0"/>
              <a:t>1,608 women had Type 2 diabetes. Nearly half of women with Type 2 diabetes were Black, Asian or of mixed ethnicity.</a:t>
            </a:r>
          </a:p>
          <a:p>
            <a:pPr>
              <a:spcBef>
                <a:spcPts val="2400"/>
              </a:spcBef>
            </a:pPr>
            <a:r>
              <a:rPr lang="en-GB" dirty="0"/>
              <a:t>Initiatives around supporting women to use safe and effective contraception and to prepare successfully for pregnancy will need to take account of ethnicity, age and deprivation, and how these may influence the way women access </a:t>
            </a:r>
            <a:r>
              <a:rPr lang="en-GB" dirty="0" smtClean="0"/>
              <a:t>support from health services.</a:t>
            </a:r>
            <a:endParaRPr lang="en-GB" dirty="0"/>
          </a:p>
          <a:p>
            <a:pPr>
              <a:spcBef>
                <a:spcPts val="2400"/>
              </a:spcBef>
            </a:pPr>
            <a:r>
              <a:rPr lang="en-GB" dirty="0"/>
              <a:t>Women with Type 2 diabetes tended to be older, have shorter diabetes duration, be more overweight and be more likely to live in areas of social deprivation.</a:t>
            </a:r>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8</a:t>
            </a:fld>
            <a:endParaRPr lang="en-GB" dirty="0">
              <a:solidFill>
                <a:srgbClr val="424D58"/>
              </a:solidFill>
            </a:endParaRPr>
          </a:p>
        </p:txBody>
      </p:sp>
    </p:spTree>
    <p:extLst>
      <p:ext uri="{BB962C8B-B14F-4D97-AF65-F5344CB8AC3E}">
        <p14:creationId xmlns:p14="http://schemas.microsoft.com/office/powerpoint/2010/main" val="2737704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288000"/>
            <a:ext cx="7632000" cy="706091"/>
          </a:xfrm>
        </p:spPr>
        <p:txBody>
          <a:bodyPr>
            <a:normAutofit/>
          </a:bodyPr>
          <a:lstStyle/>
          <a:p>
            <a:r>
              <a:rPr lang="en-GB" sz="3300" dirty="0"/>
              <a:t>Key findings</a:t>
            </a:r>
          </a:p>
        </p:txBody>
      </p:sp>
      <p:sp>
        <p:nvSpPr>
          <p:cNvPr id="3" name="Content Placeholder 2"/>
          <p:cNvSpPr>
            <a:spLocks noGrp="1"/>
          </p:cNvSpPr>
          <p:nvPr>
            <p:ph idx="1"/>
          </p:nvPr>
        </p:nvSpPr>
        <p:spPr>
          <a:xfrm>
            <a:off x="324000" y="1188000"/>
            <a:ext cx="7776864" cy="5184576"/>
          </a:xfrm>
        </p:spPr>
        <p:txBody>
          <a:bodyPr>
            <a:noAutofit/>
          </a:bodyPr>
          <a:lstStyle/>
          <a:p>
            <a:pPr marL="0" indent="0">
              <a:buNone/>
            </a:pPr>
            <a:r>
              <a:rPr lang="en-US" b="1" dirty="0"/>
              <a:t>Few women were well prepared for pregnancy</a:t>
            </a:r>
          </a:p>
          <a:p>
            <a:pPr>
              <a:spcBef>
                <a:spcPts val="1800"/>
              </a:spcBef>
            </a:pPr>
            <a:r>
              <a:rPr lang="en-US" dirty="0"/>
              <a:t>Only</a:t>
            </a:r>
            <a:r>
              <a:rPr lang="en-US" b="1" dirty="0"/>
              <a:t> </a:t>
            </a:r>
            <a:r>
              <a:rPr lang="en-US" dirty="0"/>
              <a:t>one in twelve women (</a:t>
            </a:r>
            <a:r>
              <a:rPr lang="en-US" dirty="0">
                <a:solidFill>
                  <a:schemeClr val="tx1"/>
                </a:solidFill>
              </a:rPr>
              <a:t>8 per cent</a:t>
            </a:r>
            <a:r>
              <a:rPr lang="en-US" dirty="0"/>
              <a:t>) had achieved </a:t>
            </a:r>
            <a:r>
              <a:rPr lang="en-GB" dirty="0"/>
              <a:t>HbA</a:t>
            </a:r>
            <a:r>
              <a:rPr lang="en-GB" baseline="-25000" dirty="0"/>
              <a:t>1c </a:t>
            </a:r>
            <a:r>
              <a:rPr lang="en-US" dirty="0"/>
              <a:t>&lt; 48mmol/mol, use of 5mg folic acid and avoidance of potentially harmful medications before conception.</a:t>
            </a:r>
          </a:p>
          <a:p>
            <a:pPr>
              <a:spcBef>
                <a:spcPts val="1800"/>
              </a:spcBef>
            </a:pPr>
            <a:r>
              <a:rPr lang="en-US" dirty="0"/>
              <a:t>Despite the fact that women with Type 2 diabetes have better glucose control, other measures, including use of folic acid, suggest that they were not getting the pre-pregnancy care they needed. </a:t>
            </a:r>
          </a:p>
          <a:p>
            <a:pPr marL="0" indent="0">
              <a:buNone/>
            </a:pPr>
            <a:endParaRPr lang="en-US" dirty="0"/>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solidFill>
                  <a:srgbClr val="424D58"/>
                </a:solidFill>
              </a:rPr>
              <a:pPr/>
              <a:t>9</a:t>
            </a:fld>
            <a:endParaRPr lang="en-GB" dirty="0">
              <a:solidFill>
                <a:srgbClr val="424D58"/>
              </a:solidFill>
            </a:endParaRPr>
          </a:p>
        </p:txBody>
      </p:sp>
    </p:spTree>
    <p:extLst>
      <p:ext uri="{BB962C8B-B14F-4D97-AF65-F5344CB8AC3E}">
        <p14:creationId xmlns:p14="http://schemas.microsoft.com/office/powerpoint/2010/main" val="3243895544"/>
      </p:ext>
    </p:extLst>
  </p:cSld>
  <p:clrMapOvr>
    <a:masterClrMapping/>
  </p:clrMapOvr>
</p:sld>
</file>

<file path=ppt/theme/theme1.xml><?xml version="1.0" encoding="utf-8"?>
<a:theme xmlns:a="http://schemas.openxmlformats.org/drawingml/2006/main" name="01_NHSDigital_template_Plain_Grey_v1">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7462</TotalTime>
  <Words>8100</Words>
  <Application>Microsoft Office PowerPoint</Application>
  <PresentationFormat>On-screen Show (4:3)</PresentationFormat>
  <Paragraphs>715</Paragraphs>
  <Slides>76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01_NHSDigital_template_Plain_Grey_v1</vt:lpstr>
      <vt:lpstr>Worksheet</vt:lpstr>
      <vt:lpstr>PowerPoint Presentation</vt:lpstr>
      <vt:lpstr>PowerPoint Presentation</vt:lpstr>
      <vt:lpstr>Introduction</vt:lpstr>
      <vt:lpstr>Introduction</vt:lpstr>
      <vt:lpstr>PowerPoint Presentation</vt:lpstr>
      <vt:lpstr>Measuring against the NICE guideline NG31</vt:lpstr>
      <vt:lpstr>Key messages</vt:lpstr>
      <vt:lpstr>Key findings</vt:lpstr>
      <vt:lpstr>Key findings</vt:lpstr>
      <vt:lpstr>Key findings</vt:lpstr>
      <vt:lpstr>Key findings</vt:lpstr>
      <vt:lpstr>Key findings</vt:lpstr>
      <vt:lpstr>Key findings</vt:lpstr>
      <vt:lpstr>Recommendations: Local diabetes and maternity services</vt:lpstr>
      <vt:lpstr>Recommendations: Wider diabetes care services</vt:lpstr>
      <vt:lpstr>Recommendations: Commissioners and Networks</vt:lpstr>
      <vt:lpstr>Audit Participation</vt:lpstr>
      <vt:lpstr>Records used in this report</vt:lpstr>
      <vt:lpstr>National Pregnancy in Diabetes Audit 2016</vt:lpstr>
      <vt:lpstr>Diabetes type by region</vt:lpstr>
      <vt:lpstr>Characteristics 1 – age, duration, BMI</vt:lpstr>
      <vt:lpstr>Characteristics 2 – ethnicity and deprivation</vt:lpstr>
      <vt:lpstr>Characteristics of women – comment</vt:lpstr>
      <vt:lpstr>National Pregnancy in Diabetes Audit 2016</vt:lpstr>
      <vt:lpstr>NICE guideline – HbA1c</vt:lpstr>
      <vt:lpstr>First trimester HbA1c</vt:lpstr>
      <vt:lpstr>Which women had first trimester HbA1c &lt;48 mmol/mol?</vt:lpstr>
      <vt:lpstr>Local variation in first trimester HbA1c </vt:lpstr>
      <vt:lpstr>NICE guideline – folic acid</vt:lpstr>
      <vt:lpstr>Use of folic acid supplement</vt:lpstr>
      <vt:lpstr>Deprivation and preparation for pregnancy</vt:lpstr>
      <vt:lpstr>Local variation in use of 5mg folic acid</vt:lpstr>
      <vt:lpstr>NICE guideline – medications</vt:lpstr>
      <vt:lpstr>Treatment regimen prior to pregnancy</vt:lpstr>
      <vt:lpstr>PowerPoint Presentation</vt:lpstr>
      <vt:lpstr>Were women well prepared for pregnancy?</vt:lpstr>
      <vt:lpstr>Preparation for pregnancy - comment</vt:lpstr>
      <vt:lpstr>National Pregnancy in Diabetes Audit 2016</vt:lpstr>
      <vt:lpstr>NICE guideline - antenatal care and monitoring HbA1c</vt:lpstr>
      <vt:lpstr>First contact with antenatal diabetes team</vt:lpstr>
      <vt:lpstr>Local variation in timing of first contact with antenatal diabetes team</vt:lpstr>
      <vt:lpstr>HbA1c values in late pregnancya</vt:lpstr>
      <vt:lpstr>Deprivation and HbA1c in late pregnancy</vt:lpstr>
      <vt:lpstr>Local variation in third trimester HbA1c </vt:lpstr>
      <vt:lpstr>Maternal care in pregnancy - comment</vt:lpstr>
      <vt:lpstr>National Pregnancy in Diabetes Audit 2016</vt:lpstr>
      <vt:lpstr>Hypoglycaemia and DKA</vt:lpstr>
      <vt:lpstr>Maternal outcomes during pregnancy - comment</vt:lpstr>
      <vt:lpstr>National Pregnancy in Diabetes Audit 2016</vt:lpstr>
      <vt:lpstr>NICE guideline – timing and mode of birth</vt:lpstr>
      <vt:lpstr>Gestation for singleton births</vt:lpstr>
      <vt:lpstr>Local variation in proportion of babies born prematurely</vt:lpstr>
      <vt:lpstr>Labour and delivery</vt:lpstr>
      <vt:lpstr>Method of delivery where labour induced</vt:lpstr>
      <vt:lpstr>Timing and mode of birth - comment</vt:lpstr>
      <vt:lpstr>National Pregnancy in Diabetes Audit 2016</vt:lpstr>
      <vt:lpstr>Pregnancy outcomes</vt:lpstr>
      <vt:lpstr>Adverse outcomes – stillbirth</vt:lpstr>
      <vt:lpstr>Adverse outcomes – neonatal death</vt:lpstr>
      <vt:lpstr>Adverse outcomes – congenital anomalies</vt:lpstr>
      <vt:lpstr>First trimester HbA1c and outcomes</vt:lpstr>
      <vt:lpstr>Birthweight centiles</vt:lpstr>
      <vt:lpstr>Birthweights</vt:lpstr>
      <vt:lpstr>Local variation in babies born LGA</vt:lpstr>
      <vt:lpstr>NICE guideline – neonatal care</vt:lpstr>
      <vt:lpstr>Neonatal unit admissions</vt:lpstr>
      <vt:lpstr>Local variation in babies born at or after 37 weeks admitted to neonatal unit</vt:lpstr>
      <vt:lpstr>Third trimester HbA1c and outcomes</vt:lpstr>
      <vt:lpstr>Neonatal outcomes - comment</vt:lpstr>
      <vt:lpstr>Neonatal care – comment</vt:lpstr>
      <vt:lpstr>Use of statistics in NPID 2016</vt:lpstr>
      <vt:lpstr>National Pregnancy in Diabetes Audit 2016</vt:lpstr>
      <vt:lpstr>Additional information</vt:lpstr>
      <vt:lpstr>References</vt:lpstr>
      <vt:lpstr>Acknowledgements</vt:lpstr>
      <vt:lpstr>National Pregnancy in Diabetes Audit Report, 2016</vt:lpstr>
    </vt:vector>
  </TitlesOfParts>
  <Company>Health &amp; Social Care Information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O'Keefe</dc:creator>
  <cp:lastModifiedBy>Carla Howgate</cp:lastModifiedBy>
  <cp:revision>254</cp:revision>
  <cp:lastPrinted>2017-09-12T13:48:26Z</cp:lastPrinted>
  <dcterms:created xsi:type="dcterms:W3CDTF">2017-08-01T14:43:43Z</dcterms:created>
  <dcterms:modified xsi:type="dcterms:W3CDTF">2017-10-09T13:20:50Z</dcterms:modified>
</cp:coreProperties>
</file>