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Duggan" initials="AD" lastIdx="7" clrIdx="0"/>
  <p:cmAuthor id="1" name="Cartwright, Cher" initials="CC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0F0F0"/>
    <a:srgbClr val="425563"/>
    <a:srgbClr val="FAFAFA"/>
    <a:srgbClr val="768692"/>
    <a:srgbClr val="F9F9F9"/>
    <a:srgbClr val="FFB81C"/>
    <a:srgbClr val="424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>
      <p:cViewPr>
        <p:scale>
          <a:sx n="100" d="100"/>
          <a:sy n="100" d="100"/>
        </p:scale>
        <p:origin x="-1932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B2168-7CE0-47B8-9418-D94AEF63F5D3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68F19-B331-4FCA-A7A7-4F325DAE0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1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68F19-B331-4FCA-A7A7-4F325DAE01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2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4659648" y="3008784"/>
            <a:ext cx="2140290" cy="738664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GB" sz="840" dirty="0">
                <a:solidFill>
                  <a:srgbClr val="005EB8"/>
                </a:solidFill>
              </a:rPr>
              <a:t>Ensure that your local diabetes specialist foot care services participate in NDFA to help improve the disabling, lethal and costly consequences of diabetic </a:t>
            </a:r>
            <a:r>
              <a:rPr lang="en-GB" sz="840" dirty="0" smtClean="0">
                <a:solidFill>
                  <a:srgbClr val="005EB8"/>
                </a:solidFill>
              </a:rPr>
              <a:t>foot	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	                  </a:t>
            </a:r>
            <a:r>
              <a:rPr lang="en-GB" sz="840" dirty="0">
                <a:solidFill>
                  <a:srgbClr val="005EB8"/>
                </a:solidFill>
              </a:rPr>
              <a:t>disease</a:t>
            </a:r>
            <a:r>
              <a:rPr lang="en-GB" sz="840" dirty="0" smtClean="0">
                <a:solidFill>
                  <a:srgbClr val="005EB8"/>
                </a:solidFill>
              </a:rPr>
              <a:t>.</a:t>
            </a:r>
            <a:endParaRPr lang="en-GB" sz="840" b="1" dirty="0">
              <a:solidFill>
                <a:srgbClr val="005EB8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636913" y="3705447"/>
            <a:ext cx="1224359" cy="738664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GB" sz="840" dirty="0" smtClean="0">
                <a:solidFill>
                  <a:srgbClr val="005EB8"/>
                </a:solidFill>
              </a:rPr>
              <a:t>If you get loss of feeling (neuropathy)  seek advice about how to prevent foot ulcers</a:t>
            </a:r>
            <a:endParaRPr lang="en-GB" sz="840" b="1" dirty="0">
              <a:solidFill>
                <a:srgbClr val="005EB8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8" y="3624553"/>
            <a:ext cx="2095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233885" y="5347587"/>
            <a:ext cx="1280574" cy="172959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\\IC.Green.Net\IC_User_DFS\PDrive\RTaylforth\Logos\HQIP_Log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7567" r="8426" b="11337"/>
          <a:stretch/>
        </p:blipFill>
        <p:spPr bwMode="auto">
          <a:xfrm>
            <a:off x="116632" y="56456"/>
            <a:ext cx="1228497" cy="596288"/>
          </a:xfrm>
          <a:prstGeom prst="rect">
            <a:avLst/>
          </a:prstGeom>
          <a:noFill/>
          <a:extLst/>
        </p:spPr>
      </p:pic>
      <p:pic>
        <p:nvPicPr>
          <p:cNvPr id="1026" name="Picture 2" descr="C:\Users\loma1\AppData\Local\Temp\Rar$DIa0.781\NHS Digital logo_RGB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5569"/>
            <a:ext cx="875464" cy="6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9449147"/>
            <a:ext cx="6858000" cy="47240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TextBox 12"/>
          <p:cNvSpPr txBox="1"/>
          <p:nvPr/>
        </p:nvSpPr>
        <p:spPr>
          <a:xfrm>
            <a:off x="-40008" y="9485294"/>
            <a:ext cx="5528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The full annual report and local level reports can be found at: http</a:t>
            </a:r>
            <a:r>
              <a:rPr lang="en-GB" sz="800" b="1" dirty="0" smtClean="0">
                <a:solidFill>
                  <a:schemeClr val="bg1"/>
                </a:solidFill>
              </a:rPr>
              <a:t>://www.digital.nhs.uk/pubs/ndfa1516</a:t>
            </a:r>
            <a:endParaRPr lang="en-GB" sz="600" dirty="0">
              <a:solidFill>
                <a:schemeClr val="bg1"/>
              </a:solidFill>
            </a:endParaRPr>
          </a:p>
          <a:p>
            <a:r>
              <a:rPr lang="en-GB" sz="600" b="1" dirty="0" smtClean="0">
                <a:solidFill>
                  <a:schemeClr val="bg1"/>
                </a:solidFill>
              </a:rPr>
              <a:t>Copyright </a:t>
            </a:r>
            <a:r>
              <a:rPr lang="en-GB" sz="600" b="1" dirty="0">
                <a:solidFill>
                  <a:schemeClr val="bg1"/>
                </a:solidFill>
              </a:rPr>
              <a:t>© </a:t>
            </a:r>
            <a:r>
              <a:rPr lang="en-GB" sz="600" b="1" dirty="0" smtClean="0">
                <a:solidFill>
                  <a:schemeClr val="bg1"/>
                </a:solidFill>
              </a:rPr>
              <a:t>2017 Health </a:t>
            </a:r>
            <a:r>
              <a:rPr lang="en-GB" sz="600" b="1" dirty="0">
                <a:solidFill>
                  <a:schemeClr val="bg1"/>
                </a:solidFill>
              </a:rPr>
              <a:t>and Social Care Information Centre </a:t>
            </a:r>
          </a:p>
          <a:p>
            <a:r>
              <a:rPr lang="en-GB" sz="600" b="1" dirty="0">
                <a:solidFill>
                  <a:schemeClr val="bg1"/>
                </a:solidFill>
              </a:rPr>
              <a:t>NHS Digital is the trading name of the Health and Social Care Information Centre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5313" y="932575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GB" sz="800" dirty="0">
              <a:solidFill>
                <a:schemeClr val="bg1"/>
              </a:solidFill>
            </a:endParaRPr>
          </a:p>
          <a:p>
            <a:pPr algn="r"/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b="1" dirty="0">
                <a:solidFill>
                  <a:schemeClr val="bg1"/>
                </a:solidFill>
              </a:rPr>
              <a:t>www.digital.nhs.uk </a:t>
            </a:r>
            <a:endParaRPr lang="en-GB" sz="800" dirty="0">
              <a:solidFill>
                <a:schemeClr val="bg1"/>
              </a:solidFill>
            </a:endParaRPr>
          </a:p>
          <a:p>
            <a:pPr algn="r"/>
            <a:r>
              <a:rPr lang="en-GB" sz="800" b="1" dirty="0" smtClean="0">
                <a:solidFill>
                  <a:schemeClr val="bg1"/>
                </a:solidFill>
              </a:rPr>
              <a:t>enquiries@nhsdigital.nhs.uk</a:t>
            </a:r>
          </a:p>
          <a:p>
            <a:pPr algn="r"/>
            <a:r>
              <a:rPr lang="en-GB" sz="800" b="1" dirty="0">
                <a:solidFill>
                  <a:schemeClr val="bg1"/>
                </a:solidFill>
              </a:rPr>
              <a:t>0300 303 5678</a:t>
            </a:r>
            <a:r>
              <a:rPr lang="en-GB" sz="800" b="1" dirty="0" smtClean="0">
                <a:solidFill>
                  <a:schemeClr val="bg1"/>
                </a:solidFill>
              </a:rPr>
              <a:t> </a:t>
            </a:r>
            <a:r>
              <a:rPr lang="en-GB" sz="800" dirty="0" smtClean="0">
                <a:solidFill>
                  <a:schemeClr val="bg1"/>
                </a:solidFill>
              </a:rPr>
              <a:t>  </a:t>
            </a:r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624" y="2360712"/>
            <a:ext cx="6723585" cy="0"/>
          </a:xfrm>
          <a:prstGeom prst="line">
            <a:avLst/>
          </a:prstGeom>
          <a:ln w="15875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24" y="652744"/>
            <a:ext cx="656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EB8"/>
                </a:solidFill>
              </a:rPr>
              <a:t>National Diabetes Foot Care Audit 2014-2016</a:t>
            </a:r>
          </a:p>
          <a:p>
            <a:r>
              <a:rPr lang="en-GB" sz="2000" b="1" dirty="0" smtClean="0">
                <a:solidFill>
                  <a:srgbClr val="424D58"/>
                </a:solidFill>
              </a:rPr>
              <a:t>England and Wales</a:t>
            </a:r>
          </a:p>
          <a:p>
            <a:r>
              <a:rPr lang="en-GB" sz="2000" b="1" dirty="0" smtClean="0">
                <a:solidFill>
                  <a:srgbClr val="005EB8"/>
                </a:solidFill>
                <a:ea typeface="Times New Roman"/>
                <a:cs typeface="Times New Roman"/>
              </a:rPr>
              <a:t>Published 7 March 2017</a:t>
            </a:r>
            <a:endParaRPr lang="en-GB" sz="2000" b="1" dirty="0">
              <a:solidFill>
                <a:srgbClr val="005EB8"/>
              </a:solidFill>
              <a:ea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91" y="1613369"/>
            <a:ext cx="68407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5EB8"/>
                </a:solidFill>
              </a:rPr>
              <a:t>The </a:t>
            </a:r>
            <a:r>
              <a:rPr lang="en-GB" sz="1000" dirty="0" smtClean="0">
                <a:solidFill>
                  <a:srgbClr val="005EB8"/>
                </a:solidFill>
              </a:rPr>
              <a:t>National Diabetes Foot Care Audit (NDFA) measures </a:t>
            </a:r>
            <a:r>
              <a:rPr lang="en-GB" sz="1000" dirty="0">
                <a:solidFill>
                  <a:srgbClr val="005EB8"/>
                </a:solidFill>
              </a:rPr>
              <a:t>care structures, patient management </a:t>
            </a:r>
            <a:r>
              <a:rPr lang="en-GB" sz="1000" dirty="0" smtClean="0">
                <a:solidFill>
                  <a:srgbClr val="005EB8"/>
                </a:solidFill>
              </a:rPr>
              <a:t>and care outcomes </a:t>
            </a:r>
            <a:r>
              <a:rPr lang="en-GB" sz="1000" dirty="0">
                <a:solidFill>
                  <a:srgbClr val="005EB8"/>
                </a:solidFill>
              </a:rPr>
              <a:t>for people with active diabetic foot </a:t>
            </a:r>
            <a:r>
              <a:rPr lang="en-GB" sz="1000" dirty="0" smtClean="0">
                <a:solidFill>
                  <a:srgbClr val="005EB8"/>
                </a:solidFill>
              </a:rPr>
              <a:t>disease. Any health care provider treating diabetic foot ulcers can submit data.</a:t>
            </a:r>
            <a:endParaRPr lang="en-GB" sz="1000" dirty="0">
              <a:solidFill>
                <a:srgbClr val="005EB8"/>
              </a:solidFill>
            </a:endParaRPr>
          </a:p>
          <a:p>
            <a:endParaRPr lang="en-GB" sz="300" dirty="0">
              <a:solidFill>
                <a:srgbClr val="005EB8"/>
              </a:solidFill>
            </a:endParaRPr>
          </a:p>
          <a:p>
            <a:r>
              <a:rPr lang="en-GB" sz="1000" dirty="0">
                <a:solidFill>
                  <a:srgbClr val="005EB8"/>
                </a:solidFill>
              </a:rPr>
              <a:t>This is the </a:t>
            </a:r>
            <a:r>
              <a:rPr lang="en-GB" sz="1000" dirty="0" smtClean="0">
                <a:solidFill>
                  <a:srgbClr val="005EB8"/>
                </a:solidFill>
              </a:rPr>
              <a:t>second annual </a:t>
            </a:r>
            <a:r>
              <a:rPr lang="en-GB" sz="1000" dirty="0">
                <a:solidFill>
                  <a:srgbClr val="005EB8"/>
                </a:solidFill>
              </a:rPr>
              <a:t>report and includes data on </a:t>
            </a:r>
            <a:r>
              <a:rPr lang="en-GB" sz="1000" dirty="0" smtClean="0">
                <a:solidFill>
                  <a:srgbClr val="005EB8"/>
                </a:solidFill>
              </a:rPr>
              <a:t>11,073 patients who underwent first expert assessments between 14 July 2014 and 8 April 2016 for 13,034 new ulcer episodes, at 173 specialist foot care services.</a:t>
            </a:r>
            <a:endParaRPr lang="en-GB" sz="300" dirty="0" smtClean="0">
              <a:solidFill>
                <a:srgbClr val="005EB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0" y="2390473"/>
            <a:ext cx="2049428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EB8"/>
                </a:solidFill>
              </a:rPr>
              <a:t>Key findings –</a:t>
            </a:r>
          </a:p>
          <a:p>
            <a:endParaRPr lang="en-GB" sz="300" b="1" dirty="0" smtClean="0">
              <a:solidFill>
                <a:srgbClr val="005EB8"/>
              </a:solidFill>
            </a:endParaRPr>
          </a:p>
          <a:p>
            <a:r>
              <a:rPr lang="en-GB" sz="1150" b="1" dirty="0" smtClean="0">
                <a:solidFill>
                  <a:srgbClr val="005EB8"/>
                </a:solidFill>
              </a:rPr>
              <a:t>Structures and processes</a:t>
            </a:r>
            <a:endParaRPr lang="en-GB" sz="1150" b="1" dirty="0">
              <a:solidFill>
                <a:srgbClr val="005EB8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8137" y="8332162"/>
            <a:ext cx="1501688" cy="1054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1700808" y="7103948"/>
            <a:ext cx="380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EB8"/>
                </a:solidFill>
              </a:rPr>
              <a:t>Outcomes, Results and Findings</a:t>
            </a:r>
            <a:endParaRPr lang="en-GB" b="1" dirty="0">
              <a:solidFill>
                <a:srgbClr val="005EB8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054" y="8325308"/>
            <a:ext cx="1557706" cy="1080296"/>
          </a:xfrm>
          <a:prstGeom prst="rect">
            <a:avLst/>
          </a:prstGeom>
          <a:noFill/>
        </p:spPr>
        <p:txBody>
          <a:bodyPr wrap="square" lIns="72000" rIns="36000" rtlCol="0">
            <a:spAutoFit/>
          </a:bodyPr>
          <a:lstStyle/>
          <a:p>
            <a:r>
              <a:rPr lang="en-GB" sz="860" dirty="0">
                <a:solidFill>
                  <a:srgbClr val="005EB8"/>
                </a:solidFill>
              </a:rPr>
              <a:t>The average </a:t>
            </a:r>
            <a:r>
              <a:rPr lang="en-GB" sz="860" dirty="0" smtClean="0">
                <a:solidFill>
                  <a:srgbClr val="005EB8"/>
                </a:solidFill>
              </a:rPr>
              <a:t>patient </a:t>
            </a:r>
            <a:r>
              <a:rPr lang="en-GB" sz="860" dirty="0">
                <a:solidFill>
                  <a:srgbClr val="005EB8"/>
                </a:solidFill>
              </a:rPr>
              <a:t>was </a:t>
            </a:r>
            <a:r>
              <a:rPr lang="en-GB" sz="860" dirty="0" smtClean="0">
                <a:solidFill>
                  <a:srgbClr val="005EB8"/>
                </a:solidFill>
              </a:rPr>
              <a:t>age </a:t>
            </a:r>
            <a:r>
              <a:rPr lang="en-GB" sz="860" b="1" dirty="0" smtClean="0">
                <a:solidFill>
                  <a:srgbClr val="005EB8"/>
                </a:solidFill>
              </a:rPr>
              <a:t>67 years </a:t>
            </a:r>
            <a:r>
              <a:rPr lang="en-GB" sz="860" dirty="0" smtClean="0">
                <a:solidFill>
                  <a:srgbClr val="005EB8"/>
                </a:solidFill>
              </a:rPr>
              <a:t> and had </a:t>
            </a:r>
            <a:r>
              <a:rPr lang="en-GB" sz="860" dirty="0">
                <a:solidFill>
                  <a:srgbClr val="005EB8"/>
                </a:solidFill>
              </a:rPr>
              <a:t>diabetes </a:t>
            </a:r>
            <a:r>
              <a:rPr lang="en-GB" sz="860" b="1" dirty="0" smtClean="0">
                <a:solidFill>
                  <a:srgbClr val="005EB8"/>
                </a:solidFill>
              </a:rPr>
              <a:t>15 </a:t>
            </a:r>
            <a:r>
              <a:rPr lang="en-GB" sz="860" b="1" dirty="0">
                <a:solidFill>
                  <a:srgbClr val="005EB8"/>
                </a:solidFill>
              </a:rPr>
              <a:t>years</a:t>
            </a:r>
            <a:r>
              <a:rPr lang="en-GB" sz="860" dirty="0" smtClean="0">
                <a:solidFill>
                  <a:srgbClr val="005EB8"/>
                </a:solidFill>
              </a:rPr>
              <a:t>. 13 per cent had Type 1 diabetes, and 87 per cent had Type 2 diabetes.</a:t>
            </a:r>
          </a:p>
          <a:p>
            <a:endParaRPr lang="en-GB" sz="400" dirty="0" smtClean="0">
              <a:solidFill>
                <a:srgbClr val="005EB8"/>
              </a:solidFill>
            </a:endParaRPr>
          </a:p>
          <a:p>
            <a:r>
              <a:rPr lang="en-GB" sz="860" b="1" dirty="0" smtClean="0">
                <a:solidFill>
                  <a:srgbClr val="005EB8"/>
                </a:solidFill>
              </a:rPr>
              <a:t>43 per cent </a:t>
            </a:r>
            <a:r>
              <a:rPr lang="en-GB" sz="860" dirty="0" smtClean="0">
                <a:solidFill>
                  <a:srgbClr val="005EB8"/>
                </a:solidFill>
              </a:rPr>
              <a:t>met the NICE HbA1c ≤</a:t>
            </a:r>
            <a:r>
              <a:rPr lang="en-GB" sz="860" dirty="0">
                <a:solidFill>
                  <a:srgbClr val="005EB8"/>
                </a:solidFill>
              </a:rPr>
              <a:t>58 </a:t>
            </a:r>
            <a:r>
              <a:rPr lang="en-GB" sz="860" dirty="0" smtClean="0">
                <a:solidFill>
                  <a:srgbClr val="005EB8"/>
                </a:solidFill>
              </a:rPr>
              <a:t>mmol/</a:t>
            </a:r>
            <a:r>
              <a:rPr lang="en-GB" sz="860" dirty="0" err="1" smtClean="0">
                <a:solidFill>
                  <a:srgbClr val="005EB8"/>
                </a:solidFill>
              </a:rPr>
              <a:t>mol</a:t>
            </a:r>
            <a:r>
              <a:rPr lang="en-GB" sz="860" dirty="0" smtClean="0">
                <a:solidFill>
                  <a:srgbClr val="005EB8"/>
                </a:solidFill>
              </a:rPr>
              <a:t> target.</a:t>
            </a:r>
            <a:endParaRPr lang="en-GB" sz="860" dirty="0">
              <a:solidFill>
                <a:srgbClr val="005EB8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02331" y="8338466"/>
            <a:ext cx="1405223" cy="10539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1611517" y="8338467"/>
            <a:ext cx="1473752" cy="107721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860" dirty="0" smtClean="0">
                <a:solidFill>
                  <a:srgbClr val="005EB8"/>
                </a:solidFill>
              </a:rPr>
              <a:t>Almost </a:t>
            </a:r>
            <a:r>
              <a:rPr lang="en-GB" sz="860" b="1" dirty="0" smtClean="0">
                <a:solidFill>
                  <a:srgbClr val="005EB8"/>
                </a:solidFill>
              </a:rPr>
              <a:t>half</a:t>
            </a:r>
            <a:r>
              <a:rPr lang="en-GB" sz="860" dirty="0" smtClean="0">
                <a:solidFill>
                  <a:srgbClr val="005EB8"/>
                </a:solidFill>
              </a:rPr>
              <a:t> of ulcer episodes were graded </a:t>
            </a:r>
            <a:r>
              <a:rPr lang="en-GB" sz="860" b="1" dirty="0" smtClean="0">
                <a:solidFill>
                  <a:srgbClr val="005EB8"/>
                </a:solidFill>
              </a:rPr>
              <a:t>severe</a:t>
            </a:r>
            <a:r>
              <a:rPr lang="en-GB" sz="860" dirty="0" smtClean="0">
                <a:solidFill>
                  <a:srgbClr val="005EB8"/>
                </a:solidFill>
              </a:rPr>
              <a:t> </a:t>
            </a:r>
            <a:r>
              <a:rPr lang="en-GB" sz="860" dirty="0">
                <a:solidFill>
                  <a:srgbClr val="005EB8"/>
                </a:solidFill>
              </a:rPr>
              <a:t>(SINBAD ≥ </a:t>
            </a:r>
            <a:r>
              <a:rPr lang="en-GB" sz="860" dirty="0" smtClean="0">
                <a:solidFill>
                  <a:srgbClr val="005EB8"/>
                </a:solidFill>
              </a:rPr>
              <a:t>3) at assessment (46 per cent).</a:t>
            </a:r>
          </a:p>
          <a:p>
            <a:endParaRPr lang="en-GB" sz="300" dirty="0" smtClean="0">
              <a:solidFill>
                <a:srgbClr val="005EB8"/>
              </a:solidFill>
            </a:endParaRPr>
          </a:p>
          <a:p>
            <a:r>
              <a:rPr lang="en-GB" sz="860" b="1" dirty="0" smtClean="0">
                <a:solidFill>
                  <a:srgbClr val="005EB8"/>
                </a:solidFill>
              </a:rPr>
              <a:t>3 per cent </a:t>
            </a:r>
            <a:r>
              <a:rPr lang="en-GB" sz="860" dirty="0" smtClean="0">
                <a:solidFill>
                  <a:srgbClr val="005EB8"/>
                </a:solidFill>
              </a:rPr>
              <a:t>of ulcers had signs of </a:t>
            </a:r>
            <a:r>
              <a:rPr lang="en-GB" sz="860" b="1" dirty="0" smtClean="0">
                <a:solidFill>
                  <a:srgbClr val="005EB8"/>
                </a:solidFill>
              </a:rPr>
              <a:t>active</a:t>
            </a:r>
            <a:r>
              <a:rPr lang="en-GB" sz="860" dirty="0" smtClean="0">
                <a:solidFill>
                  <a:srgbClr val="005EB8"/>
                </a:solidFill>
              </a:rPr>
              <a:t> or </a:t>
            </a:r>
            <a:r>
              <a:rPr lang="en-GB" sz="860" b="1" dirty="0" smtClean="0">
                <a:solidFill>
                  <a:srgbClr val="005EB8"/>
                </a:solidFill>
              </a:rPr>
              <a:t>possible</a:t>
            </a:r>
            <a:r>
              <a:rPr lang="en-GB" sz="860" dirty="0" smtClean="0">
                <a:solidFill>
                  <a:srgbClr val="005EB8"/>
                </a:solidFill>
              </a:rPr>
              <a:t> Charcot foot disease.</a:t>
            </a:r>
            <a:endParaRPr lang="en-GB" sz="860" dirty="0">
              <a:solidFill>
                <a:srgbClr val="005EB8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060338" y="8337474"/>
            <a:ext cx="1232758" cy="6912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3077453" y="8321480"/>
            <a:ext cx="1227063" cy="73442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860" b="1" dirty="0" smtClean="0">
                <a:solidFill>
                  <a:srgbClr val="005EB8"/>
                </a:solidFill>
              </a:rPr>
              <a:t>One </a:t>
            </a:r>
            <a:r>
              <a:rPr lang="en-GB" sz="860" b="1" dirty="0">
                <a:solidFill>
                  <a:srgbClr val="005EB8"/>
                </a:solidFill>
              </a:rPr>
              <a:t>third </a:t>
            </a:r>
            <a:r>
              <a:rPr lang="en-GB" sz="860" dirty="0">
                <a:solidFill>
                  <a:srgbClr val="005EB8"/>
                </a:solidFill>
              </a:rPr>
              <a:t>of people </a:t>
            </a:r>
            <a:endParaRPr lang="en-GB" sz="860" dirty="0" smtClean="0">
              <a:solidFill>
                <a:srgbClr val="005EB8"/>
              </a:solidFill>
            </a:endParaRPr>
          </a:p>
          <a:p>
            <a:r>
              <a:rPr lang="en-GB" sz="860" dirty="0" smtClean="0">
                <a:solidFill>
                  <a:srgbClr val="005EB8"/>
                </a:solidFill>
              </a:rPr>
              <a:t>still had ulcers </a:t>
            </a:r>
            <a:r>
              <a:rPr lang="en-GB" sz="860" dirty="0">
                <a:solidFill>
                  <a:srgbClr val="005EB8"/>
                </a:solidFill>
              </a:rPr>
              <a:t>and almost </a:t>
            </a:r>
            <a:r>
              <a:rPr lang="en-GB" sz="860" b="1" dirty="0">
                <a:solidFill>
                  <a:srgbClr val="005EB8"/>
                </a:solidFill>
              </a:rPr>
              <a:t>one in twenty</a:t>
            </a:r>
            <a:r>
              <a:rPr lang="en-GB" sz="860" dirty="0">
                <a:solidFill>
                  <a:srgbClr val="005EB8"/>
                </a:solidFill>
              </a:rPr>
              <a:t> </a:t>
            </a:r>
            <a:r>
              <a:rPr lang="en-GB" sz="860" dirty="0" smtClean="0">
                <a:solidFill>
                  <a:srgbClr val="005EB8"/>
                </a:solidFill>
              </a:rPr>
              <a:t>had died, 24 weeks after assessment.</a:t>
            </a:r>
            <a:endParaRPr lang="en-GB" sz="860" dirty="0">
              <a:solidFill>
                <a:srgbClr val="005EB8"/>
              </a:solidFill>
            </a:endParaRPr>
          </a:p>
        </p:txBody>
      </p:sp>
      <p:cxnSp>
        <p:nvCxnSpPr>
          <p:cNvPr id="1042" name="Straight Connector 1041"/>
          <p:cNvCxnSpPr/>
          <p:nvPr/>
        </p:nvCxnSpPr>
        <p:spPr>
          <a:xfrm>
            <a:off x="2565544" y="2360712"/>
            <a:ext cx="0" cy="4752528"/>
          </a:xfrm>
          <a:prstGeom prst="line">
            <a:avLst/>
          </a:prstGeom>
          <a:ln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4904" y="2360712"/>
            <a:ext cx="311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5EB8"/>
                </a:solidFill>
              </a:rPr>
              <a:t>Recommendations</a:t>
            </a:r>
            <a:endParaRPr lang="en-GB" b="1" dirty="0">
              <a:solidFill>
                <a:srgbClr val="005EB8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0338" y="7453609"/>
            <a:ext cx="2575233" cy="851288"/>
          </a:xfrm>
          <a:prstGeom prst="rect">
            <a:avLst/>
          </a:prstGeom>
          <a:solidFill>
            <a:srgbClr val="768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603702" y="7451999"/>
            <a:ext cx="1405223" cy="853200"/>
          </a:xfrm>
          <a:prstGeom prst="rect">
            <a:avLst/>
          </a:prstGeom>
          <a:solidFill>
            <a:srgbClr val="768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Ulcer characteristics</a:t>
            </a:r>
          </a:p>
          <a:p>
            <a:pPr algn="ctr"/>
            <a:r>
              <a:rPr lang="en-GB" sz="900" dirty="0" smtClean="0"/>
              <a:t>What were the patients’ ulcer characteristics </a:t>
            </a:r>
          </a:p>
          <a:p>
            <a:pPr algn="ctr"/>
            <a:r>
              <a:rPr lang="en-GB" sz="900" dirty="0" smtClean="0"/>
              <a:t>at assessment?</a:t>
            </a:r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5024" y="7436209"/>
            <a:ext cx="1579383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Alive and ulcer-free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8137" y="7453911"/>
            <a:ext cx="1502695" cy="851288"/>
          </a:xfrm>
          <a:prstGeom prst="rect">
            <a:avLst/>
          </a:prstGeom>
          <a:solidFill>
            <a:srgbClr val="768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4624" y="7444317"/>
            <a:ext cx="156689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Patient characteristics</a:t>
            </a:r>
            <a:endParaRPr lang="en-GB" sz="900" b="1" dirty="0">
              <a:solidFill>
                <a:schemeClr val="bg1"/>
              </a:solidFill>
            </a:endParaRPr>
          </a:p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 What </a:t>
            </a:r>
            <a:r>
              <a:rPr lang="en-GB" sz="900" dirty="0">
                <a:solidFill>
                  <a:schemeClr val="bg1"/>
                </a:solidFill>
              </a:rPr>
              <a:t>were </a:t>
            </a:r>
            <a:r>
              <a:rPr lang="en-GB" sz="900" dirty="0" smtClean="0">
                <a:solidFill>
                  <a:schemeClr val="bg1"/>
                </a:solidFill>
              </a:rPr>
              <a:t>the characteristics of patients at assessment ?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4265" y="7453610"/>
            <a:ext cx="1116916" cy="849677"/>
          </a:xfrm>
          <a:prstGeom prst="rect">
            <a:avLst/>
          </a:prstGeom>
          <a:solidFill>
            <a:srgbClr val="768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644658" y="7444317"/>
            <a:ext cx="12343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Ulcer healing</a:t>
            </a:r>
          </a:p>
          <a:p>
            <a:endParaRPr lang="en-GB" sz="300" b="1" dirty="0" smtClean="0">
              <a:solidFill>
                <a:schemeClr val="bg1"/>
              </a:solidFill>
            </a:endParaRPr>
          </a:p>
          <a:p>
            <a:r>
              <a:rPr lang="en-GB" sz="900" dirty="0" smtClean="0">
                <a:solidFill>
                  <a:schemeClr val="bg1"/>
                </a:solidFill>
              </a:rPr>
              <a:t>What </a:t>
            </a:r>
            <a:r>
              <a:rPr lang="en-GB" sz="900" dirty="0">
                <a:solidFill>
                  <a:schemeClr val="bg1"/>
                </a:solidFill>
              </a:rPr>
              <a:t>characteristics are associated with being alive and </a:t>
            </a:r>
            <a:r>
              <a:rPr lang="en-GB" sz="900" dirty="0" smtClean="0">
                <a:solidFill>
                  <a:schemeClr val="bg1"/>
                </a:solidFill>
              </a:rPr>
              <a:t>ulcer-free?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47954" y="8338467"/>
            <a:ext cx="1287618" cy="69020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860" dirty="0" smtClean="0">
                <a:solidFill>
                  <a:srgbClr val="005EB8"/>
                </a:solidFill>
              </a:rPr>
              <a:t>People with </a:t>
            </a:r>
            <a:r>
              <a:rPr lang="en-GB" sz="860" b="1" dirty="0" smtClean="0">
                <a:solidFill>
                  <a:srgbClr val="005EB8"/>
                </a:solidFill>
              </a:rPr>
              <a:t>less</a:t>
            </a:r>
            <a:r>
              <a:rPr lang="en-GB" sz="860" dirty="0" smtClean="0">
                <a:solidFill>
                  <a:srgbClr val="005EB8"/>
                </a:solidFill>
              </a:rPr>
              <a:t> severe ulcers were  almost </a:t>
            </a:r>
            <a:r>
              <a:rPr lang="en-GB" sz="860" b="1" dirty="0" smtClean="0">
                <a:solidFill>
                  <a:srgbClr val="005EB8"/>
                </a:solidFill>
              </a:rPr>
              <a:t>twice</a:t>
            </a:r>
            <a:r>
              <a:rPr lang="en-GB" sz="860" dirty="0" smtClean="0">
                <a:solidFill>
                  <a:srgbClr val="005EB8"/>
                </a:solidFill>
              </a:rPr>
              <a:t> as likely to be alive &amp; ulcer free at 12 weeks (60 vs. 35 per cent)</a:t>
            </a:r>
            <a:endParaRPr lang="en-GB" sz="860" dirty="0">
              <a:solidFill>
                <a:srgbClr val="005EB8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94266" y="8338466"/>
            <a:ext cx="1116916" cy="10539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GB" sz="860" dirty="0" smtClean="0">
                <a:solidFill>
                  <a:srgbClr val="005EB8"/>
                </a:solidFill>
              </a:rPr>
              <a:t>Worse ulcer healing was associated with having </a:t>
            </a:r>
            <a:r>
              <a:rPr lang="en-GB" sz="860" b="1" dirty="0" smtClean="0">
                <a:solidFill>
                  <a:srgbClr val="005EB8"/>
                </a:solidFill>
              </a:rPr>
              <a:t>any</a:t>
            </a:r>
            <a:r>
              <a:rPr lang="en-GB" sz="860" dirty="0" smtClean="0">
                <a:solidFill>
                  <a:srgbClr val="005EB8"/>
                </a:solidFill>
              </a:rPr>
              <a:t> of the 6 SINBAD elements, having </a:t>
            </a:r>
            <a:r>
              <a:rPr lang="en-GB" sz="860" b="1" dirty="0" smtClean="0">
                <a:solidFill>
                  <a:srgbClr val="005EB8"/>
                </a:solidFill>
              </a:rPr>
              <a:t>Charcot</a:t>
            </a:r>
            <a:r>
              <a:rPr lang="en-GB" sz="860" dirty="0" smtClean="0">
                <a:solidFill>
                  <a:srgbClr val="005EB8"/>
                </a:solidFill>
              </a:rPr>
              <a:t> foot disease and not being seen for </a:t>
            </a:r>
          </a:p>
          <a:p>
            <a:r>
              <a:rPr lang="en-GB" sz="860" b="1" dirty="0" smtClean="0">
                <a:solidFill>
                  <a:srgbClr val="005EB8"/>
                </a:solidFill>
              </a:rPr>
              <a:t>2 months or more</a:t>
            </a:r>
            <a:r>
              <a:rPr lang="en-GB" sz="860" dirty="0" smtClean="0">
                <a:solidFill>
                  <a:srgbClr val="005EB8"/>
                </a:solidFill>
              </a:rPr>
              <a:t>.</a:t>
            </a:r>
            <a:endParaRPr lang="en-GB" sz="860" dirty="0">
              <a:solidFill>
                <a:srgbClr val="005EB8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29103" y="5546187"/>
            <a:ext cx="1550170" cy="848300"/>
          </a:xfrm>
          <a:prstGeom prst="rect">
            <a:avLst/>
          </a:prstGeom>
          <a:solidFill>
            <a:srgbClr val="F0F0F0"/>
          </a:solidFill>
        </p:spPr>
        <p:txBody>
          <a:bodyPr wrap="square" lIns="0" tIns="36000" rIns="0" bIns="36000">
            <a:spAutoFit/>
          </a:bodyPr>
          <a:lstStyle/>
          <a:p>
            <a:pPr marL="126900">
              <a:buSzPct val="125000"/>
            </a:pPr>
            <a:r>
              <a:rPr lang="en-GB" sz="840" dirty="0">
                <a:solidFill>
                  <a:srgbClr val="005EB8"/>
                </a:solidFill>
              </a:rPr>
              <a:t>Petition Clinical Commissioning Groups </a:t>
            </a:r>
            <a:endParaRPr lang="en-GB" sz="840" dirty="0" smtClean="0">
              <a:solidFill>
                <a:srgbClr val="005EB8"/>
              </a:solidFill>
            </a:endParaRPr>
          </a:p>
          <a:p>
            <a:pPr marL="126900">
              <a:buSzPct val="125000"/>
            </a:pPr>
            <a:r>
              <a:rPr lang="en-GB" sz="840" dirty="0" smtClean="0">
                <a:solidFill>
                  <a:srgbClr val="005EB8"/>
                </a:solidFill>
              </a:rPr>
              <a:t>and </a:t>
            </a:r>
            <a:r>
              <a:rPr lang="en-GB" sz="840" dirty="0">
                <a:solidFill>
                  <a:srgbClr val="005EB8"/>
                </a:solidFill>
              </a:rPr>
              <a:t>NHS </a:t>
            </a:r>
            <a:r>
              <a:rPr lang="en-GB" sz="840" dirty="0" smtClean="0">
                <a:solidFill>
                  <a:srgbClr val="005EB8"/>
                </a:solidFill>
              </a:rPr>
              <a:t>Trust /Local </a:t>
            </a:r>
            <a:r>
              <a:rPr lang="en-GB" sz="840" dirty="0">
                <a:solidFill>
                  <a:srgbClr val="005EB8"/>
                </a:solidFill>
              </a:rPr>
              <a:t>Health Board </a:t>
            </a:r>
            <a:r>
              <a:rPr lang="en-GB" sz="840" dirty="0" smtClean="0">
                <a:solidFill>
                  <a:srgbClr val="005EB8"/>
                </a:solidFill>
              </a:rPr>
              <a:t>executives to </a:t>
            </a:r>
            <a:r>
              <a:rPr lang="en-GB" sz="840" dirty="0">
                <a:solidFill>
                  <a:srgbClr val="005EB8"/>
                </a:solidFill>
              </a:rPr>
              <a:t>provide diabetes specialist </a:t>
            </a:r>
            <a:r>
              <a:rPr lang="en-GB" sz="840" dirty="0" smtClean="0">
                <a:solidFill>
                  <a:srgbClr val="005EB8"/>
                </a:solidFill>
              </a:rPr>
              <a:t>foot </a:t>
            </a:r>
            <a:r>
              <a:rPr lang="en-GB" sz="840" dirty="0">
                <a:solidFill>
                  <a:srgbClr val="005EB8"/>
                </a:solidFill>
              </a:rPr>
              <a:t>care teams if not </a:t>
            </a:r>
            <a:r>
              <a:rPr lang="en-GB" sz="840" dirty="0" smtClean="0">
                <a:solidFill>
                  <a:srgbClr val="005EB8"/>
                </a:solidFill>
              </a:rPr>
              <a:t>established.</a:t>
            </a:r>
            <a:endParaRPr lang="en-GB" sz="840" dirty="0">
              <a:solidFill>
                <a:srgbClr val="005EB8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80120" y="5064069"/>
            <a:ext cx="922666" cy="1514261"/>
          </a:xfrm>
          <a:prstGeom prst="rect">
            <a:avLst/>
          </a:prstGeom>
          <a:solidFill>
            <a:srgbClr val="F0F0F0"/>
          </a:solidFill>
        </p:spPr>
        <p:txBody>
          <a:bodyPr wrap="square" lIns="36000" rIns="36000">
            <a:spAutoFit/>
          </a:bodyPr>
          <a:lstStyle/>
          <a:p>
            <a:r>
              <a:rPr lang="en-GB" sz="840" dirty="0" smtClean="0">
                <a:solidFill>
                  <a:srgbClr val="005EB8"/>
                </a:solidFill>
              </a:rPr>
              <a:t>Appoint </a:t>
            </a:r>
            <a:r>
              <a:rPr lang="en-GB" sz="840" dirty="0">
                <a:solidFill>
                  <a:srgbClr val="005EB8"/>
                </a:solidFill>
              </a:rPr>
              <a:t>a </a:t>
            </a:r>
            <a:r>
              <a:rPr lang="en-GB" sz="840" dirty="0" smtClean="0">
                <a:solidFill>
                  <a:srgbClr val="005EB8"/>
                </a:solidFill>
              </a:rPr>
              <a:t>lead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to </a:t>
            </a:r>
            <a:r>
              <a:rPr lang="en-GB" sz="840" dirty="0">
                <a:solidFill>
                  <a:srgbClr val="005EB8"/>
                </a:solidFill>
              </a:rPr>
              <a:t>work with local </a:t>
            </a:r>
            <a:r>
              <a:rPr lang="en-GB" sz="840" dirty="0" smtClean="0">
                <a:solidFill>
                  <a:srgbClr val="005EB8"/>
                </a:solidFill>
              </a:rPr>
              <a:t>providers </a:t>
            </a:r>
            <a:r>
              <a:rPr lang="en-GB" sz="840" dirty="0">
                <a:solidFill>
                  <a:srgbClr val="005EB8"/>
                </a:solidFill>
              </a:rPr>
              <a:t>to review </a:t>
            </a:r>
            <a:r>
              <a:rPr lang="en-GB" sz="840" dirty="0" smtClean="0">
                <a:solidFill>
                  <a:srgbClr val="005EB8"/>
                </a:solidFill>
              </a:rPr>
              <a:t>services </a:t>
            </a:r>
            <a:r>
              <a:rPr lang="en-GB" sz="840" dirty="0">
                <a:solidFill>
                  <a:srgbClr val="005EB8"/>
                </a:solidFill>
              </a:rPr>
              <a:t>and </a:t>
            </a:r>
            <a:r>
              <a:rPr lang="en-GB" sz="840" dirty="0" smtClean="0">
                <a:solidFill>
                  <a:srgbClr val="005EB8"/>
                </a:solidFill>
              </a:rPr>
              <a:t>local care pathways, </a:t>
            </a:r>
            <a:r>
              <a:rPr lang="en-GB" sz="840" dirty="0">
                <a:solidFill>
                  <a:srgbClr val="005EB8"/>
                </a:solidFill>
              </a:rPr>
              <a:t>and </a:t>
            </a:r>
            <a:r>
              <a:rPr lang="en-GB" sz="840" dirty="0" smtClean="0">
                <a:solidFill>
                  <a:srgbClr val="005EB8"/>
                </a:solidFill>
              </a:rPr>
              <a:t>ensure </a:t>
            </a:r>
            <a:r>
              <a:rPr lang="en-GB" sz="840" dirty="0">
                <a:solidFill>
                  <a:srgbClr val="005EB8"/>
                </a:solidFill>
              </a:rPr>
              <a:t>pathways meet </a:t>
            </a:r>
            <a:r>
              <a:rPr lang="en-GB" sz="840" dirty="0" smtClean="0">
                <a:solidFill>
                  <a:srgbClr val="005EB8"/>
                </a:solidFill>
              </a:rPr>
              <a:t>NICE guidelines, using audit findings for the local area. </a:t>
            </a:r>
            <a:endParaRPr lang="en-GB" sz="840" dirty="0">
              <a:solidFill>
                <a:srgbClr val="005EB8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932765" y="3822907"/>
            <a:ext cx="867173" cy="997196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GB" sz="840" dirty="0" smtClean="0">
                <a:solidFill>
                  <a:srgbClr val="005EB8"/>
                </a:solidFill>
              </a:rPr>
              <a:t>Ensure your 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local services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have an easily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accessible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diabetes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specialist  foot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care team.</a:t>
            </a:r>
            <a:endParaRPr lang="en-GB" sz="840" dirty="0">
              <a:solidFill>
                <a:srgbClr val="005EB8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651662" y="4535764"/>
            <a:ext cx="1121998" cy="91148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646338" y="4557541"/>
            <a:ext cx="132886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40" dirty="0" smtClean="0">
                <a:solidFill>
                  <a:srgbClr val="005EB8"/>
                </a:solidFill>
              </a:rPr>
              <a:t>If you get a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new  foot ulcer,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seek quick referral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to a local specialist diabetes foot care service.</a:t>
            </a:r>
            <a:endParaRPr lang="en-GB" sz="800" dirty="0">
              <a:solidFill>
                <a:srgbClr val="005EB8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670001" y="3068936"/>
            <a:ext cx="1839120" cy="56620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2636913" y="3030264"/>
            <a:ext cx="195615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40" dirty="0" smtClean="0">
                <a:solidFill>
                  <a:srgbClr val="005EB8"/>
                </a:solidFill>
              </a:rPr>
              <a:t>If you </a:t>
            </a:r>
            <a:r>
              <a:rPr lang="en-GB" sz="840" dirty="0">
                <a:solidFill>
                  <a:srgbClr val="005EB8"/>
                </a:solidFill>
              </a:rPr>
              <a:t>get poor circulation (peripheral artery disease or </a:t>
            </a:r>
            <a:r>
              <a:rPr lang="en-GB" sz="840" dirty="0" smtClean="0">
                <a:solidFill>
                  <a:srgbClr val="005EB8"/>
                </a:solidFill>
              </a:rPr>
              <a:t>ischaemia) seek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advice about how to prevent </a:t>
            </a:r>
          </a:p>
          <a:p>
            <a:r>
              <a:rPr lang="en-GB" sz="840" dirty="0" smtClean="0">
                <a:solidFill>
                  <a:srgbClr val="005EB8"/>
                </a:solidFill>
              </a:rPr>
              <a:t>foot ulcers.</a:t>
            </a:r>
            <a:endParaRPr lang="en-GB" sz="840" dirty="0">
              <a:solidFill>
                <a:srgbClr val="005EB8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84140" y="5800520"/>
            <a:ext cx="783023" cy="609398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GB" sz="840" dirty="0">
                <a:solidFill>
                  <a:srgbClr val="005EB8"/>
                </a:solidFill>
              </a:rPr>
              <a:t>Create simple and rapid referral pathways</a:t>
            </a:r>
          </a:p>
        </p:txBody>
      </p:sp>
      <p:sp>
        <p:nvSpPr>
          <p:cNvPr id="35" name="Right Arrow 34"/>
          <p:cNvSpPr/>
          <p:nvPr/>
        </p:nvSpPr>
        <p:spPr>
          <a:xfrm rot="9618050" flipH="1">
            <a:off x="5761603" y="4228677"/>
            <a:ext cx="243634" cy="198170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ight Arrow 119"/>
          <p:cNvSpPr/>
          <p:nvPr/>
        </p:nvSpPr>
        <p:spPr>
          <a:xfrm rot="11976346" flipH="1">
            <a:off x="5728312" y="4988311"/>
            <a:ext cx="240582" cy="173776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ight Arrow 120"/>
          <p:cNvSpPr/>
          <p:nvPr/>
        </p:nvSpPr>
        <p:spPr>
          <a:xfrm rot="13920000" flipH="1">
            <a:off x="5235810" y="5594083"/>
            <a:ext cx="481300" cy="222717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ight Arrow 122"/>
          <p:cNvSpPr/>
          <p:nvPr/>
        </p:nvSpPr>
        <p:spPr>
          <a:xfrm rot="18855838" flipH="1">
            <a:off x="3753764" y="5485821"/>
            <a:ext cx="444469" cy="173088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ight Arrow 125"/>
          <p:cNvSpPr/>
          <p:nvPr/>
        </p:nvSpPr>
        <p:spPr>
          <a:xfrm rot="4127746" flipH="1">
            <a:off x="4157693" y="3423556"/>
            <a:ext cx="403683" cy="204080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ight Arrow 126"/>
          <p:cNvSpPr/>
          <p:nvPr/>
        </p:nvSpPr>
        <p:spPr>
          <a:xfrm rot="6895651" flipH="1">
            <a:off x="5212588" y="3545867"/>
            <a:ext cx="190140" cy="248627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40"/>
          </a:p>
        </p:txBody>
      </p:sp>
      <p:sp>
        <p:nvSpPr>
          <p:cNvPr id="48" name="TextBox 47"/>
          <p:cNvSpPr txBox="1"/>
          <p:nvPr/>
        </p:nvSpPr>
        <p:spPr>
          <a:xfrm>
            <a:off x="2585123" y="2657919"/>
            <a:ext cx="445507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" b="1" dirty="0" smtClean="0">
                <a:solidFill>
                  <a:srgbClr val="425563"/>
                </a:solidFill>
              </a:rPr>
              <a:t>Following the findings of the audit report, in order to improve outcomes for </a:t>
            </a:r>
          </a:p>
          <a:p>
            <a:r>
              <a:rPr lang="en-GB" sz="840" b="1" dirty="0" smtClean="0">
                <a:solidFill>
                  <a:srgbClr val="425563"/>
                </a:solidFill>
              </a:rPr>
              <a:t>people with diabetic foot disease, the audit recommends that:</a:t>
            </a:r>
            <a:endParaRPr lang="en-GB" sz="840" b="1" dirty="0">
              <a:solidFill>
                <a:srgbClr val="425563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632" y="3007668"/>
            <a:ext cx="1139448" cy="117363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2" name="Rectangle 71"/>
          <p:cNvSpPr/>
          <p:nvPr/>
        </p:nvSpPr>
        <p:spPr>
          <a:xfrm>
            <a:off x="75653" y="3007668"/>
            <a:ext cx="118042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Structures:</a:t>
            </a:r>
          </a:p>
          <a:p>
            <a:endParaRPr lang="en-GB" sz="900" b="1" dirty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Are NICE recommended care structures in place?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6632" y="4181308"/>
            <a:ext cx="1132246" cy="124399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7" name="Rectangle 76"/>
          <p:cNvSpPr/>
          <p:nvPr/>
        </p:nvSpPr>
        <p:spPr>
          <a:xfrm>
            <a:off x="1247272" y="4151421"/>
            <a:ext cx="1267187" cy="126430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1206354" y="4205561"/>
            <a:ext cx="1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Two-fifths of the ulcer episodes referred by a health professional had an interval of two or more weeks before their first expert assessment (40 per cent).</a:t>
            </a:r>
            <a:endParaRPr lang="en-GB" sz="900" dirty="0">
              <a:solidFill>
                <a:srgbClr val="005EB8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6632" y="5385133"/>
            <a:ext cx="1130640" cy="1692048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3" name="TextBox 82"/>
          <p:cNvSpPr txBox="1"/>
          <p:nvPr/>
        </p:nvSpPr>
        <p:spPr>
          <a:xfrm>
            <a:off x="1226963" y="5381387"/>
            <a:ext cx="1309144" cy="1708160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Almost one-third of ulcer episodes were self-referred (30 per cent). Self-referring patients were less </a:t>
            </a:r>
          </a:p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likely to have severe ulcers (34 per cent).</a:t>
            </a:r>
          </a:p>
          <a:p>
            <a:pPr>
              <a:buSzPct val="120000"/>
            </a:pPr>
            <a:endParaRPr lang="en-GB" sz="200" dirty="0" smtClean="0">
              <a:solidFill>
                <a:srgbClr val="005EB8"/>
              </a:solidFill>
            </a:endParaRPr>
          </a:p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Patients not seen for two months or more were most likely to have severe ulcers </a:t>
            </a:r>
          </a:p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(58 per cent). </a:t>
            </a:r>
            <a:endParaRPr lang="en-GB" sz="900" dirty="0">
              <a:solidFill>
                <a:srgbClr val="005EB8"/>
              </a:solidFill>
            </a:endParaRPr>
          </a:p>
        </p:txBody>
      </p:sp>
      <p:pic>
        <p:nvPicPr>
          <p:cNvPr id="84" name="Picture 83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1000"/>
                    </a14:imgEffect>
                    <a14:imgEffect>
                      <a14:colorTemperature colorTemp="402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61" y="2432720"/>
            <a:ext cx="534035" cy="5340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Right Arrow 85"/>
          <p:cNvSpPr/>
          <p:nvPr/>
        </p:nvSpPr>
        <p:spPr>
          <a:xfrm flipH="1">
            <a:off x="3463555" y="4535764"/>
            <a:ext cx="324743" cy="222717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3522027" y="6469369"/>
            <a:ext cx="2160995" cy="480131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GB" sz="840" dirty="0">
                <a:solidFill>
                  <a:srgbClr val="005EB8"/>
                </a:solidFill>
              </a:rPr>
              <a:t>Participate in NDFA to collaborate in this nationwide drive to improve the </a:t>
            </a:r>
            <a:r>
              <a:rPr lang="en-GB" sz="840" dirty="0" smtClean="0">
                <a:solidFill>
                  <a:srgbClr val="005EB8"/>
                </a:solidFill>
              </a:rPr>
              <a:t>outcomes for </a:t>
            </a:r>
            <a:r>
              <a:rPr lang="en-GB" sz="840" dirty="0">
                <a:solidFill>
                  <a:srgbClr val="005EB8"/>
                </a:solidFill>
              </a:rPr>
              <a:t>diabetic foot disease</a:t>
            </a:r>
            <a:endParaRPr lang="en-GB" sz="700" dirty="0"/>
          </a:p>
        </p:txBody>
      </p:sp>
      <p:sp>
        <p:nvSpPr>
          <p:cNvPr id="88" name="Right Arrow 87"/>
          <p:cNvSpPr/>
          <p:nvPr/>
        </p:nvSpPr>
        <p:spPr>
          <a:xfrm rot="2643081" flipH="1">
            <a:off x="3672332" y="3848882"/>
            <a:ext cx="357425" cy="188974"/>
          </a:xfrm>
          <a:prstGeom prst="rightArrow">
            <a:avLst>
              <a:gd name="adj1" fmla="val 50000"/>
              <a:gd name="adj2" fmla="val 49378"/>
            </a:avLst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4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8" y="9261"/>
            <a:ext cx="2129028" cy="69067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60" y="56456"/>
            <a:ext cx="881191" cy="5486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2" name="Right Arrow 121"/>
          <p:cNvSpPr/>
          <p:nvPr/>
        </p:nvSpPr>
        <p:spPr>
          <a:xfrm rot="16200000" flipH="1">
            <a:off x="4344234" y="5991299"/>
            <a:ext cx="868217" cy="227840"/>
          </a:xfrm>
          <a:prstGeom prst="rightArrow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4359534" y="7671406"/>
            <a:ext cx="1249212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</a:rPr>
              <a:t>How do outcomes relate to ulcer characteristics and the  time to assessment?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85269" y="7740656"/>
            <a:ext cx="1272444" cy="5078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What proportion of ulcers were healed </a:t>
            </a:r>
            <a:r>
              <a:rPr lang="en-GB" sz="900" dirty="0" smtClean="0">
                <a:solidFill>
                  <a:schemeClr val="bg1"/>
                </a:solidFill>
              </a:rPr>
              <a:t>after </a:t>
            </a:r>
            <a:r>
              <a:rPr lang="en-GB" sz="900" dirty="0">
                <a:solidFill>
                  <a:schemeClr val="bg1"/>
                </a:solidFill>
              </a:rPr>
              <a:t>12 and 24 </a:t>
            </a:r>
            <a:r>
              <a:rPr lang="en-GB" sz="900" dirty="0" smtClean="0">
                <a:solidFill>
                  <a:schemeClr val="bg1"/>
                </a:solidFill>
              </a:rPr>
              <a:t>weeks?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338" y="9061211"/>
            <a:ext cx="2575233" cy="343547"/>
          </a:xfrm>
          <a:prstGeom prst="rect">
            <a:avLst/>
          </a:prstGeom>
          <a:solidFill>
            <a:srgbClr val="F0F0F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860" dirty="0">
                <a:solidFill>
                  <a:srgbClr val="005EB8"/>
                </a:solidFill>
              </a:rPr>
              <a:t>People </a:t>
            </a:r>
            <a:r>
              <a:rPr lang="en-GB" sz="860" dirty="0" smtClean="0">
                <a:solidFill>
                  <a:srgbClr val="005EB8"/>
                </a:solidFill>
              </a:rPr>
              <a:t>seen within </a:t>
            </a:r>
            <a:r>
              <a:rPr lang="en-GB" sz="860" b="1" dirty="0">
                <a:solidFill>
                  <a:srgbClr val="005EB8"/>
                </a:solidFill>
              </a:rPr>
              <a:t>two weeks </a:t>
            </a:r>
            <a:r>
              <a:rPr lang="en-GB" sz="860" dirty="0" smtClean="0">
                <a:solidFill>
                  <a:srgbClr val="005EB8"/>
                </a:solidFill>
              </a:rPr>
              <a:t>are </a:t>
            </a:r>
            <a:r>
              <a:rPr lang="en-GB" sz="860" dirty="0">
                <a:solidFill>
                  <a:srgbClr val="005EB8"/>
                </a:solidFill>
              </a:rPr>
              <a:t>more likely to be alive and ulcer-free than those seen later.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48878" y="3007669"/>
            <a:ext cx="1265582" cy="119195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232104" y="3043532"/>
            <a:ext cx="1350000" cy="120032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buSzPct val="120000"/>
            </a:pPr>
            <a:r>
              <a:rPr lang="en-GB" sz="900" dirty="0" smtClean="0">
                <a:solidFill>
                  <a:srgbClr val="005EB8"/>
                </a:solidFill>
              </a:rPr>
              <a:t>No. Less than half of responders confirmed all three care structures were in place (43 per cent), and only 54 per cent of commissioners responded to the survey in 2016.</a:t>
            </a:r>
            <a:endParaRPr lang="en-GB" sz="900" dirty="0">
              <a:solidFill>
                <a:srgbClr val="005EB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39" y="4181307"/>
            <a:ext cx="1171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Processes:</a:t>
            </a:r>
          </a:p>
          <a:p>
            <a:endParaRPr lang="en-GB" sz="900" b="1" dirty="0" smtClean="0">
              <a:solidFill>
                <a:schemeClr val="bg1"/>
              </a:solidFill>
            </a:endParaRPr>
          </a:p>
          <a:p>
            <a:r>
              <a:rPr lang="en-GB" sz="1000" dirty="0" smtClean="0">
                <a:solidFill>
                  <a:schemeClr val="bg1"/>
                </a:solidFill>
              </a:rPr>
              <a:t>Time to first expert assessment by the specialist foot care service and ulcer severity</a:t>
            </a:r>
            <a:endParaRPr lang="en-GB" sz="870" dirty="0">
              <a:solidFill>
                <a:schemeClr val="bg1"/>
              </a:solidFill>
            </a:endParaRPr>
          </a:p>
          <a:p>
            <a:endParaRPr lang="en-GB" sz="700" dirty="0">
              <a:solidFill>
                <a:schemeClr val="bg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2395" y="7115434"/>
            <a:ext cx="6723585" cy="0"/>
          </a:xfrm>
          <a:prstGeom prst="line">
            <a:avLst/>
          </a:prstGeom>
          <a:ln w="15875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1586</TotalTime>
  <Words>714</Words>
  <Application>Microsoft Office PowerPoint</Application>
  <PresentationFormat>A4 Paper (210x297 mm)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Company>Health &amp; Social Care Information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Michalowski</dc:creator>
  <cp:lastModifiedBy>Michalowski, Julie</cp:lastModifiedBy>
  <cp:revision>178</cp:revision>
  <cp:lastPrinted>2017-02-17T12:10:16Z</cp:lastPrinted>
  <dcterms:created xsi:type="dcterms:W3CDTF">2016-09-28T06:38:16Z</dcterms:created>
  <dcterms:modified xsi:type="dcterms:W3CDTF">2017-03-01T15:42:18Z</dcterms:modified>
</cp:coreProperties>
</file>